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4"/>
  </p:notesMasterIdLst>
  <p:sldIdLst>
    <p:sldId id="510" r:id="rId3"/>
    <p:sldId id="589" r:id="rId4"/>
    <p:sldId id="514" r:id="rId5"/>
    <p:sldId id="591" r:id="rId6"/>
    <p:sldId id="592" r:id="rId7"/>
    <p:sldId id="540" r:id="rId8"/>
    <p:sldId id="469" r:id="rId9"/>
    <p:sldId id="593" r:id="rId10"/>
    <p:sldId id="594" r:id="rId11"/>
    <p:sldId id="595" r:id="rId12"/>
    <p:sldId id="562" r:id="rId13"/>
    <p:sldId id="570" r:id="rId14"/>
    <p:sldId id="546" r:id="rId15"/>
    <p:sldId id="476" r:id="rId16"/>
    <p:sldId id="609" r:id="rId17"/>
    <p:sldId id="597" r:id="rId18"/>
    <p:sldId id="598" r:id="rId19"/>
    <p:sldId id="599" r:id="rId20"/>
    <p:sldId id="601" r:id="rId21"/>
    <p:sldId id="600" r:id="rId22"/>
    <p:sldId id="602" r:id="rId23"/>
    <p:sldId id="605" r:id="rId24"/>
    <p:sldId id="604" r:id="rId25"/>
    <p:sldId id="603" r:id="rId26"/>
    <p:sldId id="607" r:id="rId27"/>
    <p:sldId id="608" r:id="rId28"/>
    <p:sldId id="509" r:id="rId29"/>
    <p:sldId id="588" r:id="rId30"/>
    <p:sldId id="367" r:id="rId31"/>
    <p:sldId id="357" r:id="rId32"/>
    <p:sldId id="610" r:id="rId3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2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74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FF"/>
    <a:srgbClr val="0000FF"/>
    <a:srgbClr val="FF66FF"/>
    <a:srgbClr val="F6BB00"/>
    <a:srgbClr val="000000"/>
    <a:srgbClr val="F4CA9A"/>
    <a:srgbClr val="613206"/>
    <a:srgbClr val="898989"/>
    <a:srgbClr val="1EFA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2232"/>
        <p:guide pos="3840"/>
        <p:guide orient="horz" pos="167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C5544-1CFC-45F3-969D-559447A19604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53824-5626-495E-B93C-ED5658D7B9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133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53824-5626-495E-B93C-ED5658D7B97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757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5204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384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060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173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06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834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540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1867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758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06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9437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35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C6251-9403-43CD-9EF7-4418B78C4D2C}" type="datetimeFigureOut">
              <a:rPr lang="zh-CN" altLang="en-US" smtClean="0"/>
              <a:pPr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1AE61-4032-4855-8222-7C84340D123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0" y="4314827"/>
            <a:ext cx="9144000" cy="828199"/>
            <a:chOff x="0" y="9060"/>
            <a:chExt cx="19200" cy="1739"/>
          </a:xfrm>
        </p:grpSpPr>
        <p:sp>
          <p:nvSpPr>
            <p:cNvPr id="26" name="矩形 25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37" name="组合 36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41" name="椭圆 40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2" name="矩形 41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8" name="组合 37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39" name="椭圆 38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0" name="矩形 39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30" name="组合 29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35" name="椭圆 34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矩形 35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2" name="组合 31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33" name="椭圆 32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矩形 33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312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8"/>
          <p:cNvSpPr txBox="1"/>
          <p:nvPr/>
        </p:nvSpPr>
        <p:spPr>
          <a:xfrm>
            <a:off x="2886044" y="991987"/>
            <a:ext cx="3994472" cy="99441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b="1" spc="375" dirty="0">
                <a:latin typeface="微软雅黑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狐假虎威</a:t>
            </a:r>
            <a:endParaRPr lang="zh-CN" altLang="zh-CN" sz="4800" b="1" spc="375" dirty="0">
              <a:latin typeface="微软雅黑" pitchFamily="34" charset="-122"/>
              <a:ea typeface="微软雅黑" pitchFamily="3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" name="副标题 2"/>
          <p:cNvSpPr txBox="1"/>
          <p:nvPr/>
        </p:nvSpPr>
        <p:spPr bwMode="auto">
          <a:xfrm>
            <a:off x="2159875" y="2211509"/>
            <a:ext cx="4482513" cy="68294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二年级上册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159875" y="2065349"/>
            <a:ext cx="4482513" cy="0"/>
          </a:xfrm>
          <a:prstGeom prst="line">
            <a:avLst/>
          </a:prstGeom>
          <a:ln w="63500" cmpd="thickThin">
            <a:solidFill>
              <a:schemeClr val="tx1">
                <a:alpha val="7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2436716" y="1163651"/>
            <a:ext cx="802698" cy="8227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3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21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046569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37460" y="229809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受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445925" y="1736307"/>
            <a:ext cx="2177712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shòu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453610" y="229809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骗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2366605" y="1587669"/>
            <a:ext cx="1866438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pi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235" y="1177765"/>
            <a:ext cx="3335528" cy="3335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  <p:bldP spid="9" grpId="0"/>
      <p:bldP spid="1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296115" y="2091462"/>
            <a:ext cx="1756410" cy="206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3000" b="1" dirty="0">
                <a:latin typeface="楷体" panose="02010609060101010101" pitchFamily="49" charset="-122"/>
                <a:ea typeface="楷体" panose="02010609060101010101" pitchFamily="49" charset="-122"/>
              </a:rPr>
              <a:t>借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1222454" y="1489047"/>
            <a:ext cx="2047604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54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jiè</a:t>
            </a:r>
            <a:endParaRPr lang="en-US" altLang="zh-CN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2794" y="1489047"/>
            <a:ext cx="4282310" cy="2847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82524" y="54025"/>
            <a:ext cx="2377133" cy="912330"/>
            <a:chOff x="110028" y="72033"/>
            <a:chExt cx="3169511" cy="1216440"/>
          </a:xfrm>
        </p:grpSpPr>
        <p:grpSp>
          <p:nvGrpSpPr>
            <p:cNvPr id="27" name="组合 26"/>
            <p:cNvGrpSpPr/>
            <p:nvPr/>
          </p:nvGrpSpPr>
          <p:grpSpPr>
            <a:xfrm>
              <a:off x="1106774" y="463690"/>
              <a:ext cx="2172765" cy="679269"/>
              <a:chOff x="1966053" y="2511380"/>
              <a:chExt cx="2172765" cy="679269"/>
            </a:xfrm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"/>
              <p:cNvSpPr txBox="1">
                <a:spLocks noChangeArrowheads="1"/>
              </p:cNvSpPr>
              <p:nvPr/>
            </p:nvSpPr>
            <p:spPr bwMode="auto">
              <a:xfrm>
                <a:off x="2057889" y="2542905"/>
                <a:ext cx="206314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9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我会读</a:t>
                </a: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66053" y="3190649"/>
                <a:ext cx="190509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0028" y="72033"/>
              <a:ext cx="995269" cy="1216440"/>
            </a:xfrm>
            <a:prstGeom prst="rect">
              <a:avLst/>
            </a:prstGeom>
          </p:spPr>
        </p:pic>
      </p:grpSp>
      <p:grpSp>
        <p:nvGrpSpPr>
          <p:cNvPr id="39" name="组合 38"/>
          <p:cNvGrpSpPr/>
          <p:nvPr/>
        </p:nvGrpSpPr>
        <p:grpSpPr>
          <a:xfrm>
            <a:off x="402023" y="1054514"/>
            <a:ext cx="8324193" cy="3703589"/>
            <a:chOff x="409904" y="1205928"/>
            <a:chExt cx="11225048" cy="5306371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9904" y="1205928"/>
              <a:ext cx="11225048" cy="5306371"/>
            </a:xfrm>
            <a:prstGeom prst="rect">
              <a:avLst/>
            </a:prstGeom>
          </p:spPr>
        </p:pic>
        <p:sp>
          <p:nvSpPr>
            <p:cNvPr id="42" name="TextBox 28"/>
            <p:cNvSpPr txBox="1">
              <a:spLocks noChangeArrowheads="1"/>
            </p:cNvSpPr>
            <p:nvPr/>
          </p:nvSpPr>
          <p:spPr bwMode="auto">
            <a:xfrm>
              <a:off x="1532501" y="1757203"/>
              <a:ext cx="9276574" cy="447144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41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假装   威风   转动   扯开   嗓子   派发   违抗   爪子   一趟   神气   猪肉   纳闷  受骗   借出   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70485" y="1206120"/>
            <a:ext cx="6710255" cy="33932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茂密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茂盛而繁密。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违抗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违背和抗拒。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神气活现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形容自以为了不起而表现出来的得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意又傲慢的样子。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半信半疑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有点儿相信，又有点儿怀疑。表示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对真假是非不能肯定。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1311" y="155051"/>
            <a:ext cx="2353490" cy="836788"/>
            <a:chOff x="135082" y="206733"/>
            <a:chExt cx="3137986" cy="1115717"/>
          </a:xfrm>
        </p:grpSpPr>
        <p:grpSp>
          <p:nvGrpSpPr>
            <p:cNvPr id="12" name="组合 11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词语解释</a:t>
                </a: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082" y="206733"/>
              <a:ext cx="900074" cy="111571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1405230" y="1663420"/>
            <a:ext cx="1014671" cy="1012253"/>
            <a:chOff x="5000955" y="529393"/>
            <a:chExt cx="2176324" cy="2171141"/>
          </a:xfrm>
        </p:grpSpPr>
        <p:sp>
          <p:nvSpPr>
            <p:cNvPr id="3" name="矩形 2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4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5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7" name="组合 6"/>
          <p:cNvGrpSpPr/>
          <p:nvPr/>
        </p:nvGrpSpPr>
        <p:grpSpPr>
          <a:xfrm>
            <a:off x="172537" y="168967"/>
            <a:ext cx="2349886" cy="797797"/>
            <a:chOff x="398493" y="235133"/>
            <a:chExt cx="3133181" cy="1063729"/>
          </a:xfrm>
        </p:grpSpPr>
        <p:grpSp>
          <p:nvGrpSpPr>
            <p:cNvPr id="8" name="组合 7"/>
            <p:cNvGrpSpPr/>
            <p:nvPr/>
          </p:nvGrpSpPr>
          <p:grpSpPr>
            <a:xfrm>
              <a:off x="1285916" y="505254"/>
              <a:ext cx="2245758" cy="679269"/>
              <a:chOff x="2197150" y="2511380"/>
              <a:chExt cx="2245758" cy="679269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2197150" y="2511380"/>
                <a:ext cx="164333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2197150" y="3190649"/>
                <a:ext cx="1653211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3"/>
              <p:cNvSpPr txBox="1">
                <a:spLocks noChangeArrowheads="1"/>
              </p:cNvSpPr>
              <p:nvPr/>
            </p:nvSpPr>
            <p:spPr bwMode="auto">
              <a:xfrm>
                <a:off x="2197150" y="253622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我会写</a:t>
                </a: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8493" y="235133"/>
              <a:ext cx="873825" cy="1063729"/>
            </a:xfrm>
            <a:prstGeom prst="rect">
              <a:avLst/>
            </a:prstGeom>
          </p:spPr>
        </p:pic>
      </p:grpSp>
      <p:sp>
        <p:nvSpPr>
          <p:cNvPr id="61" name="TextBox 31"/>
          <p:cNvSpPr txBox="1">
            <a:spLocks noChangeArrowheads="1"/>
          </p:cNvSpPr>
          <p:nvPr/>
        </p:nvSpPr>
        <p:spPr bwMode="auto">
          <a:xfrm>
            <a:off x="1460995" y="16732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食</a:t>
            </a:r>
          </a:p>
        </p:txBody>
      </p:sp>
      <p:grpSp>
        <p:nvGrpSpPr>
          <p:cNvPr id="68" name="组合 67"/>
          <p:cNvGrpSpPr>
            <a:grpSpLocks noChangeAspect="1"/>
          </p:cNvGrpSpPr>
          <p:nvPr/>
        </p:nvGrpSpPr>
        <p:grpSpPr>
          <a:xfrm>
            <a:off x="2934591" y="1663420"/>
            <a:ext cx="1014671" cy="1012253"/>
            <a:chOff x="5000955" y="529393"/>
            <a:chExt cx="2176324" cy="2171141"/>
          </a:xfrm>
        </p:grpSpPr>
        <p:sp>
          <p:nvSpPr>
            <p:cNvPr id="69" name="矩形 68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70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71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73" name="TextBox 31"/>
          <p:cNvSpPr txBox="1">
            <a:spLocks noChangeArrowheads="1"/>
          </p:cNvSpPr>
          <p:nvPr/>
        </p:nvSpPr>
        <p:spPr bwMode="auto">
          <a:xfrm>
            <a:off x="2990355" y="16732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</a:t>
            </a:r>
          </a:p>
        </p:txBody>
      </p:sp>
      <p:grpSp>
        <p:nvGrpSpPr>
          <p:cNvPr id="74" name="组合 73"/>
          <p:cNvGrpSpPr>
            <a:grpSpLocks noChangeAspect="1"/>
          </p:cNvGrpSpPr>
          <p:nvPr/>
        </p:nvGrpSpPr>
        <p:grpSpPr>
          <a:xfrm>
            <a:off x="4574457" y="1663420"/>
            <a:ext cx="1014671" cy="1012253"/>
            <a:chOff x="5000955" y="529393"/>
            <a:chExt cx="2176324" cy="2171141"/>
          </a:xfrm>
        </p:grpSpPr>
        <p:sp>
          <p:nvSpPr>
            <p:cNvPr id="75" name="矩形 74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76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77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79" name="TextBox 31"/>
          <p:cNvSpPr txBox="1">
            <a:spLocks noChangeArrowheads="1"/>
          </p:cNvSpPr>
          <p:nvPr/>
        </p:nvSpPr>
        <p:spPr bwMode="auto">
          <a:xfrm>
            <a:off x="4630222" y="16732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爷</a:t>
            </a:r>
          </a:p>
        </p:txBody>
      </p:sp>
      <p:grpSp>
        <p:nvGrpSpPr>
          <p:cNvPr id="80" name="组合 79"/>
          <p:cNvGrpSpPr>
            <a:grpSpLocks noChangeAspect="1"/>
          </p:cNvGrpSpPr>
          <p:nvPr/>
        </p:nvGrpSpPr>
        <p:grpSpPr>
          <a:xfrm>
            <a:off x="6267671" y="1663420"/>
            <a:ext cx="1014671" cy="1012253"/>
            <a:chOff x="5000955" y="529393"/>
            <a:chExt cx="2176324" cy="2171141"/>
          </a:xfrm>
        </p:grpSpPr>
        <p:sp>
          <p:nvSpPr>
            <p:cNvPr id="81" name="矩形 80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82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83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85" name="TextBox 31"/>
          <p:cNvSpPr txBox="1">
            <a:spLocks noChangeArrowheads="1"/>
          </p:cNvSpPr>
          <p:nvPr/>
        </p:nvSpPr>
        <p:spPr bwMode="auto">
          <a:xfrm>
            <a:off x="6323433" y="16732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</a:p>
        </p:txBody>
      </p:sp>
      <p:grpSp>
        <p:nvGrpSpPr>
          <p:cNvPr id="86" name="组合 85"/>
          <p:cNvGrpSpPr>
            <a:grpSpLocks noChangeAspect="1"/>
          </p:cNvGrpSpPr>
          <p:nvPr/>
        </p:nvGrpSpPr>
        <p:grpSpPr>
          <a:xfrm>
            <a:off x="1398198" y="3500483"/>
            <a:ext cx="1014671" cy="1012253"/>
            <a:chOff x="5000955" y="529393"/>
            <a:chExt cx="2176324" cy="2171141"/>
          </a:xfrm>
        </p:grpSpPr>
        <p:sp>
          <p:nvSpPr>
            <p:cNvPr id="87" name="矩形 86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88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89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1" name="TextBox 31"/>
          <p:cNvSpPr txBox="1">
            <a:spLocks noChangeArrowheads="1"/>
          </p:cNvSpPr>
          <p:nvPr/>
        </p:nvSpPr>
        <p:spPr bwMode="auto">
          <a:xfrm>
            <a:off x="1453963" y="3510320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爪</a:t>
            </a:r>
          </a:p>
        </p:txBody>
      </p:sp>
      <p:grpSp>
        <p:nvGrpSpPr>
          <p:cNvPr id="92" name="组合 91"/>
          <p:cNvGrpSpPr>
            <a:grpSpLocks noChangeAspect="1"/>
          </p:cNvGrpSpPr>
          <p:nvPr/>
        </p:nvGrpSpPr>
        <p:grpSpPr>
          <a:xfrm>
            <a:off x="2940471" y="3510320"/>
            <a:ext cx="1014671" cy="1012253"/>
            <a:chOff x="5000955" y="529393"/>
            <a:chExt cx="2176324" cy="2171141"/>
          </a:xfrm>
        </p:grpSpPr>
        <p:sp>
          <p:nvSpPr>
            <p:cNvPr id="93" name="矩形 92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94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95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7" name="TextBox 31"/>
          <p:cNvSpPr txBox="1">
            <a:spLocks noChangeArrowheads="1"/>
          </p:cNvSpPr>
          <p:nvPr/>
        </p:nvSpPr>
        <p:spPr bwMode="auto">
          <a:xfrm>
            <a:off x="2996235" y="35201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</a:t>
            </a:r>
          </a:p>
        </p:txBody>
      </p:sp>
      <p:grpSp>
        <p:nvGrpSpPr>
          <p:cNvPr id="98" name="组合 97"/>
          <p:cNvGrpSpPr>
            <a:grpSpLocks noChangeAspect="1"/>
          </p:cNvGrpSpPr>
          <p:nvPr/>
        </p:nvGrpSpPr>
        <p:grpSpPr>
          <a:xfrm>
            <a:off x="4595954" y="3510320"/>
            <a:ext cx="1014671" cy="1012253"/>
            <a:chOff x="5000955" y="529393"/>
            <a:chExt cx="2176324" cy="2171141"/>
          </a:xfrm>
        </p:grpSpPr>
        <p:sp>
          <p:nvSpPr>
            <p:cNvPr id="99" name="矩形 98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00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101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03" name="TextBox 31"/>
          <p:cNvSpPr txBox="1">
            <a:spLocks noChangeArrowheads="1"/>
          </p:cNvSpPr>
          <p:nvPr/>
        </p:nvSpPr>
        <p:spPr bwMode="auto">
          <a:xfrm>
            <a:off x="4651718" y="35201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</a:t>
            </a:r>
          </a:p>
        </p:txBody>
      </p:sp>
      <p:grpSp>
        <p:nvGrpSpPr>
          <p:cNvPr id="104" name="组合 103"/>
          <p:cNvGrpSpPr>
            <a:grpSpLocks noChangeAspect="1"/>
          </p:cNvGrpSpPr>
          <p:nvPr/>
        </p:nvGrpSpPr>
        <p:grpSpPr>
          <a:xfrm>
            <a:off x="6306766" y="3510320"/>
            <a:ext cx="1014671" cy="1012253"/>
            <a:chOff x="5000955" y="529393"/>
            <a:chExt cx="2176324" cy="2171141"/>
          </a:xfrm>
        </p:grpSpPr>
        <p:sp>
          <p:nvSpPr>
            <p:cNvPr id="105" name="矩形 104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06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107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09" name="TextBox 31"/>
          <p:cNvSpPr txBox="1">
            <a:spLocks noChangeArrowheads="1"/>
          </p:cNvSpPr>
          <p:nvPr/>
        </p:nvSpPr>
        <p:spPr bwMode="auto">
          <a:xfrm>
            <a:off x="6362531" y="35201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猪</a:t>
            </a:r>
          </a:p>
        </p:txBody>
      </p:sp>
      <p:sp>
        <p:nvSpPr>
          <p:cNvPr id="122" name="文本框 121"/>
          <p:cNvSpPr txBox="1"/>
          <p:nvPr/>
        </p:nvSpPr>
        <p:spPr>
          <a:xfrm>
            <a:off x="1660923" y="1171041"/>
            <a:ext cx="50077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shí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3169501" y="1171041"/>
            <a:ext cx="518411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wù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4863543" y="1171041"/>
            <a:ext cx="43197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yé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6461089" y="1171041"/>
            <a:ext cx="449482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jiù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1496510" y="3037702"/>
            <a:ext cx="757259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zhu</a:t>
            </a:r>
            <a:r>
              <a:rPr lang="en-US" altLang="zh-CN" sz="2400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endParaRPr lang="en-US" altLang="zh-CN" sz="24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3039792" y="3060785"/>
            <a:ext cx="747641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shén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4797963" y="3060785"/>
            <a:ext cx="641842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huó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6501847" y="3060785"/>
            <a:ext cx="603370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zhū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73" grpId="0"/>
      <p:bldP spid="79" grpId="0"/>
      <p:bldP spid="85" grpId="0"/>
      <p:bldP spid="91" grpId="0"/>
      <p:bldP spid="97" grpId="0"/>
      <p:bldP spid="103" grpId="0"/>
      <p:bldP spid="109" grpId="0"/>
      <p:bldP spid="122" grpId="0"/>
      <p:bldP spid="123" grpId="0"/>
      <p:bldP spid="124" grpId="0"/>
      <p:bldP spid="125" grpId="0"/>
      <p:bldP spid="126" grpId="0"/>
      <p:bldP spid="128" grpId="0"/>
      <p:bldP spid="129" grpId="0"/>
      <p:bldP spid="1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895CA21-DC90-4C14-80F2-B30594803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295" y="1418972"/>
            <a:ext cx="8769707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茂密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茂盛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威风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威武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违抗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违背</a:t>
            </a:r>
            <a:r>
              <a:rPr lang="en-US" altLang="zh-CN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纳闷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疑惑 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东张西望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左顾右盼      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狐假虎威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狗仗人势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24720" y="173724"/>
            <a:ext cx="2710890" cy="865560"/>
            <a:chOff x="32960" y="231632"/>
            <a:chExt cx="3614520" cy="115408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60" y="231632"/>
              <a:ext cx="1102179" cy="1154080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/>
          </p:nvGrpSpPr>
          <p:grpSpPr>
            <a:xfrm>
              <a:off x="970537" y="567600"/>
              <a:ext cx="2676943" cy="679269"/>
              <a:chOff x="1844447" y="2511380"/>
              <a:chExt cx="2676943" cy="679269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2009049" y="2511380"/>
                <a:ext cx="199005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2009049" y="3190649"/>
                <a:ext cx="199993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3"/>
              <p:cNvSpPr txBox="1">
                <a:spLocks noChangeArrowheads="1"/>
              </p:cNvSpPr>
              <p:nvPr/>
            </p:nvSpPr>
            <p:spPr bwMode="auto">
              <a:xfrm>
                <a:off x="1844447" y="2551128"/>
                <a:ext cx="2676943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r>
                  <a:rPr lang="zh-CN" altLang="en-US" sz="2400" b="1" spc="3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词语对对碰</a:t>
                </a: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3990398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4007816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矩形 20"/>
          <p:cNvSpPr/>
          <p:nvPr/>
        </p:nvSpPr>
        <p:spPr>
          <a:xfrm>
            <a:off x="3196765" y="806607"/>
            <a:ext cx="2047676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marL="514350" indent="-514350" algn="ctr">
              <a:buClr>
                <a:srgbClr val="0000FF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近义词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4895CA21-DC90-4C14-80F2-B30594803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294" y="3359573"/>
            <a:ext cx="8232430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违抗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顺从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茂密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稀疏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东张西望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目不转睛</a:t>
            </a:r>
            <a:endParaRPr lang="en-US" altLang="zh-CN" sz="24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神气活现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垂头丧气    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半信半疑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深信不疑</a:t>
            </a:r>
          </a:p>
        </p:txBody>
      </p:sp>
      <p:sp>
        <p:nvSpPr>
          <p:cNvPr id="23" name="矩形 22"/>
          <p:cNvSpPr/>
          <p:nvPr/>
        </p:nvSpPr>
        <p:spPr>
          <a:xfrm>
            <a:off x="3200030" y="2729440"/>
            <a:ext cx="2047676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marL="514350" indent="-514350" algn="ctr">
              <a:buClr>
                <a:srgbClr val="0000FF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反义词</a:t>
            </a:r>
          </a:p>
        </p:txBody>
      </p:sp>
    </p:spTree>
    <p:extLst>
      <p:ext uri="{BB962C8B-B14F-4D97-AF65-F5344CB8AC3E}">
        <p14:creationId xmlns:p14="http://schemas.microsoft.com/office/powerpoint/2010/main" val="11018927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8"/>
          <p:cNvSpPr txBox="1">
            <a:spLocks noChangeArrowheads="1"/>
          </p:cNvSpPr>
          <p:nvPr/>
        </p:nvSpPr>
        <p:spPr bwMode="auto">
          <a:xfrm>
            <a:off x="817243" y="1832088"/>
            <a:ext cx="6659323" cy="168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7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</a:t>
            </a:r>
            <a:r>
              <a:rPr lang="zh-CN" altLang="en-US" sz="27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真听课文朗读，边听边思考：</a:t>
            </a:r>
            <a:endParaRPr lang="en-US" altLang="zh-CN" sz="27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课文讲了一个怎样的故事？</a:t>
            </a:r>
            <a:endParaRPr lang="en-US" altLang="zh-CN" sz="27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这是一只怎样的狐狸，你是怎么知道的？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81494" y="197333"/>
            <a:ext cx="2420069" cy="823481"/>
            <a:chOff x="108655" y="263109"/>
            <a:chExt cx="3226759" cy="109797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655" y="263109"/>
              <a:ext cx="1038000" cy="1097974"/>
            </a:xfrm>
            <a:prstGeom prst="rect">
              <a:avLst/>
            </a:prstGeom>
          </p:spPr>
        </p:pic>
        <p:grpSp>
          <p:nvGrpSpPr>
            <p:cNvPr id="19" name="组合 18"/>
            <p:cNvGrpSpPr/>
            <p:nvPr/>
          </p:nvGrpSpPr>
          <p:grpSpPr>
            <a:xfrm>
              <a:off x="1089656" y="536427"/>
              <a:ext cx="2245758" cy="679269"/>
              <a:chOff x="1938544" y="2511380"/>
              <a:chExt cx="2245758" cy="679269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妙解课文</a:t>
                </a: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379" y="1248878"/>
            <a:ext cx="8111201" cy="10664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在茂密的森林里，有一只老虎正在寻找食物。一只狐狸从老虎身边窜过。老虎扑过去，把狐狸逮住了。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947" y="2414218"/>
            <a:ext cx="2760764" cy="2091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直接连接符 3"/>
          <p:cNvCxnSpPr/>
          <p:nvPr/>
        </p:nvCxnSpPr>
        <p:spPr>
          <a:xfrm flipV="1">
            <a:off x="2966028" y="2293771"/>
            <a:ext cx="462972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6" name="文本框 5"/>
          <p:cNvSpPr txBox="1"/>
          <p:nvPr/>
        </p:nvSpPr>
        <p:spPr>
          <a:xfrm>
            <a:off x="427751" y="2848549"/>
            <a:ext cx="5426872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说明狐狸害怕老虎，很慌张，动作很快。 </a:t>
            </a: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641114" y="2272993"/>
            <a:ext cx="462972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7045357" y="2272992"/>
            <a:ext cx="462972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0" name="文本框 9"/>
          <p:cNvSpPr txBox="1"/>
          <p:nvPr/>
        </p:nvSpPr>
        <p:spPr>
          <a:xfrm>
            <a:off x="427751" y="3800287"/>
            <a:ext cx="5426872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说明老虎动作迅猛有力，十分凶猛。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214" y="1403562"/>
            <a:ext cx="5437316" cy="15650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狐狸眼珠子骨碌碌一转，扯着嗓子问老虎：“你敢吃我？”</a:t>
            </a:r>
            <a:endParaRPr lang="en-US" altLang="zh-CN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“为什么不敢？”老虎一愣。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054" y="1941685"/>
            <a:ext cx="3355007" cy="2105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直接连接符 3"/>
          <p:cNvCxnSpPr/>
          <p:nvPr/>
        </p:nvCxnSpPr>
        <p:spPr>
          <a:xfrm flipV="1">
            <a:off x="2836934" y="1941687"/>
            <a:ext cx="1656241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4866744" y="1941685"/>
            <a:ext cx="671865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375400" y="2418595"/>
            <a:ext cx="625713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0" name="文本框 9"/>
          <p:cNvSpPr txBox="1"/>
          <p:nvPr/>
        </p:nvSpPr>
        <p:spPr>
          <a:xfrm>
            <a:off x="729604" y="3283876"/>
            <a:ext cx="3072194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神态：刻画狐狸狡猾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29602" y="3968185"/>
            <a:ext cx="4033892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语言：虚张声势、迷惑老虎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688226" y="1115819"/>
            <a:ext cx="2728436" cy="563717"/>
            <a:chOff x="3454189" y="1308232"/>
            <a:chExt cx="4147858" cy="1767588"/>
          </a:xfrm>
        </p:grpSpPr>
        <p:sp>
          <p:nvSpPr>
            <p:cNvPr id="4" name="圆角矩形标注 3"/>
            <p:cNvSpPr/>
            <p:nvPr/>
          </p:nvSpPr>
          <p:spPr>
            <a:xfrm>
              <a:off x="3659808" y="1308232"/>
              <a:ext cx="3739516" cy="1748683"/>
            </a:xfrm>
            <a:prstGeom prst="wedgeRoundRectCallout">
              <a:avLst>
                <a:gd name="adj1" fmla="val -58704"/>
                <a:gd name="adj2" fmla="val 25013"/>
                <a:gd name="adj3" fmla="val 16667"/>
              </a:avLst>
            </a:prstGeom>
            <a:noFill/>
            <a:ln w="254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454189" y="1338707"/>
              <a:ext cx="4147858" cy="1737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你敢吃我？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527854" y="2084897"/>
            <a:ext cx="3275648" cy="553998"/>
            <a:chOff x="4310750" y="3485759"/>
            <a:chExt cx="4367350" cy="738746"/>
          </a:xfrm>
        </p:grpSpPr>
        <p:sp>
          <p:nvSpPr>
            <p:cNvPr id="16" name="文本框 15"/>
            <p:cNvSpPr txBox="1"/>
            <p:nvPr/>
          </p:nvSpPr>
          <p:spPr>
            <a:xfrm>
              <a:off x="4310750" y="3485759"/>
              <a:ext cx="4302022" cy="738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为什么不敢？</a:t>
              </a:r>
              <a:endParaRPr lang="zh-CN" altLang="en-US" sz="2700" dirty="0">
                <a:solidFill>
                  <a:srgbClr val="FF0000"/>
                </a:solidFill>
              </a:endParaRPr>
            </a:p>
          </p:txBody>
        </p:sp>
        <p:sp>
          <p:nvSpPr>
            <p:cNvPr id="17" name="圆角矩形标注 16"/>
            <p:cNvSpPr/>
            <p:nvPr/>
          </p:nvSpPr>
          <p:spPr>
            <a:xfrm>
              <a:off x="4755232" y="3488455"/>
              <a:ext cx="3922868" cy="706833"/>
            </a:xfrm>
            <a:prstGeom prst="wedgeRoundRectCallout">
              <a:avLst>
                <a:gd name="adj1" fmla="val 58089"/>
                <a:gd name="adj2" fmla="val -14360"/>
                <a:gd name="adj3" fmla="val 16667"/>
              </a:avLst>
            </a:prstGeom>
            <a:noFill/>
            <a:ln w="254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28"/>
          <p:cNvSpPr txBox="1">
            <a:spLocks noChangeArrowheads="1"/>
          </p:cNvSpPr>
          <p:nvPr/>
        </p:nvSpPr>
        <p:spPr bwMode="auto">
          <a:xfrm>
            <a:off x="681280" y="3210768"/>
            <a:ext cx="7334210" cy="15465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428625" indent="-428625"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读狐狸的话时，声调要高，要读出狐狸装腔作势、不可一世的语气。</a:t>
            </a:r>
          </a:p>
          <a:p>
            <a:pPr marL="428625" indent="-428625"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读老虎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的话时，语气要重，要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读出老虎吃惊而摸不着头脑的感觉。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0000">
            <a:off x="6218316" y="2145031"/>
            <a:ext cx="2054066" cy="97821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6156" y="970087"/>
            <a:ext cx="1252538" cy="1314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487934" y="1102791"/>
            <a:ext cx="779701" cy="83869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rtlCol="0">
            <a:spAutoFit/>
          </a:bodyPr>
          <a:lstStyle/>
          <a:p>
            <a:r>
              <a:rPr lang="zh-CN" altLang="en-US" sz="5000" dirty="0">
                <a:latin typeface="黑体" panose="02010609060101010101" pitchFamily="49" charset="-122"/>
                <a:ea typeface="黑体" panose="02010609060101010101" pitchFamily="49" charset="-122"/>
              </a:rPr>
              <a:t>愣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44367" y="182420"/>
            <a:ext cx="1677382" cy="5309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朗读指导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矩形 4"/>
          <p:cNvSpPr/>
          <p:nvPr/>
        </p:nvSpPr>
        <p:spPr>
          <a:xfrm>
            <a:off x="1051133" y="1205869"/>
            <a:ext cx="3132296" cy="5770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eaLnBrk="1" hangingPunct="1"/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狡猾的狐狸</a:t>
            </a:r>
          </a:p>
        </p:txBody>
      </p:sp>
      <p:sp>
        <p:nvSpPr>
          <p:cNvPr id="6" name="矩形 4"/>
          <p:cNvSpPr/>
          <p:nvPr/>
        </p:nvSpPr>
        <p:spPr>
          <a:xfrm>
            <a:off x="534550" y="3687622"/>
            <a:ext cx="8451056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当狡猾的狐狸与百兽之王老虎相遇时，会发生什么故事呢？快快一起走进这个故事吧。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34662" y="1773737"/>
            <a:ext cx="2630608" cy="152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742" y="1970690"/>
            <a:ext cx="2779635" cy="132342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矩形 4"/>
          <p:cNvSpPr/>
          <p:nvPr/>
        </p:nvSpPr>
        <p:spPr>
          <a:xfrm>
            <a:off x="4566958" y="1205755"/>
            <a:ext cx="3132296" cy="5770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eaLnBrk="1" hangingPunct="1"/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百兽之王老虎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01311" y="155051"/>
            <a:ext cx="2353490" cy="836788"/>
            <a:chOff x="135082" y="206733"/>
            <a:chExt cx="3137986" cy="1115717"/>
          </a:xfrm>
        </p:grpSpPr>
        <p:grpSp>
          <p:nvGrpSpPr>
            <p:cNvPr id="9" name="组合 8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新课导入</a:t>
                </a:r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082" y="206733"/>
              <a:ext cx="900074" cy="111571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6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450" y="1190726"/>
            <a:ext cx="8353939" cy="10664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老天爷派我来管你们百兽，你吃了我，就是违抗了老天爷的命令。我看你有多大的胆子！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3793" y="2376737"/>
            <a:ext cx="3673366" cy="2228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直接连接符 3"/>
          <p:cNvCxnSpPr/>
          <p:nvPr/>
        </p:nvCxnSpPr>
        <p:spPr>
          <a:xfrm flipV="1">
            <a:off x="7542939" y="1723951"/>
            <a:ext cx="741840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428749" y="2231152"/>
            <a:ext cx="2259272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4204593" y="2231153"/>
            <a:ext cx="2007023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0" name="文本框 9"/>
          <p:cNvSpPr txBox="1"/>
          <p:nvPr/>
        </p:nvSpPr>
        <p:spPr>
          <a:xfrm>
            <a:off x="745371" y="2859016"/>
            <a:ext cx="3298487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狡猾的狐狸在威胁老虎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45370" y="3680150"/>
            <a:ext cx="4015819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要重读，要读出狐狸的蛮横。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0158" y="1214375"/>
            <a:ext cx="7833676" cy="15650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老虎被蒙住了，松开了爪子。</a:t>
            </a:r>
            <a:endParaRPr lang="en-US" altLang="zh-CN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狐狸摇了摇尾巴，说：“我带你到百兽面前走一趟，让你看看我的威风。”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4" y="2337587"/>
            <a:ext cx="3153103" cy="2344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直接连接符 3"/>
          <p:cNvCxnSpPr/>
          <p:nvPr/>
        </p:nvCxnSpPr>
        <p:spPr>
          <a:xfrm flipV="1">
            <a:off x="2159015" y="1716069"/>
            <a:ext cx="741840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3555156" y="1705812"/>
            <a:ext cx="1647466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7" name="文本框 6"/>
          <p:cNvSpPr txBox="1"/>
          <p:nvPr/>
        </p:nvSpPr>
        <p:spPr>
          <a:xfrm>
            <a:off x="2257124" y="705625"/>
            <a:ext cx="4435338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动作：老虎有些相信狐狸的话了</a:t>
            </a: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1856467" y="2217762"/>
            <a:ext cx="1647466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9" name="文本框 8"/>
          <p:cNvSpPr txBox="1"/>
          <p:nvPr/>
        </p:nvSpPr>
        <p:spPr>
          <a:xfrm>
            <a:off x="667937" y="2978390"/>
            <a:ext cx="2377060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狐狸得意的样子</a:t>
            </a: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5281526" y="2217762"/>
            <a:ext cx="323116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2" name="文本框 11"/>
          <p:cNvSpPr txBox="1"/>
          <p:nvPr/>
        </p:nvSpPr>
        <p:spPr>
          <a:xfrm>
            <a:off x="667936" y="3680511"/>
            <a:ext cx="3852398" cy="71558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狐狸走在前面，便于借助老虎的威风，为下文做铺垫。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4"/>
          <p:cNvSpPr/>
          <p:nvPr/>
        </p:nvSpPr>
        <p:spPr>
          <a:xfrm>
            <a:off x="1807848" y="1643064"/>
            <a:ext cx="6357461" cy="2135981"/>
          </a:xfrm>
          <a:prstGeom prst="cloudCallout">
            <a:avLst>
              <a:gd name="adj1" fmla="val -46786"/>
              <a:gd name="adj2" fmla="val 521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50434" y="447333"/>
            <a:ext cx="6649526" cy="809991"/>
            <a:chOff x="373215" y="539292"/>
            <a:chExt cx="8866035" cy="107999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3215" y="539292"/>
              <a:ext cx="1163885" cy="1022808"/>
            </a:xfrm>
            <a:prstGeom prst="rect">
              <a:avLst/>
            </a:prstGeom>
          </p:spPr>
        </p:pic>
        <p:sp>
          <p:nvSpPr>
            <p:cNvPr id="14" name="TextBox 28"/>
            <p:cNvSpPr txBox="1">
              <a:spLocks noChangeArrowheads="1"/>
            </p:cNvSpPr>
            <p:nvPr/>
          </p:nvSpPr>
          <p:spPr bwMode="auto">
            <a:xfrm>
              <a:off x="1228687" y="749300"/>
              <a:ext cx="8010563" cy="869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请你发挥想象，这时的老虎会怎么想？</a:t>
              </a:r>
            </a:p>
          </p:txBody>
        </p:sp>
      </p:grpSp>
      <p:sp>
        <p:nvSpPr>
          <p:cNvPr id="26" name="TextBox 28"/>
          <p:cNvSpPr txBox="1">
            <a:spLocks noChangeArrowheads="1"/>
          </p:cNvSpPr>
          <p:nvPr/>
        </p:nvSpPr>
        <p:spPr bwMode="auto">
          <a:xfrm>
            <a:off x="2193105" y="1790700"/>
            <a:ext cx="6107935" cy="168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Clr>
                <a:srgbClr val="0000FF"/>
              </a:buClr>
            </a:pPr>
            <a:r>
              <a:rPr lang="en-US" altLang="zh-CN" sz="27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7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我倒要看看这家伙说的是真是假，他要真是老天爷派来的，我就放了他；他要是说谎，我就立刻吃了他。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254" y="3600928"/>
            <a:ext cx="1900714" cy="107680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414" y="1198426"/>
            <a:ext cx="7833676" cy="10664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老虎跟着狐狸朝森林深处走去。狐狸神气活现，摇头摆尾；老虎半信半疑，东张西望。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278" y="2400302"/>
            <a:ext cx="3588584" cy="2105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直接连接符 3"/>
          <p:cNvCxnSpPr/>
          <p:nvPr/>
        </p:nvCxnSpPr>
        <p:spPr>
          <a:xfrm flipV="1">
            <a:off x="6577460" y="1745685"/>
            <a:ext cx="1412908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76020" y="2232124"/>
            <a:ext cx="1412908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804344" y="2239313"/>
            <a:ext cx="3128624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0" name="文本框 9"/>
          <p:cNvSpPr txBox="1"/>
          <p:nvPr/>
        </p:nvSpPr>
        <p:spPr>
          <a:xfrm>
            <a:off x="746486" y="2626744"/>
            <a:ext cx="3533828" cy="19159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神态对比：</a:t>
            </a:r>
          </a:p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把狐狸的装模作样和老虎受到愚弄而浑然不知滑稽的样子进行对比，更加突出狐狸的狡猾。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007" y="1395494"/>
            <a:ext cx="7833676" cy="13988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森林里的野猪啦，小鹿啦，兔子啦，看见狐狸大摇大摆地走过来，跟往常很不一样，都很纳闷。再往狐狸身后一看，呀，一只大老虎！大大小小的野兽吓得撒腿就跑。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038" y="2892970"/>
            <a:ext cx="2873066" cy="1974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直接连接符 3"/>
          <p:cNvCxnSpPr/>
          <p:nvPr/>
        </p:nvCxnSpPr>
        <p:spPr>
          <a:xfrm flipV="1">
            <a:off x="5363514" y="2281711"/>
            <a:ext cx="603734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0" name="文本框 9"/>
          <p:cNvSpPr txBox="1"/>
          <p:nvPr/>
        </p:nvSpPr>
        <p:spPr>
          <a:xfrm>
            <a:off x="2858072" y="799418"/>
            <a:ext cx="4364501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狐狸平时可没有这样威风神气</a:t>
            </a: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1339368" y="2801974"/>
            <a:ext cx="2223641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3" name="文本框 12"/>
          <p:cNvSpPr txBox="1"/>
          <p:nvPr/>
        </p:nvSpPr>
        <p:spPr>
          <a:xfrm>
            <a:off x="731002" y="3303197"/>
            <a:ext cx="3620285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动物们感到十分吃惊意外</a:t>
            </a: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6020806" y="2743520"/>
            <a:ext cx="1830422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6" name="文本框 15"/>
          <p:cNvSpPr txBox="1"/>
          <p:nvPr/>
        </p:nvSpPr>
        <p:spPr>
          <a:xfrm>
            <a:off x="731002" y="4008577"/>
            <a:ext cx="3959243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写出了动物们对老虎的惧怕。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>
          <a:xfrm>
            <a:off x="469584" y="872171"/>
            <a:ext cx="6522425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你现在能明白课题“狐假虎威”的意思了吗？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556291" y="2092607"/>
            <a:ext cx="5395192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    老虎信以为真。其实他受骗了。原来，狐狸是借着老虎的威风把百兽吓跑的。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0387" y="2073640"/>
            <a:ext cx="3040088" cy="2248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文本框 15"/>
          <p:cNvSpPr txBox="1"/>
          <p:nvPr/>
        </p:nvSpPr>
        <p:spPr>
          <a:xfrm>
            <a:off x="536715" y="3919127"/>
            <a:ext cx="5237921" cy="11772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狐假虎威</a:t>
            </a:r>
            <a:r>
              <a:rPr lang="en-US" altLang="zh-CN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的意思是：狐狸假借老虎的威视，吓跑了百兽。现在常比喻依仗别人的势力而欺压人。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2520" y="188856"/>
            <a:ext cx="2419043" cy="940594"/>
            <a:chOff x="110024" y="251808"/>
            <a:chExt cx="3225390" cy="1254125"/>
          </a:xfrm>
        </p:grpSpPr>
        <p:grpSp>
          <p:nvGrpSpPr>
            <p:cNvPr id="3" name="组合 2"/>
            <p:cNvGrpSpPr/>
            <p:nvPr/>
          </p:nvGrpSpPr>
          <p:grpSpPr>
            <a:xfrm>
              <a:off x="1089656" y="536427"/>
              <a:ext cx="2245758" cy="679269"/>
              <a:chOff x="1938544" y="2511380"/>
              <a:chExt cx="2245758" cy="679269"/>
            </a:xfrm>
          </p:grpSpPr>
          <p:cxnSp>
            <p:nvCxnSpPr>
              <p:cNvPr id="5" name="直接连接符 4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主旨归纳</a:t>
                </a: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" name="图片 3" descr="秋叶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60000">
              <a:off x="110024" y="251808"/>
              <a:ext cx="1047750" cy="1254125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643" y="2787228"/>
            <a:ext cx="1231994" cy="1627424"/>
          </a:xfrm>
          <a:prstGeom prst="rect">
            <a:avLst/>
          </a:prstGeom>
        </p:spPr>
      </p:pic>
      <p:sp>
        <p:nvSpPr>
          <p:cNvPr id="12" name="TextBox 9"/>
          <p:cNvSpPr txBox="1"/>
          <p:nvPr/>
        </p:nvSpPr>
        <p:spPr>
          <a:xfrm>
            <a:off x="2264168" y="528052"/>
            <a:ext cx="5484080" cy="4040907"/>
          </a:xfrm>
          <a:prstGeom prst="cloud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3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335756"/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本文讲的是一只狐狸借助老虎的威风吓跑了森林中的百兽的故事，告诉了我们生活中有些人仗着别人的力量吓唬人，其实自己没有真本事。讽刺那些仗势欺人者的奸诈狡猾。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543" y="55608"/>
            <a:ext cx="2268855" cy="940594"/>
            <a:chOff x="712" y="512"/>
            <a:chExt cx="4764" cy="1975"/>
          </a:xfrm>
        </p:grpSpPr>
        <p:sp>
          <p:nvSpPr>
            <p:cNvPr id="3" name="TextBox 3"/>
            <p:cNvSpPr txBox="1">
              <a:spLocks noChangeArrowheads="1"/>
            </p:cNvSpPr>
            <p:nvPr/>
          </p:nvSpPr>
          <p:spPr bwMode="auto">
            <a:xfrm>
              <a:off x="2314" y="1080"/>
              <a:ext cx="2969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方正卡通简体" panose="03000509000000000000" charset="-122"/>
                </a:rPr>
                <a:t>层次梳理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054" y="1020"/>
              <a:ext cx="3422" cy="1070"/>
              <a:chOff x="2054" y="1020"/>
              <a:chExt cx="3422" cy="1070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2054" y="1020"/>
                <a:ext cx="2952" cy="0"/>
              </a:xfrm>
              <a:prstGeom prst="line">
                <a:avLst/>
              </a:prstGeom>
              <a:ln w="31750">
                <a:solidFill>
                  <a:srgbClr val="9FD9F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>
                <a:off x="2068" y="2090"/>
                <a:ext cx="2954" cy="0"/>
              </a:xfrm>
              <a:prstGeom prst="line">
                <a:avLst/>
              </a:prstGeom>
              <a:ln w="31750">
                <a:solidFill>
                  <a:srgbClr val="9FD9F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4992" y="1020"/>
                <a:ext cx="484" cy="528"/>
              </a:xfrm>
              <a:prstGeom prst="line">
                <a:avLst/>
              </a:prstGeom>
              <a:ln w="31750">
                <a:solidFill>
                  <a:srgbClr val="9FD9F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V="1">
                <a:off x="5019" y="1520"/>
                <a:ext cx="425" cy="570"/>
              </a:xfrm>
              <a:prstGeom prst="line">
                <a:avLst/>
              </a:prstGeom>
              <a:ln w="31750">
                <a:solidFill>
                  <a:srgbClr val="9FD9F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" name="图片 4" descr="秋叶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60000">
              <a:off x="712" y="512"/>
              <a:ext cx="1650" cy="1975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195" y="910280"/>
            <a:ext cx="6925087" cy="3279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298061" y="591915"/>
            <a:ext cx="3961662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300" b="1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含有动物名称的词语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945337" y="1394646"/>
            <a:ext cx="6787650" cy="31985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47610" numCol="1" anchor="ctr" anchorCtr="0" compatLnSpc="1">
            <a:spAutoFit/>
          </a:bodyPr>
          <a:lstStyle/>
          <a:p>
            <a:pPr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狼吞虎咽：</a:t>
            </a:r>
            <a:r>
              <a:rPr lang="zh-CN" altLang="en-US" sz="2400" b="1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形容吃东西又猛又急的样子。</a:t>
            </a: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獐头鼠目：</a:t>
            </a:r>
            <a:r>
              <a:rPr lang="zh-CN" altLang="en-US" sz="2400" b="1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脑袋像獐子那样又小又尖，眼睛像老鼠那样又小又圆。</a:t>
            </a:r>
          </a:p>
          <a:p>
            <a:pPr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虎视耽耽：</a:t>
            </a:r>
            <a:r>
              <a:rPr lang="zh-CN" altLang="en-US" sz="2400" b="1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像老虎那样凶狠地盯着。</a:t>
            </a: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鸭步鹅行：</a:t>
            </a:r>
            <a:r>
              <a:rPr lang="zh-CN" altLang="en-US" sz="2400" b="1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鸭和鹅行八字步，用以形容人走路迟缓摇晃的样子。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41511" y="1657050"/>
            <a:ext cx="6890861" cy="55781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47610" numCol="1" anchor="ctr" anchorCtr="0" compatLnSpc="1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说说你从这个故事中明白了什么道理。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641511" y="2488730"/>
            <a:ext cx="7667625" cy="10194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47610" numCol="1" anchor="ctr" anchorCtr="0" compatLnSpc="1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发挥想象，续编《狐假虎威》的故事，讲给同学听，比一比，看谁续编得生动。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4781" y="144416"/>
            <a:ext cx="2400020" cy="837497"/>
            <a:chOff x="73041" y="192552"/>
            <a:chExt cx="3200027" cy="1116663"/>
          </a:xfrm>
        </p:grpSpPr>
        <p:grpSp>
          <p:nvGrpSpPr>
            <p:cNvPr id="21" name="组合 20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041" y="192552"/>
              <a:ext cx="976164" cy="11166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6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411875" y="2287613"/>
            <a:ext cx="1484829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假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252208" y="1628122"/>
            <a:ext cx="1845064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endParaRPr lang="en-US" altLang="zh-CN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617166" y="2287613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威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300550" y="1674288"/>
            <a:ext cx="2228850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wēi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9322" y="122538"/>
            <a:ext cx="2329301" cy="949967"/>
            <a:chOff x="225760" y="163382"/>
            <a:chExt cx="3105734" cy="1266623"/>
          </a:xfrm>
        </p:grpSpPr>
        <p:grpSp>
          <p:nvGrpSpPr>
            <p:cNvPr id="10" name="组合 9"/>
            <p:cNvGrpSpPr/>
            <p:nvPr/>
          </p:nvGrpSpPr>
          <p:grpSpPr>
            <a:xfrm>
              <a:off x="1158729" y="567600"/>
              <a:ext cx="2172765" cy="679269"/>
              <a:chOff x="1966053" y="2511380"/>
              <a:chExt cx="2172765" cy="679269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3"/>
              <p:cNvSpPr txBox="1">
                <a:spLocks noChangeArrowheads="1"/>
              </p:cNvSpPr>
              <p:nvPr/>
            </p:nvSpPr>
            <p:spPr bwMode="auto">
              <a:xfrm>
                <a:off x="2057889" y="2542905"/>
                <a:ext cx="206314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9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我会认</a:t>
                </a: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1966053" y="3190649"/>
                <a:ext cx="190509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760" y="163382"/>
              <a:ext cx="1065668" cy="1266623"/>
            </a:xfrm>
            <a:prstGeom prst="rect">
              <a:avLst/>
            </a:prstGeom>
          </p:spPr>
        </p:pic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067" y="1975480"/>
            <a:ext cx="2457688" cy="1766378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212787" y="1627397"/>
            <a:ext cx="2519893" cy="2462543"/>
            <a:chOff x="8283713" y="2169861"/>
            <a:chExt cx="3359857" cy="328339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83713" y="2169861"/>
              <a:ext cx="3359857" cy="3283391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9016410" y="2169861"/>
              <a:ext cx="1620957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呐喊助威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365092" y="266978"/>
            <a:ext cx="2316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bldLvl="0" animBg="1"/>
      <p:bldP spid="12" grpId="0"/>
      <p:bldP spid="13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130167" y="1487882"/>
            <a:ext cx="4306352" cy="1771329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52891" y="1906111"/>
            <a:ext cx="3103616" cy="88485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300" b="1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感谢观看！</a:t>
            </a:r>
            <a:endParaRPr lang="zh-CN" altLang="en-US" sz="5300" b="1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484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360186" y="220082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转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00447" y="1555152"/>
            <a:ext cx="2290507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zhu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574547" y="220082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扯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257931" y="1601317"/>
            <a:ext cx="2228850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chě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22454" y="1492090"/>
            <a:ext cx="1787363" cy="227406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4987" y="1492089"/>
            <a:ext cx="2721586" cy="2538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/>
      <p:bldP spid="1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360186" y="220082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嗓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00447" y="1530940"/>
            <a:ext cx="2290507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nɡ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787381" y="220082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派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352525" y="1530940"/>
            <a:ext cx="2228850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5981" y="1658117"/>
            <a:ext cx="2458680" cy="19969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166" y="1466194"/>
            <a:ext cx="2492588" cy="2621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/>
      <p:bldP spid="1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71924" y="229809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违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304037" y="1721670"/>
            <a:ext cx="2177712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wéi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146185" y="229809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抗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2067062" y="1612444"/>
            <a:ext cx="1866438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nɡ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249" y="1352312"/>
            <a:ext cx="3443384" cy="3228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  <p:bldP spid="9" grpId="0"/>
      <p:bldP spid="10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281359" y="220082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爪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00445" y="1555152"/>
            <a:ext cx="1977014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zhu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endParaRPr lang="en-US" altLang="zh-CN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330182" y="220082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趟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013567" y="1601317"/>
            <a:ext cx="2228850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nɡ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0629" y="1712753"/>
            <a:ext cx="1944288" cy="19423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5803" y="1785485"/>
            <a:ext cx="3036894" cy="2133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/>
      <p:bldP spid="1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281359" y="220082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神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00445" y="1555150"/>
            <a:ext cx="1977014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shén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692787" y="220082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猪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376171" y="1601317"/>
            <a:ext cx="2228850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zhū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9645" y="1688326"/>
            <a:ext cx="2410539" cy="2095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406" y="1601318"/>
            <a:ext cx="2416034" cy="2122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/>
      <p:bldP spid="1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37460" y="229809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纳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445925" y="1667058"/>
            <a:ext cx="217771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endParaRPr lang="en-US" altLang="zh-CN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288073" y="229809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闷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2208951" y="1713223"/>
            <a:ext cx="1866438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mèn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18731" y="1110971"/>
            <a:ext cx="2555595" cy="3450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  <p:bldP spid="9" grpId="0"/>
      <p:bldP spid="10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973</Words>
  <Application>Microsoft Office PowerPoint</Application>
  <PresentationFormat>全屏显示(16:9)</PresentationFormat>
  <Paragraphs>137</Paragraphs>
  <Slides>31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4" baseType="lpstr">
      <vt:lpstr>Meiryo</vt:lpstr>
      <vt:lpstr>方正卡通简体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2243</cp:revision>
  <dcterms:created xsi:type="dcterms:W3CDTF">2018-04-28T09:34:00Z</dcterms:created>
  <dcterms:modified xsi:type="dcterms:W3CDTF">2021-06-03T04:41:40Z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