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5.jp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82" r:id="rId3"/>
    <p:sldId id="257" r:id="rId4"/>
    <p:sldId id="259" r:id="rId5"/>
    <p:sldId id="262" r:id="rId6"/>
    <p:sldId id="263" r:id="rId7"/>
    <p:sldId id="285" r:id="rId8"/>
    <p:sldId id="287" r:id="rId9"/>
    <p:sldId id="266" r:id="rId10"/>
    <p:sldId id="283" r:id="rId11"/>
    <p:sldId id="284" r:id="rId12"/>
    <p:sldId id="270" r:id="rId13"/>
    <p:sldId id="269" r:id="rId14"/>
    <p:sldId id="258" r:id="rId15"/>
    <p:sldId id="271" r:id="rId16"/>
    <p:sldId id="260" r:id="rId17"/>
    <p:sldId id="261" r:id="rId18"/>
    <p:sldId id="272" r:id="rId19"/>
    <p:sldId id="273" r:id="rId20"/>
    <p:sldId id="274" r:id="rId21"/>
    <p:sldId id="277" r:id="rId22"/>
    <p:sldId id="279" r:id="rId23"/>
    <p:sldId id="278" r:id="rId24"/>
    <p:sldId id="288" r:id="rId25"/>
    <p:sldId id="281" r:id="rId26"/>
    <p:sldId id="275" r:id="rId27"/>
    <p:sldId id="276" r:id="rId28"/>
    <p:sldId id="28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75" userDrawn="1">
          <p15:clr>
            <a:srgbClr val="A4A3A4"/>
          </p15:clr>
        </p15:guide>
        <p15:guide id="2" pos="483" userDrawn="1">
          <p15:clr>
            <a:srgbClr val="A4A3A4"/>
          </p15:clr>
        </p15:guide>
        <p15:guide id="3" orient="horz" pos="709" userDrawn="1">
          <p15:clr>
            <a:srgbClr val="A4A3A4"/>
          </p15:clr>
        </p15:guide>
        <p15:guide id="4" orient="horz" pos="2251" userDrawn="1">
          <p15:clr>
            <a:srgbClr val="A4A3A4"/>
          </p15:clr>
        </p15:guide>
        <p15:guide id="5" pos="3069" userDrawn="1">
          <p15:clr>
            <a:srgbClr val="A4A3A4"/>
          </p15:clr>
        </p15:guide>
        <p15:guide id="6" pos="6992" userDrawn="1">
          <p15:clr>
            <a:srgbClr val="A4A3A4"/>
          </p15:clr>
        </p15:guide>
        <p15:guide id="7" pos="44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C7EB"/>
    <a:srgbClr val="5B9BD5"/>
    <a:srgbClr val="FFF3E3"/>
    <a:srgbClr val="4ACFEE"/>
    <a:srgbClr val="FFFFFF"/>
    <a:srgbClr val="14AFD4"/>
    <a:srgbClr val="FFF2E2"/>
    <a:srgbClr val="FFE8CD"/>
    <a:srgbClr val="FFF0DD"/>
    <a:srgbClr val="98E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3475"/>
        <p:guide pos="483"/>
        <p:guide orient="horz" pos="709"/>
        <p:guide orient="horz" pos="2251"/>
        <p:guide pos="3069"/>
        <p:guide pos="6992"/>
        <p:guide pos="44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C61B1-C7D4-41B6-A2F6-AB4CA0AF94FC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3F4FB-DC03-4BE2-B9A7-D463D42A18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3F4FB-DC03-4BE2-B9A7-D463D42A181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65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865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60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473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029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67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174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16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44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81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960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2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27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150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70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65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6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07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767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35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81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23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33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1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0A7C-8664-419E-BD5F-8C2C1F571D33}" type="datetimeFigureOut">
              <a:rPr lang="zh-CN" altLang="en-US" smtClean="0"/>
              <a:t>2021/6/2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5B009-630E-4727-A0D1-82C37244DA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57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6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7792" y="2004205"/>
            <a:ext cx="12209792" cy="2728209"/>
          </a:xfrm>
          <a:prstGeom prst="rect">
            <a:avLst/>
          </a:prstGeom>
          <a:solidFill>
            <a:srgbClr val="24C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5" y="1018755"/>
            <a:ext cx="4420329" cy="442032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14637" y="3338328"/>
            <a:ext cx="5086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/(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古斯塔夫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勒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庞 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翻译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光年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武汉出版社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/@Rans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84176" y="2305590"/>
            <a:ext cx="3864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乌合之众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504030" y="3228920"/>
            <a:ext cx="4258908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038229" y="1163203"/>
            <a:ext cx="188377" cy="4090969"/>
          </a:xfrm>
          <a:prstGeom prst="rect">
            <a:avLst/>
          </a:prstGeom>
          <a:solidFill>
            <a:srgbClr val="FFF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228289" y="1588957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228288" y="2491026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228289" y="3390435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28289" y="4289844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8287" y="5189253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93174" y="497537"/>
            <a:ext cx="5422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是哪些因素让你变成这样？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648009" y="3335337"/>
            <a:ext cx="1124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理性</a:t>
            </a:r>
            <a:endParaRPr lang="zh-CN" altLang="en-US" sz="3600" dirty="0"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34400" y="1588957"/>
            <a:ext cx="11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形象</a:t>
            </a:r>
            <a:endParaRPr lang="zh-CN" altLang="en-US" sz="3600" dirty="0"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634400" y="5150900"/>
            <a:ext cx="113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套话</a:t>
            </a:r>
            <a:endParaRPr lang="zh-CN" altLang="en-US" sz="3600" dirty="0"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55505" y="4251491"/>
            <a:ext cx="1124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经验</a:t>
            </a:r>
            <a:endParaRPr lang="zh-CN" altLang="en-US" sz="3600" dirty="0"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655505" y="2488366"/>
            <a:ext cx="1109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幻觉</a:t>
            </a:r>
            <a:endParaRPr lang="zh-CN" altLang="en-US" sz="3600" dirty="0"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295900" y="2625191"/>
            <a:ext cx="8016111" cy="2081720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71163" y="2613419"/>
            <a:ext cx="70655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F3E3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直接因素</a:t>
            </a:r>
            <a:r>
              <a:rPr lang="en-US" altLang="zh-CN" sz="2800" dirty="0" smtClean="0">
                <a:solidFill>
                  <a:srgbClr val="FFF3E3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——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随着间接因素长期性准备工作的延续，它们能够成为实际说服群体的资源。不过，若是没有那种准备性工作，它们也不会发生作用。</a:t>
            </a:r>
            <a:endParaRPr lang="zh-CN" altLang="en-US" sz="20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985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8144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67190" y="2690336"/>
            <a:ext cx="9257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影响民众想象力的，并不是事实本身，而是它们发生和引起注意的方式。必须对它们进行浓缩加工，它们才会形成一种令人瞠目结舌的惊人形象。掌握了影响群众想象力的艺术，也就掌握了统治他们的艺术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327" y="225987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flipV="1">
            <a:off x="10536892" y="3371782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0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2716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97537"/>
            <a:ext cx="5422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他怎么把你变成这样的？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7720" y="2509157"/>
            <a:ext cx="57205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领袖的名望</a:t>
            </a:r>
            <a:r>
              <a:rPr lang="en-US" altLang="zh-CN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——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领袖的名望使得民众趋之若鹜，许多伟大的宗教、伟大的学说和伟大的帝国也就这样得以起源。假设没有名望对群众的影响，这些发展就会成为不可思议的事情。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8" b="11696"/>
          <a:stretch/>
        </p:blipFill>
        <p:spPr>
          <a:xfrm>
            <a:off x="7078272" y="2677919"/>
            <a:ext cx="4058041" cy="241656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922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2716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3174" y="497537"/>
            <a:ext cx="6231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他用什么手段把你变成这样的？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64406" y="2700901"/>
            <a:ext cx="80515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断言</a:t>
            </a:r>
            <a:endParaRPr lang="en-US" altLang="zh-CN" sz="2800" dirty="0" smtClean="0">
              <a:solidFill>
                <a:srgbClr val="24C7EB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/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做出简洁有力的断言，不理睬任何推理和证据。</a:t>
            </a:r>
            <a:endParaRPr lang="en-US" altLang="zh-CN" sz="20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8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重复</a:t>
            </a:r>
            <a:endParaRPr lang="en-US" altLang="zh-CN" sz="2800" dirty="0" smtClean="0">
              <a:solidFill>
                <a:srgbClr val="24C7EB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/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拿破仑说过，极为重要的修辞法只有一个，那就是重复。</a:t>
            </a:r>
            <a:endParaRPr lang="en-US" altLang="zh-CN" sz="20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8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传染</a:t>
            </a:r>
            <a:endParaRPr lang="en-US" altLang="zh-CN" sz="2800" dirty="0" smtClean="0">
              <a:solidFill>
                <a:srgbClr val="24C7EB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/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断言得到了有效的重复，此时形成了流行意见，传染便于此启动。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1" t="9828" b="9410"/>
          <a:stretch/>
        </p:blipFill>
        <p:spPr>
          <a:xfrm>
            <a:off x="693174" y="2654436"/>
            <a:ext cx="3059671" cy="246352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5456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8144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67191" y="2459504"/>
            <a:ext cx="92576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人占据着某种位置、拥有一定的财富或头衔，仅仅这些事实，就能使他享有名望，不管他本人多么没有价值。享有名望的人、观念或物品，会在传染的作用下，立刻受到人们自觉不自觉的模仿，使整整一代人接受某种感情或表达思想的模式。名望的产生与若干因素有关，而其中成功永远是最重要的一个因素。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327" y="225987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flipV="1">
            <a:off x="10536892" y="3371782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16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462788" y="1938047"/>
            <a:ext cx="7800974" cy="7800974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97537"/>
            <a:ext cx="5422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你属于哪一类？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04601" y="3532262"/>
            <a:ext cx="5652551" cy="302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异质性群体</a:t>
            </a:r>
            <a:r>
              <a:rPr lang="en-US" altLang="zh-CN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——</a:t>
            </a:r>
          </a:p>
          <a:p>
            <a:pPr algn="just">
              <a:lnSpc>
                <a:spcPct val="14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它们之中的每一位成员都可能有着不同的性质。</a:t>
            </a:r>
            <a:endParaRPr lang="en-US" altLang="zh-CN" sz="20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40000"/>
              </a:lnSpc>
            </a:pPr>
            <a:endParaRPr lang="en-US" altLang="zh-CN" sz="8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000" dirty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异质性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群体，他们的职业绝不相同，在这些人中间既可能有某位著名医生，也可能存在着一个钳工，甚至可能有一位神父，即使是贵族，也可能和一名乞丐同属一个群体。</a:t>
            </a:r>
            <a:endParaRPr lang="en-US" altLang="zh-CN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0" t="7362" r="20410" b="13835"/>
          <a:stretch/>
        </p:blipFill>
        <p:spPr>
          <a:xfrm>
            <a:off x="1846185" y="1733761"/>
            <a:ext cx="2406941" cy="2406941"/>
          </a:xfrm>
          <a:prstGeom prst="ellipse">
            <a:avLst/>
          </a:prstGeom>
          <a:ln w="47625">
            <a:noFill/>
            <a:miter lim="800000"/>
          </a:ln>
          <a:effectLst/>
        </p:spPr>
      </p:pic>
      <p:sp>
        <p:nvSpPr>
          <p:cNvPr id="11" name="椭圆 10"/>
          <p:cNvSpPr/>
          <p:nvPr/>
        </p:nvSpPr>
        <p:spPr>
          <a:xfrm>
            <a:off x="3833489" y="4730595"/>
            <a:ext cx="839273" cy="839273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63557" y="4455003"/>
            <a:ext cx="186683" cy="186683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486079" y="4393859"/>
            <a:ext cx="122289" cy="122289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695755" y="4041017"/>
            <a:ext cx="122289" cy="122289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20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037785" y="1693349"/>
            <a:ext cx="7800974" cy="7800974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97537"/>
            <a:ext cx="5422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你属于哪一类？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93552" y="3219412"/>
            <a:ext cx="5089440" cy="302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800" dirty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同</a:t>
            </a:r>
            <a:r>
              <a:rPr lang="zh-CN" altLang="en-US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质性群体</a:t>
            </a:r>
            <a:r>
              <a:rPr lang="en-US" altLang="zh-CN" sz="2800" dirty="0" smtClean="0">
                <a:solidFill>
                  <a:srgbClr val="24C7EB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——</a:t>
            </a:r>
          </a:p>
          <a:p>
            <a:pPr algn="just">
              <a:lnSpc>
                <a:spcPct val="14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共同的信仰把他们联系在一起。</a:t>
            </a:r>
            <a:endParaRPr lang="en-US" altLang="zh-CN" sz="20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40000"/>
              </a:lnSpc>
            </a:pPr>
            <a:endParaRPr lang="en-US" altLang="zh-CN" sz="800" dirty="0" smtClean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同质性群体，可以是各种教育程度的人士、它们可以从事各种各样的职业、甚至可以属于许多不同的社会阶层。把他们联系到一起的是共同的信仰。比如宗教派别和政治派别。</a:t>
            </a:r>
            <a:endParaRPr lang="en-US" altLang="zh-CN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7" t="5542" r="19907" b="3958"/>
          <a:stretch/>
        </p:blipFill>
        <p:spPr>
          <a:xfrm>
            <a:off x="1130400" y="1844298"/>
            <a:ext cx="2447847" cy="2447847"/>
          </a:xfrm>
          <a:prstGeom prst="ellipse">
            <a:avLst/>
          </a:prstGeom>
          <a:effectLst/>
        </p:spPr>
      </p:pic>
      <p:sp>
        <p:nvSpPr>
          <p:cNvPr id="8" name="椭圆 7"/>
          <p:cNvSpPr/>
          <p:nvPr/>
        </p:nvSpPr>
        <p:spPr>
          <a:xfrm>
            <a:off x="3833489" y="4730595"/>
            <a:ext cx="839273" cy="839273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63557" y="4455003"/>
            <a:ext cx="186683" cy="186683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86079" y="4393859"/>
            <a:ext cx="122289" cy="122289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695755" y="4041017"/>
            <a:ext cx="122289" cy="122289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27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97537"/>
            <a:ext cx="660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你说体制不好？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1519" y="2716727"/>
            <a:ext cx="59515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各种制度和政府对一个民族的生活来说，只能产生很小的影响，它主要受种族的禀性支配。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换句话说，我们世世代代都要受着某些遗传品质的支配，而所谓的禀性，正是这些品质的总和。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" b="2730"/>
          <a:stretch/>
        </p:blipFill>
        <p:spPr>
          <a:xfrm>
            <a:off x="1002267" y="2349539"/>
            <a:ext cx="4067174" cy="2447847"/>
          </a:xfrm>
          <a:prstGeom prst="rect">
            <a:avLst/>
          </a:prstGeom>
          <a:effectLst/>
        </p:spPr>
      </p:pic>
      <p:sp>
        <p:nvSpPr>
          <p:cNvPr id="7" name="文本框 6"/>
          <p:cNvSpPr txBox="1"/>
          <p:nvPr/>
        </p:nvSpPr>
        <p:spPr>
          <a:xfrm>
            <a:off x="4870494" y="194175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>
            <a:off x="10929950" y="4197221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374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144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67191" y="2459504"/>
            <a:ext cx="92576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许多民族中，一切自由受到了越来越多的限制，，尽管表面上的许可使他们产生一种幻觉，以为自己还拥有这些自由，它们的衰老在造成这种情况上所起的作用，至少和任何具体的制度一样大，这是直到今天任何文明都无法逃脱的衰落期的不祥之兆。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327" y="225987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flipV="1">
            <a:off x="10536892" y="3371782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10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平行四边形 5"/>
          <p:cNvSpPr/>
          <p:nvPr/>
        </p:nvSpPr>
        <p:spPr>
          <a:xfrm>
            <a:off x="803324" y="1769908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803321" y="3211426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803323" y="2490667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803320" y="3932185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803319" y="4652944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803319" y="5373703"/>
            <a:ext cx="2439991" cy="524668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97537"/>
            <a:ext cx="6607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现在你应该想明白什么了吧？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7986" y="1817466"/>
            <a:ext cx="424815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你捧过的公知，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你恨过的五毛，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你骂过的方舟子，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你抢过的小米，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你期待过的双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甚至你上过的大学，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" t="8229" r="368" b="2194"/>
          <a:stretch/>
        </p:blipFill>
        <p:spPr>
          <a:xfrm>
            <a:off x="7032625" y="2490667"/>
            <a:ext cx="4067175" cy="244784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812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528284" y="4041718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FFF3E3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FFF3E3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>
            <a:off x="8933934" y="4331903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chemeClr val="bg1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0334" y="4223744"/>
            <a:ext cx="6837909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像暂时聚合的一群乌鸦。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比喻临时杂凑、毫无组织纪律的一群人。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3174" y="497537"/>
            <a:ext cx="4011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度</a:t>
            </a:r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娘这么说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258066" y="2059455"/>
            <a:ext cx="5675868" cy="4694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069580" y="2096893"/>
            <a:ext cx="742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58066" y="2090155"/>
            <a:ext cx="278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乌合之众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3200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5124450" y="2163100"/>
            <a:ext cx="0" cy="291967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903650" y="497537"/>
            <a:ext cx="2547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24C7EB"/>
                </a:solidFill>
              </a:rPr>
              <a:t>https://www.ypppt.com/</a:t>
            </a:r>
            <a:endParaRPr lang="zh-CN" altLang="en-US" dirty="0">
              <a:solidFill>
                <a:srgbClr val="24C7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6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8" b="4890"/>
          <a:stretch/>
        </p:blipFill>
        <p:spPr>
          <a:xfrm>
            <a:off x="5501470" y="2212572"/>
            <a:ext cx="4067175" cy="2432856"/>
          </a:xfrm>
          <a:prstGeom prst="rect">
            <a:avLst/>
          </a:prstGeom>
          <a:effectLst/>
        </p:spPr>
      </p:pic>
      <p:sp>
        <p:nvSpPr>
          <p:cNvPr id="9" name="文本框 8"/>
          <p:cNvSpPr txBox="1"/>
          <p:nvPr/>
        </p:nvSpPr>
        <p:spPr>
          <a:xfrm>
            <a:off x="2579583" y="1472783"/>
            <a:ext cx="1107996" cy="39124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举两个栗子</a:t>
            </a:r>
            <a:endParaRPr lang="zh-CN" altLang="en-US" sz="60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138116" y="1743074"/>
            <a:ext cx="323835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195634" y="4890860"/>
            <a:ext cx="941546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-478629" y="5649913"/>
            <a:ext cx="2109784" cy="2109784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498826" y="0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2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2682740"/>
            <a:ext cx="12192000" cy="4175260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3174" y="497537"/>
            <a:ext cx="8615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案例一：小米</a:t>
            </a:r>
            <a:r>
              <a:rPr lang="en-US" altLang="zh-CN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——</a:t>
            </a:r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重复、暗示、传染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1493794" y="1909503"/>
            <a:ext cx="1578074" cy="1578074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5094938" y="4270767"/>
            <a:ext cx="2055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小米手机好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094938" y="4843582"/>
            <a:ext cx="2055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小米手机好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094938" y="5485573"/>
            <a:ext cx="2055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小米手机好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8" r="10930"/>
          <a:stretch/>
        </p:blipFill>
        <p:spPr>
          <a:xfrm>
            <a:off x="1492904" y="1892917"/>
            <a:ext cx="1578964" cy="15789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0" r="16640"/>
          <a:stretch/>
        </p:blipFill>
        <p:spPr>
          <a:xfrm>
            <a:off x="5175521" y="1897790"/>
            <a:ext cx="1578964" cy="15789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/>
        </p:blipFill>
        <p:spPr>
          <a:xfrm>
            <a:off x="8858138" y="1893703"/>
            <a:ext cx="1578073" cy="157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410" y="3022512"/>
            <a:ext cx="4067175" cy="24788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507698" y="1558976"/>
            <a:ext cx="47044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“对不起，没有了”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59567" y="1943697"/>
            <a:ext cx="2848131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559384" y="1943697"/>
            <a:ext cx="2848131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-1671637" y="4775112"/>
            <a:ext cx="4876800" cy="4876800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6621" y="5791145"/>
            <a:ext cx="1562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YEAH!!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41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3174" y="497537"/>
            <a:ext cx="9754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案例二：双</a:t>
            </a:r>
            <a:r>
              <a:rPr lang="en-US" altLang="zh-CN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11——</a:t>
            </a:r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本能、传染、暗示、再传染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682740"/>
            <a:ext cx="12192000" cy="4175260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9" t="393" r="22175" b="-393"/>
          <a:stretch/>
        </p:blipFill>
        <p:spPr>
          <a:xfrm>
            <a:off x="1486804" y="1909503"/>
            <a:ext cx="1578964" cy="15789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" t="-807" r="34024" b="807"/>
          <a:stretch/>
        </p:blipFill>
        <p:spPr>
          <a:xfrm>
            <a:off x="5199710" y="1909503"/>
            <a:ext cx="1539490" cy="15394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026294" y="4222230"/>
            <a:ext cx="7719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妈：“双</a:t>
            </a:r>
            <a:r>
              <a:rPr lang="en-US" altLang="zh-CN" sz="2400" dirty="0" smtClean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11</a:t>
            </a:r>
            <a:r>
              <a:rPr lang="zh-CN" altLang="en-US" sz="2400" dirty="0" smtClean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有啥要买的没？我给你打钱”</a:t>
            </a:r>
            <a:endParaRPr lang="zh-CN" altLang="en-US" sz="2400" dirty="0">
              <a:solidFill>
                <a:srgbClr val="24C7EB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26294" y="4898365"/>
            <a:ext cx="8709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爸：“双</a:t>
            </a:r>
            <a:r>
              <a:rPr lang="en-US" altLang="zh-CN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11</a:t>
            </a:r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东西都便宜，帮我买一件衣服”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26294" y="5574500"/>
            <a:ext cx="893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同学：“明天双</a:t>
            </a:r>
            <a:r>
              <a:rPr lang="en-US" altLang="zh-CN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11</a:t>
            </a:r>
            <a:r>
              <a:rPr lang="zh-CN" altLang="en-US" sz="2400" dirty="0">
                <a:solidFill>
                  <a:srgbClr val="24C7EB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准备买点啥啊，据说可便宜了”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" t="787" r="32142" b="-787"/>
          <a:stretch/>
        </p:blipFill>
        <p:spPr>
          <a:xfrm>
            <a:off x="8873142" y="1895239"/>
            <a:ext cx="1575002" cy="157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50431" y="1558976"/>
            <a:ext cx="52890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“退换货请联系</a:t>
            </a: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服”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59567" y="1943697"/>
            <a:ext cx="2848131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559384" y="1943697"/>
            <a:ext cx="2848131" cy="0"/>
          </a:xfrm>
          <a:prstGeom prst="line">
            <a:avLst/>
          </a:prstGeom>
          <a:ln w="222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410" y="3022512"/>
            <a:ext cx="4067175" cy="2466392"/>
          </a:xfrm>
          <a:prstGeom prst="rect">
            <a:avLst/>
          </a:prstGeom>
          <a:effectLst/>
        </p:spPr>
      </p:pic>
      <p:sp>
        <p:nvSpPr>
          <p:cNvPr id="6" name="椭圆 5"/>
          <p:cNvSpPr/>
          <p:nvPr/>
        </p:nvSpPr>
        <p:spPr>
          <a:xfrm>
            <a:off x="-1671637" y="4775112"/>
            <a:ext cx="4876800" cy="4876800"/>
          </a:xfrm>
          <a:prstGeom prst="ellipse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6621" y="5791145"/>
            <a:ext cx="1562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</a:t>
            </a: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YEAH!!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18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144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-114301" y="2321005"/>
            <a:ext cx="1350952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 smtClean="0">
                <a:solidFill>
                  <a:srgbClr val="FFE8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请保持独立思考</a:t>
            </a:r>
            <a:endParaRPr lang="zh-CN" altLang="en-US" sz="13800" b="1" dirty="0">
              <a:solidFill>
                <a:srgbClr val="FFE8C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67191" y="2883562"/>
            <a:ext cx="9257619" cy="109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以上的这些你信了？乌合之众！</a:t>
            </a:r>
            <a:endParaRPr lang="zh-CN" altLang="en-US" sz="4800" dirty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327" y="225987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flipV="1">
            <a:off x="10536892" y="3371782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196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0168"/>
            <a:ext cx="12192000" cy="4157663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472700" y="3014183"/>
            <a:ext cx="5275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揭示</a:t>
            </a:r>
            <a:r>
              <a:rPr lang="zh-CN" altLang="en-US" sz="36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心理操纵的真相</a:t>
            </a:r>
            <a:endParaRPr lang="en-US" altLang="zh-CN" sz="3600" dirty="0" smtClean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  <a:p>
            <a:r>
              <a:rPr lang="zh-CN" altLang="en-US" sz="36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开启民智的经典之作</a:t>
            </a:r>
            <a:endParaRPr lang="zh-CN" altLang="en-US" sz="3600" dirty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00" y="1678360"/>
            <a:ext cx="3169862" cy="31698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856" y="4848224"/>
            <a:ext cx="1319214" cy="1319214"/>
          </a:xfrm>
          <a:prstGeom prst="rect">
            <a:avLst/>
          </a:prstGeom>
          <a:ln w="60325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7363730" y="5272741"/>
            <a:ext cx="3143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分享人：</a:t>
            </a:r>
            <a:r>
              <a:rPr lang="en-US" altLang="zh-CN" sz="28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@Rans</a:t>
            </a:r>
            <a:r>
              <a:rPr lang="en-US" altLang="zh-CN" sz="2800" dirty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_</a:t>
            </a:r>
            <a:endParaRPr lang="zh-CN" altLang="en-US" sz="2800" dirty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246067" y="5205646"/>
            <a:ext cx="3267739" cy="755970"/>
          </a:xfrm>
          <a:custGeom>
            <a:avLst/>
            <a:gdLst>
              <a:gd name="connsiteX0" fmla="*/ 0 w 3267739"/>
              <a:gd name="connsiteY0" fmla="*/ 0 h 755970"/>
              <a:gd name="connsiteX1" fmla="*/ 213627 w 3267739"/>
              <a:gd name="connsiteY1" fmla="*/ 0 h 755970"/>
              <a:gd name="connsiteX2" fmla="*/ 213627 w 3267739"/>
              <a:gd name="connsiteY2" fmla="*/ 302526 h 755970"/>
              <a:gd name="connsiteX3" fmla="*/ 2747277 w 3267739"/>
              <a:gd name="connsiteY3" fmla="*/ 302526 h 755970"/>
              <a:gd name="connsiteX4" fmla="*/ 2747277 w 3267739"/>
              <a:gd name="connsiteY4" fmla="*/ 0 h 755970"/>
              <a:gd name="connsiteX5" fmla="*/ 3267739 w 3267739"/>
              <a:gd name="connsiteY5" fmla="*/ 0 h 755970"/>
              <a:gd name="connsiteX6" fmla="*/ 3267739 w 3267739"/>
              <a:gd name="connsiteY6" fmla="*/ 755970 h 755970"/>
              <a:gd name="connsiteX7" fmla="*/ 0 w 3267739"/>
              <a:gd name="connsiteY7" fmla="*/ 755970 h 75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7739" h="755970">
                <a:moveTo>
                  <a:pt x="0" y="0"/>
                </a:moveTo>
                <a:lnTo>
                  <a:pt x="213627" y="0"/>
                </a:lnTo>
                <a:lnTo>
                  <a:pt x="213627" y="302526"/>
                </a:lnTo>
                <a:lnTo>
                  <a:pt x="2747277" y="302526"/>
                </a:lnTo>
                <a:lnTo>
                  <a:pt x="2747277" y="0"/>
                </a:lnTo>
                <a:lnTo>
                  <a:pt x="3267739" y="0"/>
                </a:lnTo>
                <a:lnTo>
                  <a:pt x="3267739" y="755970"/>
                </a:lnTo>
                <a:lnTo>
                  <a:pt x="0" y="75597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3876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936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3174" y="484090"/>
            <a:ext cx="432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你可能也曾或正在</a:t>
            </a:r>
            <a:r>
              <a:rPr lang="en-US" altLang="zh-CN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…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828" y="2565315"/>
            <a:ext cx="3860877" cy="2416909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15"/>
          <a:stretch/>
        </p:blipFill>
        <p:spPr>
          <a:xfrm>
            <a:off x="7081942" y="2565315"/>
            <a:ext cx="3877850" cy="2426012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428405" y="1903749"/>
            <a:ext cx="2218545" cy="46166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公知们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11594" y="1903750"/>
            <a:ext cx="2218545" cy="46166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五毛党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95739" y="5291527"/>
            <a:ext cx="3725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“说的好，体制有问题”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85605" y="5291527"/>
            <a:ext cx="491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“你给我滚，社会一点都不民主”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6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8"/>
          <p:cNvSpPr/>
          <p:nvPr/>
        </p:nvSpPr>
        <p:spPr>
          <a:xfrm>
            <a:off x="77748" y="1918743"/>
            <a:ext cx="5977620" cy="4939257"/>
          </a:xfrm>
          <a:prstGeom prst="trapezoid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 flipV="1">
            <a:off x="6133116" y="1918743"/>
            <a:ext cx="5977620" cy="4939257"/>
          </a:xfrm>
          <a:prstGeom prst="trapezoid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885475"/>
            <a:ext cx="12192000" cy="1033268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008020" y="1136615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作为呐喊群体中的一员，你想过吗</a:t>
            </a:r>
            <a:r>
              <a:rPr lang="en-US" altLang="zh-CN" sz="32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?</a:t>
            </a:r>
            <a:endParaRPr lang="zh-CN" altLang="en-US" sz="3200" dirty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65" y="950328"/>
            <a:ext cx="889105" cy="90356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95548" y="2805920"/>
            <a:ext cx="45420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什么是体制？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体制不好？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哪里不好？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为什么不好？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你认为你想的对吗？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依据呢？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65620" y="2805920"/>
            <a:ext cx="45420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什么是民主？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民主好？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哪里好？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为什么好？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你认为你想的对吗？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依据呢？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008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85475"/>
            <a:ext cx="12192000" cy="1033268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008020" y="1109721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说不出话</a:t>
            </a:r>
            <a:r>
              <a:rPr lang="zh-CN" altLang="en-US" sz="32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了？不知道了？因为你</a:t>
            </a:r>
            <a:r>
              <a:rPr lang="en-US" altLang="zh-CN" sz="3200" dirty="0" smtClean="0">
                <a:solidFill>
                  <a:srgbClr val="24C7EB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…</a:t>
            </a:r>
            <a:endParaRPr lang="zh-CN" altLang="en-US" sz="3200" dirty="0">
              <a:solidFill>
                <a:srgbClr val="24C7EB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" r="10625" b="10218"/>
          <a:stretch/>
        </p:blipFill>
        <p:spPr>
          <a:xfrm>
            <a:off x="1265055" y="959801"/>
            <a:ext cx="863258" cy="8846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78279" y="2251323"/>
            <a:ext cx="3447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风，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03768" y="3018710"/>
            <a:ext cx="484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没思考</a:t>
            </a: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4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1710" y="2302448"/>
            <a:ext cx="4842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无意识，</a:t>
            </a:r>
            <a:endParaRPr lang="en-US" altLang="zh-CN" sz="7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2693" y="3405740"/>
            <a:ext cx="4842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易轻信，</a:t>
            </a:r>
            <a:endParaRPr lang="en-US" altLang="zh-CN" sz="7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70538" y="4945998"/>
            <a:ext cx="4842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受传染，</a:t>
            </a:r>
            <a:endParaRPr lang="en-US" altLang="zh-CN" sz="5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83463" y="4420879"/>
            <a:ext cx="4842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本能</a:t>
            </a:r>
            <a:endParaRPr lang="en-US" altLang="zh-CN" sz="8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28916" y="3969816"/>
            <a:ext cx="5509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没看过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乌合之众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50423" y="4424303"/>
            <a:ext cx="48421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受暗示</a:t>
            </a:r>
            <a:endParaRPr lang="en-US" altLang="zh-CN" sz="6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28916" y="2468593"/>
            <a:ext cx="3447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</a:t>
            </a:r>
            <a:r>
              <a:rPr lang="zh-CN" altLang="en-US" sz="40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风，</a:t>
            </a:r>
            <a:endParaRPr lang="en-US" altLang="zh-CN" sz="40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76118" y="3305991"/>
            <a:ext cx="484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没思考</a:t>
            </a:r>
            <a:r>
              <a:rPr lang="zh-CN" altLang="en-US" sz="48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48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92543" y="2221431"/>
            <a:ext cx="4842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无意识，</a:t>
            </a:r>
            <a:endParaRPr lang="en-US" altLang="zh-CN" sz="72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897" y="3533084"/>
            <a:ext cx="4842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易轻信，</a:t>
            </a:r>
            <a:endParaRPr lang="en-US" altLang="zh-CN" sz="72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68532" y="5454468"/>
            <a:ext cx="4842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受传染，</a:t>
            </a:r>
            <a:endParaRPr lang="en-US" altLang="zh-CN" sz="54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04459" y="5211410"/>
            <a:ext cx="4842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本能</a:t>
            </a:r>
            <a:endParaRPr lang="en-US" altLang="zh-CN" sz="80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41396" y="4323759"/>
            <a:ext cx="5509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没看过</a:t>
            </a:r>
            <a:r>
              <a:rPr lang="en-US" altLang="zh-CN" sz="3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乌合之众</a:t>
            </a:r>
            <a:r>
              <a:rPr lang="en-US" altLang="zh-CN" sz="3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32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92543" y="5239793"/>
            <a:ext cx="48421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受暗示</a:t>
            </a:r>
            <a:endParaRPr lang="en-US" altLang="zh-CN" sz="66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0893" y="3240809"/>
            <a:ext cx="3447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</a:t>
            </a:r>
            <a:r>
              <a:rPr lang="zh-CN" altLang="en-US" sz="24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风，</a:t>
            </a:r>
            <a:endParaRPr lang="en-US" altLang="zh-CN" sz="24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88095" y="4078207"/>
            <a:ext cx="4842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没思考</a:t>
            </a:r>
            <a:r>
              <a:rPr lang="zh-CN" altLang="en-US" sz="32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24175" y="3324723"/>
            <a:ext cx="484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无意识，</a:t>
            </a:r>
            <a:endParaRPr lang="en-US" altLang="zh-CN" sz="48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769874" y="4305300"/>
            <a:ext cx="4842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易轻信，</a:t>
            </a:r>
            <a:endParaRPr lang="en-US" altLang="zh-CN" sz="48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480509" y="6059163"/>
            <a:ext cx="4842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受传染，</a:t>
            </a:r>
            <a:endParaRPr lang="en-US" altLang="zh-CN" sz="36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16436" y="5983626"/>
            <a:ext cx="4842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本能</a:t>
            </a:r>
            <a:endParaRPr lang="en-US" altLang="zh-CN" sz="54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4115" y="4870461"/>
            <a:ext cx="550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没看过</a:t>
            </a:r>
            <a:r>
              <a:rPr lang="en-US" altLang="zh-CN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乌合之众</a:t>
            </a:r>
            <a:r>
              <a:rPr lang="en-US" altLang="zh-CN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48578" y="5843720"/>
            <a:ext cx="4842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受暗示</a:t>
            </a:r>
            <a:endParaRPr lang="en-US" altLang="zh-CN" sz="44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72990" y="3003384"/>
            <a:ext cx="4842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>
                    <a:alpha val="21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易轻信，</a:t>
            </a:r>
            <a:endParaRPr lang="en-US" altLang="zh-CN" sz="4400" b="1" dirty="0" smtClean="0">
              <a:solidFill>
                <a:schemeClr val="bg1">
                  <a:alpha val="21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06458" y="5276203"/>
            <a:ext cx="48421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alpha val="5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受暗示</a:t>
            </a:r>
            <a:endParaRPr lang="en-US" altLang="zh-CN" sz="3200" b="1" dirty="0" smtClean="0">
              <a:solidFill>
                <a:schemeClr val="bg1">
                  <a:alpha val="5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50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897544" y="1262001"/>
            <a:ext cx="4396913" cy="4333998"/>
            <a:chOff x="1936010" y="647048"/>
            <a:chExt cx="4396913" cy="4333998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2851516" y="2732313"/>
              <a:ext cx="866155" cy="0"/>
            </a:xfrm>
            <a:prstGeom prst="line">
              <a:avLst/>
            </a:prstGeom>
            <a:ln>
              <a:solidFill>
                <a:srgbClr val="FFF3E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4884246" y="3434248"/>
              <a:ext cx="520991" cy="738840"/>
            </a:xfrm>
            <a:prstGeom prst="line">
              <a:avLst/>
            </a:prstGeom>
            <a:ln>
              <a:solidFill>
                <a:srgbClr val="FFF3E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4832166" y="1390758"/>
              <a:ext cx="667447" cy="610598"/>
            </a:xfrm>
            <a:prstGeom prst="line">
              <a:avLst/>
            </a:prstGeom>
            <a:ln>
              <a:solidFill>
                <a:srgbClr val="FFF3E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3524592" y="1742963"/>
              <a:ext cx="1978702" cy="1978702"/>
            </a:xfrm>
            <a:prstGeom prst="ellipse">
              <a:avLst/>
            </a:prstGeom>
            <a:solidFill>
              <a:srgbClr val="FFF3E3">
                <a:alpha val="0"/>
              </a:srgbClr>
            </a:solidFill>
            <a:ln w="31750">
              <a:solidFill>
                <a:srgbClr val="FFF3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323465" y="2531187"/>
              <a:ext cx="402253" cy="402253"/>
              <a:chOff x="6844796" y="4418351"/>
              <a:chExt cx="1065490" cy="106549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6844796" y="4418351"/>
                <a:ext cx="1065490" cy="10654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853808" y="4433514"/>
                <a:ext cx="1035163" cy="103516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4784211" y="1673194"/>
              <a:ext cx="402253" cy="402253"/>
              <a:chOff x="6844796" y="4418351"/>
              <a:chExt cx="1065490" cy="106549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6844796" y="4418351"/>
                <a:ext cx="1065490" cy="10654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6853808" y="4433514"/>
                <a:ext cx="1035163" cy="103516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776164" y="3383455"/>
              <a:ext cx="402253" cy="402253"/>
              <a:chOff x="6844796" y="4418351"/>
              <a:chExt cx="1065490" cy="106549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844796" y="4418351"/>
                <a:ext cx="1065490" cy="106549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6853808" y="4433514"/>
                <a:ext cx="1035163" cy="103516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5207878" y="4073870"/>
              <a:ext cx="907176" cy="907176"/>
              <a:chOff x="1755009" y="3387530"/>
              <a:chExt cx="2278743" cy="2278743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755009" y="3387530"/>
                <a:ext cx="2278743" cy="227874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774283" y="3419959"/>
                <a:ext cx="2213883" cy="2213883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24C7EB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1936010" y="2278725"/>
              <a:ext cx="907176" cy="907176"/>
              <a:chOff x="1755009" y="3387530"/>
              <a:chExt cx="2278743" cy="2278743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755009" y="3387530"/>
                <a:ext cx="2278743" cy="227874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774283" y="3419959"/>
                <a:ext cx="2213883" cy="2213883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24C7EB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5425747" y="647048"/>
              <a:ext cx="907176" cy="907176"/>
              <a:chOff x="1755009" y="3387530"/>
              <a:chExt cx="2278743" cy="2278743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1755009" y="3387530"/>
                <a:ext cx="2278743" cy="2278743"/>
              </a:xfrm>
              <a:prstGeom prst="ellipse">
                <a:avLst/>
              </a:prstGeom>
              <a:gradFill flip="none" rotWithShape="1">
                <a:gsLst>
                  <a:gs pos="0">
                    <a:srgbClr val="FFF3E3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effectLst>
                <a:outerShdw blurRad="4064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774283" y="3419959"/>
                <a:ext cx="2213883" cy="2213883"/>
              </a:xfrm>
              <a:prstGeom prst="ellipse">
                <a:avLst/>
              </a:prstGeom>
              <a:gradFill flip="none" rotWithShape="1">
                <a:gsLst>
                  <a:gs pos="43000">
                    <a:srgbClr val="24C7EB"/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7" name="文本框 66"/>
          <p:cNvSpPr txBox="1"/>
          <p:nvPr/>
        </p:nvSpPr>
        <p:spPr>
          <a:xfrm>
            <a:off x="3905217" y="3096608"/>
            <a:ext cx="930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F3E3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本能</a:t>
            </a:r>
            <a:endParaRPr lang="zh-CN" altLang="en-US" sz="2800" dirty="0">
              <a:solidFill>
                <a:srgbClr val="FFF3E3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365067" y="1476333"/>
            <a:ext cx="929390" cy="524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F3E3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传染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7186252" y="4880800"/>
            <a:ext cx="899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F3E3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暗示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648965" y="2656804"/>
            <a:ext cx="279540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激发一个人的本能的决定性因素是数量，而群体具有这样的</a:t>
            </a:r>
            <a:r>
              <a:rPr lang="zh-CN" altLang="en-US" sz="2000" dirty="0" smtClean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特征</a:t>
            </a:r>
            <a:endParaRPr lang="en-US" altLang="zh-CN" sz="20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587499" y="865193"/>
            <a:ext cx="279540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群体情绪的相互传染，对群体行为选择的倾向起决定性作用</a:t>
            </a:r>
            <a:endParaRPr lang="en-US" altLang="zh-CN" sz="20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587499" y="4430933"/>
            <a:ext cx="279540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个人进入群体后，理性丧失，暗示成为相互传染的结果</a:t>
            </a:r>
            <a:endParaRPr lang="en-US" altLang="zh-CN" sz="20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93174" y="484090"/>
            <a:ext cx="4718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为什么你会变成这样</a:t>
            </a:r>
            <a:r>
              <a:rPr lang="en-US" altLang="zh-CN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?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5838890" y="3015857"/>
            <a:ext cx="128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F3E3"/>
                </a:solidFill>
                <a:latin typeface="方正大标宋繁体" panose="03000509000000000000" pitchFamily="65" charset="-122"/>
                <a:ea typeface="方正大标宋繁体" panose="03000509000000000000" pitchFamily="65" charset="-122"/>
              </a:rPr>
              <a:t>原因</a:t>
            </a:r>
            <a:endParaRPr lang="zh-CN" altLang="en-US" sz="4000" dirty="0">
              <a:solidFill>
                <a:srgbClr val="FFF3E3"/>
              </a:solidFill>
              <a:latin typeface="方正大标宋繁体" panose="03000509000000000000" pitchFamily="65" charset="-122"/>
              <a:ea typeface="方正大标宋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18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5185528" y="-1022898"/>
            <a:ext cx="9398833" cy="9398833"/>
          </a:xfrm>
          <a:prstGeom prst="ellipse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836196" y="2212975"/>
            <a:ext cx="3333750" cy="4645025"/>
            <a:chOff x="1210951" y="1546512"/>
            <a:chExt cx="3333750" cy="4645025"/>
          </a:xfrm>
        </p:grpSpPr>
        <p:sp>
          <p:nvSpPr>
            <p:cNvPr id="4" name="Freeform 25"/>
            <p:cNvSpPr>
              <a:spLocks noEditPoints="1"/>
            </p:cNvSpPr>
            <p:nvPr/>
          </p:nvSpPr>
          <p:spPr bwMode="auto">
            <a:xfrm>
              <a:off x="3495363" y="2295812"/>
              <a:ext cx="1049338" cy="1049338"/>
            </a:xfrm>
            <a:custGeom>
              <a:avLst/>
              <a:gdLst>
                <a:gd name="T0" fmla="*/ 167 w 227"/>
                <a:gd name="T1" fmla="*/ 30 h 227"/>
                <a:gd name="T2" fmla="*/ 197 w 227"/>
                <a:gd name="T3" fmla="*/ 169 h 227"/>
                <a:gd name="T4" fmla="*/ 71 w 227"/>
                <a:gd name="T5" fmla="*/ 207 h 227"/>
                <a:gd name="T6" fmla="*/ 75 w 227"/>
                <a:gd name="T7" fmla="*/ 202 h 227"/>
                <a:gd name="T8" fmla="*/ 74 w 227"/>
                <a:gd name="T9" fmla="*/ 189 h 227"/>
                <a:gd name="T10" fmla="*/ 61 w 227"/>
                <a:gd name="T11" fmla="*/ 181 h 227"/>
                <a:gd name="T12" fmla="*/ 49 w 227"/>
                <a:gd name="T13" fmla="*/ 185 h 227"/>
                <a:gd name="T14" fmla="*/ 46 w 227"/>
                <a:gd name="T15" fmla="*/ 190 h 227"/>
                <a:gd name="T16" fmla="*/ 28 w 227"/>
                <a:gd name="T17" fmla="*/ 60 h 227"/>
                <a:gd name="T18" fmla="*/ 167 w 227"/>
                <a:gd name="T19" fmla="*/ 30 h 227"/>
                <a:gd name="T20" fmla="*/ 169 w 227"/>
                <a:gd name="T21" fmla="*/ 151 h 227"/>
                <a:gd name="T22" fmla="*/ 149 w 227"/>
                <a:gd name="T23" fmla="*/ 58 h 227"/>
                <a:gd name="T24" fmla="*/ 56 w 227"/>
                <a:gd name="T25" fmla="*/ 78 h 227"/>
                <a:gd name="T26" fmla="*/ 76 w 227"/>
                <a:gd name="T27" fmla="*/ 171 h 227"/>
                <a:gd name="T28" fmla="*/ 169 w 227"/>
                <a:gd name="T29" fmla="*/ 15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27">
                  <a:moveTo>
                    <a:pt x="167" y="30"/>
                  </a:moveTo>
                  <a:cubicBezTo>
                    <a:pt x="213" y="60"/>
                    <a:pt x="227" y="122"/>
                    <a:pt x="197" y="169"/>
                  </a:cubicBezTo>
                  <a:cubicBezTo>
                    <a:pt x="170" y="211"/>
                    <a:pt x="116" y="227"/>
                    <a:pt x="71" y="207"/>
                  </a:cubicBezTo>
                  <a:cubicBezTo>
                    <a:pt x="75" y="202"/>
                    <a:pt x="75" y="202"/>
                    <a:pt x="75" y="202"/>
                  </a:cubicBezTo>
                  <a:cubicBezTo>
                    <a:pt x="78" y="197"/>
                    <a:pt x="77" y="191"/>
                    <a:pt x="74" y="189"/>
                  </a:cubicBezTo>
                  <a:cubicBezTo>
                    <a:pt x="61" y="181"/>
                    <a:pt x="61" y="181"/>
                    <a:pt x="61" y="181"/>
                  </a:cubicBezTo>
                  <a:cubicBezTo>
                    <a:pt x="57" y="178"/>
                    <a:pt x="52" y="181"/>
                    <a:pt x="49" y="185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9" y="158"/>
                    <a:pt x="0" y="103"/>
                    <a:pt x="28" y="60"/>
                  </a:cubicBezTo>
                  <a:cubicBezTo>
                    <a:pt x="58" y="14"/>
                    <a:pt x="120" y="0"/>
                    <a:pt x="167" y="30"/>
                  </a:cubicBezTo>
                  <a:close/>
                  <a:moveTo>
                    <a:pt x="169" y="151"/>
                  </a:moveTo>
                  <a:cubicBezTo>
                    <a:pt x="189" y="120"/>
                    <a:pt x="180" y="78"/>
                    <a:pt x="149" y="58"/>
                  </a:cubicBezTo>
                  <a:cubicBezTo>
                    <a:pt x="117" y="38"/>
                    <a:pt x="76" y="47"/>
                    <a:pt x="56" y="78"/>
                  </a:cubicBezTo>
                  <a:cubicBezTo>
                    <a:pt x="36" y="110"/>
                    <a:pt x="45" y="151"/>
                    <a:pt x="76" y="171"/>
                  </a:cubicBezTo>
                  <a:cubicBezTo>
                    <a:pt x="107" y="191"/>
                    <a:pt x="149" y="182"/>
                    <a:pt x="169" y="151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6"/>
            <p:cNvSpPr>
              <a:spLocks/>
            </p:cNvSpPr>
            <p:nvPr/>
          </p:nvSpPr>
          <p:spPr bwMode="auto">
            <a:xfrm>
              <a:off x="3660463" y="2470437"/>
              <a:ext cx="708025" cy="708025"/>
            </a:xfrm>
            <a:custGeom>
              <a:avLst/>
              <a:gdLst>
                <a:gd name="T0" fmla="*/ 113 w 153"/>
                <a:gd name="T1" fmla="*/ 20 h 153"/>
                <a:gd name="T2" fmla="*/ 133 w 153"/>
                <a:gd name="T3" fmla="*/ 113 h 153"/>
                <a:gd name="T4" fmla="*/ 40 w 153"/>
                <a:gd name="T5" fmla="*/ 133 h 153"/>
                <a:gd name="T6" fmla="*/ 20 w 153"/>
                <a:gd name="T7" fmla="*/ 40 h 153"/>
                <a:gd name="T8" fmla="*/ 113 w 153"/>
                <a:gd name="T9" fmla="*/ 2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13" y="20"/>
                  </a:moveTo>
                  <a:cubicBezTo>
                    <a:pt x="144" y="40"/>
                    <a:pt x="153" y="82"/>
                    <a:pt x="133" y="113"/>
                  </a:cubicBezTo>
                  <a:cubicBezTo>
                    <a:pt x="113" y="144"/>
                    <a:pt x="71" y="153"/>
                    <a:pt x="40" y="133"/>
                  </a:cubicBezTo>
                  <a:cubicBezTo>
                    <a:pt x="9" y="113"/>
                    <a:pt x="0" y="72"/>
                    <a:pt x="20" y="40"/>
                  </a:cubicBezTo>
                  <a:cubicBezTo>
                    <a:pt x="40" y="9"/>
                    <a:pt x="81" y="0"/>
                    <a:pt x="113" y="20"/>
                  </a:cubicBezTo>
                  <a:close/>
                </a:path>
              </a:pathLst>
            </a:custGeom>
            <a:solidFill>
              <a:srgbClr val="24C7E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3"/>
            <p:cNvSpPr>
              <a:spLocks/>
            </p:cNvSpPr>
            <p:nvPr/>
          </p:nvSpPr>
          <p:spPr bwMode="auto">
            <a:xfrm>
              <a:off x="3708088" y="3118137"/>
              <a:ext cx="147638" cy="133350"/>
            </a:xfrm>
            <a:custGeom>
              <a:avLst/>
              <a:gdLst>
                <a:gd name="T0" fmla="*/ 28 w 32"/>
                <a:gd name="T1" fmla="*/ 11 h 29"/>
                <a:gd name="T2" fmla="*/ 29 w 32"/>
                <a:gd name="T3" fmla="*/ 24 h 29"/>
                <a:gd name="T4" fmla="*/ 25 w 32"/>
                <a:gd name="T5" fmla="*/ 29 h 29"/>
                <a:gd name="T6" fmla="*/ 12 w 32"/>
                <a:gd name="T7" fmla="*/ 21 h 29"/>
                <a:gd name="T8" fmla="*/ 0 w 32"/>
                <a:gd name="T9" fmla="*/ 12 h 29"/>
                <a:gd name="T10" fmla="*/ 3 w 32"/>
                <a:gd name="T11" fmla="*/ 7 h 29"/>
                <a:gd name="T12" fmla="*/ 15 w 32"/>
                <a:gd name="T13" fmla="*/ 3 h 29"/>
                <a:gd name="T14" fmla="*/ 28 w 32"/>
                <a:gd name="T15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9">
                  <a:moveTo>
                    <a:pt x="28" y="11"/>
                  </a:moveTo>
                  <a:cubicBezTo>
                    <a:pt x="31" y="13"/>
                    <a:pt x="32" y="19"/>
                    <a:pt x="29" y="24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1" y="27"/>
                    <a:pt x="16" y="24"/>
                    <a:pt x="12" y="21"/>
                  </a:cubicBezTo>
                  <a:cubicBezTo>
                    <a:pt x="8" y="19"/>
                    <a:pt x="4" y="16"/>
                    <a:pt x="0" y="1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6" y="3"/>
                    <a:pt x="11" y="0"/>
                    <a:pt x="15" y="3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5"/>
            <p:cNvSpPr>
              <a:spLocks/>
            </p:cNvSpPr>
            <p:nvPr/>
          </p:nvSpPr>
          <p:spPr bwMode="auto">
            <a:xfrm>
              <a:off x="3660463" y="3173699"/>
              <a:ext cx="161925" cy="147638"/>
            </a:xfrm>
            <a:custGeom>
              <a:avLst/>
              <a:gdLst>
                <a:gd name="T0" fmla="*/ 35 w 35"/>
                <a:gd name="T1" fmla="*/ 17 h 32"/>
                <a:gd name="T2" fmla="*/ 26 w 35"/>
                <a:gd name="T3" fmla="*/ 32 h 32"/>
                <a:gd name="T4" fmla="*/ 0 w 35"/>
                <a:gd name="T5" fmla="*/ 15 h 32"/>
                <a:gd name="T6" fmla="*/ 10 w 35"/>
                <a:gd name="T7" fmla="*/ 0 h 32"/>
                <a:gd name="T8" fmla="*/ 22 w 35"/>
                <a:gd name="T9" fmla="*/ 9 h 32"/>
                <a:gd name="T10" fmla="*/ 35 w 35"/>
                <a:gd name="T1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2">
                  <a:moveTo>
                    <a:pt x="35" y="17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4"/>
                    <a:pt x="18" y="7"/>
                    <a:pt x="22" y="9"/>
                  </a:cubicBezTo>
                  <a:cubicBezTo>
                    <a:pt x="26" y="12"/>
                    <a:pt x="31" y="15"/>
                    <a:pt x="35" y="17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3355663" y="3345149"/>
              <a:ext cx="444500" cy="420688"/>
            </a:xfrm>
            <a:custGeom>
              <a:avLst/>
              <a:gdLst>
                <a:gd name="T0" fmla="*/ 89 w 96"/>
                <a:gd name="T1" fmla="*/ 0 h 91"/>
                <a:gd name="T2" fmla="*/ 91 w 96"/>
                <a:gd name="T3" fmla="*/ 25 h 91"/>
                <a:gd name="T4" fmla="*/ 56 w 96"/>
                <a:gd name="T5" fmla="*/ 79 h 91"/>
                <a:gd name="T6" fmla="*/ 27 w 96"/>
                <a:gd name="T7" fmla="*/ 85 h 91"/>
                <a:gd name="T8" fmla="*/ 11 w 96"/>
                <a:gd name="T9" fmla="*/ 75 h 91"/>
                <a:gd name="T10" fmla="*/ 3 w 96"/>
                <a:gd name="T11" fmla="*/ 51 h 91"/>
                <a:gd name="T12" fmla="*/ 61 w 96"/>
                <a:gd name="T13" fmla="*/ 51 h 91"/>
                <a:gd name="T14" fmla="*/ 63 w 96"/>
                <a:gd name="T15" fmla="*/ 30 h 91"/>
                <a:gd name="T16" fmla="*/ 73 w 96"/>
                <a:gd name="T17" fmla="*/ 24 h 91"/>
                <a:gd name="T18" fmla="*/ 89 w 96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1">
                  <a:moveTo>
                    <a:pt x="89" y="0"/>
                  </a:moveTo>
                  <a:cubicBezTo>
                    <a:pt x="95" y="7"/>
                    <a:pt x="96" y="17"/>
                    <a:pt x="91" y="25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0" y="89"/>
                    <a:pt x="37" y="91"/>
                    <a:pt x="27" y="8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3" y="69"/>
                    <a:pt x="0" y="59"/>
                    <a:pt x="3" y="51"/>
                  </a:cubicBezTo>
                  <a:cubicBezTo>
                    <a:pt x="34" y="51"/>
                    <a:pt x="61" y="51"/>
                    <a:pt x="61" y="5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7" y="30"/>
                    <a:pt x="71" y="28"/>
                    <a:pt x="73" y="24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3577913" y="3265774"/>
              <a:ext cx="188913" cy="217488"/>
            </a:xfrm>
            <a:custGeom>
              <a:avLst/>
              <a:gdLst>
                <a:gd name="T0" fmla="*/ 41 w 41"/>
                <a:gd name="T1" fmla="*/ 17 h 47"/>
                <a:gd name="T2" fmla="*/ 25 w 41"/>
                <a:gd name="T3" fmla="*/ 41 h 47"/>
                <a:gd name="T4" fmla="*/ 15 w 41"/>
                <a:gd name="T5" fmla="*/ 47 h 47"/>
                <a:gd name="T6" fmla="*/ 18 w 41"/>
                <a:gd name="T7" fmla="*/ 26 h 47"/>
                <a:gd name="T8" fmla="*/ 0 w 41"/>
                <a:gd name="T9" fmla="*/ 24 h 47"/>
                <a:gd name="T10" fmla="*/ 15 w 41"/>
                <a:gd name="T11" fmla="*/ 0 h 47"/>
                <a:gd name="T12" fmla="*/ 20 w 41"/>
                <a:gd name="T13" fmla="*/ 3 h 47"/>
                <a:gd name="T14" fmla="*/ 36 w 41"/>
                <a:gd name="T15" fmla="*/ 13 h 47"/>
                <a:gd name="T16" fmla="*/ 41 w 4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7">
                  <a:moveTo>
                    <a:pt x="41" y="17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3" y="45"/>
                    <a:pt x="19" y="47"/>
                    <a:pt x="15" y="4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4"/>
                    <a:pt x="39" y="15"/>
                    <a:pt x="41" y="17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3558863" y="3376899"/>
              <a:ext cx="101600" cy="106363"/>
            </a:xfrm>
            <a:custGeom>
              <a:avLst/>
              <a:gdLst>
                <a:gd name="T0" fmla="*/ 22 w 22"/>
                <a:gd name="T1" fmla="*/ 2 h 23"/>
                <a:gd name="T2" fmla="*/ 19 w 22"/>
                <a:gd name="T3" fmla="*/ 23 h 23"/>
                <a:gd name="T4" fmla="*/ 17 w 22"/>
                <a:gd name="T5" fmla="*/ 22 h 23"/>
                <a:gd name="T6" fmla="*/ 4 w 22"/>
                <a:gd name="T7" fmla="*/ 13 h 23"/>
                <a:gd name="T8" fmla="*/ 3 w 22"/>
                <a:gd name="T9" fmla="*/ 1 h 23"/>
                <a:gd name="T10" fmla="*/ 4 w 22"/>
                <a:gd name="T11" fmla="*/ 0 h 23"/>
                <a:gd name="T12" fmla="*/ 22 w 22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3">
                  <a:moveTo>
                    <a:pt x="22" y="2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9" y="22"/>
                    <a:pt x="18" y="22"/>
                    <a:pt x="17" y="2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1"/>
                    <a:pt x="0" y="5"/>
                    <a:pt x="3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22" y="2"/>
                  </a:ln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3369951" y="3367374"/>
              <a:ext cx="277813" cy="212725"/>
            </a:xfrm>
            <a:custGeom>
              <a:avLst/>
              <a:gdLst>
                <a:gd name="T0" fmla="*/ 60 w 60"/>
                <a:gd name="T1" fmla="*/ 25 h 46"/>
                <a:gd name="T2" fmla="*/ 58 w 60"/>
                <a:gd name="T3" fmla="*/ 46 h 46"/>
                <a:gd name="T4" fmla="*/ 0 w 60"/>
                <a:gd name="T5" fmla="*/ 46 h 46"/>
                <a:gd name="T6" fmla="*/ 2 w 60"/>
                <a:gd name="T7" fmla="*/ 41 h 46"/>
                <a:gd name="T8" fmla="*/ 28 w 60"/>
                <a:gd name="T9" fmla="*/ 0 h 46"/>
                <a:gd name="T10" fmla="*/ 45 w 60"/>
                <a:gd name="T11" fmla="*/ 2 h 46"/>
                <a:gd name="T12" fmla="*/ 44 w 60"/>
                <a:gd name="T13" fmla="*/ 3 h 46"/>
                <a:gd name="T14" fmla="*/ 45 w 60"/>
                <a:gd name="T15" fmla="*/ 15 h 46"/>
                <a:gd name="T16" fmla="*/ 58 w 60"/>
                <a:gd name="T17" fmla="*/ 24 h 46"/>
                <a:gd name="T18" fmla="*/ 60 w 60"/>
                <a:gd name="T19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46">
                  <a:moveTo>
                    <a:pt x="60" y="25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31" y="46"/>
                    <a:pt x="0" y="46"/>
                  </a:cubicBezTo>
                  <a:cubicBezTo>
                    <a:pt x="0" y="44"/>
                    <a:pt x="1" y="43"/>
                    <a:pt x="2" y="4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7"/>
                    <a:pt x="42" y="13"/>
                    <a:pt x="45" y="15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4"/>
                    <a:pt x="60" y="24"/>
                    <a:pt x="60" y="25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3500126" y="3256249"/>
              <a:ext cx="147638" cy="120650"/>
            </a:xfrm>
            <a:custGeom>
              <a:avLst/>
              <a:gdLst>
                <a:gd name="T0" fmla="*/ 32 w 32"/>
                <a:gd name="T1" fmla="*/ 2 h 26"/>
                <a:gd name="T2" fmla="*/ 17 w 32"/>
                <a:gd name="T3" fmla="*/ 26 h 26"/>
                <a:gd name="T4" fmla="*/ 0 w 32"/>
                <a:gd name="T5" fmla="*/ 24 h 26"/>
                <a:gd name="T6" fmla="*/ 9 w 32"/>
                <a:gd name="T7" fmla="*/ 11 h 26"/>
                <a:gd name="T8" fmla="*/ 32 w 32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6">
                  <a:moveTo>
                    <a:pt x="32" y="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4" y="3"/>
                    <a:pt x="23" y="0"/>
                    <a:pt x="32" y="2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44"/>
            <p:cNvSpPr>
              <a:spLocks noChangeArrowheads="1"/>
            </p:cNvSpPr>
            <p:nvPr/>
          </p:nvSpPr>
          <p:spPr bwMode="auto">
            <a:xfrm>
              <a:off x="1974538" y="1546512"/>
              <a:ext cx="771525" cy="776288"/>
            </a:xfrm>
            <a:prstGeom prst="ellipse">
              <a:avLst/>
            </a:pr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>
              <a:off x="2047563" y="2545049"/>
              <a:ext cx="300038" cy="1020763"/>
            </a:xfrm>
            <a:custGeom>
              <a:avLst/>
              <a:gdLst>
                <a:gd name="T0" fmla="*/ 131 w 189"/>
                <a:gd name="T1" fmla="*/ 0 h 643"/>
                <a:gd name="T2" fmla="*/ 189 w 189"/>
                <a:gd name="T3" fmla="*/ 524 h 643"/>
                <a:gd name="T4" fmla="*/ 82 w 189"/>
                <a:gd name="T5" fmla="*/ 643 h 643"/>
                <a:gd name="T6" fmla="*/ 0 w 189"/>
                <a:gd name="T7" fmla="*/ 501 h 643"/>
                <a:gd name="T8" fmla="*/ 131 w 189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643">
                  <a:moveTo>
                    <a:pt x="131" y="0"/>
                  </a:moveTo>
                  <a:lnTo>
                    <a:pt x="189" y="524"/>
                  </a:lnTo>
                  <a:lnTo>
                    <a:pt x="82" y="643"/>
                  </a:lnTo>
                  <a:lnTo>
                    <a:pt x="0" y="501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24C7E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/>
            </p:cNvSpPr>
            <p:nvPr/>
          </p:nvSpPr>
          <p:spPr bwMode="auto">
            <a:xfrm>
              <a:off x="1210951" y="2351374"/>
              <a:ext cx="2251075" cy="3840163"/>
            </a:xfrm>
            <a:custGeom>
              <a:avLst/>
              <a:gdLst>
                <a:gd name="T0" fmla="*/ 173 w 487"/>
                <a:gd name="T1" fmla="*/ 0 h 831"/>
                <a:gd name="T2" fmla="*/ 226 w 487"/>
                <a:gd name="T3" fmla="*/ 42 h 831"/>
                <a:gd name="T4" fmla="*/ 181 w 487"/>
                <a:gd name="T5" fmla="*/ 214 h 831"/>
                <a:gd name="T6" fmla="*/ 209 w 487"/>
                <a:gd name="T7" fmla="*/ 263 h 831"/>
                <a:gd name="T8" fmla="*/ 246 w 487"/>
                <a:gd name="T9" fmla="*/ 222 h 831"/>
                <a:gd name="T10" fmla="*/ 226 w 487"/>
                <a:gd name="T11" fmla="*/ 42 h 831"/>
                <a:gd name="T12" fmla="*/ 265 w 487"/>
                <a:gd name="T13" fmla="*/ 5 h 831"/>
                <a:gd name="T14" fmla="*/ 360 w 487"/>
                <a:gd name="T15" fmla="*/ 68 h 831"/>
                <a:gd name="T16" fmla="*/ 385 w 487"/>
                <a:gd name="T17" fmla="*/ 149 h 831"/>
                <a:gd name="T18" fmla="*/ 422 w 487"/>
                <a:gd name="T19" fmla="*/ 212 h 831"/>
                <a:gd name="T20" fmla="*/ 487 w 487"/>
                <a:gd name="T21" fmla="*/ 219 h 831"/>
                <a:gd name="T22" fmla="*/ 456 w 487"/>
                <a:gd name="T23" fmla="*/ 266 h 831"/>
                <a:gd name="T24" fmla="*/ 403 w 487"/>
                <a:gd name="T25" fmla="*/ 266 h 831"/>
                <a:gd name="T26" fmla="*/ 351 w 487"/>
                <a:gd name="T27" fmla="*/ 226 h 831"/>
                <a:gd name="T28" fmla="*/ 319 w 487"/>
                <a:gd name="T29" fmla="*/ 125 h 831"/>
                <a:gd name="T30" fmla="*/ 298 w 487"/>
                <a:gd name="T31" fmla="*/ 379 h 831"/>
                <a:gd name="T32" fmla="*/ 266 w 487"/>
                <a:gd name="T33" fmla="*/ 831 h 831"/>
                <a:gd name="T34" fmla="*/ 209 w 487"/>
                <a:gd name="T35" fmla="*/ 831 h 831"/>
                <a:gd name="T36" fmla="*/ 202 w 487"/>
                <a:gd name="T37" fmla="*/ 379 h 831"/>
                <a:gd name="T38" fmla="*/ 174 w 487"/>
                <a:gd name="T39" fmla="*/ 379 h 831"/>
                <a:gd name="T40" fmla="*/ 158 w 487"/>
                <a:gd name="T41" fmla="*/ 831 h 831"/>
                <a:gd name="T42" fmla="*/ 103 w 487"/>
                <a:gd name="T43" fmla="*/ 831 h 831"/>
                <a:gd name="T44" fmla="*/ 73 w 487"/>
                <a:gd name="T45" fmla="*/ 453 h 831"/>
                <a:gd name="T46" fmla="*/ 113 w 487"/>
                <a:gd name="T47" fmla="*/ 111 h 831"/>
                <a:gd name="T48" fmla="*/ 57 w 487"/>
                <a:gd name="T49" fmla="*/ 235 h 831"/>
                <a:gd name="T50" fmla="*/ 57 w 487"/>
                <a:gd name="T51" fmla="*/ 400 h 831"/>
                <a:gd name="T52" fmla="*/ 12 w 487"/>
                <a:gd name="T53" fmla="*/ 400 h 831"/>
                <a:gd name="T54" fmla="*/ 0 w 487"/>
                <a:gd name="T55" fmla="*/ 226 h 831"/>
                <a:gd name="T56" fmla="*/ 41 w 487"/>
                <a:gd name="T57" fmla="*/ 87 h 831"/>
                <a:gd name="T58" fmla="*/ 100 w 487"/>
                <a:gd name="T59" fmla="*/ 17 h 831"/>
                <a:gd name="T60" fmla="*/ 173 w 487"/>
                <a:gd name="T6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831">
                  <a:moveTo>
                    <a:pt x="173" y="0"/>
                  </a:moveTo>
                  <a:cubicBezTo>
                    <a:pt x="173" y="0"/>
                    <a:pt x="169" y="42"/>
                    <a:pt x="226" y="42"/>
                  </a:cubicBezTo>
                  <a:cubicBezTo>
                    <a:pt x="181" y="214"/>
                    <a:pt x="181" y="214"/>
                    <a:pt x="181" y="214"/>
                  </a:cubicBezTo>
                  <a:cubicBezTo>
                    <a:pt x="209" y="263"/>
                    <a:pt x="209" y="263"/>
                    <a:pt x="209" y="26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26" y="42"/>
                    <a:pt x="226" y="42"/>
                    <a:pt x="226" y="42"/>
                  </a:cubicBezTo>
                  <a:cubicBezTo>
                    <a:pt x="283" y="42"/>
                    <a:pt x="265" y="5"/>
                    <a:pt x="265" y="5"/>
                  </a:cubicBezTo>
                  <a:cubicBezTo>
                    <a:pt x="304" y="11"/>
                    <a:pt x="346" y="27"/>
                    <a:pt x="360" y="68"/>
                  </a:cubicBezTo>
                  <a:cubicBezTo>
                    <a:pt x="360" y="68"/>
                    <a:pt x="371" y="103"/>
                    <a:pt x="385" y="149"/>
                  </a:cubicBezTo>
                  <a:cubicBezTo>
                    <a:pt x="399" y="196"/>
                    <a:pt x="422" y="212"/>
                    <a:pt x="422" y="212"/>
                  </a:cubicBezTo>
                  <a:cubicBezTo>
                    <a:pt x="487" y="219"/>
                    <a:pt x="487" y="219"/>
                    <a:pt x="487" y="219"/>
                  </a:cubicBezTo>
                  <a:cubicBezTo>
                    <a:pt x="456" y="266"/>
                    <a:pt x="456" y="266"/>
                    <a:pt x="456" y="266"/>
                  </a:cubicBezTo>
                  <a:cubicBezTo>
                    <a:pt x="437" y="266"/>
                    <a:pt x="418" y="266"/>
                    <a:pt x="403" y="266"/>
                  </a:cubicBezTo>
                  <a:cubicBezTo>
                    <a:pt x="362" y="266"/>
                    <a:pt x="351" y="226"/>
                    <a:pt x="351" y="226"/>
                  </a:cubicBezTo>
                  <a:cubicBezTo>
                    <a:pt x="319" y="125"/>
                    <a:pt x="319" y="125"/>
                    <a:pt x="319" y="125"/>
                  </a:cubicBezTo>
                  <a:cubicBezTo>
                    <a:pt x="319" y="125"/>
                    <a:pt x="298" y="304"/>
                    <a:pt x="298" y="379"/>
                  </a:cubicBezTo>
                  <a:cubicBezTo>
                    <a:pt x="298" y="453"/>
                    <a:pt x="266" y="831"/>
                    <a:pt x="266" y="831"/>
                  </a:cubicBezTo>
                  <a:cubicBezTo>
                    <a:pt x="209" y="831"/>
                    <a:pt x="209" y="831"/>
                    <a:pt x="209" y="831"/>
                  </a:cubicBezTo>
                  <a:cubicBezTo>
                    <a:pt x="202" y="379"/>
                    <a:pt x="202" y="379"/>
                    <a:pt x="202" y="379"/>
                  </a:cubicBezTo>
                  <a:cubicBezTo>
                    <a:pt x="174" y="379"/>
                    <a:pt x="174" y="379"/>
                    <a:pt x="174" y="379"/>
                  </a:cubicBezTo>
                  <a:cubicBezTo>
                    <a:pt x="158" y="831"/>
                    <a:pt x="158" y="831"/>
                    <a:pt x="158" y="831"/>
                  </a:cubicBezTo>
                  <a:cubicBezTo>
                    <a:pt x="103" y="831"/>
                    <a:pt x="103" y="831"/>
                    <a:pt x="103" y="831"/>
                  </a:cubicBezTo>
                  <a:cubicBezTo>
                    <a:pt x="73" y="453"/>
                    <a:pt x="73" y="453"/>
                    <a:pt x="73" y="453"/>
                  </a:cubicBezTo>
                  <a:cubicBezTo>
                    <a:pt x="73" y="317"/>
                    <a:pt x="113" y="111"/>
                    <a:pt x="113" y="111"/>
                  </a:cubicBezTo>
                  <a:cubicBezTo>
                    <a:pt x="57" y="235"/>
                    <a:pt x="57" y="235"/>
                    <a:pt x="57" y="235"/>
                  </a:cubicBezTo>
                  <a:cubicBezTo>
                    <a:pt x="57" y="400"/>
                    <a:pt x="57" y="400"/>
                    <a:pt x="57" y="400"/>
                  </a:cubicBezTo>
                  <a:cubicBezTo>
                    <a:pt x="12" y="400"/>
                    <a:pt x="12" y="400"/>
                    <a:pt x="12" y="400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0" y="226"/>
                    <a:pt x="12" y="199"/>
                    <a:pt x="41" y="87"/>
                  </a:cubicBezTo>
                  <a:cubicBezTo>
                    <a:pt x="49" y="60"/>
                    <a:pt x="75" y="30"/>
                    <a:pt x="100" y="17"/>
                  </a:cubicBezTo>
                  <a:cubicBezTo>
                    <a:pt x="122" y="6"/>
                    <a:pt x="147" y="1"/>
                    <a:pt x="173" y="0"/>
                  </a:cubicBezTo>
                  <a:close/>
                </a:path>
              </a:pathLst>
            </a:custGeom>
            <a:solidFill>
              <a:srgbClr val="FFF3E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3174" y="497537"/>
            <a:ext cx="4328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为什么你会变成这样</a:t>
            </a:r>
            <a:r>
              <a:rPr lang="en-US" altLang="zh-CN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?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70120" y="1841401"/>
            <a:ext cx="5432660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F3E3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群体的个人主要特点</a:t>
            </a:r>
            <a:r>
              <a:rPr lang="en-US" altLang="zh-CN" sz="3200" dirty="0">
                <a:solidFill>
                  <a:srgbClr val="FFF3E3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?</a:t>
            </a:r>
            <a:endParaRPr lang="en-US" altLang="zh-CN" sz="3200" dirty="0" smtClean="0">
              <a:solidFill>
                <a:srgbClr val="FFF3E3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 smtClean="0">
              <a:solidFill>
                <a:srgbClr val="FFF3E3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rgbClr val="FFF3E3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 smtClean="0">
              <a:solidFill>
                <a:srgbClr val="FFF3E3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人格的有意识消失，无意识得势</a:t>
            </a:r>
            <a:endParaRPr lang="en-US" altLang="zh-CN" sz="24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思想因暗示和传染</a:t>
            </a:r>
            <a:r>
              <a:rPr lang="zh-CN" altLang="en-US" sz="24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而转向为同一方向</a:t>
            </a:r>
            <a:endParaRPr lang="en-US" altLang="zh-CN" sz="24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</a:t>
            </a:r>
            <a:r>
              <a:rPr lang="zh-CN" altLang="en-US" sz="2400" dirty="0">
                <a:solidFill>
                  <a:srgbClr val="FFF3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把暗示的观念转化为行动的倾向</a:t>
            </a:r>
            <a:endParaRPr lang="en-US" altLang="zh-CN" sz="2400" dirty="0">
              <a:solidFill>
                <a:srgbClr val="FFF3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711001" y="2752413"/>
            <a:ext cx="4527031" cy="0"/>
          </a:xfrm>
          <a:prstGeom prst="line">
            <a:avLst/>
          </a:prstGeom>
          <a:ln w="22225">
            <a:solidFill>
              <a:srgbClr val="FFF3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814456"/>
            <a:ext cx="12192000" cy="3229088"/>
          </a:xfrm>
          <a:prstGeom prst="rect">
            <a:avLst/>
          </a:prstGeom>
          <a:solidFill>
            <a:srgbClr val="FFF3E3"/>
          </a:solidFill>
          <a:ln>
            <a:noFill/>
          </a:ln>
          <a:effectLst>
            <a:outerShdw blurRad="1524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67191" y="2486691"/>
            <a:ext cx="9257619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24C7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孤立的个人很清楚，在孤身一人时，他不能焚烧宫殿或者洗劫商店，即使受到这样做的诱惑，他也很容易抵制这种诱惑。但在成为群体一员时，他就会意识到人数赋予他的力量，这足以让他产生杀人劫掠的念头，并且立刻屈从于这种诱惑，出乎意料的障碍会被狂暴的摧毁。</a:t>
            </a:r>
            <a:endParaRPr lang="zh-CN" altLang="en-US" sz="2000" dirty="0">
              <a:solidFill>
                <a:srgbClr val="24C7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327" y="2259870"/>
            <a:ext cx="126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flipV="1">
            <a:off x="10536892" y="3371782"/>
            <a:ext cx="136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24C7EB"/>
                </a:solidFill>
                <a:latin typeface="汉仪旗黑-105简" panose="00020600040101010101" pitchFamily="18" charset="-122"/>
                <a:ea typeface="汉仪旗黑-105简" panose="00020600040101010101" pitchFamily="18" charset="-122"/>
              </a:rPr>
              <a:t>“</a:t>
            </a:r>
            <a:endParaRPr lang="zh-CN" altLang="en-US" sz="7200" dirty="0">
              <a:solidFill>
                <a:srgbClr val="24C7EB"/>
              </a:solidFill>
              <a:latin typeface="汉仪旗黑-105简" panose="00020600040101010101" pitchFamily="18" charset="-122"/>
              <a:ea typeface="汉仪旗黑-105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257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C7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平行四边形 16"/>
          <p:cNvSpPr/>
          <p:nvPr/>
        </p:nvSpPr>
        <p:spPr>
          <a:xfrm>
            <a:off x="295900" y="2625191"/>
            <a:ext cx="8016111" cy="2081720"/>
          </a:xfrm>
          <a:prstGeom prst="parallelogram">
            <a:avLst/>
          </a:prstGeom>
          <a:solidFill>
            <a:srgbClr val="4AC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501447"/>
            <a:ext cx="693174" cy="57518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3174" y="497537"/>
            <a:ext cx="5422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是哪些因素让你变成这样？</a:t>
            </a:r>
            <a:endParaRPr lang="zh-CN" altLang="en-US" sz="3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28289" y="1588957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28288" y="2491026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228289" y="3390435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228289" y="4289844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28287" y="5189253"/>
            <a:ext cx="1963711" cy="569626"/>
          </a:xfrm>
          <a:prstGeom prst="rect">
            <a:avLst/>
          </a:prstGeom>
          <a:solidFill>
            <a:srgbClr val="FFF3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618030" y="1588957"/>
            <a:ext cx="1184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传统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618030" y="2452673"/>
            <a:ext cx="1184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时间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648009" y="3352082"/>
            <a:ext cx="1124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教育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0648009" y="4287184"/>
            <a:ext cx="1124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民族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618029" y="5189253"/>
            <a:ext cx="1184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政治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93173" y="2755486"/>
            <a:ext cx="72215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间接因素</a:t>
            </a:r>
            <a:r>
              <a:rPr lang="en-US" altLang="zh-CN" sz="2800" dirty="0" smtClean="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——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它能够使群体接受某些信念，并且使其再也难以接受别的信念。它在很长一段时间里煽动着群体，使他们的情绪开始酝酿。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4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1311</Words>
  <Application>Microsoft Office PowerPoint</Application>
  <PresentationFormat>宽屏</PresentationFormat>
  <Paragraphs>182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Calibri</vt:lpstr>
      <vt:lpstr>微软雅黑</vt:lpstr>
      <vt:lpstr>方正稚艺简体</vt:lpstr>
      <vt:lpstr>汉仪旗黑-105简</vt:lpstr>
      <vt:lpstr>Calibri Light</vt:lpstr>
      <vt:lpstr>方正大标宋繁体</vt:lpstr>
      <vt:lpstr>方正美黑简体</vt:lpstr>
      <vt:lpstr>Meiryo</vt:lpstr>
      <vt:lpstr>宋体</vt:lpstr>
      <vt:lpstr>Arial</vt:lpstr>
      <vt:lpstr>方正大标宋简体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97</cp:revision>
  <dcterms:created xsi:type="dcterms:W3CDTF">2014-01-21T05:07:08Z</dcterms:created>
  <dcterms:modified xsi:type="dcterms:W3CDTF">2021-06-02T02:26:19Z</dcterms:modified>
</cp:coreProperties>
</file>