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3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64" r:id="rId3"/>
    <p:sldMasterId id="2147483699" r:id="rId4"/>
  </p:sldMasterIdLst>
  <p:notesMasterIdLst>
    <p:notesMasterId r:id="rId24"/>
  </p:notesMasterIdLst>
  <p:handoutMasterIdLst>
    <p:handoutMasterId r:id="rId25"/>
  </p:handoutMasterIdLst>
  <p:sldIdLst>
    <p:sldId id="256" r:id="rId5"/>
    <p:sldId id="1056" r:id="rId6"/>
    <p:sldId id="1057" r:id="rId7"/>
    <p:sldId id="1058" r:id="rId8"/>
    <p:sldId id="1059" r:id="rId9"/>
    <p:sldId id="1061" r:id="rId10"/>
    <p:sldId id="1062" r:id="rId11"/>
    <p:sldId id="1063" r:id="rId12"/>
    <p:sldId id="1064" r:id="rId13"/>
    <p:sldId id="1065" r:id="rId14"/>
    <p:sldId id="1066" r:id="rId15"/>
    <p:sldId id="1067" r:id="rId16"/>
    <p:sldId id="1068" r:id="rId17"/>
    <p:sldId id="1069" r:id="rId18"/>
    <p:sldId id="1070" r:id="rId19"/>
    <p:sldId id="1072" r:id="rId20"/>
    <p:sldId id="1074" r:id="rId21"/>
    <p:sldId id="257" r:id="rId22"/>
    <p:sldId id="1075" r:id="rId23"/>
  </p:sldIdLst>
  <p:sldSz cx="9144000" cy="5143500" type="screen16x9"/>
  <p:notesSz cx="6858000" cy="9144000"/>
  <p:custDataLst>
    <p:tags r:id="rId26"/>
  </p:custData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40">
          <p15:clr>
            <a:srgbClr val="A4A3A4"/>
          </p15:clr>
        </p15:guide>
        <p15:guide id="2" orient="horz" pos="429">
          <p15:clr>
            <a:srgbClr val="A4A3A4"/>
          </p15:clr>
        </p15:guide>
        <p15:guide id="3" orient="horz" pos="38">
          <p15:clr>
            <a:srgbClr val="A4A3A4"/>
          </p15:clr>
        </p15:guide>
        <p15:guide id="4" orient="horz" pos="2947">
          <p15:clr>
            <a:srgbClr val="A4A3A4"/>
          </p15:clr>
        </p15:guide>
        <p15:guide id="5" orient="horz" pos="2896">
          <p15:clr>
            <a:srgbClr val="A4A3A4"/>
          </p15:clr>
        </p15:guide>
        <p15:guide id="6" pos="2880">
          <p15:clr>
            <a:srgbClr val="A4A3A4"/>
          </p15:clr>
        </p15:guide>
        <p15:guide id="7" pos="312">
          <p15:clr>
            <a:srgbClr val="A4A3A4"/>
          </p15:clr>
        </p15:guide>
        <p15:guide id="8" pos="544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FFF0C1"/>
    <a:srgbClr val="FFC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6314" autoAdjust="0"/>
  </p:normalViewPr>
  <p:slideViewPr>
    <p:cSldViewPr snapToGrid="0">
      <p:cViewPr varScale="1">
        <p:scale>
          <a:sx n="143" d="100"/>
          <a:sy n="143" d="100"/>
        </p:scale>
        <p:origin x="666" y="120"/>
      </p:cViewPr>
      <p:guideLst>
        <p:guide orient="horz" pos="3240"/>
        <p:guide orient="horz" pos="429"/>
        <p:guide orient="horz" pos="38"/>
        <p:guide orient="horz" pos="2947"/>
        <p:guide orient="horz" pos="2896"/>
        <p:guide pos="2880"/>
        <p:guide pos="312"/>
        <p:guide pos="5442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7" d="100"/>
          <a:sy n="87" d="100"/>
        </p:scale>
        <p:origin x="-3870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gs" Target="tags/tag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0EF586-E91E-4534-8D83-9F76500B7C9F}" type="datetimeFigureOut">
              <a:rPr lang="zh-CN" altLang="en-US" smtClean="0"/>
              <a:t>2021/5/26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357A16-8542-4F37-A2AF-7ADFF0A8CD2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0560838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FandolFang R" panose="00000500000000000000" pitchFamily="50" charset="-122"/>
                <a:ea typeface="FandolFang R" panose="00000500000000000000" pitchFamily="50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FandolFang R" panose="00000500000000000000" pitchFamily="50" charset="-122"/>
                <a:ea typeface="FandolFang R" panose="00000500000000000000" pitchFamily="50" charset="-122"/>
              </a:defRPr>
            </a:lvl1pPr>
          </a:lstStyle>
          <a:p>
            <a:fld id="{81B2155F-B76B-4A2D-8896-E1BB456BCC62}" type="datetimeFigureOut">
              <a:rPr lang="zh-CN" altLang="en-US" smtClean="0"/>
              <a:t>2021/5/26</a:t>
            </a:fld>
            <a:endParaRPr lang="zh-CN" altLang="en-US" dirty="0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dirty="0"/>
              <a:t>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FandolFang R" panose="00000500000000000000" pitchFamily="50" charset="-122"/>
                <a:ea typeface="FandolFang R" panose="00000500000000000000" pitchFamily="50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FandolFang R" panose="00000500000000000000" pitchFamily="50" charset="-122"/>
                <a:ea typeface="FandolFang R" panose="00000500000000000000" pitchFamily="50" charset="-122"/>
              </a:defRPr>
            </a:lvl1pPr>
          </a:lstStyle>
          <a:p>
            <a:fld id="{5848F4EE-7392-401B-8D26-BA8E71508F29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3171723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FandolFang R" panose="00000500000000000000" pitchFamily="50" charset="-122"/>
        <a:ea typeface="FandolFang R" panose="00000500000000000000" pitchFamily="50" charset="-122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FandolFang R" panose="00000500000000000000" pitchFamily="50" charset="-122"/>
        <a:ea typeface="FandolFang R" panose="00000500000000000000" pitchFamily="50" charset="-122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FandolFang R" panose="00000500000000000000" pitchFamily="50" charset="-122"/>
        <a:ea typeface="FandolFang R" panose="00000500000000000000" pitchFamily="50" charset="-122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FandolFang R" panose="00000500000000000000" pitchFamily="50" charset="-122"/>
        <a:ea typeface="FandolFang R" panose="00000500000000000000" pitchFamily="50" charset="-122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FandolFang R" panose="00000500000000000000" pitchFamily="50" charset="-122"/>
        <a:ea typeface="FandolFang R" panose="00000500000000000000" pitchFamily="50" charset="-122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48F4EE-7392-401B-8D26-BA8E71508F29}" type="slidenum">
              <a:rPr lang="zh-CN" altLang="en-US" smtClean="0"/>
              <a:t>9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183965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19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887432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2021/5/26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2021/5/26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2021/5/26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Free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: 圆角 7"/>
          <p:cNvSpPr/>
          <p:nvPr userDrawn="1"/>
        </p:nvSpPr>
        <p:spPr>
          <a:xfrm rot="10800000" flipV="1">
            <a:off x="8083390" y="4756785"/>
            <a:ext cx="1220630" cy="283845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bg1">
                  <a:lumMod val="85000"/>
                  <a:alpha val="0"/>
                </a:schemeClr>
              </a:gs>
              <a:gs pos="100000">
                <a:schemeClr val="bg1">
                  <a:lumMod val="85000"/>
                  <a:alpha val="58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latin typeface="OPPOSans R" panose="00020600040101010101" pitchFamily="18" charset="-122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lIns="68580" tIns="34290" rIns="68580" bIns="34290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 lIns="68580" tIns="34290" rIns="68580" bIns="3429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 lIns="68580" tIns="34290" rIns="68580" bIns="34290"/>
          <a:lstStyle/>
          <a:p>
            <a:fld id="{2E05D328-291A-47AC-BDFD-986BBBD9F7A5}" type="datetimeFigureOut">
              <a:rPr lang="zh-CN" altLang="en-US" smtClean="0"/>
              <a:t>2021/5/26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 lIns="68580" tIns="34290" rIns="68580" bIns="34290"/>
          <a:lstStyle/>
          <a:p>
            <a:fld id="{643A03F8-67D8-4B14-B435-8036BD8CFE8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noProof="1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  <a:t>2021/5/26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AD2515-411A-4CDD-8D18-1857A890BEE1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  <a:t>2021/5/26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CAF276-3C28-4DB4-9BF2-D8B92777354C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  <a:t>2021/5/26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728129-02FC-44E6-9527-4D31CC5043EE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  <a:t>2021/5/26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CE19B8-34FA-4DA9-8581-D93B38062C4C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0" y="1333829"/>
            <a:ext cx="3655181" cy="617934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400"/>
            </a:lvl4pPr>
            <a:lvl5pPr marL="1371600" indent="0">
              <a:buNone/>
              <a:defRPr sz="1400"/>
            </a:lvl5pPr>
            <a:lvl6pPr marL="1714500" indent="0">
              <a:buNone/>
              <a:defRPr sz="1400"/>
            </a:lvl6pPr>
            <a:lvl7pPr marL="2057400" indent="0">
              <a:buNone/>
              <a:defRPr sz="1400"/>
            </a:lvl7pPr>
            <a:lvl8pPr marL="2400300" indent="0">
              <a:buNone/>
              <a:defRPr sz="1400"/>
            </a:lvl8pPr>
            <a:lvl9pPr marL="2743200" indent="0">
              <a:buNone/>
              <a:defRPr sz="140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0" y="1999034"/>
            <a:ext cx="3655181" cy="2643213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333829"/>
            <a:ext cx="3673182" cy="617934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400"/>
            </a:lvl4pPr>
            <a:lvl5pPr marL="1371600" indent="0">
              <a:buNone/>
              <a:defRPr sz="1400"/>
            </a:lvl5pPr>
            <a:lvl6pPr marL="1714500" indent="0">
              <a:buNone/>
              <a:defRPr sz="1400"/>
            </a:lvl6pPr>
            <a:lvl7pPr marL="2057400" indent="0">
              <a:buNone/>
              <a:defRPr sz="1400"/>
            </a:lvl7pPr>
            <a:lvl8pPr marL="2400300" indent="0">
              <a:buNone/>
              <a:defRPr sz="1400"/>
            </a:lvl8pPr>
            <a:lvl9pPr marL="2743200" indent="0">
              <a:buNone/>
              <a:defRPr sz="140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1999034"/>
            <a:ext cx="3673182" cy="2643213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  <a:t>2021/5/26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B0E990-6C2B-4CBD-AF78-60EFFB176F8C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2021/5/26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350174" y="1916832"/>
            <a:ext cx="735006" cy="24128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素材：</a:t>
            </a:r>
            <a:r>
              <a:rPr lang="en-US" altLang="zh-CN" sz="100" dirty="0">
                <a:solidFill>
                  <a:schemeClr val="bg1"/>
                </a:solidFill>
              </a:rPr>
              <a:t>www.1ppt.com/sucai/</a:t>
            </a: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背景：</a:t>
            </a:r>
            <a:r>
              <a:rPr lang="en-US" altLang="zh-CN" sz="100" dirty="0">
                <a:solidFill>
                  <a:schemeClr val="bg1"/>
                </a:solidFill>
              </a:rPr>
              <a:t>www.1ppt.com/beijing/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图表：</a:t>
            </a:r>
            <a:r>
              <a:rPr lang="en-US" altLang="zh-CN" sz="100" dirty="0">
                <a:solidFill>
                  <a:schemeClr val="bg1"/>
                </a:solidFill>
              </a:rPr>
              <a:t>www.1ppt.com/tubiao/      </a:t>
            </a: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  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www.1ppt.com/powerpoint/     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资料下载：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www.1ppt.com/ziliao/                   </a:t>
            </a:r>
            <a:r>
              <a:rPr lang="zh-CN" altLang="en-US" sz="100" dirty="0">
                <a:solidFill>
                  <a:schemeClr val="bg1"/>
                </a:solidFill>
              </a:rPr>
              <a:t>个人简历：</a:t>
            </a:r>
            <a:r>
              <a:rPr lang="en-US" altLang="zh-CN" sz="100" dirty="0">
                <a:solidFill>
                  <a:schemeClr val="bg1"/>
                </a:solidFill>
              </a:rPr>
              <a:t>www.1ppt.com/jianli/            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试卷下载：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www.1ppt.com/shiti/                     </a:t>
            </a:r>
            <a:r>
              <a:rPr lang="zh-CN" altLang="en-US" sz="100" dirty="0">
                <a:solidFill>
                  <a:schemeClr val="bg1"/>
                </a:solidFill>
              </a:rPr>
              <a:t>教案下载：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www.1ppt.com/jiaoan/              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手抄报：</a:t>
            </a:r>
            <a:r>
              <a:rPr lang="en-US" altLang="zh-CN" sz="100" dirty="0">
                <a:solidFill>
                  <a:schemeClr val="bg1"/>
                </a:solidFill>
              </a:rPr>
              <a:t>www.1ppt.com/shouchaobao/          PPT</a:t>
            </a:r>
            <a:r>
              <a:rPr lang="zh-CN" altLang="en-US" sz="100" dirty="0">
                <a:solidFill>
                  <a:schemeClr val="bg1"/>
                </a:solidFill>
              </a:rPr>
              <a:t>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语文课件：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www.1ppt.com/kejian/yuwen/    </a:t>
            </a:r>
            <a:r>
              <a:rPr lang="zh-CN" altLang="en-US" sz="100" dirty="0">
                <a:solidFill>
                  <a:schemeClr val="bg1"/>
                </a:solidFill>
              </a:rPr>
              <a:t>数学课件：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www.1ppt.com/kejian/shuxue/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英语课件：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www.1ppt.com/kejian/yingyu/    </a:t>
            </a:r>
            <a:r>
              <a:rPr lang="zh-CN" altLang="en-US" sz="100" dirty="0">
                <a:solidFill>
                  <a:schemeClr val="bg1"/>
                </a:solidFill>
              </a:rPr>
              <a:t>美术课件：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www.1ppt.com/kejian/meishu/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科学课件：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www.1ppt.com/kejian/kexue/     </a:t>
            </a:r>
            <a:r>
              <a:rPr lang="zh-CN" altLang="en-US" sz="100" dirty="0">
                <a:solidFill>
                  <a:schemeClr val="bg1"/>
                </a:solidFill>
              </a:rPr>
              <a:t>物理课件：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www.1ppt.com/kejian/wuli/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化学课件：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www.1ppt.com/kejian/huaxue/  </a:t>
            </a:r>
            <a:r>
              <a:rPr lang="zh-CN" altLang="en-US" sz="100" dirty="0">
                <a:solidFill>
                  <a:schemeClr val="bg1"/>
                </a:solidFill>
              </a:rPr>
              <a:t>生物课件：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www.1ppt.com/kejian/shengwu/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地理课件：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www.1ppt.com/kejian/dili/          </a:t>
            </a:r>
            <a:r>
              <a:rPr lang="zh-CN" altLang="en-US" sz="100" dirty="0">
                <a:solidFill>
                  <a:schemeClr val="bg1"/>
                </a:solidFill>
              </a:rPr>
              <a:t>历史课件：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www.1ppt.com/kejian/lishi/ </a:t>
            </a: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  <a:t>2021/5/26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34A9F6-8734-47E1-A998-04833388829D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  <a:t>2021/5/26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730BA6-9B4B-4FAD-B1D8-47E78562F511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3124012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342901"/>
            <a:ext cx="4629150" cy="4052888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3124012" cy="2858691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400"/>
            </a:lvl2pPr>
            <a:lvl3pPr marL="685800" indent="0">
              <a:buNone/>
              <a:defRPr sz="1200"/>
            </a:lvl3pPr>
            <a:lvl4pPr marL="1028700" indent="0">
              <a:buNone/>
              <a:defRPr sz="1100"/>
            </a:lvl4pPr>
            <a:lvl5pPr marL="1371600" indent="0">
              <a:buNone/>
              <a:defRPr sz="1100"/>
            </a:lvl5pPr>
            <a:lvl6pPr marL="1714500" indent="0">
              <a:buNone/>
              <a:defRPr sz="1100"/>
            </a:lvl6pPr>
            <a:lvl7pPr marL="2057400" indent="0">
              <a:buNone/>
              <a:defRPr sz="1100"/>
            </a:lvl7pPr>
            <a:lvl8pPr marL="2400300" indent="0">
              <a:buNone/>
              <a:defRPr sz="1100"/>
            </a:lvl8pPr>
            <a:lvl9pPr marL="2743200" indent="0">
              <a:buNone/>
              <a:defRPr sz="110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  <a:t>2021/5/26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793E0B-7AEF-4728-A426-09F4D18604E7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  <a:t>2021/5/26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B8AE4B-A0D0-40B0-9DBC-B6A989A45B48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628650" y="273844"/>
            <a:ext cx="7886700" cy="4358879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  <a:t>2021/5/26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7A43D1-FBFD-4931-A510-1108D642BE18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  <a:t>2021/5/26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E23A4E-DF81-4A48-A393-25C415A65829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  <a:t>2021/5/26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465D58-60A2-442F-8760-035CA8F5E496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  <a:t>2021/5/26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EED547-393A-4CBD-A2E5-D8A8075A90CF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  <a:t>2021/5/26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1B8FFF-2503-408C-92C7-6A4C72CC635C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  <a:t>2021/5/26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FBB3E3-3BD2-4C71-A1DE-0F32406B9692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2021/5/26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  <a:t>2021/5/26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872255-518A-4896-B988-7901AC2E1030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  <a:t>2021/5/26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AD2226-7D68-468E-BB65-800CE94D2CD4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  <a:t>2021/5/26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5978D7-9ABA-4C38-90E3-2E379A6C62DF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  <a:t>2021/5/26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BF1502-52E7-4EDE-8E2D-DB60114C58EB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  <a:t>2021/5/26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DF2ED5-0BE2-4985-B5B6-1BBAFF63DFE8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  <a:t>2021/5/26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AAA607-D3A4-4032-B233-8316B2540CA8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  <a:t>2021/5/26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E543C4-6BB2-46D1-99B6-CC97A32BE8CB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  <a:t>2021/5/26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B3807E-CCC6-475E-A5F0-BD7CC16F1133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  <a:t>2021/5/26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5EC519-5158-46C2-A2B4-F20E78AC3409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  <a:t>2021/5/26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A9EBBA-1647-4643-8AE6-7444AC3D4F9C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2021/5/26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  <a:t>2021/5/26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DAA401-3268-460C-B9FE-84B3F59CD191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  <a:t>2021/5/26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AF0B7B-49AA-4141-9048-5B87CF2591C9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  <a:t>2021/5/26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160B62-CD75-4449-896D-CCCB878DAE16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  <a:t>2021/5/26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9DE466-81B4-4640-890C-5678D0A52815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  <a:t>2021/5/26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C67CCB-2909-48B2-AAC7-E177B6A38DD3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  <a:t>2021/5/26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548549-23AB-4275-B55B-5A311ED999D0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  <a:t>2021/5/26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23C5BD-4FBF-4DC3-8D39-52C911F11CCC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  <a:t>2021/5/26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53F03D-B3D2-4134-9B77-F12D11D65C97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  <a:t>2021/5/26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9ECD33-69AD-4455-8C6B-E9F4FE32DEA3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4737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2021/5/26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9953567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3730480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755469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4809042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5804410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6201625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5641475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2185240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8241335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62934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2021/5/26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2021/5/26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2021/5/26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2021/5/26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27.xml"/><Relationship Id="rId18" Type="http://schemas.openxmlformats.org/officeDocument/2006/relationships/slideLayout" Target="../slideLayouts/slideLayout32.xml"/><Relationship Id="rId26" Type="http://schemas.openxmlformats.org/officeDocument/2006/relationships/slideLayout" Target="../slideLayouts/slideLayout40.xml"/><Relationship Id="rId3" Type="http://schemas.openxmlformats.org/officeDocument/2006/relationships/slideLayout" Target="../slideLayouts/slideLayout17.xml"/><Relationship Id="rId21" Type="http://schemas.openxmlformats.org/officeDocument/2006/relationships/slideLayout" Target="../slideLayouts/slideLayout35.xml"/><Relationship Id="rId34" Type="http://schemas.openxmlformats.org/officeDocument/2006/relationships/slideLayout" Target="../slideLayouts/slideLayout48.xml"/><Relationship Id="rId7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6.xml"/><Relationship Id="rId17" Type="http://schemas.openxmlformats.org/officeDocument/2006/relationships/slideLayout" Target="../slideLayouts/slideLayout31.xml"/><Relationship Id="rId25" Type="http://schemas.openxmlformats.org/officeDocument/2006/relationships/slideLayout" Target="../slideLayouts/slideLayout39.xml"/><Relationship Id="rId33" Type="http://schemas.openxmlformats.org/officeDocument/2006/relationships/slideLayout" Target="../slideLayouts/slideLayout47.xml"/><Relationship Id="rId2" Type="http://schemas.openxmlformats.org/officeDocument/2006/relationships/slideLayout" Target="../slideLayouts/slideLayout16.xml"/><Relationship Id="rId16" Type="http://schemas.openxmlformats.org/officeDocument/2006/relationships/slideLayout" Target="../slideLayouts/slideLayout30.xml"/><Relationship Id="rId20" Type="http://schemas.openxmlformats.org/officeDocument/2006/relationships/slideLayout" Target="../slideLayouts/slideLayout34.xml"/><Relationship Id="rId29" Type="http://schemas.openxmlformats.org/officeDocument/2006/relationships/slideLayout" Target="../slideLayouts/slideLayout43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24" Type="http://schemas.openxmlformats.org/officeDocument/2006/relationships/slideLayout" Target="../slideLayouts/slideLayout38.xml"/><Relationship Id="rId32" Type="http://schemas.openxmlformats.org/officeDocument/2006/relationships/slideLayout" Target="../slideLayouts/slideLayout46.xml"/><Relationship Id="rId5" Type="http://schemas.openxmlformats.org/officeDocument/2006/relationships/slideLayout" Target="../slideLayouts/slideLayout19.xml"/><Relationship Id="rId15" Type="http://schemas.openxmlformats.org/officeDocument/2006/relationships/slideLayout" Target="../slideLayouts/slideLayout29.xml"/><Relationship Id="rId23" Type="http://schemas.openxmlformats.org/officeDocument/2006/relationships/slideLayout" Target="../slideLayouts/slideLayout37.xml"/><Relationship Id="rId28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24.xml"/><Relationship Id="rId19" Type="http://schemas.openxmlformats.org/officeDocument/2006/relationships/slideLayout" Target="../slideLayouts/slideLayout33.xml"/><Relationship Id="rId31" Type="http://schemas.openxmlformats.org/officeDocument/2006/relationships/slideLayout" Target="../slideLayouts/slideLayout45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8.xml"/><Relationship Id="rId22" Type="http://schemas.openxmlformats.org/officeDocument/2006/relationships/slideLayout" Target="../slideLayouts/slideLayout36.xml"/><Relationship Id="rId27" Type="http://schemas.openxmlformats.org/officeDocument/2006/relationships/slideLayout" Target="../slideLayouts/slideLayout41.xml"/><Relationship Id="rId30" Type="http://schemas.openxmlformats.org/officeDocument/2006/relationships/slideLayout" Target="../slideLayouts/slideLayout44.xml"/><Relationship Id="rId35" Type="http://schemas.openxmlformats.org/officeDocument/2006/relationships/theme" Target="../theme/theme3.xml"/><Relationship Id="rId8" Type="http://schemas.openxmlformats.org/officeDocument/2006/relationships/slideLayout" Target="../slideLayouts/slideLayout2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  <a:t>2021/5/26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/>
          <p:cNvSpPr>
            <a:spLocks noGrp="1" noChangeArrowheads="1"/>
          </p:cNvSpPr>
          <p:nvPr>
            <p:ph type="body" idx="9"/>
          </p:nvPr>
        </p:nvSpPr>
        <p:spPr bwMode="auto">
          <a:xfrm>
            <a:off x="628650" y="1369219"/>
            <a:ext cx="7886700" cy="32635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l">
              <a:defRPr sz="900" noProof="1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/>
              <a:t>2021/5/26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ctr">
              <a:defRPr sz="900" noProof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r">
              <a:defRPr sz="900" noProof="1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1ED432-D2BC-4BF8-A6DE-D0D86E820E56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  <p:sldLayoutId id="2147483676" r:id="rId12"/>
    <p:sldLayoutId id="2147483677" r:id="rId13"/>
    <p:sldLayoutId id="2147483678" r:id="rId14"/>
    <p:sldLayoutId id="2147483679" r:id="rId15"/>
    <p:sldLayoutId id="2147483680" r:id="rId16"/>
    <p:sldLayoutId id="2147483681" r:id="rId17"/>
    <p:sldLayoutId id="2147483682" r:id="rId18"/>
    <p:sldLayoutId id="2147483683" r:id="rId19"/>
    <p:sldLayoutId id="2147483684" r:id="rId20"/>
    <p:sldLayoutId id="2147483685" r:id="rId21"/>
    <p:sldLayoutId id="2147483686" r:id="rId22"/>
    <p:sldLayoutId id="2147483687" r:id="rId23"/>
    <p:sldLayoutId id="2147483688" r:id="rId24"/>
    <p:sldLayoutId id="2147483689" r:id="rId25"/>
    <p:sldLayoutId id="2147483690" r:id="rId26"/>
    <p:sldLayoutId id="2147483691" r:id="rId27"/>
    <p:sldLayoutId id="2147483692" r:id="rId28"/>
    <p:sldLayoutId id="2147483693" r:id="rId29"/>
    <p:sldLayoutId id="2147483694" r:id="rId30"/>
    <p:sldLayoutId id="2147483695" r:id="rId31"/>
    <p:sldLayoutId id="2147483696" r:id="rId32"/>
    <p:sldLayoutId id="2147483697" r:id="rId33"/>
    <p:sldLayoutId id="2147483698" r:id="rId34"/>
  </p:sldLayoutIdLst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5pPr>
      <a:lvl6pPr marL="3429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6858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0287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marL="171450" indent="-171450" algn="l" rtl="0" fontAlgn="base">
        <a:lnSpc>
          <a:spcPct val="90000"/>
        </a:lnSpc>
        <a:spcBef>
          <a:spcPts val="750"/>
        </a:spcBef>
        <a:spcAft>
          <a:spcPct val="0"/>
        </a:spcAft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rtl="0" fontAlgn="base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rtl="0" fontAlgn="base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rtl="0" fontAlgn="base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rtl="0" fontAlgn="base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54797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5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4068041" cy="5143500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3868016" y="0"/>
            <a:ext cx="400050" cy="1614488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8862549" y="4007644"/>
            <a:ext cx="281451" cy="1135856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10" name="PA-组合 24"/>
          <p:cNvGrpSpPr/>
          <p:nvPr/>
        </p:nvGrpSpPr>
        <p:grpSpPr>
          <a:xfrm>
            <a:off x="4163328" y="1235353"/>
            <a:ext cx="4803385" cy="3003836"/>
            <a:chOff x="518339" y="1348621"/>
            <a:chExt cx="6404513" cy="4005113"/>
          </a:xfrm>
        </p:grpSpPr>
        <p:sp>
          <p:nvSpPr>
            <p:cNvPr id="11" name="PA-文本框 6"/>
            <p:cNvSpPr txBox="1"/>
            <p:nvPr/>
          </p:nvSpPr>
          <p:spPr>
            <a:xfrm>
              <a:off x="1068430" y="2775196"/>
              <a:ext cx="5304332" cy="11490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dist">
                <a:defRPr/>
              </a:pPr>
              <a:r>
                <a:rPr lang="zh-CN" altLang="en-US" sz="5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rPr>
                <a:t>朱德的扁担</a:t>
              </a:r>
            </a:p>
          </p:txBody>
        </p:sp>
        <p:sp>
          <p:nvSpPr>
            <p:cNvPr id="12" name="PA-文本框 7"/>
            <p:cNvSpPr txBox="1"/>
            <p:nvPr/>
          </p:nvSpPr>
          <p:spPr>
            <a:xfrm>
              <a:off x="2979956" y="4736283"/>
              <a:ext cx="1481276" cy="617451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50000"/>
              </a:schemeClr>
            </a:solidFill>
            <a:ln w="3175">
              <a:solidFill>
                <a:schemeClr val="bg1"/>
              </a:solidFill>
            </a:ln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257175" indent="-257175" algn="ctr" fontAlgn="base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400" kern="0" dirty="0" smtClean="0">
                  <a:solidFill>
                    <a:schemeClr val="bg1"/>
                  </a:solidFill>
                  <a:cs typeface="+mn-ea"/>
                  <a:sym typeface="+mn-lt"/>
                </a:rPr>
                <a:t>优品</a:t>
              </a:r>
              <a:r>
                <a:rPr lang="en-US" altLang="zh-CN" sz="1400" kern="0" dirty="0" smtClean="0">
                  <a:solidFill>
                    <a:schemeClr val="bg1"/>
                  </a:solidFill>
                  <a:cs typeface="+mn-ea"/>
                  <a:sym typeface="+mn-lt"/>
                </a:rPr>
                <a:t>PPT</a:t>
              </a:r>
              <a:endParaRPr lang="en-US" altLang="zh-CN" sz="1400" kern="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3" name="PA-文本框 8"/>
            <p:cNvSpPr txBox="1"/>
            <p:nvPr/>
          </p:nvSpPr>
          <p:spPr>
            <a:xfrm>
              <a:off x="518339" y="3805651"/>
              <a:ext cx="6404513" cy="307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dist">
                <a:defRPr/>
              </a:pPr>
              <a:r>
                <a:rPr lang="en-US" altLang="zh-CN" sz="900" dirty="0">
                  <a:solidFill>
                    <a:prstClr val="black">
                      <a:lumMod val="75000"/>
                      <a:lumOff val="25000"/>
                    </a:prstClr>
                  </a:solidFill>
                  <a:cs typeface="+mn-ea"/>
                  <a:sym typeface="+mn-lt"/>
                </a:rPr>
                <a:t>PEOPLE'S EDUCATION EDITION LANGUAGE SECOND GRADE FIRST VOLUME</a:t>
              </a:r>
            </a:p>
          </p:txBody>
        </p:sp>
        <p:sp>
          <p:nvSpPr>
            <p:cNvPr id="14" name="PA-文本框 6"/>
            <p:cNvSpPr txBox="1"/>
            <p:nvPr/>
          </p:nvSpPr>
          <p:spPr>
            <a:xfrm>
              <a:off x="1488259" y="2376386"/>
              <a:ext cx="4464672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dist">
                <a:defRPr/>
              </a:pPr>
              <a:r>
                <a:rPr lang="zh-CN" altLang="en-US" sz="1500" dirty="0">
                  <a:solidFill>
                    <a:prstClr val="black">
                      <a:lumMod val="75000"/>
                      <a:lumOff val="25000"/>
                    </a:prstClr>
                  </a:solidFill>
                  <a:cs typeface="+mn-ea"/>
                  <a:sym typeface="+mn-lt"/>
                </a:rPr>
                <a:t>语文  二年级  上册</a:t>
              </a:r>
            </a:p>
          </p:txBody>
        </p:sp>
        <p:sp>
          <p:nvSpPr>
            <p:cNvPr id="15" name="PA-smiling-tooth-with-hands_33918"/>
            <p:cNvSpPr>
              <a:spLocks noChangeAspect="1"/>
            </p:cNvSpPr>
            <p:nvPr/>
          </p:nvSpPr>
          <p:spPr bwMode="auto">
            <a:xfrm>
              <a:off x="3342400" y="1348621"/>
              <a:ext cx="756390" cy="753609"/>
            </a:xfrm>
            <a:custGeom>
              <a:avLst/>
              <a:gdLst>
                <a:gd name="T0" fmla="*/ 0 w 11335"/>
                <a:gd name="T1" fmla="*/ 11121 h 11292"/>
                <a:gd name="T2" fmla="*/ 3228 w 11335"/>
                <a:gd name="T3" fmla="*/ 170 h 11292"/>
                <a:gd name="T4" fmla="*/ 3242 w 11335"/>
                <a:gd name="T5" fmla="*/ 11121 h 11292"/>
                <a:gd name="T6" fmla="*/ 3100 w 11335"/>
                <a:gd name="T7" fmla="*/ 10993 h 11292"/>
                <a:gd name="T8" fmla="*/ 142 w 11335"/>
                <a:gd name="T9" fmla="*/ 298 h 11292"/>
                <a:gd name="T10" fmla="*/ 1621 w 11335"/>
                <a:gd name="T11" fmla="*/ 2460 h 11292"/>
                <a:gd name="T12" fmla="*/ 1621 w 11335"/>
                <a:gd name="T13" fmla="*/ 1294 h 11292"/>
                <a:gd name="T14" fmla="*/ 1621 w 11335"/>
                <a:gd name="T15" fmla="*/ 2460 h 11292"/>
                <a:gd name="T16" fmla="*/ 1166 w 11335"/>
                <a:gd name="T17" fmla="*/ 1891 h 11292"/>
                <a:gd name="T18" fmla="*/ 2076 w 11335"/>
                <a:gd name="T19" fmla="*/ 1891 h 11292"/>
                <a:gd name="T20" fmla="*/ 71 w 11335"/>
                <a:gd name="T21" fmla="*/ 7281 h 11292"/>
                <a:gd name="T22" fmla="*/ 3171 w 11335"/>
                <a:gd name="T23" fmla="*/ 7409 h 11292"/>
                <a:gd name="T24" fmla="*/ 71 w 11335"/>
                <a:gd name="T25" fmla="*/ 7281 h 11292"/>
                <a:gd name="T26" fmla="*/ 3171 w 11335"/>
                <a:gd name="T27" fmla="*/ 7779 h 11292"/>
                <a:gd name="T28" fmla="*/ 71 w 11335"/>
                <a:gd name="T29" fmla="*/ 7907 h 11292"/>
                <a:gd name="T30" fmla="*/ 6712 w 11335"/>
                <a:gd name="T31" fmla="*/ 11121 h 11292"/>
                <a:gd name="T32" fmla="*/ 3484 w 11335"/>
                <a:gd name="T33" fmla="*/ 170 h 11292"/>
                <a:gd name="T34" fmla="*/ 6712 w 11335"/>
                <a:gd name="T35" fmla="*/ 11121 h 11292"/>
                <a:gd name="T36" fmla="*/ 6570 w 11335"/>
                <a:gd name="T37" fmla="*/ 10993 h 11292"/>
                <a:gd name="T38" fmla="*/ 3612 w 11335"/>
                <a:gd name="T39" fmla="*/ 298 h 11292"/>
                <a:gd name="T40" fmla="*/ 5105 w 11335"/>
                <a:gd name="T41" fmla="*/ 2460 h 11292"/>
                <a:gd name="T42" fmla="*/ 5105 w 11335"/>
                <a:gd name="T43" fmla="*/ 1294 h 11292"/>
                <a:gd name="T44" fmla="*/ 5105 w 11335"/>
                <a:gd name="T45" fmla="*/ 2460 h 11292"/>
                <a:gd name="T46" fmla="*/ 4650 w 11335"/>
                <a:gd name="T47" fmla="*/ 1891 h 11292"/>
                <a:gd name="T48" fmla="*/ 5560 w 11335"/>
                <a:gd name="T49" fmla="*/ 1891 h 11292"/>
                <a:gd name="T50" fmla="*/ 3555 w 11335"/>
                <a:gd name="T51" fmla="*/ 7281 h 11292"/>
                <a:gd name="T52" fmla="*/ 6656 w 11335"/>
                <a:gd name="T53" fmla="*/ 7409 h 11292"/>
                <a:gd name="T54" fmla="*/ 3555 w 11335"/>
                <a:gd name="T55" fmla="*/ 7281 h 11292"/>
                <a:gd name="T56" fmla="*/ 6656 w 11335"/>
                <a:gd name="T57" fmla="*/ 7779 h 11292"/>
                <a:gd name="T58" fmla="*/ 3555 w 11335"/>
                <a:gd name="T59" fmla="*/ 7907 h 11292"/>
                <a:gd name="T60" fmla="*/ 8120 w 11335"/>
                <a:gd name="T61" fmla="*/ 11292 h 11292"/>
                <a:gd name="T62" fmla="*/ 9884 w 11335"/>
                <a:gd name="T63" fmla="*/ 0 h 11292"/>
                <a:gd name="T64" fmla="*/ 8120 w 11335"/>
                <a:gd name="T65" fmla="*/ 11292 h 11292"/>
                <a:gd name="T66" fmla="*/ 8234 w 11335"/>
                <a:gd name="T67" fmla="*/ 11136 h 11292"/>
                <a:gd name="T68" fmla="*/ 9770 w 11335"/>
                <a:gd name="T69" fmla="*/ 156 h 11292"/>
                <a:gd name="T70" fmla="*/ 8504 w 11335"/>
                <a:gd name="T71" fmla="*/ 2489 h 11292"/>
                <a:gd name="T72" fmla="*/ 7921 w 11335"/>
                <a:gd name="T73" fmla="*/ 1991 h 11292"/>
                <a:gd name="T74" fmla="*/ 8419 w 11335"/>
                <a:gd name="T75" fmla="*/ 1337 h 11292"/>
                <a:gd name="T76" fmla="*/ 8576 w 11335"/>
                <a:gd name="T77" fmla="*/ 2489 h 11292"/>
                <a:gd name="T78" fmla="*/ 8504 w 11335"/>
                <a:gd name="T79" fmla="*/ 1465 h 11292"/>
                <a:gd name="T80" fmla="*/ 8149 w 11335"/>
                <a:gd name="T81" fmla="*/ 1635 h 11292"/>
                <a:gd name="T82" fmla="*/ 8234 w 11335"/>
                <a:gd name="T83" fmla="*/ 2261 h 11292"/>
                <a:gd name="T84" fmla="*/ 8945 w 11335"/>
                <a:gd name="T85" fmla="*/ 1849 h 11292"/>
                <a:gd name="T86" fmla="*/ 10758 w 11335"/>
                <a:gd name="T87" fmla="*/ 7065 h 11292"/>
                <a:gd name="T88" fmla="*/ 7701 w 11335"/>
                <a:gd name="T89" fmla="*/ 7600 h 11292"/>
                <a:gd name="T90" fmla="*/ 10758 w 11335"/>
                <a:gd name="T91" fmla="*/ 7065 h 11292"/>
                <a:gd name="T92" fmla="*/ 10832 w 11335"/>
                <a:gd name="T93" fmla="*/ 7688 h 11292"/>
                <a:gd name="T94" fmla="*/ 7742 w 11335"/>
                <a:gd name="T95" fmla="*/ 7970 h 11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1335" h="11292">
                  <a:moveTo>
                    <a:pt x="3242" y="11121"/>
                  </a:moveTo>
                  <a:lnTo>
                    <a:pt x="0" y="11121"/>
                  </a:lnTo>
                  <a:lnTo>
                    <a:pt x="0" y="170"/>
                  </a:lnTo>
                  <a:lnTo>
                    <a:pt x="3228" y="170"/>
                  </a:lnTo>
                  <a:lnTo>
                    <a:pt x="3228" y="11121"/>
                  </a:lnTo>
                  <a:lnTo>
                    <a:pt x="3242" y="11121"/>
                  </a:lnTo>
                  <a:close/>
                  <a:moveTo>
                    <a:pt x="142" y="10993"/>
                  </a:moveTo>
                  <a:lnTo>
                    <a:pt x="3100" y="10993"/>
                  </a:lnTo>
                  <a:lnTo>
                    <a:pt x="3100" y="298"/>
                  </a:lnTo>
                  <a:lnTo>
                    <a:pt x="142" y="298"/>
                  </a:lnTo>
                  <a:lnTo>
                    <a:pt x="142" y="10993"/>
                  </a:lnTo>
                  <a:close/>
                  <a:moveTo>
                    <a:pt x="1621" y="2460"/>
                  </a:moveTo>
                  <a:cubicBezTo>
                    <a:pt x="1294" y="2460"/>
                    <a:pt x="1038" y="2204"/>
                    <a:pt x="1038" y="1877"/>
                  </a:cubicBezTo>
                  <a:cubicBezTo>
                    <a:pt x="1038" y="1550"/>
                    <a:pt x="1294" y="1294"/>
                    <a:pt x="1621" y="1294"/>
                  </a:cubicBezTo>
                  <a:cubicBezTo>
                    <a:pt x="1948" y="1294"/>
                    <a:pt x="2204" y="1550"/>
                    <a:pt x="2204" y="1877"/>
                  </a:cubicBezTo>
                  <a:cubicBezTo>
                    <a:pt x="2204" y="2204"/>
                    <a:pt x="1948" y="2460"/>
                    <a:pt x="1621" y="2460"/>
                  </a:cubicBezTo>
                  <a:close/>
                  <a:moveTo>
                    <a:pt x="1621" y="1436"/>
                  </a:moveTo>
                  <a:cubicBezTo>
                    <a:pt x="1379" y="1436"/>
                    <a:pt x="1166" y="1635"/>
                    <a:pt x="1166" y="1891"/>
                  </a:cubicBezTo>
                  <a:cubicBezTo>
                    <a:pt x="1166" y="2133"/>
                    <a:pt x="1365" y="2346"/>
                    <a:pt x="1621" y="2346"/>
                  </a:cubicBezTo>
                  <a:cubicBezTo>
                    <a:pt x="1863" y="2346"/>
                    <a:pt x="2076" y="2147"/>
                    <a:pt x="2076" y="1891"/>
                  </a:cubicBezTo>
                  <a:cubicBezTo>
                    <a:pt x="2076" y="1635"/>
                    <a:pt x="1863" y="1436"/>
                    <a:pt x="1621" y="1436"/>
                  </a:cubicBezTo>
                  <a:close/>
                  <a:moveTo>
                    <a:pt x="71" y="7281"/>
                  </a:moveTo>
                  <a:lnTo>
                    <a:pt x="3171" y="7281"/>
                  </a:lnTo>
                  <a:lnTo>
                    <a:pt x="3171" y="7409"/>
                  </a:lnTo>
                  <a:lnTo>
                    <a:pt x="71" y="7409"/>
                  </a:lnTo>
                  <a:lnTo>
                    <a:pt x="71" y="7281"/>
                  </a:lnTo>
                  <a:close/>
                  <a:moveTo>
                    <a:pt x="71" y="7779"/>
                  </a:moveTo>
                  <a:lnTo>
                    <a:pt x="3171" y="7779"/>
                  </a:lnTo>
                  <a:lnTo>
                    <a:pt x="3171" y="7907"/>
                  </a:lnTo>
                  <a:lnTo>
                    <a:pt x="71" y="7907"/>
                  </a:lnTo>
                  <a:lnTo>
                    <a:pt x="71" y="7779"/>
                  </a:lnTo>
                  <a:close/>
                  <a:moveTo>
                    <a:pt x="6712" y="11121"/>
                  </a:moveTo>
                  <a:lnTo>
                    <a:pt x="3484" y="11121"/>
                  </a:lnTo>
                  <a:lnTo>
                    <a:pt x="3484" y="170"/>
                  </a:lnTo>
                  <a:lnTo>
                    <a:pt x="6712" y="170"/>
                  </a:lnTo>
                  <a:lnTo>
                    <a:pt x="6712" y="11121"/>
                  </a:lnTo>
                  <a:close/>
                  <a:moveTo>
                    <a:pt x="3612" y="10993"/>
                  </a:moveTo>
                  <a:lnTo>
                    <a:pt x="6570" y="10993"/>
                  </a:lnTo>
                  <a:lnTo>
                    <a:pt x="6570" y="298"/>
                  </a:lnTo>
                  <a:lnTo>
                    <a:pt x="3612" y="298"/>
                  </a:lnTo>
                  <a:lnTo>
                    <a:pt x="3612" y="10993"/>
                  </a:lnTo>
                  <a:close/>
                  <a:moveTo>
                    <a:pt x="5105" y="2460"/>
                  </a:moveTo>
                  <a:cubicBezTo>
                    <a:pt x="4778" y="2460"/>
                    <a:pt x="4522" y="2204"/>
                    <a:pt x="4522" y="1877"/>
                  </a:cubicBezTo>
                  <a:cubicBezTo>
                    <a:pt x="4522" y="1550"/>
                    <a:pt x="4778" y="1294"/>
                    <a:pt x="5105" y="1294"/>
                  </a:cubicBezTo>
                  <a:cubicBezTo>
                    <a:pt x="5432" y="1294"/>
                    <a:pt x="5688" y="1550"/>
                    <a:pt x="5688" y="1877"/>
                  </a:cubicBezTo>
                  <a:cubicBezTo>
                    <a:pt x="5688" y="2204"/>
                    <a:pt x="5418" y="2460"/>
                    <a:pt x="5105" y="2460"/>
                  </a:cubicBezTo>
                  <a:close/>
                  <a:moveTo>
                    <a:pt x="5105" y="1436"/>
                  </a:moveTo>
                  <a:cubicBezTo>
                    <a:pt x="4864" y="1436"/>
                    <a:pt x="4650" y="1635"/>
                    <a:pt x="4650" y="1891"/>
                  </a:cubicBezTo>
                  <a:cubicBezTo>
                    <a:pt x="4650" y="2133"/>
                    <a:pt x="4849" y="2346"/>
                    <a:pt x="5105" y="2346"/>
                  </a:cubicBezTo>
                  <a:cubicBezTo>
                    <a:pt x="5347" y="2346"/>
                    <a:pt x="5560" y="2147"/>
                    <a:pt x="5560" y="1891"/>
                  </a:cubicBezTo>
                  <a:cubicBezTo>
                    <a:pt x="5546" y="1635"/>
                    <a:pt x="5347" y="1436"/>
                    <a:pt x="5105" y="1436"/>
                  </a:cubicBezTo>
                  <a:close/>
                  <a:moveTo>
                    <a:pt x="3555" y="7281"/>
                  </a:moveTo>
                  <a:lnTo>
                    <a:pt x="6656" y="7281"/>
                  </a:lnTo>
                  <a:lnTo>
                    <a:pt x="6656" y="7409"/>
                  </a:lnTo>
                  <a:lnTo>
                    <a:pt x="3555" y="7409"/>
                  </a:lnTo>
                  <a:lnTo>
                    <a:pt x="3555" y="7281"/>
                  </a:lnTo>
                  <a:close/>
                  <a:moveTo>
                    <a:pt x="3555" y="7779"/>
                  </a:moveTo>
                  <a:lnTo>
                    <a:pt x="6656" y="7779"/>
                  </a:lnTo>
                  <a:lnTo>
                    <a:pt x="6656" y="7907"/>
                  </a:lnTo>
                  <a:lnTo>
                    <a:pt x="3555" y="7907"/>
                  </a:lnTo>
                  <a:lnTo>
                    <a:pt x="3555" y="7779"/>
                  </a:lnTo>
                  <a:close/>
                  <a:moveTo>
                    <a:pt x="8120" y="11292"/>
                  </a:moveTo>
                  <a:lnTo>
                    <a:pt x="6684" y="426"/>
                  </a:lnTo>
                  <a:lnTo>
                    <a:pt x="9884" y="0"/>
                  </a:lnTo>
                  <a:lnTo>
                    <a:pt x="11335" y="10865"/>
                  </a:lnTo>
                  <a:lnTo>
                    <a:pt x="8120" y="11292"/>
                  </a:lnTo>
                  <a:close/>
                  <a:moveTo>
                    <a:pt x="6826" y="540"/>
                  </a:moveTo>
                  <a:lnTo>
                    <a:pt x="8234" y="11136"/>
                  </a:lnTo>
                  <a:lnTo>
                    <a:pt x="11164" y="10752"/>
                  </a:lnTo>
                  <a:lnTo>
                    <a:pt x="9770" y="156"/>
                  </a:lnTo>
                  <a:lnTo>
                    <a:pt x="6826" y="540"/>
                  </a:lnTo>
                  <a:close/>
                  <a:moveTo>
                    <a:pt x="8504" y="2489"/>
                  </a:moveTo>
                  <a:cubicBezTo>
                    <a:pt x="8376" y="2489"/>
                    <a:pt x="8248" y="2446"/>
                    <a:pt x="8149" y="2375"/>
                  </a:cubicBezTo>
                  <a:cubicBezTo>
                    <a:pt x="8021" y="2275"/>
                    <a:pt x="7950" y="2147"/>
                    <a:pt x="7921" y="1991"/>
                  </a:cubicBezTo>
                  <a:cubicBezTo>
                    <a:pt x="7907" y="1834"/>
                    <a:pt x="7936" y="1678"/>
                    <a:pt x="8035" y="1564"/>
                  </a:cubicBezTo>
                  <a:cubicBezTo>
                    <a:pt x="8135" y="1436"/>
                    <a:pt x="8263" y="1365"/>
                    <a:pt x="8419" y="1337"/>
                  </a:cubicBezTo>
                  <a:cubicBezTo>
                    <a:pt x="8732" y="1294"/>
                    <a:pt x="9031" y="1521"/>
                    <a:pt x="9073" y="1834"/>
                  </a:cubicBezTo>
                  <a:cubicBezTo>
                    <a:pt x="9116" y="2147"/>
                    <a:pt x="8888" y="2446"/>
                    <a:pt x="8576" y="2489"/>
                  </a:cubicBezTo>
                  <a:lnTo>
                    <a:pt x="8504" y="2489"/>
                  </a:lnTo>
                  <a:close/>
                  <a:moveTo>
                    <a:pt x="8504" y="1465"/>
                  </a:moveTo>
                  <a:lnTo>
                    <a:pt x="8448" y="1465"/>
                  </a:lnTo>
                  <a:cubicBezTo>
                    <a:pt x="8334" y="1479"/>
                    <a:pt x="8220" y="1536"/>
                    <a:pt x="8149" y="1635"/>
                  </a:cubicBezTo>
                  <a:cubicBezTo>
                    <a:pt x="8078" y="1735"/>
                    <a:pt x="8049" y="1849"/>
                    <a:pt x="8064" y="1962"/>
                  </a:cubicBezTo>
                  <a:cubicBezTo>
                    <a:pt x="8078" y="2076"/>
                    <a:pt x="8135" y="2190"/>
                    <a:pt x="8234" y="2261"/>
                  </a:cubicBezTo>
                  <a:cubicBezTo>
                    <a:pt x="8334" y="2332"/>
                    <a:pt x="8448" y="2361"/>
                    <a:pt x="8561" y="2346"/>
                  </a:cubicBezTo>
                  <a:cubicBezTo>
                    <a:pt x="8803" y="2318"/>
                    <a:pt x="8974" y="2090"/>
                    <a:pt x="8945" y="1849"/>
                  </a:cubicBezTo>
                  <a:cubicBezTo>
                    <a:pt x="8917" y="1621"/>
                    <a:pt x="8732" y="1465"/>
                    <a:pt x="8504" y="1465"/>
                  </a:cubicBezTo>
                  <a:close/>
                  <a:moveTo>
                    <a:pt x="10758" y="7065"/>
                  </a:moveTo>
                  <a:lnTo>
                    <a:pt x="10775" y="7192"/>
                  </a:lnTo>
                  <a:lnTo>
                    <a:pt x="7701" y="7600"/>
                  </a:lnTo>
                  <a:lnTo>
                    <a:pt x="7684" y="7474"/>
                  </a:lnTo>
                  <a:lnTo>
                    <a:pt x="10758" y="7065"/>
                  </a:lnTo>
                  <a:close/>
                  <a:moveTo>
                    <a:pt x="10815" y="7561"/>
                  </a:moveTo>
                  <a:lnTo>
                    <a:pt x="10832" y="7688"/>
                  </a:lnTo>
                  <a:lnTo>
                    <a:pt x="7759" y="8097"/>
                  </a:lnTo>
                  <a:lnTo>
                    <a:pt x="7742" y="7970"/>
                  </a:lnTo>
                  <a:lnTo>
                    <a:pt x="10815" y="7561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85800">
                <a:defRPr/>
              </a:pPr>
              <a:endParaRPr lang="zh-CN" altLang="en-US" sz="1400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剪去对角的矩形 13"/>
          <p:cNvSpPr/>
          <p:nvPr/>
        </p:nvSpPr>
        <p:spPr>
          <a:xfrm>
            <a:off x="772886" y="1369808"/>
            <a:ext cx="7598229" cy="2897393"/>
          </a:xfrm>
          <a:prstGeom prst="snip2DiagRect">
            <a:avLst/>
          </a:prstGeom>
          <a:solidFill>
            <a:srgbClr val="FFF0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8433" name="Text Box 5"/>
          <p:cNvSpPr txBox="1">
            <a:spLocks noChangeArrowheads="1"/>
          </p:cNvSpPr>
          <p:nvPr/>
        </p:nvSpPr>
        <p:spPr bwMode="auto">
          <a:xfrm>
            <a:off x="1084973" y="2143931"/>
            <a:ext cx="7697391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US" altLang="zh-CN" sz="1800" kern="0" dirty="0">
                <a:latin typeface="+mn-lt"/>
                <a:ea typeface="+mn-ea"/>
                <a:cs typeface="+mn-ea"/>
                <a:sym typeface="+mn-lt"/>
              </a:rPr>
              <a:t>       </a:t>
            </a:r>
            <a:r>
              <a:rPr lang="zh-CN" altLang="en-US" sz="1800" kern="0" dirty="0">
                <a:solidFill>
                  <a:srgbClr val="000099"/>
                </a:solidFill>
                <a:latin typeface="+mn-lt"/>
                <a:ea typeface="+mn-ea"/>
                <a:cs typeface="+mn-ea"/>
                <a:sym typeface="+mn-lt"/>
              </a:rPr>
              <a:t>读课文并思考：“朱德的扁担”这个故事发生在什么时候？</a:t>
            </a:r>
          </a:p>
        </p:txBody>
      </p:sp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1084973" y="2833310"/>
            <a:ext cx="8938009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US" altLang="zh-CN" sz="1800" kern="0" dirty="0">
                <a:latin typeface="+mn-lt"/>
                <a:ea typeface="+mn-ea"/>
                <a:cs typeface="+mn-ea"/>
                <a:sym typeface="+mn-lt"/>
              </a:rPr>
              <a:t>       1928</a:t>
            </a:r>
            <a:r>
              <a:rPr lang="zh-CN" altLang="en-US" sz="1800" kern="0" dirty="0">
                <a:latin typeface="+mn-lt"/>
                <a:ea typeface="+mn-ea"/>
                <a:cs typeface="+mn-ea"/>
                <a:sym typeface="+mn-lt"/>
              </a:rPr>
              <a:t>年，朱德同志带领一支队伍到井冈山跟毛泽东同志会师。</a:t>
            </a:r>
          </a:p>
        </p:txBody>
      </p:sp>
      <p:grpSp>
        <p:nvGrpSpPr>
          <p:cNvPr id="10" name="组合 9"/>
          <p:cNvGrpSpPr/>
          <p:nvPr/>
        </p:nvGrpSpPr>
        <p:grpSpPr>
          <a:xfrm>
            <a:off x="121921" y="206083"/>
            <a:ext cx="2093741" cy="492626"/>
            <a:chOff x="162560" y="284480"/>
            <a:chExt cx="2791655" cy="656834"/>
          </a:xfrm>
        </p:grpSpPr>
        <p:sp>
          <p:nvSpPr>
            <p:cNvPr id="11" name="矩形: 圆角 1"/>
            <p:cNvSpPr/>
            <p:nvPr/>
          </p:nvSpPr>
          <p:spPr>
            <a:xfrm>
              <a:off x="162560" y="284480"/>
              <a:ext cx="2791655" cy="638056"/>
            </a:xfrm>
            <a:prstGeom prst="roundRect">
              <a:avLst>
                <a:gd name="adj" fmla="val 50000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5" name="smiling-tooth-with-hands_33918"/>
            <p:cNvSpPr>
              <a:spLocks noChangeAspect="1"/>
            </p:cNvSpPr>
            <p:nvPr/>
          </p:nvSpPr>
          <p:spPr bwMode="auto">
            <a:xfrm>
              <a:off x="473896" y="453715"/>
              <a:ext cx="340631" cy="340631"/>
            </a:xfrm>
            <a:custGeom>
              <a:avLst/>
              <a:gdLst>
                <a:gd name="T0" fmla="*/ 12000 w 12800"/>
                <a:gd name="T1" fmla="*/ 11200 h 12800"/>
                <a:gd name="T2" fmla="*/ 7176 w 12800"/>
                <a:gd name="T3" fmla="*/ 12121 h 12800"/>
                <a:gd name="T4" fmla="*/ 6400 w 12800"/>
                <a:gd name="T5" fmla="*/ 12800 h 12800"/>
                <a:gd name="T6" fmla="*/ 5624 w 12800"/>
                <a:gd name="T7" fmla="*/ 12121 h 12800"/>
                <a:gd name="T8" fmla="*/ 800 w 12800"/>
                <a:gd name="T9" fmla="*/ 11200 h 12800"/>
                <a:gd name="T10" fmla="*/ 0 w 12800"/>
                <a:gd name="T11" fmla="*/ 10400 h 12800"/>
                <a:gd name="T12" fmla="*/ 0 w 12800"/>
                <a:gd name="T13" fmla="*/ 800 h 12800"/>
                <a:gd name="T14" fmla="*/ 800 w 12800"/>
                <a:gd name="T15" fmla="*/ 0 h 12800"/>
                <a:gd name="T16" fmla="*/ 879 w 12800"/>
                <a:gd name="T17" fmla="*/ 16 h 12800"/>
                <a:gd name="T18" fmla="*/ 6400 w 12800"/>
                <a:gd name="T19" fmla="*/ 1600 h 12800"/>
                <a:gd name="T20" fmla="*/ 11921 w 12800"/>
                <a:gd name="T21" fmla="*/ 16 h 12800"/>
                <a:gd name="T22" fmla="*/ 12000 w 12800"/>
                <a:gd name="T23" fmla="*/ 0 h 12800"/>
                <a:gd name="T24" fmla="*/ 12800 w 12800"/>
                <a:gd name="T25" fmla="*/ 800 h 12800"/>
                <a:gd name="T26" fmla="*/ 12800 w 12800"/>
                <a:gd name="T27" fmla="*/ 10400 h 12800"/>
                <a:gd name="T28" fmla="*/ 12000 w 12800"/>
                <a:gd name="T29" fmla="*/ 11200 h 12800"/>
                <a:gd name="T30" fmla="*/ 5600 w 12800"/>
                <a:gd name="T31" fmla="*/ 2507 h 12800"/>
                <a:gd name="T32" fmla="*/ 1600 w 12800"/>
                <a:gd name="T33" fmla="*/ 1670 h 12800"/>
                <a:gd name="T34" fmla="*/ 1600 w 12800"/>
                <a:gd name="T35" fmla="*/ 9643 h 12800"/>
                <a:gd name="T36" fmla="*/ 5600 w 12800"/>
                <a:gd name="T37" fmla="*/ 10400 h 12800"/>
                <a:gd name="T38" fmla="*/ 5600 w 12800"/>
                <a:gd name="T39" fmla="*/ 2507 h 12800"/>
                <a:gd name="T40" fmla="*/ 11200 w 12800"/>
                <a:gd name="T41" fmla="*/ 1670 h 12800"/>
                <a:gd name="T42" fmla="*/ 7200 w 12800"/>
                <a:gd name="T43" fmla="*/ 2506 h 12800"/>
                <a:gd name="T44" fmla="*/ 7200 w 12800"/>
                <a:gd name="T45" fmla="*/ 10400 h 12800"/>
                <a:gd name="T46" fmla="*/ 11200 w 12800"/>
                <a:gd name="T47" fmla="*/ 9644 h 12800"/>
                <a:gd name="T48" fmla="*/ 11200 w 12800"/>
                <a:gd name="T49" fmla="*/ 1670 h 12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800" h="12800">
                  <a:moveTo>
                    <a:pt x="12000" y="11200"/>
                  </a:moveTo>
                  <a:cubicBezTo>
                    <a:pt x="10776" y="11254"/>
                    <a:pt x="8442" y="11463"/>
                    <a:pt x="7176" y="12121"/>
                  </a:cubicBezTo>
                  <a:cubicBezTo>
                    <a:pt x="7116" y="12503"/>
                    <a:pt x="6799" y="12800"/>
                    <a:pt x="6400" y="12800"/>
                  </a:cubicBezTo>
                  <a:cubicBezTo>
                    <a:pt x="6002" y="12800"/>
                    <a:pt x="5684" y="12503"/>
                    <a:pt x="5624" y="12121"/>
                  </a:cubicBezTo>
                  <a:cubicBezTo>
                    <a:pt x="4358" y="11463"/>
                    <a:pt x="2024" y="11254"/>
                    <a:pt x="800" y="11200"/>
                  </a:cubicBezTo>
                  <a:cubicBezTo>
                    <a:pt x="358" y="11200"/>
                    <a:pt x="0" y="10842"/>
                    <a:pt x="0" y="10400"/>
                  </a:cubicBezTo>
                  <a:lnTo>
                    <a:pt x="0" y="800"/>
                  </a:lnTo>
                  <a:cubicBezTo>
                    <a:pt x="0" y="358"/>
                    <a:pt x="358" y="0"/>
                    <a:pt x="800" y="0"/>
                  </a:cubicBezTo>
                  <a:cubicBezTo>
                    <a:pt x="828" y="0"/>
                    <a:pt x="851" y="14"/>
                    <a:pt x="879" y="16"/>
                  </a:cubicBezTo>
                  <a:cubicBezTo>
                    <a:pt x="6381" y="158"/>
                    <a:pt x="6400" y="1600"/>
                    <a:pt x="6400" y="1600"/>
                  </a:cubicBezTo>
                  <a:cubicBezTo>
                    <a:pt x="6400" y="1600"/>
                    <a:pt x="6419" y="158"/>
                    <a:pt x="11921" y="16"/>
                  </a:cubicBezTo>
                  <a:cubicBezTo>
                    <a:pt x="11949" y="14"/>
                    <a:pt x="11972" y="0"/>
                    <a:pt x="12000" y="0"/>
                  </a:cubicBezTo>
                  <a:cubicBezTo>
                    <a:pt x="12442" y="0"/>
                    <a:pt x="12800" y="358"/>
                    <a:pt x="12800" y="800"/>
                  </a:cubicBezTo>
                  <a:lnTo>
                    <a:pt x="12800" y="10400"/>
                  </a:lnTo>
                  <a:cubicBezTo>
                    <a:pt x="12800" y="10842"/>
                    <a:pt x="12442" y="11200"/>
                    <a:pt x="12000" y="11200"/>
                  </a:cubicBezTo>
                  <a:close/>
                  <a:moveTo>
                    <a:pt x="5600" y="2507"/>
                  </a:moveTo>
                  <a:cubicBezTo>
                    <a:pt x="4568" y="1982"/>
                    <a:pt x="2861" y="1764"/>
                    <a:pt x="1600" y="1670"/>
                  </a:cubicBezTo>
                  <a:lnTo>
                    <a:pt x="1600" y="9643"/>
                  </a:lnTo>
                  <a:cubicBezTo>
                    <a:pt x="3747" y="9753"/>
                    <a:pt x="4949" y="10074"/>
                    <a:pt x="5600" y="10400"/>
                  </a:cubicBezTo>
                  <a:lnTo>
                    <a:pt x="5600" y="2507"/>
                  </a:lnTo>
                  <a:close/>
                  <a:moveTo>
                    <a:pt x="11200" y="1670"/>
                  </a:moveTo>
                  <a:cubicBezTo>
                    <a:pt x="9940" y="1764"/>
                    <a:pt x="8232" y="1982"/>
                    <a:pt x="7200" y="2506"/>
                  </a:cubicBezTo>
                  <a:lnTo>
                    <a:pt x="7200" y="10400"/>
                  </a:lnTo>
                  <a:cubicBezTo>
                    <a:pt x="7851" y="10074"/>
                    <a:pt x="9052" y="9753"/>
                    <a:pt x="11200" y="9644"/>
                  </a:cubicBezTo>
                  <a:lnTo>
                    <a:pt x="11200" y="167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835052" y="325761"/>
              <a:ext cx="1998583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dist">
                <a:defRPr/>
              </a:pPr>
              <a:r>
                <a:rPr lang="zh-CN" altLang="en-US" sz="2400" dirty="0">
                  <a:solidFill>
                    <a:prstClr val="white"/>
                  </a:solidFill>
                  <a:cs typeface="+mn-ea"/>
                  <a:sym typeface="+mn-lt"/>
                </a:rPr>
                <a:t>课文理解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剪去对角的矩形 12"/>
          <p:cNvSpPr/>
          <p:nvPr/>
        </p:nvSpPr>
        <p:spPr>
          <a:xfrm>
            <a:off x="707572" y="1315380"/>
            <a:ext cx="7728858" cy="3006249"/>
          </a:xfrm>
          <a:prstGeom prst="snip2DiagRect">
            <a:avLst/>
          </a:prstGeom>
          <a:solidFill>
            <a:srgbClr val="FFF0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9457" name="Text Box 5"/>
          <p:cNvSpPr txBox="1">
            <a:spLocks noChangeArrowheads="1"/>
          </p:cNvSpPr>
          <p:nvPr/>
        </p:nvSpPr>
        <p:spPr bwMode="auto">
          <a:xfrm>
            <a:off x="968829" y="1617290"/>
            <a:ext cx="8914063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zh-CN" altLang="en-US" sz="1800" kern="0" dirty="0">
                <a:solidFill>
                  <a:srgbClr val="660033"/>
                </a:solidFill>
                <a:latin typeface="+mn-lt"/>
                <a:ea typeface="+mn-ea"/>
                <a:cs typeface="+mn-ea"/>
                <a:sym typeface="+mn-lt"/>
              </a:rPr>
              <a:t>战士们这种“情”有没有实现呢？从哪里看得出来。</a:t>
            </a: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968829" y="2116997"/>
            <a:ext cx="4945676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zh-CN" altLang="en-US" sz="1800" kern="0" dirty="0">
                <a:latin typeface="+mn-lt"/>
                <a:ea typeface="+mn-ea"/>
                <a:cs typeface="+mn-ea"/>
                <a:sym typeface="+mn-lt"/>
              </a:rPr>
              <a:t>战士们的这种“情”没有实现。</a:t>
            </a:r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968828" y="2453395"/>
            <a:ext cx="6469464" cy="1647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200000"/>
              </a:lnSpc>
              <a:spcBef>
                <a:spcPct val="50000"/>
              </a:spcBef>
              <a:defRPr/>
            </a:pPr>
            <a:r>
              <a:rPr lang="en-US" altLang="zh-CN" sz="1800" kern="0" dirty="0">
                <a:latin typeface="+mn-lt"/>
                <a:ea typeface="+mn-ea"/>
                <a:cs typeface="+mn-ea"/>
                <a:sym typeface="+mn-lt"/>
              </a:rPr>
              <a:t>     “</a:t>
            </a:r>
            <a:r>
              <a:rPr lang="zh-CN" altLang="en-US" sz="1800" kern="0" dirty="0">
                <a:solidFill>
                  <a:srgbClr val="333300"/>
                </a:solidFill>
                <a:latin typeface="+mn-lt"/>
                <a:ea typeface="+mn-ea"/>
                <a:cs typeface="+mn-ea"/>
                <a:sym typeface="+mn-lt"/>
              </a:rPr>
              <a:t>不料朱德同志又找来一根扁担，还让人写上‘朱德扁担，不准乱拿’八个字。”从这句话就可以看出，战士们的“情”没有实现。</a:t>
            </a:r>
          </a:p>
        </p:txBody>
      </p:sp>
      <p:grpSp>
        <p:nvGrpSpPr>
          <p:cNvPr id="9" name="组合 8"/>
          <p:cNvGrpSpPr/>
          <p:nvPr/>
        </p:nvGrpSpPr>
        <p:grpSpPr>
          <a:xfrm>
            <a:off x="121921" y="206083"/>
            <a:ext cx="2093741" cy="492626"/>
            <a:chOff x="162560" y="284480"/>
            <a:chExt cx="2791655" cy="656834"/>
          </a:xfrm>
        </p:grpSpPr>
        <p:sp>
          <p:nvSpPr>
            <p:cNvPr id="10" name="矩形: 圆角 1"/>
            <p:cNvSpPr/>
            <p:nvPr/>
          </p:nvSpPr>
          <p:spPr>
            <a:xfrm>
              <a:off x="162560" y="284480"/>
              <a:ext cx="2791655" cy="638056"/>
            </a:xfrm>
            <a:prstGeom prst="roundRect">
              <a:avLst>
                <a:gd name="adj" fmla="val 50000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1" name="smiling-tooth-with-hands_33918"/>
            <p:cNvSpPr>
              <a:spLocks noChangeAspect="1"/>
            </p:cNvSpPr>
            <p:nvPr/>
          </p:nvSpPr>
          <p:spPr bwMode="auto">
            <a:xfrm>
              <a:off x="473896" y="453715"/>
              <a:ext cx="340631" cy="340631"/>
            </a:xfrm>
            <a:custGeom>
              <a:avLst/>
              <a:gdLst>
                <a:gd name="T0" fmla="*/ 12000 w 12800"/>
                <a:gd name="T1" fmla="*/ 11200 h 12800"/>
                <a:gd name="T2" fmla="*/ 7176 w 12800"/>
                <a:gd name="T3" fmla="*/ 12121 h 12800"/>
                <a:gd name="T4" fmla="*/ 6400 w 12800"/>
                <a:gd name="T5" fmla="*/ 12800 h 12800"/>
                <a:gd name="T6" fmla="*/ 5624 w 12800"/>
                <a:gd name="T7" fmla="*/ 12121 h 12800"/>
                <a:gd name="T8" fmla="*/ 800 w 12800"/>
                <a:gd name="T9" fmla="*/ 11200 h 12800"/>
                <a:gd name="T10" fmla="*/ 0 w 12800"/>
                <a:gd name="T11" fmla="*/ 10400 h 12800"/>
                <a:gd name="T12" fmla="*/ 0 w 12800"/>
                <a:gd name="T13" fmla="*/ 800 h 12800"/>
                <a:gd name="T14" fmla="*/ 800 w 12800"/>
                <a:gd name="T15" fmla="*/ 0 h 12800"/>
                <a:gd name="T16" fmla="*/ 879 w 12800"/>
                <a:gd name="T17" fmla="*/ 16 h 12800"/>
                <a:gd name="T18" fmla="*/ 6400 w 12800"/>
                <a:gd name="T19" fmla="*/ 1600 h 12800"/>
                <a:gd name="T20" fmla="*/ 11921 w 12800"/>
                <a:gd name="T21" fmla="*/ 16 h 12800"/>
                <a:gd name="T22" fmla="*/ 12000 w 12800"/>
                <a:gd name="T23" fmla="*/ 0 h 12800"/>
                <a:gd name="T24" fmla="*/ 12800 w 12800"/>
                <a:gd name="T25" fmla="*/ 800 h 12800"/>
                <a:gd name="T26" fmla="*/ 12800 w 12800"/>
                <a:gd name="T27" fmla="*/ 10400 h 12800"/>
                <a:gd name="T28" fmla="*/ 12000 w 12800"/>
                <a:gd name="T29" fmla="*/ 11200 h 12800"/>
                <a:gd name="T30" fmla="*/ 5600 w 12800"/>
                <a:gd name="T31" fmla="*/ 2507 h 12800"/>
                <a:gd name="T32" fmla="*/ 1600 w 12800"/>
                <a:gd name="T33" fmla="*/ 1670 h 12800"/>
                <a:gd name="T34" fmla="*/ 1600 w 12800"/>
                <a:gd name="T35" fmla="*/ 9643 h 12800"/>
                <a:gd name="T36" fmla="*/ 5600 w 12800"/>
                <a:gd name="T37" fmla="*/ 10400 h 12800"/>
                <a:gd name="T38" fmla="*/ 5600 w 12800"/>
                <a:gd name="T39" fmla="*/ 2507 h 12800"/>
                <a:gd name="T40" fmla="*/ 11200 w 12800"/>
                <a:gd name="T41" fmla="*/ 1670 h 12800"/>
                <a:gd name="T42" fmla="*/ 7200 w 12800"/>
                <a:gd name="T43" fmla="*/ 2506 h 12800"/>
                <a:gd name="T44" fmla="*/ 7200 w 12800"/>
                <a:gd name="T45" fmla="*/ 10400 h 12800"/>
                <a:gd name="T46" fmla="*/ 11200 w 12800"/>
                <a:gd name="T47" fmla="*/ 9644 h 12800"/>
                <a:gd name="T48" fmla="*/ 11200 w 12800"/>
                <a:gd name="T49" fmla="*/ 1670 h 12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800" h="12800">
                  <a:moveTo>
                    <a:pt x="12000" y="11200"/>
                  </a:moveTo>
                  <a:cubicBezTo>
                    <a:pt x="10776" y="11254"/>
                    <a:pt x="8442" y="11463"/>
                    <a:pt x="7176" y="12121"/>
                  </a:cubicBezTo>
                  <a:cubicBezTo>
                    <a:pt x="7116" y="12503"/>
                    <a:pt x="6799" y="12800"/>
                    <a:pt x="6400" y="12800"/>
                  </a:cubicBezTo>
                  <a:cubicBezTo>
                    <a:pt x="6002" y="12800"/>
                    <a:pt x="5684" y="12503"/>
                    <a:pt x="5624" y="12121"/>
                  </a:cubicBezTo>
                  <a:cubicBezTo>
                    <a:pt x="4358" y="11463"/>
                    <a:pt x="2024" y="11254"/>
                    <a:pt x="800" y="11200"/>
                  </a:cubicBezTo>
                  <a:cubicBezTo>
                    <a:pt x="358" y="11200"/>
                    <a:pt x="0" y="10842"/>
                    <a:pt x="0" y="10400"/>
                  </a:cubicBezTo>
                  <a:lnTo>
                    <a:pt x="0" y="800"/>
                  </a:lnTo>
                  <a:cubicBezTo>
                    <a:pt x="0" y="358"/>
                    <a:pt x="358" y="0"/>
                    <a:pt x="800" y="0"/>
                  </a:cubicBezTo>
                  <a:cubicBezTo>
                    <a:pt x="828" y="0"/>
                    <a:pt x="851" y="14"/>
                    <a:pt x="879" y="16"/>
                  </a:cubicBezTo>
                  <a:cubicBezTo>
                    <a:pt x="6381" y="158"/>
                    <a:pt x="6400" y="1600"/>
                    <a:pt x="6400" y="1600"/>
                  </a:cubicBezTo>
                  <a:cubicBezTo>
                    <a:pt x="6400" y="1600"/>
                    <a:pt x="6419" y="158"/>
                    <a:pt x="11921" y="16"/>
                  </a:cubicBezTo>
                  <a:cubicBezTo>
                    <a:pt x="11949" y="14"/>
                    <a:pt x="11972" y="0"/>
                    <a:pt x="12000" y="0"/>
                  </a:cubicBezTo>
                  <a:cubicBezTo>
                    <a:pt x="12442" y="0"/>
                    <a:pt x="12800" y="358"/>
                    <a:pt x="12800" y="800"/>
                  </a:cubicBezTo>
                  <a:lnTo>
                    <a:pt x="12800" y="10400"/>
                  </a:lnTo>
                  <a:cubicBezTo>
                    <a:pt x="12800" y="10842"/>
                    <a:pt x="12442" y="11200"/>
                    <a:pt x="12000" y="11200"/>
                  </a:cubicBezTo>
                  <a:close/>
                  <a:moveTo>
                    <a:pt x="5600" y="2507"/>
                  </a:moveTo>
                  <a:cubicBezTo>
                    <a:pt x="4568" y="1982"/>
                    <a:pt x="2861" y="1764"/>
                    <a:pt x="1600" y="1670"/>
                  </a:cubicBezTo>
                  <a:lnTo>
                    <a:pt x="1600" y="9643"/>
                  </a:lnTo>
                  <a:cubicBezTo>
                    <a:pt x="3747" y="9753"/>
                    <a:pt x="4949" y="10074"/>
                    <a:pt x="5600" y="10400"/>
                  </a:cubicBezTo>
                  <a:lnTo>
                    <a:pt x="5600" y="2507"/>
                  </a:lnTo>
                  <a:close/>
                  <a:moveTo>
                    <a:pt x="11200" y="1670"/>
                  </a:moveTo>
                  <a:cubicBezTo>
                    <a:pt x="9940" y="1764"/>
                    <a:pt x="8232" y="1982"/>
                    <a:pt x="7200" y="2506"/>
                  </a:cubicBezTo>
                  <a:lnTo>
                    <a:pt x="7200" y="10400"/>
                  </a:lnTo>
                  <a:cubicBezTo>
                    <a:pt x="7851" y="10074"/>
                    <a:pt x="9052" y="9753"/>
                    <a:pt x="11200" y="9644"/>
                  </a:cubicBezTo>
                  <a:lnTo>
                    <a:pt x="11200" y="167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835052" y="325761"/>
              <a:ext cx="1998583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dist">
                <a:defRPr/>
              </a:pPr>
              <a:r>
                <a:rPr lang="zh-CN" altLang="en-US" sz="2400" dirty="0">
                  <a:solidFill>
                    <a:prstClr val="white"/>
                  </a:solidFill>
                  <a:cs typeface="+mn-ea"/>
                  <a:sym typeface="+mn-lt"/>
                </a:rPr>
                <a:t>课文理解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剪去对角的矩形 15"/>
          <p:cNvSpPr/>
          <p:nvPr/>
        </p:nvSpPr>
        <p:spPr>
          <a:xfrm>
            <a:off x="610896" y="1040005"/>
            <a:ext cx="7922210" cy="3556999"/>
          </a:xfrm>
          <a:prstGeom prst="snip2DiagRect">
            <a:avLst/>
          </a:prstGeom>
          <a:solidFill>
            <a:srgbClr val="FFF0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Text Box 8"/>
          <p:cNvSpPr txBox="1">
            <a:spLocks noChangeArrowheads="1"/>
          </p:cNvSpPr>
          <p:nvPr/>
        </p:nvSpPr>
        <p:spPr bwMode="auto">
          <a:xfrm>
            <a:off x="809700" y="1245137"/>
            <a:ext cx="5264944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zh-CN" altLang="en-US" sz="1800" kern="0" dirty="0">
                <a:solidFill>
                  <a:srgbClr val="CC0066"/>
                </a:solidFill>
                <a:latin typeface="+mn-lt"/>
                <a:ea typeface="+mn-ea"/>
                <a:cs typeface="+mn-ea"/>
                <a:sym typeface="+mn-lt"/>
              </a:rPr>
              <a:t>小组合作学习，想一想以下的问题：</a:t>
            </a:r>
          </a:p>
        </p:txBody>
      </p:sp>
      <p:sp>
        <p:nvSpPr>
          <p:cNvPr id="5" name="Text Box 9"/>
          <p:cNvSpPr txBox="1">
            <a:spLocks noChangeArrowheads="1"/>
          </p:cNvSpPr>
          <p:nvPr/>
        </p:nvSpPr>
        <p:spPr bwMode="auto">
          <a:xfrm>
            <a:off x="1493018" y="1685880"/>
            <a:ext cx="4374356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US" altLang="zh-CN" sz="1800" kern="0" dirty="0">
                <a:solidFill>
                  <a:srgbClr val="663300"/>
                </a:solidFill>
                <a:latin typeface="+mn-lt"/>
                <a:ea typeface="+mn-ea"/>
                <a:cs typeface="+mn-ea"/>
                <a:sym typeface="+mn-lt"/>
              </a:rPr>
              <a:t>1.</a:t>
            </a:r>
            <a:r>
              <a:rPr lang="zh-CN" altLang="en-US" sz="1800" kern="0" dirty="0">
                <a:solidFill>
                  <a:srgbClr val="663300"/>
                </a:solidFill>
                <a:latin typeface="+mn-lt"/>
                <a:ea typeface="+mn-ea"/>
                <a:cs typeface="+mn-ea"/>
                <a:sym typeface="+mn-lt"/>
              </a:rPr>
              <a:t>朱德用这根扁担干什么用？</a:t>
            </a:r>
            <a:r>
              <a:rPr lang="zh-CN" altLang="en-US" sz="1800" kern="0" dirty="0">
                <a:latin typeface="+mn-lt"/>
                <a:ea typeface="+mn-ea"/>
                <a:cs typeface="+mn-ea"/>
                <a:sym typeface="+mn-lt"/>
              </a:rPr>
              <a:t> </a:t>
            </a:r>
          </a:p>
        </p:txBody>
      </p:sp>
      <p:sp>
        <p:nvSpPr>
          <p:cNvPr id="6" name="Text Box 10"/>
          <p:cNvSpPr txBox="1">
            <a:spLocks noChangeArrowheads="1"/>
          </p:cNvSpPr>
          <p:nvPr/>
        </p:nvSpPr>
        <p:spPr bwMode="auto">
          <a:xfrm>
            <a:off x="1493017" y="2628219"/>
            <a:ext cx="4374356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US" altLang="zh-CN" sz="1800" kern="0" dirty="0">
                <a:solidFill>
                  <a:srgbClr val="663300"/>
                </a:solidFill>
                <a:latin typeface="+mn-lt"/>
                <a:ea typeface="+mn-ea"/>
                <a:cs typeface="+mn-ea"/>
                <a:sym typeface="+mn-lt"/>
              </a:rPr>
              <a:t>2.</a:t>
            </a:r>
            <a:r>
              <a:rPr lang="zh-CN" altLang="en-US" sz="1800" kern="0" dirty="0">
                <a:solidFill>
                  <a:srgbClr val="663300"/>
                </a:solidFill>
                <a:latin typeface="+mn-lt"/>
                <a:ea typeface="+mn-ea"/>
                <a:cs typeface="+mn-ea"/>
                <a:sym typeface="+mn-lt"/>
              </a:rPr>
              <a:t>为什么需要挑粮上山？ </a:t>
            </a:r>
          </a:p>
        </p:txBody>
      </p:sp>
      <p:sp>
        <p:nvSpPr>
          <p:cNvPr id="7" name="Text Box 11"/>
          <p:cNvSpPr txBox="1">
            <a:spLocks noChangeArrowheads="1"/>
          </p:cNvSpPr>
          <p:nvPr/>
        </p:nvSpPr>
        <p:spPr bwMode="auto">
          <a:xfrm>
            <a:off x="2084994" y="2088201"/>
            <a:ext cx="2484834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zh-CN" altLang="en-US" sz="1800" kern="0" dirty="0">
                <a:solidFill>
                  <a:srgbClr val="003366"/>
                </a:solidFill>
                <a:latin typeface="+mn-lt"/>
                <a:ea typeface="+mn-ea"/>
                <a:cs typeface="+mn-ea"/>
                <a:sym typeface="+mn-lt"/>
              </a:rPr>
              <a:t>挑粮上山。</a:t>
            </a:r>
            <a:r>
              <a:rPr lang="zh-CN" altLang="en-US" sz="1800" kern="0" dirty="0">
                <a:latin typeface="+mn-lt"/>
                <a:ea typeface="+mn-ea"/>
                <a:cs typeface="+mn-ea"/>
                <a:sym typeface="+mn-lt"/>
              </a:rPr>
              <a:t> </a:t>
            </a:r>
          </a:p>
        </p:txBody>
      </p:sp>
      <p:sp>
        <p:nvSpPr>
          <p:cNvPr id="8" name="AutoShape 12"/>
          <p:cNvSpPr>
            <a:spLocks noChangeArrowheads="1"/>
          </p:cNvSpPr>
          <p:nvPr/>
        </p:nvSpPr>
        <p:spPr bwMode="auto">
          <a:xfrm>
            <a:off x="1763525" y="2251316"/>
            <a:ext cx="108347" cy="108347"/>
          </a:xfrm>
          <a:prstGeom prst="flowChartExtract">
            <a:avLst/>
          </a:prstGeom>
          <a:solidFill>
            <a:srgbClr val="003366"/>
          </a:solidFill>
          <a:ln w="9525">
            <a:solidFill>
              <a:schemeClr val="tx1"/>
            </a:solidFill>
            <a:miter lim="800000"/>
          </a:ln>
        </p:spPr>
        <p:txBody>
          <a:bodyPr wrap="none" lIns="68580" tIns="34290" rIns="68580" bIns="34290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endParaRPr lang="zh-CN" altLang="en-US" sz="1800" kern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9" name="Text Box 13"/>
          <p:cNvSpPr txBox="1">
            <a:spLocks noChangeArrowheads="1"/>
          </p:cNvSpPr>
          <p:nvPr/>
        </p:nvSpPr>
        <p:spPr bwMode="auto">
          <a:xfrm>
            <a:off x="1505159" y="3041245"/>
            <a:ext cx="6151685" cy="13157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50000"/>
              </a:spcBef>
              <a:defRPr/>
            </a:pPr>
            <a:r>
              <a:rPr lang="en-US" altLang="zh-CN" sz="1800" kern="0" dirty="0">
                <a:latin typeface="+mn-lt"/>
                <a:ea typeface="+mn-ea"/>
                <a:cs typeface="+mn-ea"/>
                <a:sym typeface="+mn-lt"/>
              </a:rPr>
              <a:t>       </a:t>
            </a:r>
            <a:r>
              <a:rPr lang="zh-CN" altLang="en-US" sz="1800" kern="0" dirty="0">
                <a:solidFill>
                  <a:srgbClr val="003366"/>
                </a:solidFill>
                <a:latin typeface="+mn-lt"/>
                <a:ea typeface="+mn-ea"/>
                <a:cs typeface="+mn-ea"/>
                <a:sym typeface="+mn-lt"/>
              </a:rPr>
              <a:t>因为井冈山生产的粮食不多，不够山上的战士吃。如果粮食不够吃，战士们就会饿肚子。战士们吃不饱，就没力气打仗了。 </a:t>
            </a:r>
          </a:p>
        </p:txBody>
      </p:sp>
      <p:sp>
        <p:nvSpPr>
          <p:cNvPr id="10" name="AutoShape 14"/>
          <p:cNvSpPr>
            <a:spLocks noChangeArrowheads="1"/>
          </p:cNvSpPr>
          <p:nvPr/>
        </p:nvSpPr>
        <p:spPr bwMode="auto">
          <a:xfrm>
            <a:off x="1763526" y="3211809"/>
            <a:ext cx="107156" cy="108347"/>
          </a:xfrm>
          <a:prstGeom prst="flowChartExtract">
            <a:avLst/>
          </a:prstGeom>
          <a:solidFill>
            <a:srgbClr val="003366"/>
          </a:solidFill>
          <a:ln w="9525">
            <a:solidFill>
              <a:schemeClr val="tx1"/>
            </a:solidFill>
            <a:miter lim="800000"/>
          </a:ln>
        </p:spPr>
        <p:txBody>
          <a:bodyPr wrap="none" lIns="68580" tIns="34290" rIns="68580" bIns="34290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endParaRPr lang="zh-CN" altLang="en-US" sz="1800" kern="0"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121921" y="206083"/>
            <a:ext cx="2093741" cy="492626"/>
            <a:chOff x="162560" y="284480"/>
            <a:chExt cx="2791655" cy="656834"/>
          </a:xfrm>
        </p:grpSpPr>
        <p:sp>
          <p:nvSpPr>
            <p:cNvPr id="13" name="矩形: 圆角 1"/>
            <p:cNvSpPr/>
            <p:nvPr/>
          </p:nvSpPr>
          <p:spPr>
            <a:xfrm>
              <a:off x="162560" y="284480"/>
              <a:ext cx="2791655" cy="638056"/>
            </a:xfrm>
            <a:prstGeom prst="roundRect">
              <a:avLst>
                <a:gd name="adj" fmla="val 50000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4" name="smiling-tooth-with-hands_33918"/>
            <p:cNvSpPr>
              <a:spLocks noChangeAspect="1"/>
            </p:cNvSpPr>
            <p:nvPr/>
          </p:nvSpPr>
          <p:spPr bwMode="auto">
            <a:xfrm>
              <a:off x="473896" y="453715"/>
              <a:ext cx="340631" cy="340631"/>
            </a:xfrm>
            <a:custGeom>
              <a:avLst/>
              <a:gdLst>
                <a:gd name="T0" fmla="*/ 12000 w 12800"/>
                <a:gd name="T1" fmla="*/ 11200 h 12800"/>
                <a:gd name="T2" fmla="*/ 7176 w 12800"/>
                <a:gd name="T3" fmla="*/ 12121 h 12800"/>
                <a:gd name="T4" fmla="*/ 6400 w 12800"/>
                <a:gd name="T5" fmla="*/ 12800 h 12800"/>
                <a:gd name="T6" fmla="*/ 5624 w 12800"/>
                <a:gd name="T7" fmla="*/ 12121 h 12800"/>
                <a:gd name="T8" fmla="*/ 800 w 12800"/>
                <a:gd name="T9" fmla="*/ 11200 h 12800"/>
                <a:gd name="T10" fmla="*/ 0 w 12800"/>
                <a:gd name="T11" fmla="*/ 10400 h 12800"/>
                <a:gd name="T12" fmla="*/ 0 w 12800"/>
                <a:gd name="T13" fmla="*/ 800 h 12800"/>
                <a:gd name="T14" fmla="*/ 800 w 12800"/>
                <a:gd name="T15" fmla="*/ 0 h 12800"/>
                <a:gd name="T16" fmla="*/ 879 w 12800"/>
                <a:gd name="T17" fmla="*/ 16 h 12800"/>
                <a:gd name="T18" fmla="*/ 6400 w 12800"/>
                <a:gd name="T19" fmla="*/ 1600 h 12800"/>
                <a:gd name="T20" fmla="*/ 11921 w 12800"/>
                <a:gd name="T21" fmla="*/ 16 h 12800"/>
                <a:gd name="T22" fmla="*/ 12000 w 12800"/>
                <a:gd name="T23" fmla="*/ 0 h 12800"/>
                <a:gd name="T24" fmla="*/ 12800 w 12800"/>
                <a:gd name="T25" fmla="*/ 800 h 12800"/>
                <a:gd name="T26" fmla="*/ 12800 w 12800"/>
                <a:gd name="T27" fmla="*/ 10400 h 12800"/>
                <a:gd name="T28" fmla="*/ 12000 w 12800"/>
                <a:gd name="T29" fmla="*/ 11200 h 12800"/>
                <a:gd name="T30" fmla="*/ 5600 w 12800"/>
                <a:gd name="T31" fmla="*/ 2507 h 12800"/>
                <a:gd name="T32" fmla="*/ 1600 w 12800"/>
                <a:gd name="T33" fmla="*/ 1670 h 12800"/>
                <a:gd name="T34" fmla="*/ 1600 w 12800"/>
                <a:gd name="T35" fmla="*/ 9643 h 12800"/>
                <a:gd name="T36" fmla="*/ 5600 w 12800"/>
                <a:gd name="T37" fmla="*/ 10400 h 12800"/>
                <a:gd name="T38" fmla="*/ 5600 w 12800"/>
                <a:gd name="T39" fmla="*/ 2507 h 12800"/>
                <a:gd name="T40" fmla="*/ 11200 w 12800"/>
                <a:gd name="T41" fmla="*/ 1670 h 12800"/>
                <a:gd name="T42" fmla="*/ 7200 w 12800"/>
                <a:gd name="T43" fmla="*/ 2506 h 12800"/>
                <a:gd name="T44" fmla="*/ 7200 w 12800"/>
                <a:gd name="T45" fmla="*/ 10400 h 12800"/>
                <a:gd name="T46" fmla="*/ 11200 w 12800"/>
                <a:gd name="T47" fmla="*/ 9644 h 12800"/>
                <a:gd name="T48" fmla="*/ 11200 w 12800"/>
                <a:gd name="T49" fmla="*/ 1670 h 12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800" h="12800">
                  <a:moveTo>
                    <a:pt x="12000" y="11200"/>
                  </a:moveTo>
                  <a:cubicBezTo>
                    <a:pt x="10776" y="11254"/>
                    <a:pt x="8442" y="11463"/>
                    <a:pt x="7176" y="12121"/>
                  </a:cubicBezTo>
                  <a:cubicBezTo>
                    <a:pt x="7116" y="12503"/>
                    <a:pt x="6799" y="12800"/>
                    <a:pt x="6400" y="12800"/>
                  </a:cubicBezTo>
                  <a:cubicBezTo>
                    <a:pt x="6002" y="12800"/>
                    <a:pt x="5684" y="12503"/>
                    <a:pt x="5624" y="12121"/>
                  </a:cubicBezTo>
                  <a:cubicBezTo>
                    <a:pt x="4358" y="11463"/>
                    <a:pt x="2024" y="11254"/>
                    <a:pt x="800" y="11200"/>
                  </a:cubicBezTo>
                  <a:cubicBezTo>
                    <a:pt x="358" y="11200"/>
                    <a:pt x="0" y="10842"/>
                    <a:pt x="0" y="10400"/>
                  </a:cubicBezTo>
                  <a:lnTo>
                    <a:pt x="0" y="800"/>
                  </a:lnTo>
                  <a:cubicBezTo>
                    <a:pt x="0" y="358"/>
                    <a:pt x="358" y="0"/>
                    <a:pt x="800" y="0"/>
                  </a:cubicBezTo>
                  <a:cubicBezTo>
                    <a:pt x="828" y="0"/>
                    <a:pt x="851" y="14"/>
                    <a:pt x="879" y="16"/>
                  </a:cubicBezTo>
                  <a:cubicBezTo>
                    <a:pt x="6381" y="158"/>
                    <a:pt x="6400" y="1600"/>
                    <a:pt x="6400" y="1600"/>
                  </a:cubicBezTo>
                  <a:cubicBezTo>
                    <a:pt x="6400" y="1600"/>
                    <a:pt x="6419" y="158"/>
                    <a:pt x="11921" y="16"/>
                  </a:cubicBezTo>
                  <a:cubicBezTo>
                    <a:pt x="11949" y="14"/>
                    <a:pt x="11972" y="0"/>
                    <a:pt x="12000" y="0"/>
                  </a:cubicBezTo>
                  <a:cubicBezTo>
                    <a:pt x="12442" y="0"/>
                    <a:pt x="12800" y="358"/>
                    <a:pt x="12800" y="800"/>
                  </a:cubicBezTo>
                  <a:lnTo>
                    <a:pt x="12800" y="10400"/>
                  </a:lnTo>
                  <a:cubicBezTo>
                    <a:pt x="12800" y="10842"/>
                    <a:pt x="12442" y="11200"/>
                    <a:pt x="12000" y="11200"/>
                  </a:cubicBezTo>
                  <a:close/>
                  <a:moveTo>
                    <a:pt x="5600" y="2507"/>
                  </a:moveTo>
                  <a:cubicBezTo>
                    <a:pt x="4568" y="1982"/>
                    <a:pt x="2861" y="1764"/>
                    <a:pt x="1600" y="1670"/>
                  </a:cubicBezTo>
                  <a:lnTo>
                    <a:pt x="1600" y="9643"/>
                  </a:lnTo>
                  <a:cubicBezTo>
                    <a:pt x="3747" y="9753"/>
                    <a:pt x="4949" y="10074"/>
                    <a:pt x="5600" y="10400"/>
                  </a:cubicBezTo>
                  <a:lnTo>
                    <a:pt x="5600" y="2507"/>
                  </a:lnTo>
                  <a:close/>
                  <a:moveTo>
                    <a:pt x="11200" y="1670"/>
                  </a:moveTo>
                  <a:cubicBezTo>
                    <a:pt x="9940" y="1764"/>
                    <a:pt x="8232" y="1982"/>
                    <a:pt x="7200" y="2506"/>
                  </a:cubicBezTo>
                  <a:lnTo>
                    <a:pt x="7200" y="10400"/>
                  </a:lnTo>
                  <a:cubicBezTo>
                    <a:pt x="7851" y="10074"/>
                    <a:pt x="9052" y="9753"/>
                    <a:pt x="11200" y="9644"/>
                  </a:cubicBezTo>
                  <a:lnTo>
                    <a:pt x="11200" y="167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835052" y="325761"/>
              <a:ext cx="1998583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dist">
                <a:defRPr/>
              </a:pPr>
              <a:r>
                <a:rPr lang="zh-CN" altLang="en-US" sz="2400" dirty="0">
                  <a:solidFill>
                    <a:prstClr val="white"/>
                  </a:solidFill>
                  <a:cs typeface="+mn-ea"/>
                  <a:sym typeface="+mn-lt"/>
                </a:rPr>
                <a:t>课文理解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8" grpId="0" animBg="1"/>
      <p:bldP spid="9" grpId="0"/>
      <p:bldP spid="1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4" descr="095_jpg 拷贝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26110" y="2271232"/>
            <a:ext cx="2573857" cy="2220290"/>
          </a:xfrm>
          <a:prstGeom prst="rect">
            <a:avLst/>
          </a:prstGeom>
          <a:noFill/>
          <a:ln w="57150" cmpd="thinThick">
            <a:solidFill>
              <a:srgbClr val="8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506" name="Text Box 8"/>
          <p:cNvSpPr txBox="1">
            <a:spLocks noChangeArrowheads="1"/>
          </p:cNvSpPr>
          <p:nvPr/>
        </p:nvSpPr>
        <p:spPr bwMode="auto">
          <a:xfrm>
            <a:off x="181799" y="879144"/>
            <a:ext cx="8107680" cy="435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50000"/>
              </a:spcBef>
              <a:defRPr/>
            </a:pPr>
            <a:r>
              <a:rPr lang="en-US" altLang="zh-CN" sz="1800" kern="0" dirty="0">
                <a:latin typeface="+mn-lt"/>
                <a:ea typeface="+mn-ea"/>
                <a:cs typeface="+mn-ea"/>
                <a:sym typeface="+mn-lt"/>
              </a:rPr>
              <a:t>    </a:t>
            </a:r>
            <a:r>
              <a:rPr lang="zh-CN" altLang="en-US" sz="1800" kern="0" dirty="0">
                <a:solidFill>
                  <a:srgbClr val="0000FF"/>
                </a:solidFill>
                <a:latin typeface="+mn-lt"/>
                <a:ea typeface="+mn-ea"/>
                <a:cs typeface="+mn-ea"/>
                <a:sym typeface="+mn-lt"/>
              </a:rPr>
              <a:t>他穿着草鞋，戴着斗笠，挑着满满的一担粮食，跟大家一块儿爬山。</a:t>
            </a:r>
            <a:endParaRPr lang="zh-CN" altLang="en-US" sz="1800" kern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" name="Text Box 9"/>
          <p:cNvSpPr txBox="1">
            <a:spLocks noChangeArrowheads="1"/>
          </p:cNvSpPr>
          <p:nvPr/>
        </p:nvSpPr>
        <p:spPr bwMode="auto">
          <a:xfrm>
            <a:off x="181799" y="1558410"/>
            <a:ext cx="6058227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US" altLang="zh-CN" sz="1800" kern="0" dirty="0">
                <a:solidFill>
                  <a:srgbClr val="9900CC"/>
                </a:solidFill>
                <a:latin typeface="+mn-lt"/>
                <a:ea typeface="+mn-ea"/>
                <a:cs typeface="+mn-ea"/>
                <a:sym typeface="+mn-lt"/>
              </a:rPr>
              <a:t>    </a:t>
            </a:r>
            <a:r>
              <a:rPr lang="zh-CN" altLang="en-US" sz="1800" kern="0" dirty="0">
                <a:latin typeface="+mn-lt"/>
                <a:ea typeface="+mn-ea"/>
                <a:cs typeface="+mn-ea"/>
                <a:sym typeface="+mn-lt"/>
              </a:rPr>
              <a:t>读一读，从“满满”这个词中，你体会到了什么？ </a:t>
            </a:r>
          </a:p>
        </p:txBody>
      </p:sp>
      <p:grpSp>
        <p:nvGrpSpPr>
          <p:cNvPr id="10" name="组合 9"/>
          <p:cNvGrpSpPr/>
          <p:nvPr/>
        </p:nvGrpSpPr>
        <p:grpSpPr>
          <a:xfrm>
            <a:off x="121921" y="206083"/>
            <a:ext cx="2093741" cy="492626"/>
            <a:chOff x="162560" y="284480"/>
            <a:chExt cx="2791655" cy="656834"/>
          </a:xfrm>
        </p:grpSpPr>
        <p:sp>
          <p:nvSpPr>
            <p:cNvPr id="11" name="矩形: 圆角 1"/>
            <p:cNvSpPr/>
            <p:nvPr/>
          </p:nvSpPr>
          <p:spPr>
            <a:xfrm>
              <a:off x="162560" y="284480"/>
              <a:ext cx="2791655" cy="638056"/>
            </a:xfrm>
            <a:prstGeom prst="roundRect">
              <a:avLst>
                <a:gd name="adj" fmla="val 50000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2" name="smiling-tooth-with-hands_33918"/>
            <p:cNvSpPr>
              <a:spLocks noChangeAspect="1"/>
            </p:cNvSpPr>
            <p:nvPr/>
          </p:nvSpPr>
          <p:spPr bwMode="auto">
            <a:xfrm>
              <a:off x="473896" y="453715"/>
              <a:ext cx="340631" cy="340631"/>
            </a:xfrm>
            <a:custGeom>
              <a:avLst/>
              <a:gdLst>
                <a:gd name="T0" fmla="*/ 12000 w 12800"/>
                <a:gd name="T1" fmla="*/ 11200 h 12800"/>
                <a:gd name="T2" fmla="*/ 7176 w 12800"/>
                <a:gd name="T3" fmla="*/ 12121 h 12800"/>
                <a:gd name="T4" fmla="*/ 6400 w 12800"/>
                <a:gd name="T5" fmla="*/ 12800 h 12800"/>
                <a:gd name="T6" fmla="*/ 5624 w 12800"/>
                <a:gd name="T7" fmla="*/ 12121 h 12800"/>
                <a:gd name="T8" fmla="*/ 800 w 12800"/>
                <a:gd name="T9" fmla="*/ 11200 h 12800"/>
                <a:gd name="T10" fmla="*/ 0 w 12800"/>
                <a:gd name="T11" fmla="*/ 10400 h 12800"/>
                <a:gd name="T12" fmla="*/ 0 w 12800"/>
                <a:gd name="T13" fmla="*/ 800 h 12800"/>
                <a:gd name="T14" fmla="*/ 800 w 12800"/>
                <a:gd name="T15" fmla="*/ 0 h 12800"/>
                <a:gd name="T16" fmla="*/ 879 w 12800"/>
                <a:gd name="T17" fmla="*/ 16 h 12800"/>
                <a:gd name="T18" fmla="*/ 6400 w 12800"/>
                <a:gd name="T19" fmla="*/ 1600 h 12800"/>
                <a:gd name="T20" fmla="*/ 11921 w 12800"/>
                <a:gd name="T21" fmla="*/ 16 h 12800"/>
                <a:gd name="T22" fmla="*/ 12000 w 12800"/>
                <a:gd name="T23" fmla="*/ 0 h 12800"/>
                <a:gd name="T24" fmla="*/ 12800 w 12800"/>
                <a:gd name="T25" fmla="*/ 800 h 12800"/>
                <a:gd name="T26" fmla="*/ 12800 w 12800"/>
                <a:gd name="T27" fmla="*/ 10400 h 12800"/>
                <a:gd name="T28" fmla="*/ 12000 w 12800"/>
                <a:gd name="T29" fmla="*/ 11200 h 12800"/>
                <a:gd name="T30" fmla="*/ 5600 w 12800"/>
                <a:gd name="T31" fmla="*/ 2507 h 12800"/>
                <a:gd name="T32" fmla="*/ 1600 w 12800"/>
                <a:gd name="T33" fmla="*/ 1670 h 12800"/>
                <a:gd name="T34" fmla="*/ 1600 w 12800"/>
                <a:gd name="T35" fmla="*/ 9643 h 12800"/>
                <a:gd name="T36" fmla="*/ 5600 w 12800"/>
                <a:gd name="T37" fmla="*/ 10400 h 12800"/>
                <a:gd name="T38" fmla="*/ 5600 w 12800"/>
                <a:gd name="T39" fmla="*/ 2507 h 12800"/>
                <a:gd name="T40" fmla="*/ 11200 w 12800"/>
                <a:gd name="T41" fmla="*/ 1670 h 12800"/>
                <a:gd name="T42" fmla="*/ 7200 w 12800"/>
                <a:gd name="T43" fmla="*/ 2506 h 12800"/>
                <a:gd name="T44" fmla="*/ 7200 w 12800"/>
                <a:gd name="T45" fmla="*/ 10400 h 12800"/>
                <a:gd name="T46" fmla="*/ 11200 w 12800"/>
                <a:gd name="T47" fmla="*/ 9644 h 12800"/>
                <a:gd name="T48" fmla="*/ 11200 w 12800"/>
                <a:gd name="T49" fmla="*/ 1670 h 12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800" h="12800">
                  <a:moveTo>
                    <a:pt x="12000" y="11200"/>
                  </a:moveTo>
                  <a:cubicBezTo>
                    <a:pt x="10776" y="11254"/>
                    <a:pt x="8442" y="11463"/>
                    <a:pt x="7176" y="12121"/>
                  </a:cubicBezTo>
                  <a:cubicBezTo>
                    <a:pt x="7116" y="12503"/>
                    <a:pt x="6799" y="12800"/>
                    <a:pt x="6400" y="12800"/>
                  </a:cubicBezTo>
                  <a:cubicBezTo>
                    <a:pt x="6002" y="12800"/>
                    <a:pt x="5684" y="12503"/>
                    <a:pt x="5624" y="12121"/>
                  </a:cubicBezTo>
                  <a:cubicBezTo>
                    <a:pt x="4358" y="11463"/>
                    <a:pt x="2024" y="11254"/>
                    <a:pt x="800" y="11200"/>
                  </a:cubicBezTo>
                  <a:cubicBezTo>
                    <a:pt x="358" y="11200"/>
                    <a:pt x="0" y="10842"/>
                    <a:pt x="0" y="10400"/>
                  </a:cubicBezTo>
                  <a:lnTo>
                    <a:pt x="0" y="800"/>
                  </a:lnTo>
                  <a:cubicBezTo>
                    <a:pt x="0" y="358"/>
                    <a:pt x="358" y="0"/>
                    <a:pt x="800" y="0"/>
                  </a:cubicBezTo>
                  <a:cubicBezTo>
                    <a:pt x="828" y="0"/>
                    <a:pt x="851" y="14"/>
                    <a:pt x="879" y="16"/>
                  </a:cubicBezTo>
                  <a:cubicBezTo>
                    <a:pt x="6381" y="158"/>
                    <a:pt x="6400" y="1600"/>
                    <a:pt x="6400" y="1600"/>
                  </a:cubicBezTo>
                  <a:cubicBezTo>
                    <a:pt x="6400" y="1600"/>
                    <a:pt x="6419" y="158"/>
                    <a:pt x="11921" y="16"/>
                  </a:cubicBezTo>
                  <a:cubicBezTo>
                    <a:pt x="11949" y="14"/>
                    <a:pt x="11972" y="0"/>
                    <a:pt x="12000" y="0"/>
                  </a:cubicBezTo>
                  <a:cubicBezTo>
                    <a:pt x="12442" y="0"/>
                    <a:pt x="12800" y="358"/>
                    <a:pt x="12800" y="800"/>
                  </a:cubicBezTo>
                  <a:lnTo>
                    <a:pt x="12800" y="10400"/>
                  </a:lnTo>
                  <a:cubicBezTo>
                    <a:pt x="12800" y="10842"/>
                    <a:pt x="12442" y="11200"/>
                    <a:pt x="12000" y="11200"/>
                  </a:cubicBezTo>
                  <a:close/>
                  <a:moveTo>
                    <a:pt x="5600" y="2507"/>
                  </a:moveTo>
                  <a:cubicBezTo>
                    <a:pt x="4568" y="1982"/>
                    <a:pt x="2861" y="1764"/>
                    <a:pt x="1600" y="1670"/>
                  </a:cubicBezTo>
                  <a:lnTo>
                    <a:pt x="1600" y="9643"/>
                  </a:lnTo>
                  <a:cubicBezTo>
                    <a:pt x="3747" y="9753"/>
                    <a:pt x="4949" y="10074"/>
                    <a:pt x="5600" y="10400"/>
                  </a:cubicBezTo>
                  <a:lnTo>
                    <a:pt x="5600" y="2507"/>
                  </a:lnTo>
                  <a:close/>
                  <a:moveTo>
                    <a:pt x="11200" y="1670"/>
                  </a:moveTo>
                  <a:cubicBezTo>
                    <a:pt x="9940" y="1764"/>
                    <a:pt x="8232" y="1982"/>
                    <a:pt x="7200" y="2506"/>
                  </a:cubicBezTo>
                  <a:lnTo>
                    <a:pt x="7200" y="10400"/>
                  </a:lnTo>
                  <a:cubicBezTo>
                    <a:pt x="7851" y="10074"/>
                    <a:pt x="9052" y="9753"/>
                    <a:pt x="11200" y="9644"/>
                  </a:cubicBezTo>
                  <a:lnTo>
                    <a:pt x="11200" y="167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835052" y="325761"/>
              <a:ext cx="1998583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dist">
                <a:defRPr/>
              </a:pPr>
              <a:r>
                <a:rPr lang="zh-CN" altLang="en-US" sz="2400" dirty="0">
                  <a:solidFill>
                    <a:prstClr val="white"/>
                  </a:solidFill>
                  <a:cs typeface="+mn-ea"/>
                  <a:sym typeface="+mn-lt"/>
                </a:rPr>
                <a:t>课文理解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15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5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15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剪去对角的矩形 12"/>
          <p:cNvSpPr/>
          <p:nvPr/>
        </p:nvSpPr>
        <p:spPr>
          <a:xfrm>
            <a:off x="707572" y="1315380"/>
            <a:ext cx="7728857" cy="3006249"/>
          </a:xfrm>
          <a:prstGeom prst="snip2DiagRect">
            <a:avLst/>
          </a:prstGeom>
          <a:solidFill>
            <a:srgbClr val="FFF0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2529" name="Text Box 5"/>
          <p:cNvSpPr txBox="1">
            <a:spLocks noChangeArrowheads="1"/>
          </p:cNvSpPr>
          <p:nvPr/>
        </p:nvSpPr>
        <p:spPr bwMode="auto">
          <a:xfrm>
            <a:off x="1523777" y="1529532"/>
            <a:ext cx="6117995" cy="8508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50000"/>
              </a:spcBef>
              <a:defRPr/>
            </a:pPr>
            <a:r>
              <a:rPr lang="en-US" altLang="zh-CN" sz="1800" kern="0" dirty="0">
                <a:latin typeface="+mn-lt"/>
                <a:ea typeface="+mn-ea"/>
                <a:cs typeface="+mn-ea"/>
                <a:sym typeface="+mn-lt"/>
              </a:rPr>
              <a:t>   </a:t>
            </a:r>
            <a:r>
              <a:rPr lang="zh-CN" altLang="en-US" sz="1800" kern="0" dirty="0">
                <a:latin typeface="+mn-lt"/>
                <a:ea typeface="+mn-ea"/>
                <a:cs typeface="+mn-ea"/>
                <a:sym typeface="+mn-lt"/>
              </a:rPr>
              <a:t>“</a:t>
            </a:r>
            <a:r>
              <a:rPr lang="en-US" altLang="zh-CN" sz="1800" kern="0" dirty="0">
                <a:latin typeface="+mn-lt"/>
                <a:ea typeface="+mn-ea"/>
                <a:cs typeface="+mn-ea"/>
                <a:sym typeface="+mn-lt"/>
              </a:rPr>
              <a:t> </a:t>
            </a:r>
            <a:r>
              <a:rPr lang="zh-CN" altLang="en-US" sz="1800" kern="0" dirty="0">
                <a:solidFill>
                  <a:srgbClr val="993300"/>
                </a:solidFill>
                <a:latin typeface="+mn-lt"/>
                <a:ea typeface="+mn-ea"/>
                <a:cs typeface="+mn-ea"/>
                <a:sym typeface="+mn-lt"/>
              </a:rPr>
              <a:t>是呀，这些就是战士们藏扁担的原因所在。一个“藏”字，让你体会到了什么呢？”</a:t>
            </a:r>
          </a:p>
        </p:txBody>
      </p:sp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1168790" y="2656102"/>
            <a:ext cx="5463840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US" altLang="zh-CN" sz="1800" kern="0" dirty="0">
                <a:latin typeface="+mn-lt"/>
                <a:ea typeface="+mn-ea"/>
                <a:cs typeface="+mn-ea"/>
                <a:sym typeface="+mn-lt"/>
              </a:rPr>
              <a:t>       </a:t>
            </a:r>
            <a:r>
              <a:rPr lang="zh-CN" altLang="en-US" sz="1800" kern="0" dirty="0">
                <a:solidFill>
                  <a:srgbClr val="003366"/>
                </a:solidFill>
                <a:latin typeface="+mn-lt"/>
                <a:ea typeface="+mn-ea"/>
                <a:cs typeface="+mn-ea"/>
                <a:sym typeface="+mn-lt"/>
              </a:rPr>
              <a:t>从“藏”字，我体会到战士们非常关心朱德军长。</a:t>
            </a:r>
          </a:p>
        </p:txBody>
      </p:sp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1424314" y="3303507"/>
            <a:ext cx="6295372" cy="623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US" altLang="zh-CN" sz="1800" kern="0" dirty="0">
                <a:latin typeface="+mn-lt"/>
                <a:ea typeface="+mn-ea"/>
                <a:cs typeface="+mn-ea"/>
                <a:sym typeface="+mn-lt"/>
              </a:rPr>
              <a:t>    </a:t>
            </a:r>
            <a:r>
              <a:rPr lang="zh-CN" altLang="en-US" sz="1800" kern="0" dirty="0">
                <a:solidFill>
                  <a:srgbClr val="333300"/>
                </a:solidFill>
                <a:latin typeface="+mn-lt"/>
                <a:ea typeface="+mn-ea"/>
                <a:cs typeface="+mn-ea"/>
                <a:sym typeface="+mn-lt"/>
              </a:rPr>
              <a:t>从“藏”字，我也知道大家非常敬爱朱德。这种体贴和关心，其实也是一种爱戴。 </a:t>
            </a:r>
          </a:p>
        </p:txBody>
      </p:sp>
      <p:grpSp>
        <p:nvGrpSpPr>
          <p:cNvPr id="9" name="组合 8"/>
          <p:cNvGrpSpPr/>
          <p:nvPr/>
        </p:nvGrpSpPr>
        <p:grpSpPr>
          <a:xfrm>
            <a:off x="121921" y="206083"/>
            <a:ext cx="2093741" cy="492626"/>
            <a:chOff x="162560" y="284480"/>
            <a:chExt cx="2791655" cy="656834"/>
          </a:xfrm>
        </p:grpSpPr>
        <p:sp>
          <p:nvSpPr>
            <p:cNvPr id="10" name="矩形: 圆角 1"/>
            <p:cNvSpPr/>
            <p:nvPr/>
          </p:nvSpPr>
          <p:spPr>
            <a:xfrm>
              <a:off x="162560" y="284480"/>
              <a:ext cx="2791655" cy="638056"/>
            </a:xfrm>
            <a:prstGeom prst="roundRect">
              <a:avLst>
                <a:gd name="adj" fmla="val 50000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1" name="smiling-tooth-with-hands_33918"/>
            <p:cNvSpPr>
              <a:spLocks noChangeAspect="1"/>
            </p:cNvSpPr>
            <p:nvPr/>
          </p:nvSpPr>
          <p:spPr bwMode="auto">
            <a:xfrm>
              <a:off x="473896" y="453715"/>
              <a:ext cx="340631" cy="340631"/>
            </a:xfrm>
            <a:custGeom>
              <a:avLst/>
              <a:gdLst>
                <a:gd name="T0" fmla="*/ 12000 w 12800"/>
                <a:gd name="T1" fmla="*/ 11200 h 12800"/>
                <a:gd name="T2" fmla="*/ 7176 w 12800"/>
                <a:gd name="T3" fmla="*/ 12121 h 12800"/>
                <a:gd name="T4" fmla="*/ 6400 w 12800"/>
                <a:gd name="T5" fmla="*/ 12800 h 12800"/>
                <a:gd name="T6" fmla="*/ 5624 w 12800"/>
                <a:gd name="T7" fmla="*/ 12121 h 12800"/>
                <a:gd name="T8" fmla="*/ 800 w 12800"/>
                <a:gd name="T9" fmla="*/ 11200 h 12800"/>
                <a:gd name="T10" fmla="*/ 0 w 12800"/>
                <a:gd name="T11" fmla="*/ 10400 h 12800"/>
                <a:gd name="T12" fmla="*/ 0 w 12800"/>
                <a:gd name="T13" fmla="*/ 800 h 12800"/>
                <a:gd name="T14" fmla="*/ 800 w 12800"/>
                <a:gd name="T15" fmla="*/ 0 h 12800"/>
                <a:gd name="T16" fmla="*/ 879 w 12800"/>
                <a:gd name="T17" fmla="*/ 16 h 12800"/>
                <a:gd name="T18" fmla="*/ 6400 w 12800"/>
                <a:gd name="T19" fmla="*/ 1600 h 12800"/>
                <a:gd name="T20" fmla="*/ 11921 w 12800"/>
                <a:gd name="T21" fmla="*/ 16 h 12800"/>
                <a:gd name="T22" fmla="*/ 12000 w 12800"/>
                <a:gd name="T23" fmla="*/ 0 h 12800"/>
                <a:gd name="T24" fmla="*/ 12800 w 12800"/>
                <a:gd name="T25" fmla="*/ 800 h 12800"/>
                <a:gd name="T26" fmla="*/ 12800 w 12800"/>
                <a:gd name="T27" fmla="*/ 10400 h 12800"/>
                <a:gd name="T28" fmla="*/ 12000 w 12800"/>
                <a:gd name="T29" fmla="*/ 11200 h 12800"/>
                <a:gd name="T30" fmla="*/ 5600 w 12800"/>
                <a:gd name="T31" fmla="*/ 2507 h 12800"/>
                <a:gd name="T32" fmla="*/ 1600 w 12800"/>
                <a:gd name="T33" fmla="*/ 1670 h 12800"/>
                <a:gd name="T34" fmla="*/ 1600 w 12800"/>
                <a:gd name="T35" fmla="*/ 9643 h 12800"/>
                <a:gd name="T36" fmla="*/ 5600 w 12800"/>
                <a:gd name="T37" fmla="*/ 10400 h 12800"/>
                <a:gd name="T38" fmla="*/ 5600 w 12800"/>
                <a:gd name="T39" fmla="*/ 2507 h 12800"/>
                <a:gd name="T40" fmla="*/ 11200 w 12800"/>
                <a:gd name="T41" fmla="*/ 1670 h 12800"/>
                <a:gd name="T42" fmla="*/ 7200 w 12800"/>
                <a:gd name="T43" fmla="*/ 2506 h 12800"/>
                <a:gd name="T44" fmla="*/ 7200 w 12800"/>
                <a:gd name="T45" fmla="*/ 10400 h 12800"/>
                <a:gd name="T46" fmla="*/ 11200 w 12800"/>
                <a:gd name="T47" fmla="*/ 9644 h 12800"/>
                <a:gd name="T48" fmla="*/ 11200 w 12800"/>
                <a:gd name="T49" fmla="*/ 1670 h 12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800" h="12800">
                  <a:moveTo>
                    <a:pt x="12000" y="11200"/>
                  </a:moveTo>
                  <a:cubicBezTo>
                    <a:pt x="10776" y="11254"/>
                    <a:pt x="8442" y="11463"/>
                    <a:pt x="7176" y="12121"/>
                  </a:cubicBezTo>
                  <a:cubicBezTo>
                    <a:pt x="7116" y="12503"/>
                    <a:pt x="6799" y="12800"/>
                    <a:pt x="6400" y="12800"/>
                  </a:cubicBezTo>
                  <a:cubicBezTo>
                    <a:pt x="6002" y="12800"/>
                    <a:pt x="5684" y="12503"/>
                    <a:pt x="5624" y="12121"/>
                  </a:cubicBezTo>
                  <a:cubicBezTo>
                    <a:pt x="4358" y="11463"/>
                    <a:pt x="2024" y="11254"/>
                    <a:pt x="800" y="11200"/>
                  </a:cubicBezTo>
                  <a:cubicBezTo>
                    <a:pt x="358" y="11200"/>
                    <a:pt x="0" y="10842"/>
                    <a:pt x="0" y="10400"/>
                  </a:cubicBezTo>
                  <a:lnTo>
                    <a:pt x="0" y="800"/>
                  </a:lnTo>
                  <a:cubicBezTo>
                    <a:pt x="0" y="358"/>
                    <a:pt x="358" y="0"/>
                    <a:pt x="800" y="0"/>
                  </a:cubicBezTo>
                  <a:cubicBezTo>
                    <a:pt x="828" y="0"/>
                    <a:pt x="851" y="14"/>
                    <a:pt x="879" y="16"/>
                  </a:cubicBezTo>
                  <a:cubicBezTo>
                    <a:pt x="6381" y="158"/>
                    <a:pt x="6400" y="1600"/>
                    <a:pt x="6400" y="1600"/>
                  </a:cubicBezTo>
                  <a:cubicBezTo>
                    <a:pt x="6400" y="1600"/>
                    <a:pt x="6419" y="158"/>
                    <a:pt x="11921" y="16"/>
                  </a:cubicBezTo>
                  <a:cubicBezTo>
                    <a:pt x="11949" y="14"/>
                    <a:pt x="11972" y="0"/>
                    <a:pt x="12000" y="0"/>
                  </a:cubicBezTo>
                  <a:cubicBezTo>
                    <a:pt x="12442" y="0"/>
                    <a:pt x="12800" y="358"/>
                    <a:pt x="12800" y="800"/>
                  </a:cubicBezTo>
                  <a:lnTo>
                    <a:pt x="12800" y="10400"/>
                  </a:lnTo>
                  <a:cubicBezTo>
                    <a:pt x="12800" y="10842"/>
                    <a:pt x="12442" y="11200"/>
                    <a:pt x="12000" y="11200"/>
                  </a:cubicBezTo>
                  <a:close/>
                  <a:moveTo>
                    <a:pt x="5600" y="2507"/>
                  </a:moveTo>
                  <a:cubicBezTo>
                    <a:pt x="4568" y="1982"/>
                    <a:pt x="2861" y="1764"/>
                    <a:pt x="1600" y="1670"/>
                  </a:cubicBezTo>
                  <a:lnTo>
                    <a:pt x="1600" y="9643"/>
                  </a:lnTo>
                  <a:cubicBezTo>
                    <a:pt x="3747" y="9753"/>
                    <a:pt x="4949" y="10074"/>
                    <a:pt x="5600" y="10400"/>
                  </a:cubicBezTo>
                  <a:lnTo>
                    <a:pt x="5600" y="2507"/>
                  </a:lnTo>
                  <a:close/>
                  <a:moveTo>
                    <a:pt x="11200" y="1670"/>
                  </a:moveTo>
                  <a:cubicBezTo>
                    <a:pt x="9940" y="1764"/>
                    <a:pt x="8232" y="1982"/>
                    <a:pt x="7200" y="2506"/>
                  </a:cubicBezTo>
                  <a:lnTo>
                    <a:pt x="7200" y="10400"/>
                  </a:lnTo>
                  <a:cubicBezTo>
                    <a:pt x="7851" y="10074"/>
                    <a:pt x="9052" y="9753"/>
                    <a:pt x="11200" y="9644"/>
                  </a:cubicBezTo>
                  <a:lnTo>
                    <a:pt x="11200" y="167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835052" y="325761"/>
              <a:ext cx="1998583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dist">
                <a:defRPr/>
              </a:pPr>
              <a:r>
                <a:rPr lang="zh-CN" altLang="en-US" sz="2400" dirty="0">
                  <a:solidFill>
                    <a:prstClr val="white"/>
                  </a:solidFill>
                  <a:cs typeface="+mn-ea"/>
                  <a:sym typeface="+mn-lt"/>
                </a:rPr>
                <a:t>课文理解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剪去对角的矩形 8"/>
          <p:cNvSpPr/>
          <p:nvPr/>
        </p:nvSpPr>
        <p:spPr>
          <a:xfrm>
            <a:off x="707572" y="1349829"/>
            <a:ext cx="7728857" cy="2937351"/>
          </a:xfrm>
          <a:prstGeom prst="snip2DiagRect">
            <a:avLst/>
          </a:prstGeom>
          <a:solidFill>
            <a:srgbClr val="FFF0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3553" name="Text Box 5"/>
          <p:cNvSpPr txBox="1">
            <a:spLocks noChangeArrowheads="1"/>
          </p:cNvSpPr>
          <p:nvPr/>
        </p:nvSpPr>
        <p:spPr bwMode="auto">
          <a:xfrm>
            <a:off x="1035845" y="1798023"/>
            <a:ext cx="7476783" cy="435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50000"/>
              </a:spcBef>
              <a:defRPr/>
            </a:pPr>
            <a:r>
              <a:rPr lang="zh-CN" altLang="en-US" sz="1800" kern="0" dirty="0">
                <a:solidFill>
                  <a:srgbClr val="002060"/>
                </a:solidFill>
                <a:latin typeface="+mn-lt"/>
                <a:ea typeface="+mn-ea"/>
                <a:cs typeface="+mn-ea"/>
                <a:sym typeface="+mn-lt"/>
              </a:rPr>
              <a:t>你知道朱德同志为什么要在自己的扁担上写上“朱德的扁担”五个字吗？</a:t>
            </a:r>
          </a:p>
        </p:txBody>
      </p:sp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1026568" y="2695575"/>
            <a:ext cx="6993731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US" altLang="zh-CN" sz="1800" kern="0" dirty="0">
                <a:latin typeface="+mn-lt"/>
                <a:ea typeface="+mn-ea"/>
                <a:cs typeface="+mn-ea"/>
                <a:sym typeface="+mn-lt"/>
              </a:rPr>
              <a:t>       </a:t>
            </a:r>
            <a:r>
              <a:rPr lang="zh-CN" altLang="en-US" sz="1800" kern="0" dirty="0">
                <a:latin typeface="+mn-lt"/>
                <a:ea typeface="+mn-ea"/>
                <a:cs typeface="+mn-ea"/>
                <a:sym typeface="+mn-lt"/>
              </a:rPr>
              <a:t>是为了在扁担上作记号，表明这是朱德的扁担。</a:t>
            </a:r>
          </a:p>
        </p:txBody>
      </p:sp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987278" y="3268500"/>
            <a:ext cx="5183981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US" altLang="zh-CN" sz="1800" kern="0" dirty="0">
                <a:latin typeface="+mn-lt"/>
                <a:ea typeface="+mn-ea"/>
                <a:cs typeface="+mn-ea"/>
                <a:sym typeface="+mn-lt"/>
              </a:rPr>
              <a:t>        </a:t>
            </a:r>
            <a:r>
              <a:rPr lang="zh-CN" altLang="en-US" sz="1800" kern="0" dirty="0">
                <a:latin typeface="+mn-lt"/>
                <a:ea typeface="+mn-ea"/>
                <a:cs typeface="+mn-ea"/>
                <a:sym typeface="+mn-lt"/>
              </a:rPr>
              <a:t>为了不让战士们再藏他的扁担。</a:t>
            </a:r>
          </a:p>
        </p:txBody>
      </p:sp>
      <p:grpSp>
        <p:nvGrpSpPr>
          <p:cNvPr id="11" name="组合 10"/>
          <p:cNvGrpSpPr/>
          <p:nvPr/>
        </p:nvGrpSpPr>
        <p:grpSpPr>
          <a:xfrm>
            <a:off x="121921" y="206083"/>
            <a:ext cx="2093741" cy="492626"/>
            <a:chOff x="162560" y="284480"/>
            <a:chExt cx="2791655" cy="656834"/>
          </a:xfrm>
        </p:grpSpPr>
        <p:sp>
          <p:nvSpPr>
            <p:cNvPr id="12" name="矩形: 圆角 1"/>
            <p:cNvSpPr/>
            <p:nvPr/>
          </p:nvSpPr>
          <p:spPr>
            <a:xfrm>
              <a:off x="162560" y="284480"/>
              <a:ext cx="2791655" cy="638056"/>
            </a:xfrm>
            <a:prstGeom prst="roundRect">
              <a:avLst>
                <a:gd name="adj" fmla="val 50000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3" name="smiling-tooth-with-hands_33918"/>
            <p:cNvSpPr>
              <a:spLocks noChangeAspect="1"/>
            </p:cNvSpPr>
            <p:nvPr/>
          </p:nvSpPr>
          <p:spPr bwMode="auto">
            <a:xfrm>
              <a:off x="473896" y="453715"/>
              <a:ext cx="340631" cy="340631"/>
            </a:xfrm>
            <a:custGeom>
              <a:avLst/>
              <a:gdLst>
                <a:gd name="T0" fmla="*/ 12000 w 12800"/>
                <a:gd name="T1" fmla="*/ 11200 h 12800"/>
                <a:gd name="T2" fmla="*/ 7176 w 12800"/>
                <a:gd name="T3" fmla="*/ 12121 h 12800"/>
                <a:gd name="T4" fmla="*/ 6400 w 12800"/>
                <a:gd name="T5" fmla="*/ 12800 h 12800"/>
                <a:gd name="T6" fmla="*/ 5624 w 12800"/>
                <a:gd name="T7" fmla="*/ 12121 h 12800"/>
                <a:gd name="T8" fmla="*/ 800 w 12800"/>
                <a:gd name="T9" fmla="*/ 11200 h 12800"/>
                <a:gd name="T10" fmla="*/ 0 w 12800"/>
                <a:gd name="T11" fmla="*/ 10400 h 12800"/>
                <a:gd name="T12" fmla="*/ 0 w 12800"/>
                <a:gd name="T13" fmla="*/ 800 h 12800"/>
                <a:gd name="T14" fmla="*/ 800 w 12800"/>
                <a:gd name="T15" fmla="*/ 0 h 12800"/>
                <a:gd name="T16" fmla="*/ 879 w 12800"/>
                <a:gd name="T17" fmla="*/ 16 h 12800"/>
                <a:gd name="T18" fmla="*/ 6400 w 12800"/>
                <a:gd name="T19" fmla="*/ 1600 h 12800"/>
                <a:gd name="T20" fmla="*/ 11921 w 12800"/>
                <a:gd name="T21" fmla="*/ 16 h 12800"/>
                <a:gd name="T22" fmla="*/ 12000 w 12800"/>
                <a:gd name="T23" fmla="*/ 0 h 12800"/>
                <a:gd name="T24" fmla="*/ 12800 w 12800"/>
                <a:gd name="T25" fmla="*/ 800 h 12800"/>
                <a:gd name="T26" fmla="*/ 12800 w 12800"/>
                <a:gd name="T27" fmla="*/ 10400 h 12800"/>
                <a:gd name="T28" fmla="*/ 12000 w 12800"/>
                <a:gd name="T29" fmla="*/ 11200 h 12800"/>
                <a:gd name="T30" fmla="*/ 5600 w 12800"/>
                <a:gd name="T31" fmla="*/ 2507 h 12800"/>
                <a:gd name="T32" fmla="*/ 1600 w 12800"/>
                <a:gd name="T33" fmla="*/ 1670 h 12800"/>
                <a:gd name="T34" fmla="*/ 1600 w 12800"/>
                <a:gd name="T35" fmla="*/ 9643 h 12800"/>
                <a:gd name="T36" fmla="*/ 5600 w 12800"/>
                <a:gd name="T37" fmla="*/ 10400 h 12800"/>
                <a:gd name="T38" fmla="*/ 5600 w 12800"/>
                <a:gd name="T39" fmla="*/ 2507 h 12800"/>
                <a:gd name="T40" fmla="*/ 11200 w 12800"/>
                <a:gd name="T41" fmla="*/ 1670 h 12800"/>
                <a:gd name="T42" fmla="*/ 7200 w 12800"/>
                <a:gd name="T43" fmla="*/ 2506 h 12800"/>
                <a:gd name="T44" fmla="*/ 7200 w 12800"/>
                <a:gd name="T45" fmla="*/ 10400 h 12800"/>
                <a:gd name="T46" fmla="*/ 11200 w 12800"/>
                <a:gd name="T47" fmla="*/ 9644 h 12800"/>
                <a:gd name="T48" fmla="*/ 11200 w 12800"/>
                <a:gd name="T49" fmla="*/ 1670 h 12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800" h="12800">
                  <a:moveTo>
                    <a:pt x="12000" y="11200"/>
                  </a:moveTo>
                  <a:cubicBezTo>
                    <a:pt x="10776" y="11254"/>
                    <a:pt x="8442" y="11463"/>
                    <a:pt x="7176" y="12121"/>
                  </a:cubicBezTo>
                  <a:cubicBezTo>
                    <a:pt x="7116" y="12503"/>
                    <a:pt x="6799" y="12800"/>
                    <a:pt x="6400" y="12800"/>
                  </a:cubicBezTo>
                  <a:cubicBezTo>
                    <a:pt x="6002" y="12800"/>
                    <a:pt x="5684" y="12503"/>
                    <a:pt x="5624" y="12121"/>
                  </a:cubicBezTo>
                  <a:cubicBezTo>
                    <a:pt x="4358" y="11463"/>
                    <a:pt x="2024" y="11254"/>
                    <a:pt x="800" y="11200"/>
                  </a:cubicBezTo>
                  <a:cubicBezTo>
                    <a:pt x="358" y="11200"/>
                    <a:pt x="0" y="10842"/>
                    <a:pt x="0" y="10400"/>
                  </a:cubicBezTo>
                  <a:lnTo>
                    <a:pt x="0" y="800"/>
                  </a:lnTo>
                  <a:cubicBezTo>
                    <a:pt x="0" y="358"/>
                    <a:pt x="358" y="0"/>
                    <a:pt x="800" y="0"/>
                  </a:cubicBezTo>
                  <a:cubicBezTo>
                    <a:pt x="828" y="0"/>
                    <a:pt x="851" y="14"/>
                    <a:pt x="879" y="16"/>
                  </a:cubicBezTo>
                  <a:cubicBezTo>
                    <a:pt x="6381" y="158"/>
                    <a:pt x="6400" y="1600"/>
                    <a:pt x="6400" y="1600"/>
                  </a:cubicBezTo>
                  <a:cubicBezTo>
                    <a:pt x="6400" y="1600"/>
                    <a:pt x="6419" y="158"/>
                    <a:pt x="11921" y="16"/>
                  </a:cubicBezTo>
                  <a:cubicBezTo>
                    <a:pt x="11949" y="14"/>
                    <a:pt x="11972" y="0"/>
                    <a:pt x="12000" y="0"/>
                  </a:cubicBezTo>
                  <a:cubicBezTo>
                    <a:pt x="12442" y="0"/>
                    <a:pt x="12800" y="358"/>
                    <a:pt x="12800" y="800"/>
                  </a:cubicBezTo>
                  <a:lnTo>
                    <a:pt x="12800" y="10400"/>
                  </a:lnTo>
                  <a:cubicBezTo>
                    <a:pt x="12800" y="10842"/>
                    <a:pt x="12442" y="11200"/>
                    <a:pt x="12000" y="11200"/>
                  </a:cubicBezTo>
                  <a:close/>
                  <a:moveTo>
                    <a:pt x="5600" y="2507"/>
                  </a:moveTo>
                  <a:cubicBezTo>
                    <a:pt x="4568" y="1982"/>
                    <a:pt x="2861" y="1764"/>
                    <a:pt x="1600" y="1670"/>
                  </a:cubicBezTo>
                  <a:lnTo>
                    <a:pt x="1600" y="9643"/>
                  </a:lnTo>
                  <a:cubicBezTo>
                    <a:pt x="3747" y="9753"/>
                    <a:pt x="4949" y="10074"/>
                    <a:pt x="5600" y="10400"/>
                  </a:cubicBezTo>
                  <a:lnTo>
                    <a:pt x="5600" y="2507"/>
                  </a:lnTo>
                  <a:close/>
                  <a:moveTo>
                    <a:pt x="11200" y="1670"/>
                  </a:moveTo>
                  <a:cubicBezTo>
                    <a:pt x="9940" y="1764"/>
                    <a:pt x="8232" y="1982"/>
                    <a:pt x="7200" y="2506"/>
                  </a:cubicBezTo>
                  <a:lnTo>
                    <a:pt x="7200" y="10400"/>
                  </a:lnTo>
                  <a:cubicBezTo>
                    <a:pt x="7851" y="10074"/>
                    <a:pt x="9052" y="9753"/>
                    <a:pt x="11200" y="9644"/>
                  </a:cubicBezTo>
                  <a:lnTo>
                    <a:pt x="11200" y="167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835052" y="325761"/>
              <a:ext cx="1998583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dist">
                <a:defRPr/>
              </a:pPr>
              <a:r>
                <a:rPr lang="zh-CN" altLang="en-US" sz="2400" dirty="0">
                  <a:solidFill>
                    <a:prstClr val="white"/>
                  </a:solidFill>
                  <a:cs typeface="+mn-ea"/>
                  <a:sym typeface="+mn-lt"/>
                </a:rPr>
                <a:t>课文理解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剪去对角的矩形 13"/>
          <p:cNvSpPr/>
          <p:nvPr/>
        </p:nvSpPr>
        <p:spPr>
          <a:xfrm>
            <a:off x="414809" y="1196277"/>
            <a:ext cx="8433156" cy="2998595"/>
          </a:xfrm>
          <a:prstGeom prst="snip2DiagRect">
            <a:avLst/>
          </a:prstGeom>
          <a:solidFill>
            <a:srgbClr val="FFF0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5602" name="Text Box 5"/>
          <p:cNvSpPr txBox="1">
            <a:spLocks noChangeArrowheads="1"/>
          </p:cNvSpPr>
          <p:nvPr/>
        </p:nvSpPr>
        <p:spPr bwMode="auto">
          <a:xfrm>
            <a:off x="957754" y="1546669"/>
            <a:ext cx="6479381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zh-CN" altLang="en-US" sz="1800" kern="0" dirty="0">
                <a:solidFill>
                  <a:srgbClr val="CC3300"/>
                </a:solidFill>
                <a:latin typeface="+mn-lt"/>
                <a:ea typeface="+mn-ea"/>
                <a:cs typeface="+mn-ea"/>
                <a:sym typeface="+mn-lt"/>
              </a:rPr>
              <a:t>你认为朱德同志是一个怎样的人？</a:t>
            </a: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1888064" y="2171767"/>
            <a:ext cx="3618310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zh-CN" altLang="en-US" sz="1800" kern="0" dirty="0">
                <a:latin typeface="+mn-lt"/>
                <a:ea typeface="+mn-ea"/>
                <a:cs typeface="+mn-ea"/>
                <a:sym typeface="+mn-lt"/>
              </a:rPr>
              <a:t>朱德做事不怕困难。 </a:t>
            </a:r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1549435" y="2757630"/>
            <a:ext cx="7497365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US" altLang="zh-CN" sz="1800" kern="0" dirty="0">
                <a:latin typeface="+mn-lt"/>
                <a:ea typeface="+mn-ea"/>
                <a:cs typeface="+mn-ea"/>
                <a:sym typeface="+mn-lt"/>
              </a:rPr>
              <a:t>      </a:t>
            </a:r>
            <a:r>
              <a:rPr lang="zh-CN" altLang="en-US" sz="1800" kern="0" dirty="0">
                <a:latin typeface="+mn-lt"/>
                <a:ea typeface="+mn-ea"/>
                <a:cs typeface="+mn-ea"/>
                <a:sym typeface="+mn-lt"/>
              </a:rPr>
              <a:t>我觉得朱德作为军长，带头挑粮，非常负责。 </a:t>
            </a:r>
          </a:p>
        </p:txBody>
      </p:sp>
      <p:sp>
        <p:nvSpPr>
          <p:cNvPr id="9" name="Text Box 8"/>
          <p:cNvSpPr txBox="1">
            <a:spLocks noChangeArrowheads="1"/>
          </p:cNvSpPr>
          <p:nvPr/>
        </p:nvSpPr>
        <p:spPr bwMode="auto">
          <a:xfrm>
            <a:off x="1549435" y="3343491"/>
            <a:ext cx="7298531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US" altLang="zh-CN" sz="1800" kern="0" dirty="0">
                <a:latin typeface="+mn-lt"/>
                <a:ea typeface="+mn-ea"/>
                <a:cs typeface="+mn-ea"/>
                <a:sym typeface="+mn-lt"/>
              </a:rPr>
              <a:t>      </a:t>
            </a:r>
            <a:r>
              <a:rPr lang="zh-CN" altLang="en-US" sz="1800" kern="0" dirty="0">
                <a:latin typeface="+mn-lt"/>
                <a:ea typeface="+mn-ea"/>
                <a:cs typeface="+mn-ea"/>
                <a:sym typeface="+mn-lt"/>
              </a:rPr>
              <a:t>朱德很爱战士们，很爱部队，很乐意为部队做事。 </a:t>
            </a:r>
          </a:p>
        </p:txBody>
      </p:sp>
      <p:grpSp>
        <p:nvGrpSpPr>
          <p:cNvPr id="10" name="组合 9"/>
          <p:cNvGrpSpPr/>
          <p:nvPr/>
        </p:nvGrpSpPr>
        <p:grpSpPr>
          <a:xfrm>
            <a:off x="121921" y="206083"/>
            <a:ext cx="2093741" cy="492626"/>
            <a:chOff x="162560" y="284480"/>
            <a:chExt cx="2791655" cy="656834"/>
          </a:xfrm>
        </p:grpSpPr>
        <p:sp>
          <p:nvSpPr>
            <p:cNvPr id="11" name="矩形: 圆角 1"/>
            <p:cNvSpPr/>
            <p:nvPr/>
          </p:nvSpPr>
          <p:spPr>
            <a:xfrm>
              <a:off x="162560" y="284480"/>
              <a:ext cx="2791655" cy="638056"/>
            </a:xfrm>
            <a:prstGeom prst="roundRect">
              <a:avLst>
                <a:gd name="adj" fmla="val 50000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2" name="smiling-tooth-with-hands_33918"/>
            <p:cNvSpPr>
              <a:spLocks noChangeAspect="1"/>
            </p:cNvSpPr>
            <p:nvPr/>
          </p:nvSpPr>
          <p:spPr bwMode="auto">
            <a:xfrm>
              <a:off x="473896" y="453715"/>
              <a:ext cx="340631" cy="340631"/>
            </a:xfrm>
            <a:custGeom>
              <a:avLst/>
              <a:gdLst>
                <a:gd name="T0" fmla="*/ 12000 w 12800"/>
                <a:gd name="T1" fmla="*/ 11200 h 12800"/>
                <a:gd name="T2" fmla="*/ 7176 w 12800"/>
                <a:gd name="T3" fmla="*/ 12121 h 12800"/>
                <a:gd name="T4" fmla="*/ 6400 w 12800"/>
                <a:gd name="T5" fmla="*/ 12800 h 12800"/>
                <a:gd name="T6" fmla="*/ 5624 w 12800"/>
                <a:gd name="T7" fmla="*/ 12121 h 12800"/>
                <a:gd name="T8" fmla="*/ 800 w 12800"/>
                <a:gd name="T9" fmla="*/ 11200 h 12800"/>
                <a:gd name="T10" fmla="*/ 0 w 12800"/>
                <a:gd name="T11" fmla="*/ 10400 h 12800"/>
                <a:gd name="T12" fmla="*/ 0 w 12800"/>
                <a:gd name="T13" fmla="*/ 800 h 12800"/>
                <a:gd name="T14" fmla="*/ 800 w 12800"/>
                <a:gd name="T15" fmla="*/ 0 h 12800"/>
                <a:gd name="T16" fmla="*/ 879 w 12800"/>
                <a:gd name="T17" fmla="*/ 16 h 12800"/>
                <a:gd name="T18" fmla="*/ 6400 w 12800"/>
                <a:gd name="T19" fmla="*/ 1600 h 12800"/>
                <a:gd name="T20" fmla="*/ 11921 w 12800"/>
                <a:gd name="T21" fmla="*/ 16 h 12800"/>
                <a:gd name="T22" fmla="*/ 12000 w 12800"/>
                <a:gd name="T23" fmla="*/ 0 h 12800"/>
                <a:gd name="T24" fmla="*/ 12800 w 12800"/>
                <a:gd name="T25" fmla="*/ 800 h 12800"/>
                <a:gd name="T26" fmla="*/ 12800 w 12800"/>
                <a:gd name="T27" fmla="*/ 10400 h 12800"/>
                <a:gd name="T28" fmla="*/ 12000 w 12800"/>
                <a:gd name="T29" fmla="*/ 11200 h 12800"/>
                <a:gd name="T30" fmla="*/ 5600 w 12800"/>
                <a:gd name="T31" fmla="*/ 2507 h 12800"/>
                <a:gd name="T32" fmla="*/ 1600 w 12800"/>
                <a:gd name="T33" fmla="*/ 1670 h 12800"/>
                <a:gd name="T34" fmla="*/ 1600 w 12800"/>
                <a:gd name="T35" fmla="*/ 9643 h 12800"/>
                <a:gd name="T36" fmla="*/ 5600 w 12800"/>
                <a:gd name="T37" fmla="*/ 10400 h 12800"/>
                <a:gd name="T38" fmla="*/ 5600 w 12800"/>
                <a:gd name="T39" fmla="*/ 2507 h 12800"/>
                <a:gd name="T40" fmla="*/ 11200 w 12800"/>
                <a:gd name="T41" fmla="*/ 1670 h 12800"/>
                <a:gd name="T42" fmla="*/ 7200 w 12800"/>
                <a:gd name="T43" fmla="*/ 2506 h 12800"/>
                <a:gd name="T44" fmla="*/ 7200 w 12800"/>
                <a:gd name="T45" fmla="*/ 10400 h 12800"/>
                <a:gd name="T46" fmla="*/ 11200 w 12800"/>
                <a:gd name="T47" fmla="*/ 9644 h 12800"/>
                <a:gd name="T48" fmla="*/ 11200 w 12800"/>
                <a:gd name="T49" fmla="*/ 1670 h 12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800" h="12800">
                  <a:moveTo>
                    <a:pt x="12000" y="11200"/>
                  </a:moveTo>
                  <a:cubicBezTo>
                    <a:pt x="10776" y="11254"/>
                    <a:pt x="8442" y="11463"/>
                    <a:pt x="7176" y="12121"/>
                  </a:cubicBezTo>
                  <a:cubicBezTo>
                    <a:pt x="7116" y="12503"/>
                    <a:pt x="6799" y="12800"/>
                    <a:pt x="6400" y="12800"/>
                  </a:cubicBezTo>
                  <a:cubicBezTo>
                    <a:pt x="6002" y="12800"/>
                    <a:pt x="5684" y="12503"/>
                    <a:pt x="5624" y="12121"/>
                  </a:cubicBezTo>
                  <a:cubicBezTo>
                    <a:pt x="4358" y="11463"/>
                    <a:pt x="2024" y="11254"/>
                    <a:pt x="800" y="11200"/>
                  </a:cubicBezTo>
                  <a:cubicBezTo>
                    <a:pt x="358" y="11200"/>
                    <a:pt x="0" y="10842"/>
                    <a:pt x="0" y="10400"/>
                  </a:cubicBezTo>
                  <a:lnTo>
                    <a:pt x="0" y="800"/>
                  </a:lnTo>
                  <a:cubicBezTo>
                    <a:pt x="0" y="358"/>
                    <a:pt x="358" y="0"/>
                    <a:pt x="800" y="0"/>
                  </a:cubicBezTo>
                  <a:cubicBezTo>
                    <a:pt x="828" y="0"/>
                    <a:pt x="851" y="14"/>
                    <a:pt x="879" y="16"/>
                  </a:cubicBezTo>
                  <a:cubicBezTo>
                    <a:pt x="6381" y="158"/>
                    <a:pt x="6400" y="1600"/>
                    <a:pt x="6400" y="1600"/>
                  </a:cubicBezTo>
                  <a:cubicBezTo>
                    <a:pt x="6400" y="1600"/>
                    <a:pt x="6419" y="158"/>
                    <a:pt x="11921" y="16"/>
                  </a:cubicBezTo>
                  <a:cubicBezTo>
                    <a:pt x="11949" y="14"/>
                    <a:pt x="11972" y="0"/>
                    <a:pt x="12000" y="0"/>
                  </a:cubicBezTo>
                  <a:cubicBezTo>
                    <a:pt x="12442" y="0"/>
                    <a:pt x="12800" y="358"/>
                    <a:pt x="12800" y="800"/>
                  </a:cubicBezTo>
                  <a:lnTo>
                    <a:pt x="12800" y="10400"/>
                  </a:lnTo>
                  <a:cubicBezTo>
                    <a:pt x="12800" y="10842"/>
                    <a:pt x="12442" y="11200"/>
                    <a:pt x="12000" y="11200"/>
                  </a:cubicBezTo>
                  <a:close/>
                  <a:moveTo>
                    <a:pt x="5600" y="2507"/>
                  </a:moveTo>
                  <a:cubicBezTo>
                    <a:pt x="4568" y="1982"/>
                    <a:pt x="2861" y="1764"/>
                    <a:pt x="1600" y="1670"/>
                  </a:cubicBezTo>
                  <a:lnTo>
                    <a:pt x="1600" y="9643"/>
                  </a:lnTo>
                  <a:cubicBezTo>
                    <a:pt x="3747" y="9753"/>
                    <a:pt x="4949" y="10074"/>
                    <a:pt x="5600" y="10400"/>
                  </a:cubicBezTo>
                  <a:lnTo>
                    <a:pt x="5600" y="2507"/>
                  </a:lnTo>
                  <a:close/>
                  <a:moveTo>
                    <a:pt x="11200" y="1670"/>
                  </a:moveTo>
                  <a:cubicBezTo>
                    <a:pt x="9940" y="1764"/>
                    <a:pt x="8232" y="1982"/>
                    <a:pt x="7200" y="2506"/>
                  </a:cubicBezTo>
                  <a:lnTo>
                    <a:pt x="7200" y="10400"/>
                  </a:lnTo>
                  <a:cubicBezTo>
                    <a:pt x="7851" y="10074"/>
                    <a:pt x="9052" y="9753"/>
                    <a:pt x="11200" y="9644"/>
                  </a:cubicBezTo>
                  <a:lnTo>
                    <a:pt x="11200" y="167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835052" y="325761"/>
              <a:ext cx="1998583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dist">
                <a:defRPr/>
              </a:pPr>
              <a:r>
                <a:rPr lang="zh-CN" altLang="en-US" sz="2400" dirty="0">
                  <a:solidFill>
                    <a:prstClr val="white"/>
                  </a:solidFill>
                  <a:cs typeface="+mn-ea"/>
                  <a:sym typeface="+mn-lt"/>
                </a:rPr>
                <a:t>小组交流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剪去对角的矩形 9"/>
          <p:cNvSpPr/>
          <p:nvPr/>
        </p:nvSpPr>
        <p:spPr>
          <a:xfrm>
            <a:off x="495301" y="1458686"/>
            <a:ext cx="8153400" cy="2719637"/>
          </a:xfrm>
          <a:prstGeom prst="snip2DiagRect">
            <a:avLst/>
          </a:prstGeom>
          <a:solidFill>
            <a:srgbClr val="FFF0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7649" name="Text Box 5"/>
          <p:cNvSpPr txBox="1">
            <a:spLocks noChangeArrowheads="1"/>
          </p:cNvSpPr>
          <p:nvPr/>
        </p:nvSpPr>
        <p:spPr bwMode="auto">
          <a:xfrm>
            <a:off x="1746895" y="2001315"/>
            <a:ext cx="7148513" cy="392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US" altLang="zh-CN" sz="2100" kern="0" dirty="0">
                <a:solidFill>
                  <a:srgbClr val="663300"/>
                </a:solidFill>
                <a:latin typeface="+mn-lt"/>
                <a:ea typeface="+mn-ea"/>
                <a:cs typeface="+mn-ea"/>
                <a:sym typeface="+mn-lt"/>
              </a:rPr>
              <a:t>1.</a:t>
            </a:r>
            <a:r>
              <a:rPr lang="zh-CN" altLang="en-US" sz="2100" kern="0" dirty="0">
                <a:solidFill>
                  <a:srgbClr val="663300"/>
                </a:solidFill>
                <a:latin typeface="+mn-lt"/>
                <a:ea typeface="+mn-ea"/>
                <a:cs typeface="+mn-ea"/>
                <a:sym typeface="+mn-lt"/>
              </a:rPr>
              <a:t>把</a:t>
            </a:r>
            <a:r>
              <a:rPr lang="en-US" altLang="zh-CN" sz="2100" kern="0" dirty="0">
                <a:solidFill>
                  <a:srgbClr val="663300"/>
                </a:solidFill>
                <a:latin typeface="+mn-lt"/>
                <a:ea typeface="+mn-ea"/>
                <a:cs typeface="+mn-ea"/>
                <a:sym typeface="+mn-lt"/>
              </a:rPr>
              <a:t>《</a:t>
            </a:r>
            <a:r>
              <a:rPr lang="zh-CN" altLang="en-US" sz="2100" kern="0" dirty="0">
                <a:solidFill>
                  <a:srgbClr val="663300"/>
                </a:solidFill>
                <a:latin typeface="+mn-lt"/>
                <a:ea typeface="+mn-ea"/>
                <a:cs typeface="+mn-ea"/>
                <a:sym typeface="+mn-lt"/>
              </a:rPr>
              <a:t>朱德的扁担</a:t>
            </a:r>
            <a:r>
              <a:rPr lang="en-US" altLang="zh-CN" sz="2100" kern="0" dirty="0">
                <a:solidFill>
                  <a:srgbClr val="663300"/>
                </a:solidFill>
                <a:latin typeface="+mn-lt"/>
                <a:ea typeface="+mn-ea"/>
                <a:cs typeface="+mn-ea"/>
                <a:sym typeface="+mn-lt"/>
              </a:rPr>
              <a:t>》</a:t>
            </a:r>
            <a:r>
              <a:rPr lang="zh-CN" altLang="en-US" sz="2100" kern="0" dirty="0">
                <a:solidFill>
                  <a:srgbClr val="663300"/>
                </a:solidFill>
                <a:latin typeface="+mn-lt"/>
                <a:ea typeface="+mn-ea"/>
                <a:cs typeface="+mn-ea"/>
                <a:sym typeface="+mn-lt"/>
              </a:rPr>
              <a:t>这个故事讲给爸爸妈妈听。</a:t>
            </a:r>
          </a:p>
        </p:txBody>
      </p:sp>
      <p:sp>
        <p:nvSpPr>
          <p:cNvPr id="27650" name="Text Box 6"/>
          <p:cNvSpPr txBox="1">
            <a:spLocks noChangeArrowheads="1"/>
          </p:cNvSpPr>
          <p:nvPr/>
        </p:nvSpPr>
        <p:spPr bwMode="auto">
          <a:xfrm>
            <a:off x="1814166" y="3021718"/>
            <a:ext cx="6028134" cy="392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US" altLang="zh-CN" sz="2100" kern="0" dirty="0">
                <a:solidFill>
                  <a:srgbClr val="843C0B"/>
                </a:solidFill>
                <a:latin typeface="+mn-lt"/>
                <a:ea typeface="+mn-ea"/>
                <a:cs typeface="+mn-ea"/>
                <a:sym typeface="+mn-lt"/>
              </a:rPr>
              <a:t>2</a:t>
            </a:r>
            <a:r>
              <a:rPr lang="en-US" altLang="zh-CN" sz="2100" kern="0" dirty="0">
                <a:solidFill>
                  <a:srgbClr val="663300"/>
                </a:solidFill>
                <a:latin typeface="+mn-lt"/>
                <a:ea typeface="+mn-ea"/>
                <a:cs typeface="+mn-ea"/>
                <a:sym typeface="+mn-lt"/>
              </a:rPr>
              <a:t>.</a:t>
            </a:r>
            <a:r>
              <a:rPr lang="zh-CN" altLang="en-US" sz="2100" kern="0" dirty="0">
                <a:solidFill>
                  <a:srgbClr val="663300"/>
                </a:solidFill>
                <a:latin typeface="+mn-lt"/>
                <a:ea typeface="+mn-ea"/>
                <a:cs typeface="+mn-ea"/>
                <a:sym typeface="+mn-lt"/>
              </a:rPr>
              <a:t>请阅读</a:t>
            </a:r>
            <a:r>
              <a:rPr lang="en-US" altLang="zh-CN" sz="2100" kern="0" dirty="0">
                <a:solidFill>
                  <a:srgbClr val="663300"/>
                </a:solidFill>
                <a:latin typeface="+mn-lt"/>
                <a:ea typeface="+mn-ea"/>
                <a:cs typeface="+mn-ea"/>
                <a:sym typeface="+mn-lt"/>
              </a:rPr>
              <a:t>《</a:t>
            </a:r>
            <a:r>
              <a:rPr lang="zh-CN" altLang="en-US" sz="2100" kern="0" dirty="0">
                <a:solidFill>
                  <a:srgbClr val="663300"/>
                </a:solidFill>
                <a:latin typeface="+mn-lt"/>
                <a:ea typeface="+mn-ea"/>
                <a:cs typeface="+mn-ea"/>
                <a:sym typeface="+mn-lt"/>
              </a:rPr>
              <a:t>朱德的故事</a:t>
            </a:r>
            <a:r>
              <a:rPr lang="en-US" altLang="zh-CN" sz="2100" kern="0" dirty="0">
                <a:solidFill>
                  <a:srgbClr val="663300"/>
                </a:solidFill>
                <a:latin typeface="+mn-lt"/>
                <a:ea typeface="+mn-ea"/>
                <a:cs typeface="+mn-ea"/>
                <a:sym typeface="+mn-lt"/>
              </a:rPr>
              <a:t>》</a:t>
            </a:r>
            <a:r>
              <a:rPr lang="zh-CN" altLang="en-US" sz="2100" kern="0" dirty="0">
                <a:solidFill>
                  <a:srgbClr val="663300"/>
                </a:solidFill>
                <a:latin typeface="+mn-lt"/>
                <a:ea typeface="+mn-ea"/>
                <a:cs typeface="+mn-ea"/>
                <a:sym typeface="+mn-lt"/>
              </a:rPr>
              <a:t>等课外书。</a:t>
            </a:r>
          </a:p>
        </p:txBody>
      </p:sp>
      <p:grpSp>
        <p:nvGrpSpPr>
          <p:cNvPr id="6" name="组合 5"/>
          <p:cNvGrpSpPr/>
          <p:nvPr/>
        </p:nvGrpSpPr>
        <p:grpSpPr>
          <a:xfrm>
            <a:off x="121921" y="206083"/>
            <a:ext cx="2093741" cy="492626"/>
            <a:chOff x="162560" y="284480"/>
            <a:chExt cx="2791655" cy="656834"/>
          </a:xfrm>
        </p:grpSpPr>
        <p:sp>
          <p:nvSpPr>
            <p:cNvPr id="7" name="矩形: 圆角 1"/>
            <p:cNvSpPr/>
            <p:nvPr/>
          </p:nvSpPr>
          <p:spPr>
            <a:xfrm>
              <a:off x="162560" y="284480"/>
              <a:ext cx="2791655" cy="638056"/>
            </a:xfrm>
            <a:prstGeom prst="roundRect">
              <a:avLst>
                <a:gd name="adj" fmla="val 50000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8" name="smiling-tooth-with-hands_33918"/>
            <p:cNvSpPr>
              <a:spLocks noChangeAspect="1"/>
            </p:cNvSpPr>
            <p:nvPr/>
          </p:nvSpPr>
          <p:spPr bwMode="auto">
            <a:xfrm>
              <a:off x="473896" y="453715"/>
              <a:ext cx="340631" cy="340631"/>
            </a:xfrm>
            <a:custGeom>
              <a:avLst/>
              <a:gdLst>
                <a:gd name="T0" fmla="*/ 12000 w 12800"/>
                <a:gd name="T1" fmla="*/ 11200 h 12800"/>
                <a:gd name="T2" fmla="*/ 7176 w 12800"/>
                <a:gd name="T3" fmla="*/ 12121 h 12800"/>
                <a:gd name="T4" fmla="*/ 6400 w 12800"/>
                <a:gd name="T5" fmla="*/ 12800 h 12800"/>
                <a:gd name="T6" fmla="*/ 5624 w 12800"/>
                <a:gd name="T7" fmla="*/ 12121 h 12800"/>
                <a:gd name="T8" fmla="*/ 800 w 12800"/>
                <a:gd name="T9" fmla="*/ 11200 h 12800"/>
                <a:gd name="T10" fmla="*/ 0 w 12800"/>
                <a:gd name="T11" fmla="*/ 10400 h 12800"/>
                <a:gd name="T12" fmla="*/ 0 w 12800"/>
                <a:gd name="T13" fmla="*/ 800 h 12800"/>
                <a:gd name="T14" fmla="*/ 800 w 12800"/>
                <a:gd name="T15" fmla="*/ 0 h 12800"/>
                <a:gd name="T16" fmla="*/ 879 w 12800"/>
                <a:gd name="T17" fmla="*/ 16 h 12800"/>
                <a:gd name="T18" fmla="*/ 6400 w 12800"/>
                <a:gd name="T19" fmla="*/ 1600 h 12800"/>
                <a:gd name="T20" fmla="*/ 11921 w 12800"/>
                <a:gd name="T21" fmla="*/ 16 h 12800"/>
                <a:gd name="T22" fmla="*/ 12000 w 12800"/>
                <a:gd name="T23" fmla="*/ 0 h 12800"/>
                <a:gd name="T24" fmla="*/ 12800 w 12800"/>
                <a:gd name="T25" fmla="*/ 800 h 12800"/>
                <a:gd name="T26" fmla="*/ 12800 w 12800"/>
                <a:gd name="T27" fmla="*/ 10400 h 12800"/>
                <a:gd name="T28" fmla="*/ 12000 w 12800"/>
                <a:gd name="T29" fmla="*/ 11200 h 12800"/>
                <a:gd name="T30" fmla="*/ 5600 w 12800"/>
                <a:gd name="T31" fmla="*/ 2507 h 12800"/>
                <a:gd name="T32" fmla="*/ 1600 w 12800"/>
                <a:gd name="T33" fmla="*/ 1670 h 12800"/>
                <a:gd name="T34" fmla="*/ 1600 w 12800"/>
                <a:gd name="T35" fmla="*/ 9643 h 12800"/>
                <a:gd name="T36" fmla="*/ 5600 w 12800"/>
                <a:gd name="T37" fmla="*/ 10400 h 12800"/>
                <a:gd name="T38" fmla="*/ 5600 w 12800"/>
                <a:gd name="T39" fmla="*/ 2507 h 12800"/>
                <a:gd name="T40" fmla="*/ 11200 w 12800"/>
                <a:gd name="T41" fmla="*/ 1670 h 12800"/>
                <a:gd name="T42" fmla="*/ 7200 w 12800"/>
                <a:gd name="T43" fmla="*/ 2506 h 12800"/>
                <a:gd name="T44" fmla="*/ 7200 w 12800"/>
                <a:gd name="T45" fmla="*/ 10400 h 12800"/>
                <a:gd name="T46" fmla="*/ 11200 w 12800"/>
                <a:gd name="T47" fmla="*/ 9644 h 12800"/>
                <a:gd name="T48" fmla="*/ 11200 w 12800"/>
                <a:gd name="T49" fmla="*/ 1670 h 12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800" h="12800">
                  <a:moveTo>
                    <a:pt x="12000" y="11200"/>
                  </a:moveTo>
                  <a:cubicBezTo>
                    <a:pt x="10776" y="11254"/>
                    <a:pt x="8442" y="11463"/>
                    <a:pt x="7176" y="12121"/>
                  </a:cubicBezTo>
                  <a:cubicBezTo>
                    <a:pt x="7116" y="12503"/>
                    <a:pt x="6799" y="12800"/>
                    <a:pt x="6400" y="12800"/>
                  </a:cubicBezTo>
                  <a:cubicBezTo>
                    <a:pt x="6002" y="12800"/>
                    <a:pt x="5684" y="12503"/>
                    <a:pt x="5624" y="12121"/>
                  </a:cubicBezTo>
                  <a:cubicBezTo>
                    <a:pt x="4358" y="11463"/>
                    <a:pt x="2024" y="11254"/>
                    <a:pt x="800" y="11200"/>
                  </a:cubicBezTo>
                  <a:cubicBezTo>
                    <a:pt x="358" y="11200"/>
                    <a:pt x="0" y="10842"/>
                    <a:pt x="0" y="10400"/>
                  </a:cubicBezTo>
                  <a:lnTo>
                    <a:pt x="0" y="800"/>
                  </a:lnTo>
                  <a:cubicBezTo>
                    <a:pt x="0" y="358"/>
                    <a:pt x="358" y="0"/>
                    <a:pt x="800" y="0"/>
                  </a:cubicBezTo>
                  <a:cubicBezTo>
                    <a:pt x="828" y="0"/>
                    <a:pt x="851" y="14"/>
                    <a:pt x="879" y="16"/>
                  </a:cubicBezTo>
                  <a:cubicBezTo>
                    <a:pt x="6381" y="158"/>
                    <a:pt x="6400" y="1600"/>
                    <a:pt x="6400" y="1600"/>
                  </a:cubicBezTo>
                  <a:cubicBezTo>
                    <a:pt x="6400" y="1600"/>
                    <a:pt x="6419" y="158"/>
                    <a:pt x="11921" y="16"/>
                  </a:cubicBezTo>
                  <a:cubicBezTo>
                    <a:pt x="11949" y="14"/>
                    <a:pt x="11972" y="0"/>
                    <a:pt x="12000" y="0"/>
                  </a:cubicBezTo>
                  <a:cubicBezTo>
                    <a:pt x="12442" y="0"/>
                    <a:pt x="12800" y="358"/>
                    <a:pt x="12800" y="800"/>
                  </a:cubicBezTo>
                  <a:lnTo>
                    <a:pt x="12800" y="10400"/>
                  </a:lnTo>
                  <a:cubicBezTo>
                    <a:pt x="12800" y="10842"/>
                    <a:pt x="12442" y="11200"/>
                    <a:pt x="12000" y="11200"/>
                  </a:cubicBezTo>
                  <a:close/>
                  <a:moveTo>
                    <a:pt x="5600" y="2507"/>
                  </a:moveTo>
                  <a:cubicBezTo>
                    <a:pt x="4568" y="1982"/>
                    <a:pt x="2861" y="1764"/>
                    <a:pt x="1600" y="1670"/>
                  </a:cubicBezTo>
                  <a:lnTo>
                    <a:pt x="1600" y="9643"/>
                  </a:lnTo>
                  <a:cubicBezTo>
                    <a:pt x="3747" y="9753"/>
                    <a:pt x="4949" y="10074"/>
                    <a:pt x="5600" y="10400"/>
                  </a:cubicBezTo>
                  <a:lnTo>
                    <a:pt x="5600" y="2507"/>
                  </a:lnTo>
                  <a:close/>
                  <a:moveTo>
                    <a:pt x="11200" y="1670"/>
                  </a:moveTo>
                  <a:cubicBezTo>
                    <a:pt x="9940" y="1764"/>
                    <a:pt x="8232" y="1982"/>
                    <a:pt x="7200" y="2506"/>
                  </a:cubicBezTo>
                  <a:lnTo>
                    <a:pt x="7200" y="10400"/>
                  </a:lnTo>
                  <a:cubicBezTo>
                    <a:pt x="7851" y="10074"/>
                    <a:pt x="9052" y="9753"/>
                    <a:pt x="11200" y="9644"/>
                  </a:cubicBezTo>
                  <a:lnTo>
                    <a:pt x="11200" y="167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835052" y="325761"/>
              <a:ext cx="1998583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dist">
                <a:defRPr/>
              </a:pPr>
              <a:r>
                <a:rPr lang="zh-CN" altLang="en-US" sz="2400" dirty="0">
                  <a:solidFill>
                    <a:prstClr val="white"/>
                  </a:solidFill>
                  <a:cs typeface="+mn-ea"/>
                  <a:sym typeface="+mn-lt"/>
                </a:rPr>
                <a:t>课后作业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76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76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76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27649" grpId="0"/>
      <p:bldP spid="2765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4068041" cy="5143500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3868016" y="0"/>
            <a:ext cx="400050" cy="1614488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8862549" y="4043362"/>
            <a:ext cx="281451" cy="1135856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10" name="PA-组合 24"/>
          <p:cNvGrpSpPr/>
          <p:nvPr/>
        </p:nvGrpSpPr>
        <p:grpSpPr>
          <a:xfrm>
            <a:off x="4575896" y="1235353"/>
            <a:ext cx="3978249" cy="1900928"/>
            <a:chOff x="1068430" y="1348621"/>
            <a:chExt cx="5304332" cy="2534570"/>
          </a:xfrm>
        </p:grpSpPr>
        <p:sp>
          <p:nvSpPr>
            <p:cNvPr id="11" name="PA-文本框 6"/>
            <p:cNvSpPr txBox="1"/>
            <p:nvPr/>
          </p:nvSpPr>
          <p:spPr>
            <a:xfrm>
              <a:off x="1068430" y="2775195"/>
              <a:ext cx="5304332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dist">
                <a:defRPr/>
              </a:pPr>
              <a:r>
                <a:rPr lang="zh-CN" altLang="en-US" sz="4800" dirty="0">
                  <a:solidFill>
                    <a:srgbClr val="FFC000"/>
                  </a:solidFill>
                  <a:cs typeface="+mn-ea"/>
                  <a:sym typeface="+mn-lt"/>
                </a:rPr>
                <a:t>感谢各位聆听</a:t>
              </a:r>
            </a:p>
          </p:txBody>
        </p:sp>
        <p:sp>
          <p:nvSpPr>
            <p:cNvPr id="15" name="PA-smiling-tooth-with-hands_33918"/>
            <p:cNvSpPr>
              <a:spLocks noChangeAspect="1"/>
            </p:cNvSpPr>
            <p:nvPr/>
          </p:nvSpPr>
          <p:spPr bwMode="auto">
            <a:xfrm>
              <a:off x="3342400" y="1348621"/>
              <a:ext cx="756390" cy="753609"/>
            </a:xfrm>
            <a:custGeom>
              <a:avLst/>
              <a:gdLst>
                <a:gd name="T0" fmla="*/ 0 w 11335"/>
                <a:gd name="T1" fmla="*/ 11121 h 11292"/>
                <a:gd name="T2" fmla="*/ 3228 w 11335"/>
                <a:gd name="T3" fmla="*/ 170 h 11292"/>
                <a:gd name="T4" fmla="*/ 3242 w 11335"/>
                <a:gd name="T5" fmla="*/ 11121 h 11292"/>
                <a:gd name="T6" fmla="*/ 3100 w 11335"/>
                <a:gd name="T7" fmla="*/ 10993 h 11292"/>
                <a:gd name="T8" fmla="*/ 142 w 11335"/>
                <a:gd name="T9" fmla="*/ 298 h 11292"/>
                <a:gd name="T10" fmla="*/ 1621 w 11335"/>
                <a:gd name="T11" fmla="*/ 2460 h 11292"/>
                <a:gd name="T12" fmla="*/ 1621 w 11335"/>
                <a:gd name="T13" fmla="*/ 1294 h 11292"/>
                <a:gd name="T14" fmla="*/ 1621 w 11335"/>
                <a:gd name="T15" fmla="*/ 2460 h 11292"/>
                <a:gd name="T16" fmla="*/ 1166 w 11335"/>
                <a:gd name="T17" fmla="*/ 1891 h 11292"/>
                <a:gd name="T18" fmla="*/ 2076 w 11335"/>
                <a:gd name="T19" fmla="*/ 1891 h 11292"/>
                <a:gd name="T20" fmla="*/ 71 w 11335"/>
                <a:gd name="T21" fmla="*/ 7281 h 11292"/>
                <a:gd name="T22" fmla="*/ 3171 w 11335"/>
                <a:gd name="T23" fmla="*/ 7409 h 11292"/>
                <a:gd name="T24" fmla="*/ 71 w 11335"/>
                <a:gd name="T25" fmla="*/ 7281 h 11292"/>
                <a:gd name="T26" fmla="*/ 3171 w 11335"/>
                <a:gd name="T27" fmla="*/ 7779 h 11292"/>
                <a:gd name="T28" fmla="*/ 71 w 11335"/>
                <a:gd name="T29" fmla="*/ 7907 h 11292"/>
                <a:gd name="T30" fmla="*/ 6712 w 11335"/>
                <a:gd name="T31" fmla="*/ 11121 h 11292"/>
                <a:gd name="T32" fmla="*/ 3484 w 11335"/>
                <a:gd name="T33" fmla="*/ 170 h 11292"/>
                <a:gd name="T34" fmla="*/ 6712 w 11335"/>
                <a:gd name="T35" fmla="*/ 11121 h 11292"/>
                <a:gd name="T36" fmla="*/ 6570 w 11335"/>
                <a:gd name="T37" fmla="*/ 10993 h 11292"/>
                <a:gd name="T38" fmla="*/ 3612 w 11335"/>
                <a:gd name="T39" fmla="*/ 298 h 11292"/>
                <a:gd name="T40" fmla="*/ 5105 w 11335"/>
                <a:gd name="T41" fmla="*/ 2460 h 11292"/>
                <a:gd name="T42" fmla="*/ 5105 w 11335"/>
                <a:gd name="T43" fmla="*/ 1294 h 11292"/>
                <a:gd name="T44" fmla="*/ 5105 w 11335"/>
                <a:gd name="T45" fmla="*/ 2460 h 11292"/>
                <a:gd name="T46" fmla="*/ 4650 w 11335"/>
                <a:gd name="T47" fmla="*/ 1891 h 11292"/>
                <a:gd name="T48" fmla="*/ 5560 w 11335"/>
                <a:gd name="T49" fmla="*/ 1891 h 11292"/>
                <a:gd name="T50" fmla="*/ 3555 w 11335"/>
                <a:gd name="T51" fmla="*/ 7281 h 11292"/>
                <a:gd name="T52" fmla="*/ 6656 w 11335"/>
                <a:gd name="T53" fmla="*/ 7409 h 11292"/>
                <a:gd name="T54" fmla="*/ 3555 w 11335"/>
                <a:gd name="T55" fmla="*/ 7281 h 11292"/>
                <a:gd name="T56" fmla="*/ 6656 w 11335"/>
                <a:gd name="T57" fmla="*/ 7779 h 11292"/>
                <a:gd name="T58" fmla="*/ 3555 w 11335"/>
                <a:gd name="T59" fmla="*/ 7907 h 11292"/>
                <a:gd name="T60" fmla="*/ 8120 w 11335"/>
                <a:gd name="T61" fmla="*/ 11292 h 11292"/>
                <a:gd name="T62" fmla="*/ 9884 w 11335"/>
                <a:gd name="T63" fmla="*/ 0 h 11292"/>
                <a:gd name="T64" fmla="*/ 8120 w 11335"/>
                <a:gd name="T65" fmla="*/ 11292 h 11292"/>
                <a:gd name="T66" fmla="*/ 8234 w 11335"/>
                <a:gd name="T67" fmla="*/ 11136 h 11292"/>
                <a:gd name="T68" fmla="*/ 9770 w 11335"/>
                <a:gd name="T69" fmla="*/ 156 h 11292"/>
                <a:gd name="T70" fmla="*/ 8504 w 11335"/>
                <a:gd name="T71" fmla="*/ 2489 h 11292"/>
                <a:gd name="T72" fmla="*/ 7921 w 11335"/>
                <a:gd name="T73" fmla="*/ 1991 h 11292"/>
                <a:gd name="T74" fmla="*/ 8419 w 11335"/>
                <a:gd name="T75" fmla="*/ 1337 h 11292"/>
                <a:gd name="T76" fmla="*/ 8576 w 11335"/>
                <a:gd name="T77" fmla="*/ 2489 h 11292"/>
                <a:gd name="T78" fmla="*/ 8504 w 11335"/>
                <a:gd name="T79" fmla="*/ 1465 h 11292"/>
                <a:gd name="T80" fmla="*/ 8149 w 11335"/>
                <a:gd name="T81" fmla="*/ 1635 h 11292"/>
                <a:gd name="T82" fmla="*/ 8234 w 11335"/>
                <a:gd name="T83" fmla="*/ 2261 h 11292"/>
                <a:gd name="T84" fmla="*/ 8945 w 11335"/>
                <a:gd name="T85" fmla="*/ 1849 h 11292"/>
                <a:gd name="T86" fmla="*/ 10758 w 11335"/>
                <a:gd name="T87" fmla="*/ 7065 h 11292"/>
                <a:gd name="T88" fmla="*/ 7701 w 11335"/>
                <a:gd name="T89" fmla="*/ 7600 h 11292"/>
                <a:gd name="T90" fmla="*/ 10758 w 11335"/>
                <a:gd name="T91" fmla="*/ 7065 h 11292"/>
                <a:gd name="T92" fmla="*/ 10832 w 11335"/>
                <a:gd name="T93" fmla="*/ 7688 h 11292"/>
                <a:gd name="T94" fmla="*/ 7742 w 11335"/>
                <a:gd name="T95" fmla="*/ 7970 h 11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1335" h="11292">
                  <a:moveTo>
                    <a:pt x="3242" y="11121"/>
                  </a:moveTo>
                  <a:lnTo>
                    <a:pt x="0" y="11121"/>
                  </a:lnTo>
                  <a:lnTo>
                    <a:pt x="0" y="170"/>
                  </a:lnTo>
                  <a:lnTo>
                    <a:pt x="3228" y="170"/>
                  </a:lnTo>
                  <a:lnTo>
                    <a:pt x="3228" y="11121"/>
                  </a:lnTo>
                  <a:lnTo>
                    <a:pt x="3242" y="11121"/>
                  </a:lnTo>
                  <a:close/>
                  <a:moveTo>
                    <a:pt x="142" y="10993"/>
                  </a:moveTo>
                  <a:lnTo>
                    <a:pt x="3100" y="10993"/>
                  </a:lnTo>
                  <a:lnTo>
                    <a:pt x="3100" y="298"/>
                  </a:lnTo>
                  <a:lnTo>
                    <a:pt x="142" y="298"/>
                  </a:lnTo>
                  <a:lnTo>
                    <a:pt x="142" y="10993"/>
                  </a:lnTo>
                  <a:close/>
                  <a:moveTo>
                    <a:pt x="1621" y="2460"/>
                  </a:moveTo>
                  <a:cubicBezTo>
                    <a:pt x="1294" y="2460"/>
                    <a:pt x="1038" y="2204"/>
                    <a:pt x="1038" y="1877"/>
                  </a:cubicBezTo>
                  <a:cubicBezTo>
                    <a:pt x="1038" y="1550"/>
                    <a:pt x="1294" y="1294"/>
                    <a:pt x="1621" y="1294"/>
                  </a:cubicBezTo>
                  <a:cubicBezTo>
                    <a:pt x="1948" y="1294"/>
                    <a:pt x="2204" y="1550"/>
                    <a:pt x="2204" y="1877"/>
                  </a:cubicBezTo>
                  <a:cubicBezTo>
                    <a:pt x="2204" y="2204"/>
                    <a:pt x="1948" y="2460"/>
                    <a:pt x="1621" y="2460"/>
                  </a:cubicBezTo>
                  <a:close/>
                  <a:moveTo>
                    <a:pt x="1621" y="1436"/>
                  </a:moveTo>
                  <a:cubicBezTo>
                    <a:pt x="1379" y="1436"/>
                    <a:pt x="1166" y="1635"/>
                    <a:pt x="1166" y="1891"/>
                  </a:cubicBezTo>
                  <a:cubicBezTo>
                    <a:pt x="1166" y="2133"/>
                    <a:pt x="1365" y="2346"/>
                    <a:pt x="1621" y="2346"/>
                  </a:cubicBezTo>
                  <a:cubicBezTo>
                    <a:pt x="1863" y="2346"/>
                    <a:pt x="2076" y="2147"/>
                    <a:pt x="2076" y="1891"/>
                  </a:cubicBezTo>
                  <a:cubicBezTo>
                    <a:pt x="2076" y="1635"/>
                    <a:pt x="1863" y="1436"/>
                    <a:pt x="1621" y="1436"/>
                  </a:cubicBezTo>
                  <a:close/>
                  <a:moveTo>
                    <a:pt x="71" y="7281"/>
                  </a:moveTo>
                  <a:lnTo>
                    <a:pt x="3171" y="7281"/>
                  </a:lnTo>
                  <a:lnTo>
                    <a:pt x="3171" y="7409"/>
                  </a:lnTo>
                  <a:lnTo>
                    <a:pt x="71" y="7409"/>
                  </a:lnTo>
                  <a:lnTo>
                    <a:pt x="71" y="7281"/>
                  </a:lnTo>
                  <a:close/>
                  <a:moveTo>
                    <a:pt x="71" y="7779"/>
                  </a:moveTo>
                  <a:lnTo>
                    <a:pt x="3171" y="7779"/>
                  </a:lnTo>
                  <a:lnTo>
                    <a:pt x="3171" y="7907"/>
                  </a:lnTo>
                  <a:lnTo>
                    <a:pt x="71" y="7907"/>
                  </a:lnTo>
                  <a:lnTo>
                    <a:pt x="71" y="7779"/>
                  </a:lnTo>
                  <a:close/>
                  <a:moveTo>
                    <a:pt x="6712" y="11121"/>
                  </a:moveTo>
                  <a:lnTo>
                    <a:pt x="3484" y="11121"/>
                  </a:lnTo>
                  <a:lnTo>
                    <a:pt x="3484" y="170"/>
                  </a:lnTo>
                  <a:lnTo>
                    <a:pt x="6712" y="170"/>
                  </a:lnTo>
                  <a:lnTo>
                    <a:pt x="6712" y="11121"/>
                  </a:lnTo>
                  <a:close/>
                  <a:moveTo>
                    <a:pt x="3612" y="10993"/>
                  </a:moveTo>
                  <a:lnTo>
                    <a:pt x="6570" y="10993"/>
                  </a:lnTo>
                  <a:lnTo>
                    <a:pt x="6570" y="298"/>
                  </a:lnTo>
                  <a:lnTo>
                    <a:pt x="3612" y="298"/>
                  </a:lnTo>
                  <a:lnTo>
                    <a:pt x="3612" y="10993"/>
                  </a:lnTo>
                  <a:close/>
                  <a:moveTo>
                    <a:pt x="5105" y="2460"/>
                  </a:moveTo>
                  <a:cubicBezTo>
                    <a:pt x="4778" y="2460"/>
                    <a:pt x="4522" y="2204"/>
                    <a:pt x="4522" y="1877"/>
                  </a:cubicBezTo>
                  <a:cubicBezTo>
                    <a:pt x="4522" y="1550"/>
                    <a:pt x="4778" y="1294"/>
                    <a:pt x="5105" y="1294"/>
                  </a:cubicBezTo>
                  <a:cubicBezTo>
                    <a:pt x="5432" y="1294"/>
                    <a:pt x="5688" y="1550"/>
                    <a:pt x="5688" y="1877"/>
                  </a:cubicBezTo>
                  <a:cubicBezTo>
                    <a:pt x="5688" y="2204"/>
                    <a:pt x="5418" y="2460"/>
                    <a:pt x="5105" y="2460"/>
                  </a:cubicBezTo>
                  <a:close/>
                  <a:moveTo>
                    <a:pt x="5105" y="1436"/>
                  </a:moveTo>
                  <a:cubicBezTo>
                    <a:pt x="4864" y="1436"/>
                    <a:pt x="4650" y="1635"/>
                    <a:pt x="4650" y="1891"/>
                  </a:cubicBezTo>
                  <a:cubicBezTo>
                    <a:pt x="4650" y="2133"/>
                    <a:pt x="4849" y="2346"/>
                    <a:pt x="5105" y="2346"/>
                  </a:cubicBezTo>
                  <a:cubicBezTo>
                    <a:pt x="5347" y="2346"/>
                    <a:pt x="5560" y="2147"/>
                    <a:pt x="5560" y="1891"/>
                  </a:cubicBezTo>
                  <a:cubicBezTo>
                    <a:pt x="5546" y="1635"/>
                    <a:pt x="5347" y="1436"/>
                    <a:pt x="5105" y="1436"/>
                  </a:cubicBezTo>
                  <a:close/>
                  <a:moveTo>
                    <a:pt x="3555" y="7281"/>
                  </a:moveTo>
                  <a:lnTo>
                    <a:pt x="6656" y="7281"/>
                  </a:lnTo>
                  <a:lnTo>
                    <a:pt x="6656" y="7409"/>
                  </a:lnTo>
                  <a:lnTo>
                    <a:pt x="3555" y="7409"/>
                  </a:lnTo>
                  <a:lnTo>
                    <a:pt x="3555" y="7281"/>
                  </a:lnTo>
                  <a:close/>
                  <a:moveTo>
                    <a:pt x="3555" y="7779"/>
                  </a:moveTo>
                  <a:lnTo>
                    <a:pt x="6656" y="7779"/>
                  </a:lnTo>
                  <a:lnTo>
                    <a:pt x="6656" y="7907"/>
                  </a:lnTo>
                  <a:lnTo>
                    <a:pt x="3555" y="7907"/>
                  </a:lnTo>
                  <a:lnTo>
                    <a:pt x="3555" y="7779"/>
                  </a:lnTo>
                  <a:close/>
                  <a:moveTo>
                    <a:pt x="8120" y="11292"/>
                  </a:moveTo>
                  <a:lnTo>
                    <a:pt x="6684" y="426"/>
                  </a:lnTo>
                  <a:lnTo>
                    <a:pt x="9884" y="0"/>
                  </a:lnTo>
                  <a:lnTo>
                    <a:pt x="11335" y="10865"/>
                  </a:lnTo>
                  <a:lnTo>
                    <a:pt x="8120" y="11292"/>
                  </a:lnTo>
                  <a:close/>
                  <a:moveTo>
                    <a:pt x="6826" y="540"/>
                  </a:moveTo>
                  <a:lnTo>
                    <a:pt x="8234" y="11136"/>
                  </a:lnTo>
                  <a:lnTo>
                    <a:pt x="11164" y="10752"/>
                  </a:lnTo>
                  <a:lnTo>
                    <a:pt x="9770" y="156"/>
                  </a:lnTo>
                  <a:lnTo>
                    <a:pt x="6826" y="540"/>
                  </a:lnTo>
                  <a:close/>
                  <a:moveTo>
                    <a:pt x="8504" y="2489"/>
                  </a:moveTo>
                  <a:cubicBezTo>
                    <a:pt x="8376" y="2489"/>
                    <a:pt x="8248" y="2446"/>
                    <a:pt x="8149" y="2375"/>
                  </a:cubicBezTo>
                  <a:cubicBezTo>
                    <a:pt x="8021" y="2275"/>
                    <a:pt x="7950" y="2147"/>
                    <a:pt x="7921" y="1991"/>
                  </a:cubicBezTo>
                  <a:cubicBezTo>
                    <a:pt x="7907" y="1834"/>
                    <a:pt x="7936" y="1678"/>
                    <a:pt x="8035" y="1564"/>
                  </a:cubicBezTo>
                  <a:cubicBezTo>
                    <a:pt x="8135" y="1436"/>
                    <a:pt x="8263" y="1365"/>
                    <a:pt x="8419" y="1337"/>
                  </a:cubicBezTo>
                  <a:cubicBezTo>
                    <a:pt x="8732" y="1294"/>
                    <a:pt x="9031" y="1521"/>
                    <a:pt x="9073" y="1834"/>
                  </a:cubicBezTo>
                  <a:cubicBezTo>
                    <a:pt x="9116" y="2147"/>
                    <a:pt x="8888" y="2446"/>
                    <a:pt x="8576" y="2489"/>
                  </a:cubicBezTo>
                  <a:lnTo>
                    <a:pt x="8504" y="2489"/>
                  </a:lnTo>
                  <a:close/>
                  <a:moveTo>
                    <a:pt x="8504" y="1465"/>
                  </a:moveTo>
                  <a:lnTo>
                    <a:pt x="8448" y="1465"/>
                  </a:lnTo>
                  <a:cubicBezTo>
                    <a:pt x="8334" y="1479"/>
                    <a:pt x="8220" y="1536"/>
                    <a:pt x="8149" y="1635"/>
                  </a:cubicBezTo>
                  <a:cubicBezTo>
                    <a:pt x="8078" y="1735"/>
                    <a:pt x="8049" y="1849"/>
                    <a:pt x="8064" y="1962"/>
                  </a:cubicBezTo>
                  <a:cubicBezTo>
                    <a:pt x="8078" y="2076"/>
                    <a:pt x="8135" y="2190"/>
                    <a:pt x="8234" y="2261"/>
                  </a:cubicBezTo>
                  <a:cubicBezTo>
                    <a:pt x="8334" y="2332"/>
                    <a:pt x="8448" y="2361"/>
                    <a:pt x="8561" y="2346"/>
                  </a:cubicBezTo>
                  <a:cubicBezTo>
                    <a:pt x="8803" y="2318"/>
                    <a:pt x="8974" y="2090"/>
                    <a:pt x="8945" y="1849"/>
                  </a:cubicBezTo>
                  <a:cubicBezTo>
                    <a:pt x="8917" y="1621"/>
                    <a:pt x="8732" y="1465"/>
                    <a:pt x="8504" y="1465"/>
                  </a:cubicBezTo>
                  <a:close/>
                  <a:moveTo>
                    <a:pt x="10758" y="7065"/>
                  </a:moveTo>
                  <a:lnTo>
                    <a:pt x="10775" y="7192"/>
                  </a:lnTo>
                  <a:lnTo>
                    <a:pt x="7701" y="7600"/>
                  </a:lnTo>
                  <a:lnTo>
                    <a:pt x="7684" y="7474"/>
                  </a:lnTo>
                  <a:lnTo>
                    <a:pt x="10758" y="7065"/>
                  </a:lnTo>
                  <a:close/>
                  <a:moveTo>
                    <a:pt x="10815" y="7561"/>
                  </a:moveTo>
                  <a:lnTo>
                    <a:pt x="10832" y="7688"/>
                  </a:lnTo>
                  <a:lnTo>
                    <a:pt x="7759" y="8097"/>
                  </a:lnTo>
                  <a:lnTo>
                    <a:pt x="7742" y="7970"/>
                  </a:lnTo>
                  <a:lnTo>
                    <a:pt x="10815" y="7561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85800">
                <a:defRPr/>
              </a:pPr>
              <a:endParaRPr lang="zh-CN" altLang="en-US" sz="1400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14643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76169" y="1410189"/>
            <a:ext cx="1956381" cy="2570772"/>
          </a:xfrm>
          <a:prstGeom prst="rect">
            <a:avLst/>
          </a:prstGeom>
          <a:noFill/>
          <a:ln w="38100">
            <a:solidFill>
              <a:srgbClr val="669900"/>
            </a:solidFill>
            <a:miter lim="800000"/>
            <a:headEnd/>
            <a:tailEnd/>
          </a:ln>
          <a:effectLst>
            <a:softEdge rad="127000"/>
          </a:effectLst>
        </p:spPr>
      </p:pic>
      <p:sp>
        <p:nvSpPr>
          <p:cNvPr id="9218" name="Text Box 8"/>
          <p:cNvSpPr txBox="1">
            <a:spLocks noChangeArrowheads="1"/>
          </p:cNvSpPr>
          <p:nvPr/>
        </p:nvSpPr>
        <p:spPr bwMode="auto">
          <a:xfrm>
            <a:off x="483159" y="978079"/>
            <a:ext cx="5096608" cy="38636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200000"/>
              </a:lnSpc>
              <a:spcBef>
                <a:spcPct val="50000"/>
              </a:spcBef>
              <a:defRPr/>
            </a:pPr>
            <a:r>
              <a:rPr lang="en-US" altLang="zh-CN" sz="1800" kern="0" dirty="0">
                <a:latin typeface="+mn-lt"/>
                <a:ea typeface="+mn-ea"/>
                <a:cs typeface="+mn-ea"/>
                <a:sym typeface="+mn-lt"/>
              </a:rPr>
              <a:t>        </a:t>
            </a:r>
            <a:r>
              <a:rPr lang="zh-CN" altLang="en-US" sz="1800" kern="0" dirty="0">
                <a:solidFill>
                  <a:srgbClr val="663300"/>
                </a:solidFill>
                <a:latin typeface="+mn-lt"/>
                <a:ea typeface="+mn-ea"/>
                <a:cs typeface="+mn-ea"/>
                <a:sym typeface="+mn-lt"/>
              </a:rPr>
              <a:t>朱德（</a:t>
            </a:r>
            <a:r>
              <a:rPr lang="en-US" altLang="zh-CN" sz="1800" kern="0" dirty="0">
                <a:solidFill>
                  <a:srgbClr val="663300"/>
                </a:solidFill>
                <a:latin typeface="+mn-lt"/>
                <a:ea typeface="+mn-ea"/>
                <a:cs typeface="+mn-ea"/>
                <a:sym typeface="+mn-lt"/>
              </a:rPr>
              <a:t>1886~1976</a:t>
            </a:r>
            <a:r>
              <a:rPr lang="zh-CN" altLang="en-US" sz="1800" kern="0" dirty="0">
                <a:solidFill>
                  <a:srgbClr val="663300"/>
                </a:solidFill>
                <a:latin typeface="+mn-lt"/>
                <a:ea typeface="+mn-ea"/>
                <a:cs typeface="+mn-ea"/>
                <a:sym typeface="+mn-lt"/>
              </a:rPr>
              <a:t>）马克思主义者，无产阶级革命家，军事家，政治家；中国共产党、中国人民解放军和中华人民共和国的主要领导人，中国人民解放军和中华人民共和国的主要缔造者之一；中华人民共和国元帅，中华人民共和国全国人民代表大会常务委员会委员长（</a:t>
            </a:r>
            <a:r>
              <a:rPr lang="en-US" altLang="zh-CN" sz="1800" kern="0" dirty="0">
                <a:solidFill>
                  <a:srgbClr val="663300"/>
                </a:solidFill>
                <a:latin typeface="+mn-lt"/>
                <a:ea typeface="+mn-ea"/>
                <a:cs typeface="+mn-ea"/>
                <a:sym typeface="+mn-lt"/>
              </a:rPr>
              <a:t>1959 ~1976</a:t>
            </a:r>
            <a:r>
              <a:rPr lang="zh-CN" altLang="en-US" sz="1800" kern="0" dirty="0">
                <a:solidFill>
                  <a:srgbClr val="663300"/>
                </a:solidFill>
                <a:latin typeface="+mn-lt"/>
                <a:ea typeface="+mn-ea"/>
                <a:cs typeface="+mn-ea"/>
                <a:sym typeface="+mn-lt"/>
              </a:rPr>
              <a:t>）。</a:t>
            </a:r>
          </a:p>
        </p:txBody>
      </p:sp>
      <p:grpSp>
        <p:nvGrpSpPr>
          <p:cNvPr id="6" name="组合 5"/>
          <p:cNvGrpSpPr/>
          <p:nvPr/>
        </p:nvGrpSpPr>
        <p:grpSpPr>
          <a:xfrm>
            <a:off x="121921" y="213360"/>
            <a:ext cx="2093741" cy="492626"/>
            <a:chOff x="162560" y="284480"/>
            <a:chExt cx="2791655" cy="656834"/>
          </a:xfrm>
        </p:grpSpPr>
        <p:sp>
          <p:nvSpPr>
            <p:cNvPr id="8" name="矩形: 圆角 1"/>
            <p:cNvSpPr/>
            <p:nvPr/>
          </p:nvSpPr>
          <p:spPr>
            <a:xfrm>
              <a:off x="162560" y="284480"/>
              <a:ext cx="2791655" cy="638056"/>
            </a:xfrm>
            <a:prstGeom prst="roundRect">
              <a:avLst>
                <a:gd name="adj" fmla="val 50000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9" name="smiling-tooth-with-hands_33918"/>
            <p:cNvSpPr>
              <a:spLocks noChangeAspect="1"/>
            </p:cNvSpPr>
            <p:nvPr/>
          </p:nvSpPr>
          <p:spPr bwMode="auto">
            <a:xfrm>
              <a:off x="473896" y="453715"/>
              <a:ext cx="340631" cy="340631"/>
            </a:xfrm>
            <a:custGeom>
              <a:avLst/>
              <a:gdLst>
                <a:gd name="T0" fmla="*/ 12000 w 12800"/>
                <a:gd name="T1" fmla="*/ 11200 h 12800"/>
                <a:gd name="T2" fmla="*/ 7176 w 12800"/>
                <a:gd name="T3" fmla="*/ 12121 h 12800"/>
                <a:gd name="T4" fmla="*/ 6400 w 12800"/>
                <a:gd name="T5" fmla="*/ 12800 h 12800"/>
                <a:gd name="T6" fmla="*/ 5624 w 12800"/>
                <a:gd name="T7" fmla="*/ 12121 h 12800"/>
                <a:gd name="T8" fmla="*/ 800 w 12800"/>
                <a:gd name="T9" fmla="*/ 11200 h 12800"/>
                <a:gd name="T10" fmla="*/ 0 w 12800"/>
                <a:gd name="T11" fmla="*/ 10400 h 12800"/>
                <a:gd name="T12" fmla="*/ 0 w 12800"/>
                <a:gd name="T13" fmla="*/ 800 h 12800"/>
                <a:gd name="T14" fmla="*/ 800 w 12800"/>
                <a:gd name="T15" fmla="*/ 0 h 12800"/>
                <a:gd name="T16" fmla="*/ 879 w 12800"/>
                <a:gd name="T17" fmla="*/ 16 h 12800"/>
                <a:gd name="T18" fmla="*/ 6400 w 12800"/>
                <a:gd name="T19" fmla="*/ 1600 h 12800"/>
                <a:gd name="T20" fmla="*/ 11921 w 12800"/>
                <a:gd name="T21" fmla="*/ 16 h 12800"/>
                <a:gd name="T22" fmla="*/ 12000 w 12800"/>
                <a:gd name="T23" fmla="*/ 0 h 12800"/>
                <a:gd name="T24" fmla="*/ 12800 w 12800"/>
                <a:gd name="T25" fmla="*/ 800 h 12800"/>
                <a:gd name="T26" fmla="*/ 12800 w 12800"/>
                <a:gd name="T27" fmla="*/ 10400 h 12800"/>
                <a:gd name="T28" fmla="*/ 12000 w 12800"/>
                <a:gd name="T29" fmla="*/ 11200 h 12800"/>
                <a:gd name="T30" fmla="*/ 5600 w 12800"/>
                <a:gd name="T31" fmla="*/ 2507 h 12800"/>
                <a:gd name="T32" fmla="*/ 1600 w 12800"/>
                <a:gd name="T33" fmla="*/ 1670 h 12800"/>
                <a:gd name="T34" fmla="*/ 1600 w 12800"/>
                <a:gd name="T35" fmla="*/ 9643 h 12800"/>
                <a:gd name="T36" fmla="*/ 5600 w 12800"/>
                <a:gd name="T37" fmla="*/ 10400 h 12800"/>
                <a:gd name="T38" fmla="*/ 5600 w 12800"/>
                <a:gd name="T39" fmla="*/ 2507 h 12800"/>
                <a:gd name="T40" fmla="*/ 11200 w 12800"/>
                <a:gd name="T41" fmla="*/ 1670 h 12800"/>
                <a:gd name="T42" fmla="*/ 7200 w 12800"/>
                <a:gd name="T43" fmla="*/ 2506 h 12800"/>
                <a:gd name="T44" fmla="*/ 7200 w 12800"/>
                <a:gd name="T45" fmla="*/ 10400 h 12800"/>
                <a:gd name="T46" fmla="*/ 11200 w 12800"/>
                <a:gd name="T47" fmla="*/ 9644 h 12800"/>
                <a:gd name="T48" fmla="*/ 11200 w 12800"/>
                <a:gd name="T49" fmla="*/ 1670 h 12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800" h="12800">
                  <a:moveTo>
                    <a:pt x="12000" y="11200"/>
                  </a:moveTo>
                  <a:cubicBezTo>
                    <a:pt x="10776" y="11254"/>
                    <a:pt x="8442" y="11463"/>
                    <a:pt x="7176" y="12121"/>
                  </a:cubicBezTo>
                  <a:cubicBezTo>
                    <a:pt x="7116" y="12503"/>
                    <a:pt x="6799" y="12800"/>
                    <a:pt x="6400" y="12800"/>
                  </a:cubicBezTo>
                  <a:cubicBezTo>
                    <a:pt x="6002" y="12800"/>
                    <a:pt x="5684" y="12503"/>
                    <a:pt x="5624" y="12121"/>
                  </a:cubicBezTo>
                  <a:cubicBezTo>
                    <a:pt x="4358" y="11463"/>
                    <a:pt x="2024" y="11254"/>
                    <a:pt x="800" y="11200"/>
                  </a:cubicBezTo>
                  <a:cubicBezTo>
                    <a:pt x="358" y="11200"/>
                    <a:pt x="0" y="10842"/>
                    <a:pt x="0" y="10400"/>
                  </a:cubicBezTo>
                  <a:lnTo>
                    <a:pt x="0" y="800"/>
                  </a:lnTo>
                  <a:cubicBezTo>
                    <a:pt x="0" y="358"/>
                    <a:pt x="358" y="0"/>
                    <a:pt x="800" y="0"/>
                  </a:cubicBezTo>
                  <a:cubicBezTo>
                    <a:pt x="828" y="0"/>
                    <a:pt x="851" y="14"/>
                    <a:pt x="879" y="16"/>
                  </a:cubicBezTo>
                  <a:cubicBezTo>
                    <a:pt x="6381" y="158"/>
                    <a:pt x="6400" y="1600"/>
                    <a:pt x="6400" y="1600"/>
                  </a:cubicBezTo>
                  <a:cubicBezTo>
                    <a:pt x="6400" y="1600"/>
                    <a:pt x="6419" y="158"/>
                    <a:pt x="11921" y="16"/>
                  </a:cubicBezTo>
                  <a:cubicBezTo>
                    <a:pt x="11949" y="14"/>
                    <a:pt x="11972" y="0"/>
                    <a:pt x="12000" y="0"/>
                  </a:cubicBezTo>
                  <a:cubicBezTo>
                    <a:pt x="12442" y="0"/>
                    <a:pt x="12800" y="358"/>
                    <a:pt x="12800" y="800"/>
                  </a:cubicBezTo>
                  <a:lnTo>
                    <a:pt x="12800" y="10400"/>
                  </a:lnTo>
                  <a:cubicBezTo>
                    <a:pt x="12800" y="10842"/>
                    <a:pt x="12442" y="11200"/>
                    <a:pt x="12000" y="11200"/>
                  </a:cubicBezTo>
                  <a:close/>
                  <a:moveTo>
                    <a:pt x="5600" y="2507"/>
                  </a:moveTo>
                  <a:cubicBezTo>
                    <a:pt x="4568" y="1982"/>
                    <a:pt x="2861" y="1764"/>
                    <a:pt x="1600" y="1670"/>
                  </a:cubicBezTo>
                  <a:lnTo>
                    <a:pt x="1600" y="9643"/>
                  </a:lnTo>
                  <a:cubicBezTo>
                    <a:pt x="3747" y="9753"/>
                    <a:pt x="4949" y="10074"/>
                    <a:pt x="5600" y="10400"/>
                  </a:cubicBezTo>
                  <a:lnTo>
                    <a:pt x="5600" y="2507"/>
                  </a:lnTo>
                  <a:close/>
                  <a:moveTo>
                    <a:pt x="11200" y="1670"/>
                  </a:moveTo>
                  <a:cubicBezTo>
                    <a:pt x="9940" y="1764"/>
                    <a:pt x="8232" y="1982"/>
                    <a:pt x="7200" y="2506"/>
                  </a:cubicBezTo>
                  <a:lnTo>
                    <a:pt x="7200" y="10400"/>
                  </a:lnTo>
                  <a:cubicBezTo>
                    <a:pt x="7851" y="10074"/>
                    <a:pt x="9052" y="9753"/>
                    <a:pt x="11200" y="9644"/>
                  </a:cubicBezTo>
                  <a:lnTo>
                    <a:pt x="11200" y="167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835052" y="325761"/>
              <a:ext cx="1998583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dist">
                <a:defRPr/>
              </a:pPr>
              <a:r>
                <a:rPr lang="zh-CN" altLang="en-US" sz="2400" dirty="0">
                  <a:solidFill>
                    <a:prstClr val="white"/>
                  </a:solidFill>
                  <a:cs typeface="+mn-ea"/>
                  <a:sym typeface="+mn-lt"/>
                </a:rPr>
                <a:t>认识朱德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Group 26"/>
          <p:cNvGraphicFramePr>
            <a:graphicFrameLocks noGrp="1"/>
          </p:cNvGraphicFramePr>
          <p:nvPr/>
        </p:nvGraphicFramePr>
        <p:xfrm>
          <a:off x="1618779" y="2173519"/>
          <a:ext cx="6048376" cy="983456"/>
        </p:xfrm>
        <a:graphic>
          <a:graphicData uri="http://schemas.openxmlformats.org/drawingml/2006/table">
            <a:tbl>
              <a:tblPr/>
              <a:tblGrid>
                <a:gridCol w="1482329"/>
                <a:gridCol w="1481138"/>
                <a:gridCol w="1483519"/>
                <a:gridCol w="1601390"/>
              </a:tblGrid>
              <a:tr h="98345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6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朱</a:t>
                      </a:r>
                    </a:p>
                  </a:txBody>
                  <a:tcPr marL="68580" marR="68580" marT="34307" marB="3430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6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志</a:t>
                      </a:r>
                    </a:p>
                  </a:txBody>
                  <a:tcPr marL="68580" marR="68580" marT="34307" marB="3430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6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冈</a:t>
                      </a:r>
                    </a:p>
                  </a:txBody>
                  <a:tcPr marL="68580" marR="68580" marT="34307" marB="3430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6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守</a:t>
                      </a:r>
                    </a:p>
                  </a:txBody>
                  <a:tcPr marL="68580" marR="68580" marT="34307" marB="3430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1" name="Rectangle 16"/>
          <p:cNvSpPr>
            <a:spLocks noChangeArrowheads="1"/>
          </p:cNvSpPr>
          <p:nvPr/>
        </p:nvSpPr>
        <p:spPr bwMode="auto">
          <a:xfrm>
            <a:off x="1618779" y="1738941"/>
            <a:ext cx="1457325" cy="432197"/>
          </a:xfrm>
          <a:prstGeom prst="rect">
            <a:avLst/>
          </a:prstGeom>
          <a:gradFill rotWithShape="1">
            <a:gsLst>
              <a:gs pos="0">
                <a:schemeClr val="folHlink"/>
              </a:gs>
              <a:gs pos="50000">
                <a:schemeClr val="bg1"/>
              </a:gs>
              <a:gs pos="100000">
                <a:schemeClr val="folHlink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</a:ln>
          <a:effectLst/>
        </p:spPr>
        <p:txBody>
          <a:bodyPr wrap="none" lIns="68580" tIns="34290" rIns="68580" bIns="34290" anchor="ctr"/>
          <a:lstStyle/>
          <a:p>
            <a:pPr algn="ctr">
              <a:defRPr/>
            </a:pPr>
            <a:r>
              <a:rPr lang="en-US" altLang="zh-CN" sz="2400" kern="0" dirty="0" err="1">
                <a:solidFill>
                  <a:srgbClr val="800000"/>
                </a:solidFill>
                <a:cs typeface="+mn-ea"/>
                <a:sym typeface="+mn-lt"/>
              </a:rPr>
              <a:t>zhū</a:t>
            </a:r>
            <a:endParaRPr lang="en-US" altLang="zh-CN" sz="2400" kern="0" dirty="0">
              <a:solidFill>
                <a:srgbClr val="800000"/>
              </a:solidFill>
              <a:cs typeface="+mn-ea"/>
              <a:sym typeface="+mn-lt"/>
            </a:endParaRPr>
          </a:p>
        </p:txBody>
      </p:sp>
      <p:sp>
        <p:nvSpPr>
          <p:cNvPr id="12" name="Rectangle 17"/>
          <p:cNvSpPr>
            <a:spLocks noChangeArrowheads="1"/>
          </p:cNvSpPr>
          <p:nvPr/>
        </p:nvSpPr>
        <p:spPr bwMode="auto">
          <a:xfrm>
            <a:off x="6046714" y="1738941"/>
            <a:ext cx="1620440" cy="432197"/>
          </a:xfrm>
          <a:prstGeom prst="rect">
            <a:avLst/>
          </a:prstGeom>
          <a:gradFill rotWithShape="1">
            <a:gsLst>
              <a:gs pos="0">
                <a:schemeClr val="folHlink"/>
              </a:gs>
              <a:gs pos="50000">
                <a:schemeClr val="bg1"/>
              </a:gs>
              <a:gs pos="100000">
                <a:schemeClr val="folHlink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</a:ln>
          <a:effectLst/>
        </p:spPr>
        <p:txBody>
          <a:bodyPr wrap="none" lIns="68580" tIns="34290" rIns="68580" bIns="34290" anchor="ctr"/>
          <a:lstStyle/>
          <a:p>
            <a:pPr algn="ctr">
              <a:defRPr/>
            </a:pPr>
            <a:r>
              <a:rPr lang="en-US" altLang="zh-CN" sz="2400" kern="0" dirty="0" err="1">
                <a:solidFill>
                  <a:srgbClr val="800000"/>
                </a:solidFill>
                <a:cs typeface="+mn-ea"/>
                <a:sym typeface="+mn-lt"/>
              </a:rPr>
              <a:t>shǒu</a:t>
            </a:r>
            <a:endParaRPr lang="en-US" altLang="zh-CN" sz="2400" kern="0" dirty="0">
              <a:solidFill>
                <a:srgbClr val="800000"/>
              </a:solidFill>
              <a:cs typeface="+mn-ea"/>
              <a:sym typeface="+mn-lt"/>
            </a:endParaRPr>
          </a:p>
        </p:txBody>
      </p:sp>
      <p:sp>
        <p:nvSpPr>
          <p:cNvPr id="13" name="Rectangle 18"/>
          <p:cNvSpPr>
            <a:spLocks noChangeArrowheads="1"/>
          </p:cNvSpPr>
          <p:nvPr/>
        </p:nvSpPr>
        <p:spPr bwMode="auto">
          <a:xfrm>
            <a:off x="4589389" y="1738941"/>
            <a:ext cx="1458515" cy="432197"/>
          </a:xfrm>
          <a:prstGeom prst="rect">
            <a:avLst/>
          </a:prstGeom>
          <a:gradFill rotWithShape="1">
            <a:gsLst>
              <a:gs pos="0">
                <a:schemeClr val="folHlink"/>
              </a:gs>
              <a:gs pos="50000">
                <a:schemeClr val="bg1"/>
              </a:gs>
              <a:gs pos="100000">
                <a:schemeClr val="folHlink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</a:ln>
          <a:effectLst/>
        </p:spPr>
        <p:txBody>
          <a:bodyPr wrap="none" lIns="68580" tIns="34290" rIns="68580" bIns="34290" anchor="ctr"/>
          <a:lstStyle/>
          <a:p>
            <a:pPr algn="ctr">
              <a:defRPr/>
            </a:pPr>
            <a:r>
              <a:rPr lang="en-US" altLang="zh-CN" sz="2400" kern="0" dirty="0" err="1">
                <a:solidFill>
                  <a:srgbClr val="800000"/>
                </a:solidFill>
                <a:cs typeface="+mn-ea"/>
                <a:sym typeface="+mn-lt"/>
              </a:rPr>
              <a:t>gāng</a:t>
            </a:r>
            <a:endParaRPr lang="en-US" altLang="zh-CN" sz="2400" kern="0" dirty="0">
              <a:solidFill>
                <a:srgbClr val="800000"/>
              </a:solidFill>
              <a:cs typeface="+mn-ea"/>
              <a:sym typeface="+mn-lt"/>
            </a:endParaRPr>
          </a:p>
        </p:txBody>
      </p:sp>
      <p:sp>
        <p:nvSpPr>
          <p:cNvPr id="14" name="Rectangle 19"/>
          <p:cNvSpPr>
            <a:spLocks noChangeArrowheads="1"/>
          </p:cNvSpPr>
          <p:nvPr/>
        </p:nvSpPr>
        <p:spPr bwMode="auto">
          <a:xfrm>
            <a:off x="3077295" y="1738941"/>
            <a:ext cx="1510903" cy="432197"/>
          </a:xfrm>
          <a:prstGeom prst="rect">
            <a:avLst/>
          </a:prstGeom>
          <a:gradFill rotWithShape="1">
            <a:gsLst>
              <a:gs pos="0">
                <a:schemeClr val="folHlink"/>
              </a:gs>
              <a:gs pos="50000">
                <a:schemeClr val="bg1"/>
              </a:gs>
              <a:gs pos="100000">
                <a:schemeClr val="folHlink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</a:ln>
          <a:effectLst/>
        </p:spPr>
        <p:txBody>
          <a:bodyPr wrap="none" lIns="68580" tIns="34290" rIns="68580" bIns="34290" anchor="ctr"/>
          <a:lstStyle/>
          <a:p>
            <a:pPr algn="ctr">
              <a:defRPr/>
            </a:pPr>
            <a:r>
              <a:rPr lang="en-US" altLang="zh-CN" sz="2400" kern="0" dirty="0" err="1">
                <a:solidFill>
                  <a:srgbClr val="800000"/>
                </a:solidFill>
                <a:cs typeface="+mn-ea"/>
                <a:sym typeface="+mn-lt"/>
              </a:rPr>
              <a:t>zhì</a:t>
            </a:r>
            <a:endParaRPr lang="en-US" altLang="zh-CN" sz="2400" kern="0" dirty="0">
              <a:solidFill>
                <a:srgbClr val="800000"/>
              </a:solidFill>
              <a:cs typeface="+mn-ea"/>
              <a:sym typeface="+mn-lt"/>
            </a:endParaRPr>
          </a:p>
        </p:txBody>
      </p:sp>
      <p:sp>
        <p:nvSpPr>
          <p:cNvPr id="15" name="Text Box 20"/>
          <p:cNvSpPr txBox="1">
            <a:spLocks noChangeArrowheads="1"/>
          </p:cNvSpPr>
          <p:nvPr/>
        </p:nvSpPr>
        <p:spPr bwMode="auto">
          <a:xfrm>
            <a:off x="1618780" y="3273276"/>
            <a:ext cx="2268140" cy="438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zh-CN" altLang="en-US" sz="2400" kern="0" dirty="0">
                <a:solidFill>
                  <a:schemeClr val="accent2"/>
                </a:solidFill>
                <a:latin typeface="+mn-lt"/>
                <a:ea typeface="+mn-ea"/>
                <a:cs typeface="+mn-ea"/>
                <a:sym typeface="+mn-lt"/>
              </a:rPr>
              <a:t>（朱红）</a:t>
            </a:r>
          </a:p>
        </p:txBody>
      </p:sp>
      <p:sp>
        <p:nvSpPr>
          <p:cNvPr id="16" name="Text Box 21"/>
          <p:cNvSpPr txBox="1">
            <a:spLocks noChangeArrowheads="1"/>
          </p:cNvSpPr>
          <p:nvPr/>
        </p:nvSpPr>
        <p:spPr bwMode="auto">
          <a:xfrm>
            <a:off x="3185047" y="3274872"/>
            <a:ext cx="2268140" cy="438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zh-CN" altLang="en-US" sz="2400" kern="0" dirty="0">
                <a:solidFill>
                  <a:schemeClr val="accent2"/>
                </a:solidFill>
                <a:latin typeface="+mn-lt"/>
                <a:ea typeface="+mn-ea"/>
                <a:cs typeface="+mn-ea"/>
                <a:sym typeface="+mn-lt"/>
              </a:rPr>
              <a:t>（志气）</a:t>
            </a:r>
          </a:p>
        </p:txBody>
      </p:sp>
      <p:sp>
        <p:nvSpPr>
          <p:cNvPr id="17" name="Text Box 22"/>
          <p:cNvSpPr txBox="1">
            <a:spLocks noChangeArrowheads="1"/>
          </p:cNvSpPr>
          <p:nvPr/>
        </p:nvSpPr>
        <p:spPr bwMode="auto">
          <a:xfrm>
            <a:off x="4534025" y="3273276"/>
            <a:ext cx="2268141" cy="438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zh-CN" altLang="en-US" sz="2400" kern="0" dirty="0">
                <a:solidFill>
                  <a:schemeClr val="accent2"/>
                </a:solidFill>
                <a:latin typeface="+mn-lt"/>
                <a:ea typeface="+mn-ea"/>
                <a:cs typeface="+mn-ea"/>
                <a:sym typeface="+mn-lt"/>
              </a:rPr>
              <a:t>（井冈山）</a:t>
            </a:r>
          </a:p>
        </p:txBody>
      </p:sp>
      <p:sp>
        <p:nvSpPr>
          <p:cNvPr id="19" name="Text Box 23"/>
          <p:cNvSpPr txBox="1">
            <a:spLocks noChangeArrowheads="1"/>
          </p:cNvSpPr>
          <p:nvPr/>
        </p:nvSpPr>
        <p:spPr bwMode="auto">
          <a:xfrm>
            <a:off x="6216527" y="3262218"/>
            <a:ext cx="2268141" cy="438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zh-CN" altLang="en-US" sz="2400" kern="0">
                <a:solidFill>
                  <a:schemeClr val="accent2"/>
                </a:solidFill>
                <a:latin typeface="+mn-lt"/>
                <a:ea typeface="+mn-ea"/>
                <a:cs typeface="+mn-ea"/>
                <a:sym typeface="+mn-lt"/>
              </a:rPr>
              <a:t>（看守）</a:t>
            </a:r>
          </a:p>
        </p:txBody>
      </p:sp>
      <p:grpSp>
        <p:nvGrpSpPr>
          <p:cNvPr id="18" name="组合 17"/>
          <p:cNvGrpSpPr/>
          <p:nvPr/>
        </p:nvGrpSpPr>
        <p:grpSpPr>
          <a:xfrm>
            <a:off x="121921" y="206083"/>
            <a:ext cx="2093741" cy="492626"/>
            <a:chOff x="162560" y="284480"/>
            <a:chExt cx="2791655" cy="656834"/>
          </a:xfrm>
        </p:grpSpPr>
        <p:sp>
          <p:nvSpPr>
            <p:cNvPr id="20" name="矩形: 圆角 1"/>
            <p:cNvSpPr/>
            <p:nvPr/>
          </p:nvSpPr>
          <p:spPr>
            <a:xfrm>
              <a:off x="162560" y="284480"/>
              <a:ext cx="2791655" cy="638056"/>
            </a:xfrm>
            <a:prstGeom prst="roundRect">
              <a:avLst>
                <a:gd name="adj" fmla="val 50000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1" name="smiling-tooth-with-hands_33918"/>
            <p:cNvSpPr>
              <a:spLocks noChangeAspect="1"/>
            </p:cNvSpPr>
            <p:nvPr/>
          </p:nvSpPr>
          <p:spPr bwMode="auto">
            <a:xfrm>
              <a:off x="473896" y="453715"/>
              <a:ext cx="340631" cy="340631"/>
            </a:xfrm>
            <a:custGeom>
              <a:avLst/>
              <a:gdLst>
                <a:gd name="T0" fmla="*/ 12000 w 12800"/>
                <a:gd name="T1" fmla="*/ 11200 h 12800"/>
                <a:gd name="T2" fmla="*/ 7176 w 12800"/>
                <a:gd name="T3" fmla="*/ 12121 h 12800"/>
                <a:gd name="T4" fmla="*/ 6400 w 12800"/>
                <a:gd name="T5" fmla="*/ 12800 h 12800"/>
                <a:gd name="T6" fmla="*/ 5624 w 12800"/>
                <a:gd name="T7" fmla="*/ 12121 h 12800"/>
                <a:gd name="T8" fmla="*/ 800 w 12800"/>
                <a:gd name="T9" fmla="*/ 11200 h 12800"/>
                <a:gd name="T10" fmla="*/ 0 w 12800"/>
                <a:gd name="T11" fmla="*/ 10400 h 12800"/>
                <a:gd name="T12" fmla="*/ 0 w 12800"/>
                <a:gd name="T13" fmla="*/ 800 h 12800"/>
                <a:gd name="T14" fmla="*/ 800 w 12800"/>
                <a:gd name="T15" fmla="*/ 0 h 12800"/>
                <a:gd name="T16" fmla="*/ 879 w 12800"/>
                <a:gd name="T17" fmla="*/ 16 h 12800"/>
                <a:gd name="T18" fmla="*/ 6400 w 12800"/>
                <a:gd name="T19" fmla="*/ 1600 h 12800"/>
                <a:gd name="T20" fmla="*/ 11921 w 12800"/>
                <a:gd name="T21" fmla="*/ 16 h 12800"/>
                <a:gd name="T22" fmla="*/ 12000 w 12800"/>
                <a:gd name="T23" fmla="*/ 0 h 12800"/>
                <a:gd name="T24" fmla="*/ 12800 w 12800"/>
                <a:gd name="T25" fmla="*/ 800 h 12800"/>
                <a:gd name="T26" fmla="*/ 12800 w 12800"/>
                <a:gd name="T27" fmla="*/ 10400 h 12800"/>
                <a:gd name="T28" fmla="*/ 12000 w 12800"/>
                <a:gd name="T29" fmla="*/ 11200 h 12800"/>
                <a:gd name="T30" fmla="*/ 5600 w 12800"/>
                <a:gd name="T31" fmla="*/ 2507 h 12800"/>
                <a:gd name="T32" fmla="*/ 1600 w 12800"/>
                <a:gd name="T33" fmla="*/ 1670 h 12800"/>
                <a:gd name="T34" fmla="*/ 1600 w 12800"/>
                <a:gd name="T35" fmla="*/ 9643 h 12800"/>
                <a:gd name="T36" fmla="*/ 5600 w 12800"/>
                <a:gd name="T37" fmla="*/ 10400 h 12800"/>
                <a:gd name="T38" fmla="*/ 5600 w 12800"/>
                <a:gd name="T39" fmla="*/ 2507 h 12800"/>
                <a:gd name="T40" fmla="*/ 11200 w 12800"/>
                <a:gd name="T41" fmla="*/ 1670 h 12800"/>
                <a:gd name="T42" fmla="*/ 7200 w 12800"/>
                <a:gd name="T43" fmla="*/ 2506 h 12800"/>
                <a:gd name="T44" fmla="*/ 7200 w 12800"/>
                <a:gd name="T45" fmla="*/ 10400 h 12800"/>
                <a:gd name="T46" fmla="*/ 11200 w 12800"/>
                <a:gd name="T47" fmla="*/ 9644 h 12800"/>
                <a:gd name="T48" fmla="*/ 11200 w 12800"/>
                <a:gd name="T49" fmla="*/ 1670 h 12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800" h="12800">
                  <a:moveTo>
                    <a:pt x="12000" y="11200"/>
                  </a:moveTo>
                  <a:cubicBezTo>
                    <a:pt x="10776" y="11254"/>
                    <a:pt x="8442" y="11463"/>
                    <a:pt x="7176" y="12121"/>
                  </a:cubicBezTo>
                  <a:cubicBezTo>
                    <a:pt x="7116" y="12503"/>
                    <a:pt x="6799" y="12800"/>
                    <a:pt x="6400" y="12800"/>
                  </a:cubicBezTo>
                  <a:cubicBezTo>
                    <a:pt x="6002" y="12800"/>
                    <a:pt x="5684" y="12503"/>
                    <a:pt x="5624" y="12121"/>
                  </a:cubicBezTo>
                  <a:cubicBezTo>
                    <a:pt x="4358" y="11463"/>
                    <a:pt x="2024" y="11254"/>
                    <a:pt x="800" y="11200"/>
                  </a:cubicBezTo>
                  <a:cubicBezTo>
                    <a:pt x="358" y="11200"/>
                    <a:pt x="0" y="10842"/>
                    <a:pt x="0" y="10400"/>
                  </a:cubicBezTo>
                  <a:lnTo>
                    <a:pt x="0" y="800"/>
                  </a:lnTo>
                  <a:cubicBezTo>
                    <a:pt x="0" y="358"/>
                    <a:pt x="358" y="0"/>
                    <a:pt x="800" y="0"/>
                  </a:cubicBezTo>
                  <a:cubicBezTo>
                    <a:pt x="828" y="0"/>
                    <a:pt x="851" y="14"/>
                    <a:pt x="879" y="16"/>
                  </a:cubicBezTo>
                  <a:cubicBezTo>
                    <a:pt x="6381" y="158"/>
                    <a:pt x="6400" y="1600"/>
                    <a:pt x="6400" y="1600"/>
                  </a:cubicBezTo>
                  <a:cubicBezTo>
                    <a:pt x="6400" y="1600"/>
                    <a:pt x="6419" y="158"/>
                    <a:pt x="11921" y="16"/>
                  </a:cubicBezTo>
                  <a:cubicBezTo>
                    <a:pt x="11949" y="14"/>
                    <a:pt x="11972" y="0"/>
                    <a:pt x="12000" y="0"/>
                  </a:cubicBezTo>
                  <a:cubicBezTo>
                    <a:pt x="12442" y="0"/>
                    <a:pt x="12800" y="358"/>
                    <a:pt x="12800" y="800"/>
                  </a:cubicBezTo>
                  <a:lnTo>
                    <a:pt x="12800" y="10400"/>
                  </a:lnTo>
                  <a:cubicBezTo>
                    <a:pt x="12800" y="10842"/>
                    <a:pt x="12442" y="11200"/>
                    <a:pt x="12000" y="11200"/>
                  </a:cubicBezTo>
                  <a:close/>
                  <a:moveTo>
                    <a:pt x="5600" y="2507"/>
                  </a:moveTo>
                  <a:cubicBezTo>
                    <a:pt x="4568" y="1982"/>
                    <a:pt x="2861" y="1764"/>
                    <a:pt x="1600" y="1670"/>
                  </a:cubicBezTo>
                  <a:lnTo>
                    <a:pt x="1600" y="9643"/>
                  </a:lnTo>
                  <a:cubicBezTo>
                    <a:pt x="3747" y="9753"/>
                    <a:pt x="4949" y="10074"/>
                    <a:pt x="5600" y="10400"/>
                  </a:cubicBezTo>
                  <a:lnTo>
                    <a:pt x="5600" y="2507"/>
                  </a:lnTo>
                  <a:close/>
                  <a:moveTo>
                    <a:pt x="11200" y="1670"/>
                  </a:moveTo>
                  <a:cubicBezTo>
                    <a:pt x="9940" y="1764"/>
                    <a:pt x="8232" y="1982"/>
                    <a:pt x="7200" y="2506"/>
                  </a:cubicBezTo>
                  <a:lnTo>
                    <a:pt x="7200" y="10400"/>
                  </a:lnTo>
                  <a:cubicBezTo>
                    <a:pt x="7851" y="10074"/>
                    <a:pt x="9052" y="9753"/>
                    <a:pt x="11200" y="9644"/>
                  </a:cubicBezTo>
                  <a:lnTo>
                    <a:pt x="11200" y="167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835052" y="325761"/>
              <a:ext cx="1998583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dist">
                <a:defRPr/>
              </a:pPr>
              <a:r>
                <a:rPr lang="zh-CN" altLang="en-US" sz="2400" dirty="0">
                  <a:solidFill>
                    <a:prstClr val="white"/>
                  </a:solidFill>
                  <a:cs typeface="+mn-ea"/>
                  <a:sym typeface="+mn-lt"/>
                </a:rPr>
                <a:t>生字认读</a:t>
              </a: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3991323" y="380444"/>
            <a:ext cx="24228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FFFFF"/>
                </a:solidFill>
              </a:rPr>
              <a:t>https://www.ypppt.com/</a:t>
            </a:r>
            <a:endParaRPr lang="zh-CN" alt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4" grpId="0" animBg="1"/>
      <p:bldP spid="15" grpId="0"/>
      <p:bldP spid="16" grpId="0"/>
      <p:bldP spid="17" grpId="0"/>
      <p:bldP spid="1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3"/>
          <p:cNvGraphicFramePr>
            <a:graphicFrameLocks noGrp="1"/>
          </p:cNvGraphicFramePr>
          <p:nvPr/>
        </p:nvGraphicFramePr>
        <p:xfrm>
          <a:off x="1602241" y="2264935"/>
          <a:ext cx="6048376" cy="983456"/>
        </p:xfrm>
        <a:graphic>
          <a:graphicData uri="http://schemas.openxmlformats.org/drawingml/2006/table">
            <a:tbl>
              <a:tblPr/>
              <a:tblGrid>
                <a:gridCol w="1482329"/>
                <a:gridCol w="1481138"/>
                <a:gridCol w="1483519"/>
                <a:gridCol w="1601390"/>
              </a:tblGrid>
              <a:tr h="98345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6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攻</a:t>
                      </a:r>
                    </a:p>
                  </a:txBody>
                  <a:tcPr marL="68580" marR="68580" marT="34307" marB="3430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6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必</a:t>
                      </a:r>
                    </a:p>
                  </a:txBody>
                  <a:tcPr marL="68580" marR="68580" marT="34307" marB="3430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6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产</a:t>
                      </a:r>
                    </a:p>
                  </a:txBody>
                  <a:tcPr marL="68580" marR="68580" marT="34307" marB="3430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6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劝</a:t>
                      </a:r>
                    </a:p>
                  </a:txBody>
                  <a:tcPr marL="68580" marR="68580" marT="34307" marB="3430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Rectangle 15"/>
          <p:cNvSpPr>
            <a:spLocks noChangeArrowheads="1"/>
          </p:cNvSpPr>
          <p:nvPr/>
        </p:nvSpPr>
        <p:spPr bwMode="auto">
          <a:xfrm>
            <a:off x="1602241" y="1830357"/>
            <a:ext cx="1457325" cy="432197"/>
          </a:xfrm>
          <a:prstGeom prst="rect">
            <a:avLst/>
          </a:prstGeom>
          <a:gradFill rotWithShape="1">
            <a:gsLst>
              <a:gs pos="0">
                <a:schemeClr val="folHlink"/>
              </a:gs>
              <a:gs pos="50000">
                <a:schemeClr val="bg1"/>
              </a:gs>
              <a:gs pos="100000">
                <a:schemeClr val="folHlink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</a:ln>
          <a:effectLst/>
        </p:spPr>
        <p:txBody>
          <a:bodyPr wrap="none" lIns="68580" tIns="34290" rIns="68580" bIns="34290" anchor="ctr"/>
          <a:lstStyle/>
          <a:p>
            <a:pPr algn="ctr">
              <a:defRPr/>
            </a:pPr>
            <a:r>
              <a:rPr lang="en-US" altLang="zh-CN" sz="2400" kern="0" dirty="0" err="1">
                <a:solidFill>
                  <a:srgbClr val="800000"/>
                </a:solidFill>
                <a:cs typeface="+mn-ea"/>
                <a:sym typeface="+mn-lt"/>
              </a:rPr>
              <a:t>gōng</a:t>
            </a:r>
            <a:endParaRPr lang="en-US" altLang="zh-CN" sz="2400" kern="0" dirty="0">
              <a:solidFill>
                <a:srgbClr val="800000"/>
              </a:solidFill>
              <a:cs typeface="+mn-ea"/>
              <a:sym typeface="+mn-lt"/>
            </a:endParaRPr>
          </a:p>
        </p:txBody>
      </p:sp>
      <p:sp>
        <p:nvSpPr>
          <p:cNvPr id="5" name="Rectangle 16"/>
          <p:cNvSpPr>
            <a:spLocks noChangeArrowheads="1"/>
          </p:cNvSpPr>
          <p:nvPr/>
        </p:nvSpPr>
        <p:spPr bwMode="auto">
          <a:xfrm>
            <a:off x="6030176" y="1830357"/>
            <a:ext cx="1620440" cy="432197"/>
          </a:xfrm>
          <a:prstGeom prst="rect">
            <a:avLst/>
          </a:prstGeom>
          <a:gradFill rotWithShape="1">
            <a:gsLst>
              <a:gs pos="0">
                <a:schemeClr val="folHlink"/>
              </a:gs>
              <a:gs pos="50000">
                <a:schemeClr val="bg1"/>
              </a:gs>
              <a:gs pos="100000">
                <a:schemeClr val="folHlink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</a:ln>
          <a:effectLst/>
        </p:spPr>
        <p:txBody>
          <a:bodyPr wrap="none" lIns="68580" tIns="34290" rIns="68580" bIns="34290" anchor="ctr"/>
          <a:lstStyle/>
          <a:p>
            <a:pPr algn="ctr">
              <a:defRPr/>
            </a:pPr>
            <a:r>
              <a:rPr lang="en-US" altLang="zh-CN" sz="2400" kern="0">
                <a:solidFill>
                  <a:srgbClr val="800000"/>
                </a:solidFill>
                <a:cs typeface="+mn-ea"/>
                <a:sym typeface="+mn-lt"/>
              </a:rPr>
              <a:t>quàn</a:t>
            </a:r>
          </a:p>
        </p:txBody>
      </p:sp>
      <p:sp>
        <p:nvSpPr>
          <p:cNvPr id="6" name="Rectangle 17"/>
          <p:cNvSpPr>
            <a:spLocks noChangeArrowheads="1"/>
          </p:cNvSpPr>
          <p:nvPr/>
        </p:nvSpPr>
        <p:spPr bwMode="auto">
          <a:xfrm>
            <a:off x="4572851" y="1830357"/>
            <a:ext cx="1458515" cy="432197"/>
          </a:xfrm>
          <a:prstGeom prst="rect">
            <a:avLst/>
          </a:prstGeom>
          <a:gradFill rotWithShape="1">
            <a:gsLst>
              <a:gs pos="0">
                <a:schemeClr val="folHlink"/>
              </a:gs>
              <a:gs pos="50000">
                <a:schemeClr val="bg1"/>
              </a:gs>
              <a:gs pos="100000">
                <a:schemeClr val="folHlink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</a:ln>
          <a:effectLst/>
        </p:spPr>
        <p:txBody>
          <a:bodyPr wrap="none" lIns="68580" tIns="34290" rIns="68580" bIns="34290" anchor="ctr"/>
          <a:lstStyle/>
          <a:p>
            <a:pPr algn="ctr">
              <a:defRPr/>
            </a:pPr>
            <a:r>
              <a:rPr lang="en-US" altLang="zh-CN" sz="2400" kern="0">
                <a:solidFill>
                  <a:srgbClr val="800000"/>
                </a:solidFill>
                <a:cs typeface="+mn-ea"/>
                <a:sym typeface="+mn-lt"/>
              </a:rPr>
              <a:t>chǎn</a:t>
            </a:r>
          </a:p>
        </p:txBody>
      </p:sp>
      <p:sp>
        <p:nvSpPr>
          <p:cNvPr id="7" name="Rectangle 18"/>
          <p:cNvSpPr>
            <a:spLocks noChangeArrowheads="1"/>
          </p:cNvSpPr>
          <p:nvPr/>
        </p:nvSpPr>
        <p:spPr bwMode="auto">
          <a:xfrm>
            <a:off x="3060757" y="1830357"/>
            <a:ext cx="1510903" cy="432197"/>
          </a:xfrm>
          <a:prstGeom prst="rect">
            <a:avLst/>
          </a:prstGeom>
          <a:gradFill rotWithShape="1">
            <a:gsLst>
              <a:gs pos="0">
                <a:schemeClr val="folHlink"/>
              </a:gs>
              <a:gs pos="50000">
                <a:schemeClr val="bg1"/>
              </a:gs>
              <a:gs pos="100000">
                <a:schemeClr val="folHlink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</a:ln>
          <a:effectLst/>
        </p:spPr>
        <p:txBody>
          <a:bodyPr wrap="none" lIns="68580" tIns="34290" rIns="68580" bIns="34290" anchor="ctr"/>
          <a:lstStyle/>
          <a:p>
            <a:pPr algn="ctr">
              <a:defRPr/>
            </a:pPr>
            <a:r>
              <a:rPr lang="en-US" altLang="zh-CN" sz="2400" kern="0">
                <a:solidFill>
                  <a:srgbClr val="800000"/>
                </a:solidFill>
                <a:cs typeface="+mn-ea"/>
                <a:sym typeface="+mn-lt"/>
              </a:rPr>
              <a:t>bì</a:t>
            </a:r>
          </a:p>
        </p:txBody>
      </p:sp>
      <p:sp>
        <p:nvSpPr>
          <p:cNvPr id="8" name="Text Box 19"/>
          <p:cNvSpPr txBox="1">
            <a:spLocks noChangeArrowheads="1"/>
          </p:cNvSpPr>
          <p:nvPr/>
        </p:nvSpPr>
        <p:spPr bwMode="auto">
          <a:xfrm>
            <a:off x="1602241" y="3365675"/>
            <a:ext cx="2268140" cy="438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zh-CN" altLang="en-US" sz="2400" kern="0" dirty="0">
                <a:solidFill>
                  <a:schemeClr val="accent2"/>
                </a:solidFill>
                <a:latin typeface="+mn-lt"/>
                <a:ea typeface="+mn-ea"/>
                <a:cs typeface="+mn-ea"/>
                <a:sym typeface="+mn-lt"/>
              </a:rPr>
              <a:t>（进攻）</a:t>
            </a:r>
          </a:p>
        </p:txBody>
      </p:sp>
      <p:sp>
        <p:nvSpPr>
          <p:cNvPr id="9" name="Text Box 20"/>
          <p:cNvSpPr txBox="1">
            <a:spLocks noChangeArrowheads="1"/>
          </p:cNvSpPr>
          <p:nvPr/>
        </p:nvSpPr>
        <p:spPr bwMode="auto">
          <a:xfrm>
            <a:off x="3114335" y="3372492"/>
            <a:ext cx="2268140" cy="438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zh-CN" altLang="en-US" sz="2400" kern="0">
                <a:solidFill>
                  <a:schemeClr val="accent2"/>
                </a:solidFill>
                <a:latin typeface="+mn-lt"/>
                <a:ea typeface="+mn-ea"/>
                <a:cs typeface="+mn-ea"/>
                <a:sym typeface="+mn-lt"/>
              </a:rPr>
              <a:t>（必要）</a:t>
            </a:r>
          </a:p>
        </p:txBody>
      </p:sp>
      <p:sp>
        <p:nvSpPr>
          <p:cNvPr id="10" name="Text Box 21"/>
          <p:cNvSpPr txBox="1">
            <a:spLocks noChangeArrowheads="1"/>
          </p:cNvSpPr>
          <p:nvPr/>
        </p:nvSpPr>
        <p:spPr bwMode="auto">
          <a:xfrm>
            <a:off x="4571660" y="3365674"/>
            <a:ext cx="2268140" cy="438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zh-CN" altLang="en-US" sz="2400" kern="0">
                <a:solidFill>
                  <a:schemeClr val="accent2"/>
                </a:solidFill>
                <a:latin typeface="+mn-lt"/>
                <a:ea typeface="+mn-ea"/>
                <a:cs typeface="+mn-ea"/>
                <a:sym typeface="+mn-lt"/>
              </a:rPr>
              <a:t>（生产）</a:t>
            </a:r>
          </a:p>
        </p:txBody>
      </p:sp>
      <p:sp>
        <p:nvSpPr>
          <p:cNvPr id="11" name="Text Box 22"/>
          <p:cNvSpPr txBox="1">
            <a:spLocks noChangeArrowheads="1"/>
          </p:cNvSpPr>
          <p:nvPr/>
        </p:nvSpPr>
        <p:spPr bwMode="auto">
          <a:xfrm>
            <a:off x="6141571" y="3358857"/>
            <a:ext cx="2268140" cy="438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zh-CN" altLang="en-US" sz="2400" kern="0">
                <a:solidFill>
                  <a:schemeClr val="accent2"/>
                </a:solidFill>
                <a:latin typeface="+mn-lt"/>
                <a:ea typeface="+mn-ea"/>
                <a:cs typeface="+mn-ea"/>
                <a:sym typeface="+mn-lt"/>
              </a:rPr>
              <a:t>（劝告）</a:t>
            </a:r>
          </a:p>
        </p:txBody>
      </p:sp>
      <p:grpSp>
        <p:nvGrpSpPr>
          <p:cNvPr id="14" name="组合 13"/>
          <p:cNvGrpSpPr/>
          <p:nvPr/>
        </p:nvGrpSpPr>
        <p:grpSpPr>
          <a:xfrm>
            <a:off x="121921" y="206083"/>
            <a:ext cx="2093741" cy="492626"/>
            <a:chOff x="162560" y="284480"/>
            <a:chExt cx="2791655" cy="656834"/>
          </a:xfrm>
        </p:grpSpPr>
        <p:sp>
          <p:nvSpPr>
            <p:cNvPr id="15" name="矩形: 圆角 1"/>
            <p:cNvSpPr/>
            <p:nvPr/>
          </p:nvSpPr>
          <p:spPr>
            <a:xfrm>
              <a:off x="162560" y="284480"/>
              <a:ext cx="2791655" cy="638056"/>
            </a:xfrm>
            <a:prstGeom prst="roundRect">
              <a:avLst>
                <a:gd name="adj" fmla="val 50000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6" name="smiling-tooth-with-hands_33918"/>
            <p:cNvSpPr>
              <a:spLocks noChangeAspect="1"/>
            </p:cNvSpPr>
            <p:nvPr/>
          </p:nvSpPr>
          <p:spPr bwMode="auto">
            <a:xfrm>
              <a:off x="473896" y="453715"/>
              <a:ext cx="340631" cy="340631"/>
            </a:xfrm>
            <a:custGeom>
              <a:avLst/>
              <a:gdLst>
                <a:gd name="T0" fmla="*/ 12000 w 12800"/>
                <a:gd name="T1" fmla="*/ 11200 h 12800"/>
                <a:gd name="T2" fmla="*/ 7176 w 12800"/>
                <a:gd name="T3" fmla="*/ 12121 h 12800"/>
                <a:gd name="T4" fmla="*/ 6400 w 12800"/>
                <a:gd name="T5" fmla="*/ 12800 h 12800"/>
                <a:gd name="T6" fmla="*/ 5624 w 12800"/>
                <a:gd name="T7" fmla="*/ 12121 h 12800"/>
                <a:gd name="T8" fmla="*/ 800 w 12800"/>
                <a:gd name="T9" fmla="*/ 11200 h 12800"/>
                <a:gd name="T10" fmla="*/ 0 w 12800"/>
                <a:gd name="T11" fmla="*/ 10400 h 12800"/>
                <a:gd name="T12" fmla="*/ 0 w 12800"/>
                <a:gd name="T13" fmla="*/ 800 h 12800"/>
                <a:gd name="T14" fmla="*/ 800 w 12800"/>
                <a:gd name="T15" fmla="*/ 0 h 12800"/>
                <a:gd name="T16" fmla="*/ 879 w 12800"/>
                <a:gd name="T17" fmla="*/ 16 h 12800"/>
                <a:gd name="T18" fmla="*/ 6400 w 12800"/>
                <a:gd name="T19" fmla="*/ 1600 h 12800"/>
                <a:gd name="T20" fmla="*/ 11921 w 12800"/>
                <a:gd name="T21" fmla="*/ 16 h 12800"/>
                <a:gd name="T22" fmla="*/ 12000 w 12800"/>
                <a:gd name="T23" fmla="*/ 0 h 12800"/>
                <a:gd name="T24" fmla="*/ 12800 w 12800"/>
                <a:gd name="T25" fmla="*/ 800 h 12800"/>
                <a:gd name="T26" fmla="*/ 12800 w 12800"/>
                <a:gd name="T27" fmla="*/ 10400 h 12800"/>
                <a:gd name="T28" fmla="*/ 12000 w 12800"/>
                <a:gd name="T29" fmla="*/ 11200 h 12800"/>
                <a:gd name="T30" fmla="*/ 5600 w 12800"/>
                <a:gd name="T31" fmla="*/ 2507 h 12800"/>
                <a:gd name="T32" fmla="*/ 1600 w 12800"/>
                <a:gd name="T33" fmla="*/ 1670 h 12800"/>
                <a:gd name="T34" fmla="*/ 1600 w 12800"/>
                <a:gd name="T35" fmla="*/ 9643 h 12800"/>
                <a:gd name="T36" fmla="*/ 5600 w 12800"/>
                <a:gd name="T37" fmla="*/ 10400 h 12800"/>
                <a:gd name="T38" fmla="*/ 5600 w 12800"/>
                <a:gd name="T39" fmla="*/ 2507 h 12800"/>
                <a:gd name="T40" fmla="*/ 11200 w 12800"/>
                <a:gd name="T41" fmla="*/ 1670 h 12800"/>
                <a:gd name="T42" fmla="*/ 7200 w 12800"/>
                <a:gd name="T43" fmla="*/ 2506 h 12800"/>
                <a:gd name="T44" fmla="*/ 7200 w 12800"/>
                <a:gd name="T45" fmla="*/ 10400 h 12800"/>
                <a:gd name="T46" fmla="*/ 11200 w 12800"/>
                <a:gd name="T47" fmla="*/ 9644 h 12800"/>
                <a:gd name="T48" fmla="*/ 11200 w 12800"/>
                <a:gd name="T49" fmla="*/ 1670 h 12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800" h="12800">
                  <a:moveTo>
                    <a:pt x="12000" y="11200"/>
                  </a:moveTo>
                  <a:cubicBezTo>
                    <a:pt x="10776" y="11254"/>
                    <a:pt x="8442" y="11463"/>
                    <a:pt x="7176" y="12121"/>
                  </a:cubicBezTo>
                  <a:cubicBezTo>
                    <a:pt x="7116" y="12503"/>
                    <a:pt x="6799" y="12800"/>
                    <a:pt x="6400" y="12800"/>
                  </a:cubicBezTo>
                  <a:cubicBezTo>
                    <a:pt x="6002" y="12800"/>
                    <a:pt x="5684" y="12503"/>
                    <a:pt x="5624" y="12121"/>
                  </a:cubicBezTo>
                  <a:cubicBezTo>
                    <a:pt x="4358" y="11463"/>
                    <a:pt x="2024" y="11254"/>
                    <a:pt x="800" y="11200"/>
                  </a:cubicBezTo>
                  <a:cubicBezTo>
                    <a:pt x="358" y="11200"/>
                    <a:pt x="0" y="10842"/>
                    <a:pt x="0" y="10400"/>
                  </a:cubicBezTo>
                  <a:lnTo>
                    <a:pt x="0" y="800"/>
                  </a:lnTo>
                  <a:cubicBezTo>
                    <a:pt x="0" y="358"/>
                    <a:pt x="358" y="0"/>
                    <a:pt x="800" y="0"/>
                  </a:cubicBezTo>
                  <a:cubicBezTo>
                    <a:pt x="828" y="0"/>
                    <a:pt x="851" y="14"/>
                    <a:pt x="879" y="16"/>
                  </a:cubicBezTo>
                  <a:cubicBezTo>
                    <a:pt x="6381" y="158"/>
                    <a:pt x="6400" y="1600"/>
                    <a:pt x="6400" y="1600"/>
                  </a:cubicBezTo>
                  <a:cubicBezTo>
                    <a:pt x="6400" y="1600"/>
                    <a:pt x="6419" y="158"/>
                    <a:pt x="11921" y="16"/>
                  </a:cubicBezTo>
                  <a:cubicBezTo>
                    <a:pt x="11949" y="14"/>
                    <a:pt x="11972" y="0"/>
                    <a:pt x="12000" y="0"/>
                  </a:cubicBezTo>
                  <a:cubicBezTo>
                    <a:pt x="12442" y="0"/>
                    <a:pt x="12800" y="358"/>
                    <a:pt x="12800" y="800"/>
                  </a:cubicBezTo>
                  <a:lnTo>
                    <a:pt x="12800" y="10400"/>
                  </a:lnTo>
                  <a:cubicBezTo>
                    <a:pt x="12800" y="10842"/>
                    <a:pt x="12442" y="11200"/>
                    <a:pt x="12000" y="11200"/>
                  </a:cubicBezTo>
                  <a:close/>
                  <a:moveTo>
                    <a:pt x="5600" y="2507"/>
                  </a:moveTo>
                  <a:cubicBezTo>
                    <a:pt x="4568" y="1982"/>
                    <a:pt x="2861" y="1764"/>
                    <a:pt x="1600" y="1670"/>
                  </a:cubicBezTo>
                  <a:lnTo>
                    <a:pt x="1600" y="9643"/>
                  </a:lnTo>
                  <a:cubicBezTo>
                    <a:pt x="3747" y="9753"/>
                    <a:pt x="4949" y="10074"/>
                    <a:pt x="5600" y="10400"/>
                  </a:cubicBezTo>
                  <a:lnTo>
                    <a:pt x="5600" y="2507"/>
                  </a:lnTo>
                  <a:close/>
                  <a:moveTo>
                    <a:pt x="11200" y="1670"/>
                  </a:moveTo>
                  <a:cubicBezTo>
                    <a:pt x="9940" y="1764"/>
                    <a:pt x="8232" y="1982"/>
                    <a:pt x="7200" y="2506"/>
                  </a:cubicBezTo>
                  <a:lnTo>
                    <a:pt x="7200" y="10400"/>
                  </a:lnTo>
                  <a:cubicBezTo>
                    <a:pt x="7851" y="10074"/>
                    <a:pt x="9052" y="9753"/>
                    <a:pt x="11200" y="9644"/>
                  </a:cubicBezTo>
                  <a:lnTo>
                    <a:pt x="11200" y="167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835052" y="325761"/>
              <a:ext cx="1998583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dist">
                <a:defRPr/>
              </a:pPr>
              <a:r>
                <a:rPr lang="zh-CN" altLang="en-US" sz="2400" dirty="0">
                  <a:solidFill>
                    <a:prstClr val="white"/>
                  </a:solidFill>
                  <a:cs typeface="+mn-ea"/>
                  <a:sym typeface="+mn-lt"/>
                </a:rPr>
                <a:t>生字认读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/>
      <p:bldP spid="9" grpId="0"/>
      <p:bldP spid="10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剪去对角的矩形 1"/>
          <p:cNvSpPr/>
          <p:nvPr/>
        </p:nvSpPr>
        <p:spPr>
          <a:xfrm>
            <a:off x="1391697" y="1040005"/>
            <a:ext cx="6360607" cy="3556999"/>
          </a:xfrm>
          <a:prstGeom prst="snip2DiagRect">
            <a:avLst/>
          </a:prstGeom>
          <a:solidFill>
            <a:srgbClr val="FFF0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289" name="标题 1"/>
          <p:cNvSpPr>
            <a:spLocks noGrp="1" noChangeArrowheads="1"/>
          </p:cNvSpPr>
          <p:nvPr>
            <p:ph type="title"/>
          </p:nvPr>
        </p:nvSpPr>
        <p:spPr>
          <a:xfrm>
            <a:off x="1926772" y="1846384"/>
            <a:ext cx="8229600" cy="2333965"/>
          </a:xfrm>
        </p:spPr>
        <p:txBody>
          <a:bodyPr/>
          <a:lstStyle/>
          <a:p>
            <a:pPr>
              <a:lnSpc>
                <a:spcPct val="250000"/>
              </a:lnSpc>
            </a:pPr>
            <a:r>
              <a:rPr lang="zh-CN" altLang="en-US" sz="210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坳</a:t>
            </a:r>
            <a:r>
              <a:rPr lang="en-US" altLang="zh-CN" sz="210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:</a:t>
            </a:r>
            <a:r>
              <a:rPr lang="zh-CN" altLang="en-US" sz="2100" dirty="0">
                <a:latin typeface="+mn-lt"/>
                <a:ea typeface="+mn-ea"/>
                <a:cs typeface="+mn-ea"/>
                <a:sym typeface="+mn-lt"/>
              </a:rPr>
              <a:t>山间平地。</a:t>
            </a:r>
            <a:br>
              <a:rPr lang="zh-CN" altLang="en-US" sz="2100" dirty="0">
                <a:latin typeface="+mn-lt"/>
                <a:ea typeface="+mn-ea"/>
                <a:cs typeface="+mn-ea"/>
                <a:sym typeface="+mn-lt"/>
              </a:rPr>
            </a:br>
            <a:r>
              <a:rPr lang="zh-CN" altLang="en-US" sz="210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围剿</a:t>
            </a:r>
            <a:r>
              <a:rPr lang="en-US" altLang="zh-CN" sz="210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:</a:t>
            </a:r>
            <a:r>
              <a:rPr lang="zh-CN" altLang="en-US" sz="2100" dirty="0">
                <a:latin typeface="+mn-lt"/>
                <a:ea typeface="+mn-ea"/>
                <a:cs typeface="+mn-ea"/>
                <a:sym typeface="+mn-lt"/>
              </a:rPr>
              <a:t>包围起来消灭掉。</a:t>
            </a:r>
            <a:br>
              <a:rPr lang="zh-CN" altLang="en-US" sz="2100" dirty="0">
                <a:latin typeface="+mn-lt"/>
                <a:ea typeface="+mn-ea"/>
                <a:cs typeface="+mn-ea"/>
                <a:sym typeface="+mn-lt"/>
              </a:rPr>
            </a:br>
            <a:r>
              <a:rPr lang="zh-CN" altLang="en-US" sz="210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经济封锁</a:t>
            </a:r>
            <a:r>
              <a:rPr lang="en-US" altLang="zh-CN" sz="210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:</a:t>
            </a:r>
            <a:r>
              <a:rPr lang="zh-CN" altLang="en-US" sz="2100" dirty="0">
                <a:latin typeface="+mn-lt"/>
                <a:ea typeface="+mn-ea"/>
                <a:cs typeface="+mn-ea"/>
                <a:sym typeface="+mn-lt"/>
              </a:rPr>
              <a:t>用强制的力量使跟外界经济联系断绝。</a:t>
            </a:r>
            <a:br>
              <a:rPr lang="zh-CN" altLang="en-US" sz="2100" dirty="0">
                <a:latin typeface="+mn-lt"/>
                <a:ea typeface="+mn-ea"/>
                <a:cs typeface="+mn-ea"/>
                <a:sym typeface="+mn-lt"/>
              </a:rPr>
            </a:br>
            <a:r>
              <a:rPr lang="zh-CN" altLang="en-US" sz="210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绵延</a:t>
            </a:r>
            <a:r>
              <a:rPr lang="en-US" altLang="zh-CN" sz="210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:</a:t>
            </a:r>
            <a:r>
              <a:rPr lang="zh-CN" altLang="en-US" sz="2100" dirty="0">
                <a:latin typeface="+mn-lt"/>
                <a:ea typeface="+mn-ea"/>
                <a:cs typeface="+mn-ea"/>
                <a:sym typeface="+mn-lt"/>
              </a:rPr>
              <a:t>连续不断。</a:t>
            </a:r>
            <a:br>
              <a:rPr lang="zh-CN" altLang="en-US" sz="2100" dirty="0">
                <a:latin typeface="+mn-lt"/>
                <a:ea typeface="+mn-ea"/>
                <a:cs typeface="+mn-ea"/>
                <a:sym typeface="+mn-lt"/>
              </a:rPr>
            </a:br>
            <a:endParaRPr lang="zh-CN" altLang="en-US" sz="2100" dirty="0"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121921" y="206083"/>
            <a:ext cx="2093741" cy="492626"/>
            <a:chOff x="162560" y="284480"/>
            <a:chExt cx="2791655" cy="656834"/>
          </a:xfrm>
        </p:grpSpPr>
        <p:sp>
          <p:nvSpPr>
            <p:cNvPr id="5" name="矩形: 圆角 1"/>
            <p:cNvSpPr/>
            <p:nvPr/>
          </p:nvSpPr>
          <p:spPr>
            <a:xfrm>
              <a:off x="162560" y="284480"/>
              <a:ext cx="2791655" cy="638056"/>
            </a:xfrm>
            <a:prstGeom prst="roundRect">
              <a:avLst>
                <a:gd name="adj" fmla="val 50000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6" name="smiling-tooth-with-hands_33918"/>
            <p:cNvSpPr>
              <a:spLocks noChangeAspect="1"/>
            </p:cNvSpPr>
            <p:nvPr/>
          </p:nvSpPr>
          <p:spPr bwMode="auto">
            <a:xfrm>
              <a:off x="473896" y="453715"/>
              <a:ext cx="340631" cy="340631"/>
            </a:xfrm>
            <a:custGeom>
              <a:avLst/>
              <a:gdLst>
                <a:gd name="T0" fmla="*/ 12000 w 12800"/>
                <a:gd name="T1" fmla="*/ 11200 h 12800"/>
                <a:gd name="T2" fmla="*/ 7176 w 12800"/>
                <a:gd name="T3" fmla="*/ 12121 h 12800"/>
                <a:gd name="T4" fmla="*/ 6400 w 12800"/>
                <a:gd name="T5" fmla="*/ 12800 h 12800"/>
                <a:gd name="T6" fmla="*/ 5624 w 12800"/>
                <a:gd name="T7" fmla="*/ 12121 h 12800"/>
                <a:gd name="T8" fmla="*/ 800 w 12800"/>
                <a:gd name="T9" fmla="*/ 11200 h 12800"/>
                <a:gd name="T10" fmla="*/ 0 w 12800"/>
                <a:gd name="T11" fmla="*/ 10400 h 12800"/>
                <a:gd name="T12" fmla="*/ 0 w 12800"/>
                <a:gd name="T13" fmla="*/ 800 h 12800"/>
                <a:gd name="T14" fmla="*/ 800 w 12800"/>
                <a:gd name="T15" fmla="*/ 0 h 12800"/>
                <a:gd name="T16" fmla="*/ 879 w 12800"/>
                <a:gd name="T17" fmla="*/ 16 h 12800"/>
                <a:gd name="T18" fmla="*/ 6400 w 12800"/>
                <a:gd name="T19" fmla="*/ 1600 h 12800"/>
                <a:gd name="T20" fmla="*/ 11921 w 12800"/>
                <a:gd name="T21" fmla="*/ 16 h 12800"/>
                <a:gd name="T22" fmla="*/ 12000 w 12800"/>
                <a:gd name="T23" fmla="*/ 0 h 12800"/>
                <a:gd name="T24" fmla="*/ 12800 w 12800"/>
                <a:gd name="T25" fmla="*/ 800 h 12800"/>
                <a:gd name="T26" fmla="*/ 12800 w 12800"/>
                <a:gd name="T27" fmla="*/ 10400 h 12800"/>
                <a:gd name="T28" fmla="*/ 12000 w 12800"/>
                <a:gd name="T29" fmla="*/ 11200 h 12800"/>
                <a:gd name="T30" fmla="*/ 5600 w 12800"/>
                <a:gd name="T31" fmla="*/ 2507 h 12800"/>
                <a:gd name="T32" fmla="*/ 1600 w 12800"/>
                <a:gd name="T33" fmla="*/ 1670 h 12800"/>
                <a:gd name="T34" fmla="*/ 1600 w 12800"/>
                <a:gd name="T35" fmla="*/ 9643 h 12800"/>
                <a:gd name="T36" fmla="*/ 5600 w 12800"/>
                <a:gd name="T37" fmla="*/ 10400 h 12800"/>
                <a:gd name="T38" fmla="*/ 5600 w 12800"/>
                <a:gd name="T39" fmla="*/ 2507 h 12800"/>
                <a:gd name="T40" fmla="*/ 11200 w 12800"/>
                <a:gd name="T41" fmla="*/ 1670 h 12800"/>
                <a:gd name="T42" fmla="*/ 7200 w 12800"/>
                <a:gd name="T43" fmla="*/ 2506 h 12800"/>
                <a:gd name="T44" fmla="*/ 7200 w 12800"/>
                <a:gd name="T45" fmla="*/ 10400 h 12800"/>
                <a:gd name="T46" fmla="*/ 11200 w 12800"/>
                <a:gd name="T47" fmla="*/ 9644 h 12800"/>
                <a:gd name="T48" fmla="*/ 11200 w 12800"/>
                <a:gd name="T49" fmla="*/ 1670 h 12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800" h="12800">
                  <a:moveTo>
                    <a:pt x="12000" y="11200"/>
                  </a:moveTo>
                  <a:cubicBezTo>
                    <a:pt x="10776" y="11254"/>
                    <a:pt x="8442" y="11463"/>
                    <a:pt x="7176" y="12121"/>
                  </a:cubicBezTo>
                  <a:cubicBezTo>
                    <a:pt x="7116" y="12503"/>
                    <a:pt x="6799" y="12800"/>
                    <a:pt x="6400" y="12800"/>
                  </a:cubicBezTo>
                  <a:cubicBezTo>
                    <a:pt x="6002" y="12800"/>
                    <a:pt x="5684" y="12503"/>
                    <a:pt x="5624" y="12121"/>
                  </a:cubicBezTo>
                  <a:cubicBezTo>
                    <a:pt x="4358" y="11463"/>
                    <a:pt x="2024" y="11254"/>
                    <a:pt x="800" y="11200"/>
                  </a:cubicBezTo>
                  <a:cubicBezTo>
                    <a:pt x="358" y="11200"/>
                    <a:pt x="0" y="10842"/>
                    <a:pt x="0" y="10400"/>
                  </a:cubicBezTo>
                  <a:lnTo>
                    <a:pt x="0" y="800"/>
                  </a:lnTo>
                  <a:cubicBezTo>
                    <a:pt x="0" y="358"/>
                    <a:pt x="358" y="0"/>
                    <a:pt x="800" y="0"/>
                  </a:cubicBezTo>
                  <a:cubicBezTo>
                    <a:pt x="828" y="0"/>
                    <a:pt x="851" y="14"/>
                    <a:pt x="879" y="16"/>
                  </a:cubicBezTo>
                  <a:cubicBezTo>
                    <a:pt x="6381" y="158"/>
                    <a:pt x="6400" y="1600"/>
                    <a:pt x="6400" y="1600"/>
                  </a:cubicBezTo>
                  <a:cubicBezTo>
                    <a:pt x="6400" y="1600"/>
                    <a:pt x="6419" y="158"/>
                    <a:pt x="11921" y="16"/>
                  </a:cubicBezTo>
                  <a:cubicBezTo>
                    <a:pt x="11949" y="14"/>
                    <a:pt x="11972" y="0"/>
                    <a:pt x="12000" y="0"/>
                  </a:cubicBezTo>
                  <a:cubicBezTo>
                    <a:pt x="12442" y="0"/>
                    <a:pt x="12800" y="358"/>
                    <a:pt x="12800" y="800"/>
                  </a:cubicBezTo>
                  <a:lnTo>
                    <a:pt x="12800" y="10400"/>
                  </a:lnTo>
                  <a:cubicBezTo>
                    <a:pt x="12800" y="10842"/>
                    <a:pt x="12442" y="11200"/>
                    <a:pt x="12000" y="11200"/>
                  </a:cubicBezTo>
                  <a:close/>
                  <a:moveTo>
                    <a:pt x="5600" y="2507"/>
                  </a:moveTo>
                  <a:cubicBezTo>
                    <a:pt x="4568" y="1982"/>
                    <a:pt x="2861" y="1764"/>
                    <a:pt x="1600" y="1670"/>
                  </a:cubicBezTo>
                  <a:lnTo>
                    <a:pt x="1600" y="9643"/>
                  </a:lnTo>
                  <a:cubicBezTo>
                    <a:pt x="3747" y="9753"/>
                    <a:pt x="4949" y="10074"/>
                    <a:pt x="5600" y="10400"/>
                  </a:cubicBezTo>
                  <a:lnTo>
                    <a:pt x="5600" y="2507"/>
                  </a:lnTo>
                  <a:close/>
                  <a:moveTo>
                    <a:pt x="11200" y="1670"/>
                  </a:moveTo>
                  <a:cubicBezTo>
                    <a:pt x="9940" y="1764"/>
                    <a:pt x="8232" y="1982"/>
                    <a:pt x="7200" y="2506"/>
                  </a:cubicBezTo>
                  <a:lnTo>
                    <a:pt x="7200" y="10400"/>
                  </a:lnTo>
                  <a:cubicBezTo>
                    <a:pt x="7851" y="10074"/>
                    <a:pt x="9052" y="9753"/>
                    <a:pt x="11200" y="9644"/>
                  </a:cubicBezTo>
                  <a:lnTo>
                    <a:pt x="11200" y="167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835052" y="325761"/>
              <a:ext cx="1998583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dist">
                <a:defRPr/>
              </a:pPr>
              <a:r>
                <a:rPr lang="zh-CN" altLang="en-US" sz="2400" dirty="0">
                  <a:solidFill>
                    <a:prstClr val="white"/>
                  </a:solidFill>
                  <a:cs typeface="+mn-ea"/>
                  <a:sym typeface="+mn-lt"/>
                </a:rPr>
                <a:t>生字认读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剪去对角的矩形 10"/>
          <p:cNvSpPr/>
          <p:nvPr/>
        </p:nvSpPr>
        <p:spPr>
          <a:xfrm>
            <a:off x="1391697" y="1040005"/>
            <a:ext cx="6360607" cy="3556999"/>
          </a:xfrm>
          <a:prstGeom prst="snip2DiagRect">
            <a:avLst/>
          </a:prstGeom>
          <a:solidFill>
            <a:srgbClr val="FFF0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3" name="Text Box 6"/>
          <p:cNvSpPr txBox="1">
            <a:spLocks noChangeArrowheads="1"/>
          </p:cNvSpPr>
          <p:nvPr/>
        </p:nvSpPr>
        <p:spPr bwMode="auto">
          <a:xfrm>
            <a:off x="1391698" y="1488125"/>
            <a:ext cx="5992415" cy="392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zh-CN" altLang="en-US" sz="2100" kern="0" dirty="0">
                <a:solidFill>
                  <a:srgbClr val="003300"/>
                </a:solidFill>
                <a:latin typeface="+mn-lt"/>
                <a:ea typeface="+mn-ea"/>
                <a:cs typeface="+mn-ea"/>
                <a:sym typeface="+mn-lt"/>
              </a:rPr>
              <a:t>齐读课题，小组讨论下面问题？</a:t>
            </a:r>
          </a:p>
        </p:txBody>
      </p:sp>
      <p:sp>
        <p:nvSpPr>
          <p:cNvPr id="15" name="Text Box 8"/>
          <p:cNvSpPr txBox="1">
            <a:spLocks noChangeArrowheads="1"/>
          </p:cNvSpPr>
          <p:nvPr/>
        </p:nvSpPr>
        <p:spPr bwMode="auto">
          <a:xfrm>
            <a:off x="1727244" y="2309529"/>
            <a:ext cx="6836569" cy="392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US" altLang="zh-CN" sz="2100" kern="0" dirty="0">
                <a:latin typeface="+mn-lt"/>
                <a:ea typeface="+mn-ea"/>
                <a:cs typeface="+mn-ea"/>
                <a:sym typeface="+mn-lt"/>
              </a:rPr>
              <a:t>       1.“</a:t>
            </a:r>
            <a:r>
              <a:rPr lang="zh-CN" altLang="en-US" sz="2100" kern="0" dirty="0">
                <a:latin typeface="+mn-lt"/>
                <a:ea typeface="+mn-ea"/>
                <a:cs typeface="+mn-ea"/>
                <a:sym typeface="+mn-lt"/>
              </a:rPr>
              <a:t>朱德的扁担”这个故事发生在什么时候？</a:t>
            </a:r>
          </a:p>
        </p:txBody>
      </p:sp>
      <p:sp>
        <p:nvSpPr>
          <p:cNvPr id="16" name="Text Box 9"/>
          <p:cNvSpPr txBox="1">
            <a:spLocks noChangeArrowheads="1"/>
          </p:cNvSpPr>
          <p:nvPr/>
        </p:nvSpPr>
        <p:spPr bwMode="auto">
          <a:xfrm>
            <a:off x="2297906" y="3130933"/>
            <a:ext cx="5267325" cy="392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US" altLang="zh-CN" sz="2100" kern="0" dirty="0">
                <a:latin typeface="+mn-lt"/>
                <a:ea typeface="+mn-ea"/>
                <a:cs typeface="+mn-ea"/>
                <a:sym typeface="+mn-lt"/>
              </a:rPr>
              <a:t>2.</a:t>
            </a:r>
            <a:r>
              <a:rPr lang="zh-CN" altLang="en-US" sz="2100" kern="0" dirty="0">
                <a:latin typeface="+mn-lt"/>
                <a:ea typeface="+mn-ea"/>
                <a:cs typeface="+mn-ea"/>
                <a:sym typeface="+mn-lt"/>
              </a:rPr>
              <a:t>朱德用这个扁担来干什么？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121921" y="206083"/>
            <a:ext cx="2093741" cy="492626"/>
            <a:chOff x="162560" y="284480"/>
            <a:chExt cx="2791655" cy="656834"/>
          </a:xfrm>
        </p:grpSpPr>
        <p:sp>
          <p:nvSpPr>
            <p:cNvPr id="8" name="矩形: 圆角 1"/>
            <p:cNvSpPr/>
            <p:nvPr/>
          </p:nvSpPr>
          <p:spPr>
            <a:xfrm>
              <a:off x="162560" y="284480"/>
              <a:ext cx="2791655" cy="638056"/>
            </a:xfrm>
            <a:prstGeom prst="roundRect">
              <a:avLst>
                <a:gd name="adj" fmla="val 50000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9" name="smiling-tooth-with-hands_33918"/>
            <p:cNvSpPr>
              <a:spLocks noChangeAspect="1"/>
            </p:cNvSpPr>
            <p:nvPr/>
          </p:nvSpPr>
          <p:spPr bwMode="auto">
            <a:xfrm>
              <a:off x="473896" y="453715"/>
              <a:ext cx="340631" cy="340631"/>
            </a:xfrm>
            <a:custGeom>
              <a:avLst/>
              <a:gdLst>
                <a:gd name="T0" fmla="*/ 12000 w 12800"/>
                <a:gd name="T1" fmla="*/ 11200 h 12800"/>
                <a:gd name="T2" fmla="*/ 7176 w 12800"/>
                <a:gd name="T3" fmla="*/ 12121 h 12800"/>
                <a:gd name="T4" fmla="*/ 6400 w 12800"/>
                <a:gd name="T5" fmla="*/ 12800 h 12800"/>
                <a:gd name="T6" fmla="*/ 5624 w 12800"/>
                <a:gd name="T7" fmla="*/ 12121 h 12800"/>
                <a:gd name="T8" fmla="*/ 800 w 12800"/>
                <a:gd name="T9" fmla="*/ 11200 h 12800"/>
                <a:gd name="T10" fmla="*/ 0 w 12800"/>
                <a:gd name="T11" fmla="*/ 10400 h 12800"/>
                <a:gd name="T12" fmla="*/ 0 w 12800"/>
                <a:gd name="T13" fmla="*/ 800 h 12800"/>
                <a:gd name="T14" fmla="*/ 800 w 12800"/>
                <a:gd name="T15" fmla="*/ 0 h 12800"/>
                <a:gd name="T16" fmla="*/ 879 w 12800"/>
                <a:gd name="T17" fmla="*/ 16 h 12800"/>
                <a:gd name="T18" fmla="*/ 6400 w 12800"/>
                <a:gd name="T19" fmla="*/ 1600 h 12800"/>
                <a:gd name="T20" fmla="*/ 11921 w 12800"/>
                <a:gd name="T21" fmla="*/ 16 h 12800"/>
                <a:gd name="T22" fmla="*/ 12000 w 12800"/>
                <a:gd name="T23" fmla="*/ 0 h 12800"/>
                <a:gd name="T24" fmla="*/ 12800 w 12800"/>
                <a:gd name="T25" fmla="*/ 800 h 12800"/>
                <a:gd name="T26" fmla="*/ 12800 w 12800"/>
                <a:gd name="T27" fmla="*/ 10400 h 12800"/>
                <a:gd name="T28" fmla="*/ 12000 w 12800"/>
                <a:gd name="T29" fmla="*/ 11200 h 12800"/>
                <a:gd name="T30" fmla="*/ 5600 w 12800"/>
                <a:gd name="T31" fmla="*/ 2507 h 12800"/>
                <a:gd name="T32" fmla="*/ 1600 w 12800"/>
                <a:gd name="T33" fmla="*/ 1670 h 12800"/>
                <a:gd name="T34" fmla="*/ 1600 w 12800"/>
                <a:gd name="T35" fmla="*/ 9643 h 12800"/>
                <a:gd name="T36" fmla="*/ 5600 w 12800"/>
                <a:gd name="T37" fmla="*/ 10400 h 12800"/>
                <a:gd name="T38" fmla="*/ 5600 w 12800"/>
                <a:gd name="T39" fmla="*/ 2507 h 12800"/>
                <a:gd name="T40" fmla="*/ 11200 w 12800"/>
                <a:gd name="T41" fmla="*/ 1670 h 12800"/>
                <a:gd name="T42" fmla="*/ 7200 w 12800"/>
                <a:gd name="T43" fmla="*/ 2506 h 12800"/>
                <a:gd name="T44" fmla="*/ 7200 w 12800"/>
                <a:gd name="T45" fmla="*/ 10400 h 12800"/>
                <a:gd name="T46" fmla="*/ 11200 w 12800"/>
                <a:gd name="T47" fmla="*/ 9644 h 12800"/>
                <a:gd name="T48" fmla="*/ 11200 w 12800"/>
                <a:gd name="T49" fmla="*/ 1670 h 12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800" h="12800">
                  <a:moveTo>
                    <a:pt x="12000" y="11200"/>
                  </a:moveTo>
                  <a:cubicBezTo>
                    <a:pt x="10776" y="11254"/>
                    <a:pt x="8442" y="11463"/>
                    <a:pt x="7176" y="12121"/>
                  </a:cubicBezTo>
                  <a:cubicBezTo>
                    <a:pt x="7116" y="12503"/>
                    <a:pt x="6799" y="12800"/>
                    <a:pt x="6400" y="12800"/>
                  </a:cubicBezTo>
                  <a:cubicBezTo>
                    <a:pt x="6002" y="12800"/>
                    <a:pt x="5684" y="12503"/>
                    <a:pt x="5624" y="12121"/>
                  </a:cubicBezTo>
                  <a:cubicBezTo>
                    <a:pt x="4358" y="11463"/>
                    <a:pt x="2024" y="11254"/>
                    <a:pt x="800" y="11200"/>
                  </a:cubicBezTo>
                  <a:cubicBezTo>
                    <a:pt x="358" y="11200"/>
                    <a:pt x="0" y="10842"/>
                    <a:pt x="0" y="10400"/>
                  </a:cubicBezTo>
                  <a:lnTo>
                    <a:pt x="0" y="800"/>
                  </a:lnTo>
                  <a:cubicBezTo>
                    <a:pt x="0" y="358"/>
                    <a:pt x="358" y="0"/>
                    <a:pt x="800" y="0"/>
                  </a:cubicBezTo>
                  <a:cubicBezTo>
                    <a:pt x="828" y="0"/>
                    <a:pt x="851" y="14"/>
                    <a:pt x="879" y="16"/>
                  </a:cubicBezTo>
                  <a:cubicBezTo>
                    <a:pt x="6381" y="158"/>
                    <a:pt x="6400" y="1600"/>
                    <a:pt x="6400" y="1600"/>
                  </a:cubicBezTo>
                  <a:cubicBezTo>
                    <a:pt x="6400" y="1600"/>
                    <a:pt x="6419" y="158"/>
                    <a:pt x="11921" y="16"/>
                  </a:cubicBezTo>
                  <a:cubicBezTo>
                    <a:pt x="11949" y="14"/>
                    <a:pt x="11972" y="0"/>
                    <a:pt x="12000" y="0"/>
                  </a:cubicBezTo>
                  <a:cubicBezTo>
                    <a:pt x="12442" y="0"/>
                    <a:pt x="12800" y="358"/>
                    <a:pt x="12800" y="800"/>
                  </a:cubicBezTo>
                  <a:lnTo>
                    <a:pt x="12800" y="10400"/>
                  </a:lnTo>
                  <a:cubicBezTo>
                    <a:pt x="12800" y="10842"/>
                    <a:pt x="12442" y="11200"/>
                    <a:pt x="12000" y="11200"/>
                  </a:cubicBezTo>
                  <a:close/>
                  <a:moveTo>
                    <a:pt x="5600" y="2507"/>
                  </a:moveTo>
                  <a:cubicBezTo>
                    <a:pt x="4568" y="1982"/>
                    <a:pt x="2861" y="1764"/>
                    <a:pt x="1600" y="1670"/>
                  </a:cubicBezTo>
                  <a:lnTo>
                    <a:pt x="1600" y="9643"/>
                  </a:lnTo>
                  <a:cubicBezTo>
                    <a:pt x="3747" y="9753"/>
                    <a:pt x="4949" y="10074"/>
                    <a:pt x="5600" y="10400"/>
                  </a:cubicBezTo>
                  <a:lnTo>
                    <a:pt x="5600" y="2507"/>
                  </a:lnTo>
                  <a:close/>
                  <a:moveTo>
                    <a:pt x="11200" y="1670"/>
                  </a:moveTo>
                  <a:cubicBezTo>
                    <a:pt x="9940" y="1764"/>
                    <a:pt x="8232" y="1982"/>
                    <a:pt x="7200" y="2506"/>
                  </a:cubicBezTo>
                  <a:lnTo>
                    <a:pt x="7200" y="10400"/>
                  </a:lnTo>
                  <a:cubicBezTo>
                    <a:pt x="7851" y="10074"/>
                    <a:pt x="9052" y="9753"/>
                    <a:pt x="11200" y="9644"/>
                  </a:cubicBezTo>
                  <a:lnTo>
                    <a:pt x="11200" y="167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835052" y="325761"/>
              <a:ext cx="1998583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dist">
                <a:defRPr/>
              </a:pPr>
              <a:r>
                <a:rPr lang="zh-CN" altLang="en-US" sz="2400" dirty="0">
                  <a:solidFill>
                    <a:prstClr val="white"/>
                  </a:solidFill>
                  <a:cs typeface="+mn-ea"/>
                  <a:sym typeface="+mn-lt"/>
                </a:rPr>
                <a:t>课文理解</a:t>
              </a:r>
            </a:p>
          </p:txBody>
        </p:sp>
      </p:grp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095_jpg 拷贝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85622" y="1798092"/>
            <a:ext cx="2772757" cy="2135616"/>
          </a:xfrm>
          <a:prstGeom prst="rect">
            <a:avLst/>
          </a:prstGeom>
          <a:noFill/>
          <a:ln w="57150" cmpd="thinThick">
            <a:solidFill>
              <a:srgbClr val="8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362" name="Text Box 5"/>
          <p:cNvSpPr txBox="1">
            <a:spLocks noChangeArrowheads="1"/>
          </p:cNvSpPr>
          <p:nvPr/>
        </p:nvSpPr>
        <p:spPr bwMode="auto">
          <a:xfrm>
            <a:off x="495301" y="1007761"/>
            <a:ext cx="5936456" cy="392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zh-CN" altLang="en-US" sz="2100" kern="0" dirty="0">
                <a:solidFill>
                  <a:srgbClr val="000099"/>
                </a:solidFill>
                <a:latin typeface="+mn-lt"/>
                <a:ea typeface="+mn-ea"/>
                <a:cs typeface="+mn-ea"/>
                <a:sym typeface="+mn-lt"/>
              </a:rPr>
              <a:t>朱德同志也跟战士们一块儿去挑粮。</a:t>
            </a:r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0" y="4072508"/>
            <a:ext cx="4086225" cy="392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US" altLang="zh-CN" sz="2100" kern="0" dirty="0">
                <a:solidFill>
                  <a:srgbClr val="003366"/>
                </a:solidFill>
                <a:latin typeface="+mn-lt"/>
                <a:ea typeface="+mn-ea"/>
                <a:cs typeface="+mn-ea"/>
                <a:sym typeface="+mn-lt"/>
              </a:rPr>
              <a:t>      </a:t>
            </a:r>
            <a:r>
              <a:rPr lang="zh-CN" altLang="en-US" sz="2100" kern="0" dirty="0">
                <a:solidFill>
                  <a:srgbClr val="000099"/>
                </a:solidFill>
                <a:latin typeface="+mn-lt"/>
                <a:ea typeface="+mn-ea"/>
                <a:cs typeface="+mn-ea"/>
                <a:sym typeface="+mn-lt"/>
              </a:rPr>
              <a:t>说说你看到的朱德。</a:t>
            </a:r>
          </a:p>
        </p:txBody>
      </p:sp>
      <p:grpSp>
        <p:nvGrpSpPr>
          <p:cNvPr id="6" name="组合 5"/>
          <p:cNvGrpSpPr/>
          <p:nvPr/>
        </p:nvGrpSpPr>
        <p:grpSpPr>
          <a:xfrm>
            <a:off x="121921" y="206083"/>
            <a:ext cx="2093741" cy="492626"/>
            <a:chOff x="162560" y="284480"/>
            <a:chExt cx="2791655" cy="656834"/>
          </a:xfrm>
        </p:grpSpPr>
        <p:sp>
          <p:nvSpPr>
            <p:cNvPr id="9" name="矩形: 圆角 1"/>
            <p:cNvSpPr/>
            <p:nvPr/>
          </p:nvSpPr>
          <p:spPr>
            <a:xfrm>
              <a:off x="162560" y="284480"/>
              <a:ext cx="2791655" cy="638056"/>
            </a:xfrm>
            <a:prstGeom prst="roundRect">
              <a:avLst>
                <a:gd name="adj" fmla="val 50000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0" name="smiling-tooth-with-hands_33918"/>
            <p:cNvSpPr>
              <a:spLocks noChangeAspect="1"/>
            </p:cNvSpPr>
            <p:nvPr/>
          </p:nvSpPr>
          <p:spPr bwMode="auto">
            <a:xfrm>
              <a:off x="473896" y="453715"/>
              <a:ext cx="340631" cy="340631"/>
            </a:xfrm>
            <a:custGeom>
              <a:avLst/>
              <a:gdLst>
                <a:gd name="T0" fmla="*/ 12000 w 12800"/>
                <a:gd name="T1" fmla="*/ 11200 h 12800"/>
                <a:gd name="T2" fmla="*/ 7176 w 12800"/>
                <a:gd name="T3" fmla="*/ 12121 h 12800"/>
                <a:gd name="T4" fmla="*/ 6400 w 12800"/>
                <a:gd name="T5" fmla="*/ 12800 h 12800"/>
                <a:gd name="T6" fmla="*/ 5624 w 12800"/>
                <a:gd name="T7" fmla="*/ 12121 h 12800"/>
                <a:gd name="T8" fmla="*/ 800 w 12800"/>
                <a:gd name="T9" fmla="*/ 11200 h 12800"/>
                <a:gd name="T10" fmla="*/ 0 w 12800"/>
                <a:gd name="T11" fmla="*/ 10400 h 12800"/>
                <a:gd name="T12" fmla="*/ 0 w 12800"/>
                <a:gd name="T13" fmla="*/ 800 h 12800"/>
                <a:gd name="T14" fmla="*/ 800 w 12800"/>
                <a:gd name="T15" fmla="*/ 0 h 12800"/>
                <a:gd name="T16" fmla="*/ 879 w 12800"/>
                <a:gd name="T17" fmla="*/ 16 h 12800"/>
                <a:gd name="T18" fmla="*/ 6400 w 12800"/>
                <a:gd name="T19" fmla="*/ 1600 h 12800"/>
                <a:gd name="T20" fmla="*/ 11921 w 12800"/>
                <a:gd name="T21" fmla="*/ 16 h 12800"/>
                <a:gd name="T22" fmla="*/ 12000 w 12800"/>
                <a:gd name="T23" fmla="*/ 0 h 12800"/>
                <a:gd name="T24" fmla="*/ 12800 w 12800"/>
                <a:gd name="T25" fmla="*/ 800 h 12800"/>
                <a:gd name="T26" fmla="*/ 12800 w 12800"/>
                <a:gd name="T27" fmla="*/ 10400 h 12800"/>
                <a:gd name="T28" fmla="*/ 12000 w 12800"/>
                <a:gd name="T29" fmla="*/ 11200 h 12800"/>
                <a:gd name="T30" fmla="*/ 5600 w 12800"/>
                <a:gd name="T31" fmla="*/ 2507 h 12800"/>
                <a:gd name="T32" fmla="*/ 1600 w 12800"/>
                <a:gd name="T33" fmla="*/ 1670 h 12800"/>
                <a:gd name="T34" fmla="*/ 1600 w 12800"/>
                <a:gd name="T35" fmla="*/ 9643 h 12800"/>
                <a:gd name="T36" fmla="*/ 5600 w 12800"/>
                <a:gd name="T37" fmla="*/ 10400 h 12800"/>
                <a:gd name="T38" fmla="*/ 5600 w 12800"/>
                <a:gd name="T39" fmla="*/ 2507 h 12800"/>
                <a:gd name="T40" fmla="*/ 11200 w 12800"/>
                <a:gd name="T41" fmla="*/ 1670 h 12800"/>
                <a:gd name="T42" fmla="*/ 7200 w 12800"/>
                <a:gd name="T43" fmla="*/ 2506 h 12800"/>
                <a:gd name="T44" fmla="*/ 7200 w 12800"/>
                <a:gd name="T45" fmla="*/ 10400 h 12800"/>
                <a:gd name="T46" fmla="*/ 11200 w 12800"/>
                <a:gd name="T47" fmla="*/ 9644 h 12800"/>
                <a:gd name="T48" fmla="*/ 11200 w 12800"/>
                <a:gd name="T49" fmla="*/ 1670 h 12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800" h="12800">
                  <a:moveTo>
                    <a:pt x="12000" y="11200"/>
                  </a:moveTo>
                  <a:cubicBezTo>
                    <a:pt x="10776" y="11254"/>
                    <a:pt x="8442" y="11463"/>
                    <a:pt x="7176" y="12121"/>
                  </a:cubicBezTo>
                  <a:cubicBezTo>
                    <a:pt x="7116" y="12503"/>
                    <a:pt x="6799" y="12800"/>
                    <a:pt x="6400" y="12800"/>
                  </a:cubicBezTo>
                  <a:cubicBezTo>
                    <a:pt x="6002" y="12800"/>
                    <a:pt x="5684" y="12503"/>
                    <a:pt x="5624" y="12121"/>
                  </a:cubicBezTo>
                  <a:cubicBezTo>
                    <a:pt x="4358" y="11463"/>
                    <a:pt x="2024" y="11254"/>
                    <a:pt x="800" y="11200"/>
                  </a:cubicBezTo>
                  <a:cubicBezTo>
                    <a:pt x="358" y="11200"/>
                    <a:pt x="0" y="10842"/>
                    <a:pt x="0" y="10400"/>
                  </a:cubicBezTo>
                  <a:lnTo>
                    <a:pt x="0" y="800"/>
                  </a:lnTo>
                  <a:cubicBezTo>
                    <a:pt x="0" y="358"/>
                    <a:pt x="358" y="0"/>
                    <a:pt x="800" y="0"/>
                  </a:cubicBezTo>
                  <a:cubicBezTo>
                    <a:pt x="828" y="0"/>
                    <a:pt x="851" y="14"/>
                    <a:pt x="879" y="16"/>
                  </a:cubicBezTo>
                  <a:cubicBezTo>
                    <a:pt x="6381" y="158"/>
                    <a:pt x="6400" y="1600"/>
                    <a:pt x="6400" y="1600"/>
                  </a:cubicBezTo>
                  <a:cubicBezTo>
                    <a:pt x="6400" y="1600"/>
                    <a:pt x="6419" y="158"/>
                    <a:pt x="11921" y="16"/>
                  </a:cubicBezTo>
                  <a:cubicBezTo>
                    <a:pt x="11949" y="14"/>
                    <a:pt x="11972" y="0"/>
                    <a:pt x="12000" y="0"/>
                  </a:cubicBezTo>
                  <a:cubicBezTo>
                    <a:pt x="12442" y="0"/>
                    <a:pt x="12800" y="358"/>
                    <a:pt x="12800" y="800"/>
                  </a:cubicBezTo>
                  <a:lnTo>
                    <a:pt x="12800" y="10400"/>
                  </a:lnTo>
                  <a:cubicBezTo>
                    <a:pt x="12800" y="10842"/>
                    <a:pt x="12442" y="11200"/>
                    <a:pt x="12000" y="11200"/>
                  </a:cubicBezTo>
                  <a:close/>
                  <a:moveTo>
                    <a:pt x="5600" y="2507"/>
                  </a:moveTo>
                  <a:cubicBezTo>
                    <a:pt x="4568" y="1982"/>
                    <a:pt x="2861" y="1764"/>
                    <a:pt x="1600" y="1670"/>
                  </a:cubicBezTo>
                  <a:lnTo>
                    <a:pt x="1600" y="9643"/>
                  </a:lnTo>
                  <a:cubicBezTo>
                    <a:pt x="3747" y="9753"/>
                    <a:pt x="4949" y="10074"/>
                    <a:pt x="5600" y="10400"/>
                  </a:cubicBezTo>
                  <a:lnTo>
                    <a:pt x="5600" y="2507"/>
                  </a:lnTo>
                  <a:close/>
                  <a:moveTo>
                    <a:pt x="11200" y="1670"/>
                  </a:moveTo>
                  <a:cubicBezTo>
                    <a:pt x="9940" y="1764"/>
                    <a:pt x="8232" y="1982"/>
                    <a:pt x="7200" y="2506"/>
                  </a:cubicBezTo>
                  <a:lnTo>
                    <a:pt x="7200" y="10400"/>
                  </a:lnTo>
                  <a:cubicBezTo>
                    <a:pt x="7851" y="10074"/>
                    <a:pt x="9052" y="9753"/>
                    <a:pt x="11200" y="9644"/>
                  </a:cubicBezTo>
                  <a:lnTo>
                    <a:pt x="11200" y="167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835052" y="325761"/>
              <a:ext cx="1998583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dist">
                <a:defRPr/>
              </a:pPr>
              <a:r>
                <a:rPr lang="zh-CN" altLang="en-US" sz="2400" dirty="0">
                  <a:solidFill>
                    <a:prstClr val="white"/>
                  </a:solidFill>
                  <a:cs typeface="+mn-ea"/>
                  <a:sym typeface="+mn-lt"/>
                </a:rPr>
                <a:t>课文理解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剪去对角的矩形 7"/>
          <p:cNvSpPr/>
          <p:nvPr/>
        </p:nvSpPr>
        <p:spPr>
          <a:xfrm>
            <a:off x="610896" y="1206523"/>
            <a:ext cx="7922210" cy="3082449"/>
          </a:xfrm>
          <a:prstGeom prst="snip2DiagRect">
            <a:avLst/>
          </a:prstGeom>
          <a:solidFill>
            <a:srgbClr val="FFF0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6385" name="Text Box 5"/>
          <p:cNvSpPr txBox="1">
            <a:spLocks noChangeArrowheads="1"/>
          </p:cNvSpPr>
          <p:nvPr/>
        </p:nvSpPr>
        <p:spPr bwMode="auto">
          <a:xfrm>
            <a:off x="971744" y="1492965"/>
            <a:ext cx="7200513" cy="8508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50000"/>
              </a:spcBef>
              <a:defRPr/>
            </a:pPr>
            <a:r>
              <a:rPr lang="en-US" altLang="zh-CN" sz="1800" kern="0" dirty="0">
                <a:latin typeface="+mn-lt"/>
                <a:ea typeface="+mn-ea"/>
                <a:cs typeface="+mn-ea"/>
                <a:sym typeface="+mn-lt"/>
              </a:rPr>
              <a:t>    </a:t>
            </a:r>
            <a:r>
              <a:rPr lang="zh-CN" altLang="en-US" sz="1800" kern="0" dirty="0">
                <a:latin typeface="+mn-lt"/>
                <a:ea typeface="+mn-ea"/>
                <a:cs typeface="+mn-ea"/>
                <a:sym typeface="+mn-lt"/>
              </a:rPr>
              <a:t>既然挑粮上山这么重要，为什么战士们还要把朱德的扁担藏起来呢？好好读读课文，想一想。 </a:t>
            </a: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989287" y="2514577"/>
            <a:ext cx="7181367" cy="13157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50000"/>
              </a:spcBef>
              <a:defRPr/>
            </a:pPr>
            <a:r>
              <a:rPr lang="zh-CN" altLang="en-US" sz="1800" kern="0" dirty="0">
                <a:solidFill>
                  <a:srgbClr val="663300"/>
                </a:solidFill>
                <a:latin typeface="+mn-lt"/>
                <a:ea typeface="+mn-ea"/>
                <a:cs typeface="+mn-ea"/>
                <a:sym typeface="+mn-lt"/>
              </a:rPr>
              <a:t>    因为朱德同志工作很忙，还要挑粮上山，太累了。大家想，把扁担藏起来，朱德就不用挑了，这样就可以让他轻松点。如果朱德不挑粮，可以更加专心研究国家大事。战士们希望朱德不要过度疲劳。</a:t>
            </a:r>
            <a:r>
              <a:rPr lang="zh-CN" altLang="en-US" sz="1800" kern="0" dirty="0">
                <a:latin typeface="+mn-lt"/>
                <a:ea typeface="+mn-ea"/>
                <a:cs typeface="+mn-ea"/>
                <a:sym typeface="+mn-lt"/>
              </a:rPr>
              <a:t> </a:t>
            </a:r>
          </a:p>
        </p:txBody>
      </p:sp>
      <p:grpSp>
        <p:nvGrpSpPr>
          <p:cNvPr id="9" name="组合 8"/>
          <p:cNvGrpSpPr/>
          <p:nvPr/>
        </p:nvGrpSpPr>
        <p:grpSpPr>
          <a:xfrm>
            <a:off x="121921" y="206083"/>
            <a:ext cx="2093741" cy="492626"/>
            <a:chOff x="162560" y="284480"/>
            <a:chExt cx="2791655" cy="656834"/>
          </a:xfrm>
        </p:grpSpPr>
        <p:sp>
          <p:nvSpPr>
            <p:cNvPr id="10" name="矩形: 圆角 1"/>
            <p:cNvSpPr/>
            <p:nvPr/>
          </p:nvSpPr>
          <p:spPr>
            <a:xfrm>
              <a:off x="162560" y="284480"/>
              <a:ext cx="2791655" cy="638056"/>
            </a:xfrm>
            <a:prstGeom prst="roundRect">
              <a:avLst>
                <a:gd name="adj" fmla="val 50000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1" name="smiling-tooth-with-hands_33918"/>
            <p:cNvSpPr>
              <a:spLocks noChangeAspect="1"/>
            </p:cNvSpPr>
            <p:nvPr/>
          </p:nvSpPr>
          <p:spPr bwMode="auto">
            <a:xfrm>
              <a:off x="473896" y="453715"/>
              <a:ext cx="340631" cy="340631"/>
            </a:xfrm>
            <a:custGeom>
              <a:avLst/>
              <a:gdLst>
                <a:gd name="T0" fmla="*/ 12000 w 12800"/>
                <a:gd name="T1" fmla="*/ 11200 h 12800"/>
                <a:gd name="T2" fmla="*/ 7176 w 12800"/>
                <a:gd name="T3" fmla="*/ 12121 h 12800"/>
                <a:gd name="T4" fmla="*/ 6400 w 12800"/>
                <a:gd name="T5" fmla="*/ 12800 h 12800"/>
                <a:gd name="T6" fmla="*/ 5624 w 12800"/>
                <a:gd name="T7" fmla="*/ 12121 h 12800"/>
                <a:gd name="T8" fmla="*/ 800 w 12800"/>
                <a:gd name="T9" fmla="*/ 11200 h 12800"/>
                <a:gd name="T10" fmla="*/ 0 w 12800"/>
                <a:gd name="T11" fmla="*/ 10400 h 12800"/>
                <a:gd name="T12" fmla="*/ 0 w 12800"/>
                <a:gd name="T13" fmla="*/ 800 h 12800"/>
                <a:gd name="T14" fmla="*/ 800 w 12800"/>
                <a:gd name="T15" fmla="*/ 0 h 12800"/>
                <a:gd name="T16" fmla="*/ 879 w 12800"/>
                <a:gd name="T17" fmla="*/ 16 h 12800"/>
                <a:gd name="T18" fmla="*/ 6400 w 12800"/>
                <a:gd name="T19" fmla="*/ 1600 h 12800"/>
                <a:gd name="T20" fmla="*/ 11921 w 12800"/>
                <a:gd name="T21" fmla="*/ 16 h 12800"/>
                <a:gd name="T22" fmla="*/ 12000 w 12800"/>
                <a:gd name="T23" fmla="*/ 0 h 12800"/>
                <a:gd name="T24" fmla="*/ 12800 w 12800"/>
                <a:gd name="T25" fmla="*/ 800 h 12800"/>
                <a:gd name="T26" fmla="*/ 12800 w 12800"/>
                <a:gd name="T27" fmla="*/ 10400 h 12800"/>
                <a:gd name="T28" fmla="*/ 12000 w 12800"/>
                <a:gd name="T29" fmla="*/ 11200 h 12800"/>
                <a:gd name="T30" fmla="*/ 5600 w 12800"/>
                <a:gd name="T31" fmla="*/ 2507 h 12800"/>
                <a:gd name="T32" fmla="*/ 1600 w 12800"/>
                <a:gd name="T33" fmla="*/ 1670 h 12800"/>
                <a:gd name="T34" fmla="*/ 1600 w 12800"/>
                <a:gd name="T35" fmla="*/ 9643 h 12800"/>
                <a:gd name="T36" fmla="*/ 5600 w 12800"/>
                <a:gd name="T37" fmla="*/ 10400 h 12800"/>
                <a:gd name="T38" fmla="*/ 5600 w 12800"/>
                <a:gd name="T39" fmla="*/ 2507 h 12800"/>
                <a:gd name="T40" fmla="*/ 11200 w 12800"/>
                <a:gd name="T41" fmla="*/ 1670 h 12800"/>
                <a:gd name="T42" fmla="*/ 7200 w 12800"/>
                <a:gd name="T43" fmla="*/ 2506 h 12800"/>
                <a:gd name="T44" fmla="*/ 7200 w 12800"/>
                <a:gd name="T45" fmla="*/ 10400 h 12800"/>
                <a:gd name="T46" fmla="*/ 11200 w 12800"/>
                <a:gd name="T47" fmla="*/ 9644 h 12800"/>
                <a:gd name="T48" fmla="*/ 11200 w 12800"/>
                <a:gd name="T49" fmla="*/ 1670 h 12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800" h="12800">
                  <a:moveTo>
                    <a:pt x="12000" y="11200"/>
                  </a:moveTo>
                  <a:cubicBezTo>
                    <a:pt x="10776" y="11254"/>
                    <a:pt x="8442" y="11463"/>
                    <a:pt x="7176" y="12121"/>
                  </a:cubicBezTo>
                  <a:cubicBezTo>
                    <a:pt x="7116" y="12503"/>
                    <a:pt x="6799" y="12800"/>
                    <a:pt x="6400" y="12800"/>
                  </a:cubicBezTo>
                  <a:cubicBezTo>
                    <a:pt x="6002" y="12800"/>
                    <a:pt x="5684" y="12503"/>
                    <a:pt x="5624" y="12121"/>
                  </a:cubicBezTo>
                  <a:cubicBezTo>
                    <a:pt x="4358" y="11463"/>
                    <a:pt x="2024" y="11254"/>
                    <a:pt x="800" y="11200"/>
                  </a:cubicBezTo>
                  <a:cubicBezTo>
                    <a:pt x="358" y="11200"/>
                    <a:pt x="0" y="10842"/>
                    <a:pt x="0" y="10400"/>
                  </a:cubicBezTo>
                  <a:lnTo>
                    <a:pt x="0" y="800"/>
                  </a:lnTo>
                  <a:cubicBezTo>
                    <a:pt x="0" y="358"/>
                    <a:pt x="358" y="0"/>
                    <a:pt x="800" y="0"/>
                  </a:cubicBezTo>
                  <a:cubicBezTo>
                    <a:pt x="828" y="0"/>
                    <a:pt x="851" y="14"/>
                    <a:pt x="879" y="16"/>
                  </a:cubicBezTo>
                  <a:cubicBezTo>
                    <a:pt x="6381" y="158"/>
                    <a:pt x="6400" y="1600"/>
                    <a:pt x="6400" y="1600"/>
                  </a:cubicBezTo>
                  <a:cubicBezTo>
                    <a:pt x="6400" y="1600"/>
                    <a:pt x="6419" y="158"/>
                    <a:pt x="11921" y="16"/>
                  </a:cubicBezTo>
                  <a:cubicBezTo>
                    <a:pt x="11949" y="14"/>
                    <a:pt x="11972" y="0"/>
                    <a:pt x="12000" y="0"/>
                  </a:cubicBezTo>
                  <a:cubicBezTo>
                    <a:pt x="12442" y="0"/>
                    <a:pt x="12800" y="358"/>
                    <a:pt x="12800" y="800"/>
                  </a:cubicBezTo>
                  <a:lnTo>
                    <a:pt x="12800" y="10400"/>
                  </a:lnTo>
                  <a:cubicBezTo>
                    <a:pt x="12800" y="10842"/>
                    <a:pt x="12442" y="11200"/>
                    <a:pt x="12000" y="11200"/>
                  </a:cubicBezTo>
                  <a:close/>
                  <a:moveTo>
                    <a:pt x="5600" y="2507"/>
                  </a:moveTo>
                  <a:cubicBezTo>
                    <a:pt x="4568" y="1982"/>
                    <a:pt x="2861" y="1764"/>
                    <a:pt x="1600" y="1670"/>
                  </a:cubicBezTo>
                  <a:lnTo>
                    <a:pt x="1600" y="9643"/>
                  </a:lnTo>
                  <a:cubicBezTo>
                    <a:pt x="3747" y="9753"/>
                    <a:pt x="4949" y="10074"/>
                    <a:pt x="5600" y="10400"/>
                  </a:cubicBezTo>
                  <a:lnTo>
                    <a:pt x="5600" y="2507"/>
                  </a:lnTo>
                  <a:close/>
                  <a:moveTo>
                    <a:pt x="11200" y="1670"/>
                  </a:moveTo>
                  <a:cubicBezTo>
                    <a:pt x="9940" y="1764"/>
                    <a:pt x="8232" y="1982"/>
                    <a:pt x="7200" y="2506"/>
                  </a:cubicBezTo>
                  <a:lnTo>
                    <a:pt x="7200" y="10400"/>
                  </a:lnTo>
                  <a:cubicBezTo>
                    <a:pt x="7851" y="10074"/>
                    <a:pt x="9052" y="9753"/>
                    <a:pt x="11200" y="9644"/>
                  </a:cubicBezTo>
                  <a:lnTo>
                    <a:pt x="11200" y="167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835052" y="325761"/>
              <a:ext cx="1998583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dist">
                <a:defRPr/>
              </a:pPr>
              <a:r>
                <a:rPr lang="zh-CN" altLang="en-US" sz="2400" dirty="0">
                  <a:solidFill>
                    <a:prstClr val="white"/>
                  </a:solidFill>
                  <a:cs typeface="+mn-ea"/>
                  <a:sym typeface="+mn-lt"/>
                </a:rPr>
                <a:t>课文理解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剪去对角的矩形 12"/>
          <p:cNvSpPr/>
          <p:nvPr/>
        </p:nvSpPr>
        <p:spPr>
          <a:xfrm>
            <a:off x="626290" y="1338944"/>
            <a:ext cx="7891422" cy="2959122"/>
          </a:xfrm>
          <a:prstGeom prst="snip2DiagRect">
            <a:avLst/>
          </a:prstGeom>
          <a:solidFill>
            <a:srgbClr val="FFF0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686991" y="1956397"/>
            <a:ext cx="7952185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US" altLang="zh-CN" sz="1800" kern="0" dirty="0">
                <a:solidFill>
                  <a:srgbClr val="003366"/>
                </a:solidFill>
                <a:latin typeface="+mn-lt"/>
                <a:ea typeface="+mn-ea"/>
                <a:cs typeface="+mn-ea"/>
                <a:sym typeface="+mn-lt"/>
              </a:rPr>
              <a:t>       </a:t>
            </a:r>
            <a:r>
              <a:rPr lang="zh-CN" altLang="en-US" sz="1800" kern="0" dirty="0">
                <a:solidFill>
                  <a:srgbClr val="003366"/>
                </a:solidFill>
                <a:latin typeface="+mn-lt"/>
                <a:ea typeface="+mn-ea"/>
                <a:cs typeface="+mn-ea"/>
                <a:sym typeface="+mn-lt"/>
              </a:rPr>
              <a:t>挑粮上山到底累在哪里？读读课文第二自然段，找一找。</a:t>
            </a:r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842682" y="2482027"/>
            <a:ext cx="7891463" cy="435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50000"/>
              </a:spcBef>
              <a:defRPr/>
            </a:pPr>
            <a:r>
              <a:rPr lang="en-US" altLang="zh-CN" sz="1800" kern="0" dirty="0">
                <a:latin typeface="+mn-lt"/>
                <a:ea typeface="+mn-ea"/>
                <a:cs typeface="+mn-ea"/>
                <a:sym typeface="+mn-lt"/>
              </a:rPr>
              <a:t>    </a:t>
            </a:r>
            <a:r>
              <a:rPr lang="zh-CN" altLang="en-US" sz="1800" kern="0" dirty="0">
                <a:latin typeface="+mn-lt"/>
                <a:ea typeface="+mn-ea"/>
                <a:cs typeface="+mn-ea"/>
                <a:sym typeface="+mn-lt"/>
              </a:rPr>
              <a:t>从井冈山到毛坪，来回有五六十里路，山高路陡，非常难走。</a:t>
            </a:r>
          </a:p>
        </p:txBody>
      </p:sp>
      <p:sp>
        <p:nvSpPr>
          <p:cNvPr id="12" name="Text Box 12"/>
          <p:cNvSpPr txBox="1">
            <a:spLocks noChangeArrowheads="1"/>
          </p:cNvSpPr>
          <p:nvPr/>
        </p:nvSpPr>
        <p:spPr bwMode="auto">
          <a:xfrm>
            <a:off x="1098457" y="3186090"/>
            <a:ext cx="4707731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zh-CN" altLang="en-US" sz="1800" kern="0" dirty="0">
                <a:latin typeface="+mn-lt"/>
                <a:ea typeface="+mn-ea"/>
                <a:cs typeface="+mn-ea"/>
                <a:sym typeface="+mn-lt"/>
              </a:rPr>
              <a:t>如何理解“山高路陡”这个词？</a:t>
            </a:r>
          </a:p>
        </p:txBody>
      </p:sp>
      <p:grpSp>
        <p:nvGrpSpPr>
          <p:cNvPr id="8" name="组合 7"/>
          <p:cNvGrpSpPr/>
          <p:nvPr/>
        </p:nvGrpSpPr>
        <p:grpSpPr>
          <a:xfrm>
            <a:off x="121921" y="206083"/>
            <a:ext cx="2093741" cy="492626"/>
            <a:chOff x="162560" y="284480"/>
            <a:chExt cx="2791655" cy="656834"/>
          </a:xfrm>
        </p:grpSpPr>
        <p:sp>
          <p:nvSpPr>
            <p:cNvPr id="9" name="矩形: 圆角 1"/>
            <p:cNvSpPr/>
            <p:nvPr/>
          </p:nvSpPr>
          <p:spPr>
            <a:xfrm>
              <a:off x="162560" y="284480"/>
              <a:ext cx="2791655" cy="638056"/>
            </a:xfrm>
            <a:prstGeom prst="roundRect">
              <a:avLst>
                <a:gd name="adj" fmla="val 50000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0" name="smiling-tooth-with-hands_33918"/>
            <p:cNvSpPr>
              <a:spLocks noChangeAspect="1"/>
            </p:cNvSpPr>
            <p:nvPr/>
          </p:nvSpPr>
          <p:spPr bwMode="auto">
            <a:xfrm>
              <a:off x="473896" y="453715"/>
              <a:ext cx="340631" cy="340631"/>
            </a:xfrm>
            <a:custGeom>
              <a:avLst/>
              <a:gdLst>
                <a:gd name="T0" fmla="*/ 12000 w 12800"/>
                <a:gd name="T1" fmla="*/ 11200 h 12800"/>
                <a:gd name="T2" fmla="*/ 7176 w 12800"/>
                <a:gd name="T3" fmla="*/ 12121 h 12800"/>
                <a:gd name="T4" fmla="*/ 6400 w 12800"/>
                <a:gd name="T5" fmla="*/ 12800 h 12800"/>
                <a:gd name="T6" fmla="*/ 5624 w 12800"/>
                <a:gd name="T7" fmla="*/ 12121 h 12800"/>
                <a:gd name="T8" fmla="*/ 800 w 12800"/>
                <a:gd name="T9" fmla="*/ 11200 h 12800"/>
                <a:gd name="T10" fmla="*/ 0 w 12800"/>
                <a:gd name="T11" fmla="*/ 10400 h 12800"/>
                <a:gd name="T12" fmla="*/ 0 w 12800"/>
                <a:gd name="T13" fmla="*/ 800 h 12800"/>
                <a:gd name="T14" fmla="*/ 800 w 12800"/>
                <a:gd name="T15" fmla="*/ 0 h 12800"/>
                <a:gd name="T16" fmla="*/ 879 w 12800"/>
                <a:gd name="T17" fmla="*/ 16 h 12800"/>
                <a:gd name="T18" fmla="*/ 6400 w 12800"/>
                <a:gd name="T19" fmla="*/ 1600 h 12800"/>
                <a:gd name="T20" fmla="*/ 11921 w 12800"/>
                <a:gd name="T21" fmla="*/ 16 h 12800"/>
                <a:gd name="T22" fmla="*/ 12000 w 12800"/>
                <a:gd name="T23" fmla="*/ 0 h 12800"/>
                <a:gd name="T24" fmla="*/ 12800 w 12800"/>
                <a:gd name="T25" fmla="*/ 800 h 12800"/>
                <a:gd name="T26" fmla="*/ 12800 w 12800"/>
                <a:gd name="T27" fmla="*/ 10400 h 12800"/>
                <a:gd name="T28" fmla="*/ 12000 w 12800"/>
                <a:gd name="T29" fmla="*/ 11200 h 12800"/>
                <a:gd name="T30" fmla="*/ 5600 w 12800"/>
                <a:gd name="T31" fmla="*/ 2507 h 12800"/>
                <a:gd name="T32" fmla="*/ 1600 w 12800"/>
                <a:gd name="T33" fmla="*/ 1670 h 12800"/>
                <a:gd name="T34" fmla="*/ 1600 w 12800"/>
                <a:gd name="T35" fmla="*/ 9643 h 12800"/>
                <a:gd name="T36" fmla="*/ 5600 w 12800"/>
                <a:gd name="T37" fmla="*/ 10400 h 12800"/>
                <a:gd name="T38" fmla="*/ 5600 w 12800"/>
                <a:gd name="T39" fmla="*/ 2507 h 12800"/>
                <a:gd name="T40" fmla="*/ 11200 w 12800"/>
                <a:gd name="T41" fmla="*/ 1670 h 12800"/>
                <a:gd name="T42" fmla="*/ 7200 w 12800"/>
                <a:gd name="T43" fmla="*/ 2506 h 12800"/>
                <a:gd name="T44" fmla="*/ 7200 w 12800"/>
                <a:gd name="T45" fmla="*/ 10400 h 12800"/>
                <a:gd name="T46" fmla="*/ 11200 w 12800"/>
                <a:gd name="T47" fmla="*/ 9644 h 12800"/>
                <a:gd name="T48" fmla="*/ 11200 w 12800"/>
                <a:gd name="T49" fmla="*/ 1670 h 12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800" h="12800">
                  <a:moveTo>
                    <a:pt x="12000" y="11200"/>
                  </a:moveTo>
                  <a:cubicBezTo>
                    <a:pt x="10776" y="11254"/>
                    <a:pt x="8442" y="11463"/>
                    <a:pt x="7176" y="12121"/>
                  </a:cubicBezTo>
                  <a:cubicBezTo>
                    <a:pt x="7116" y="12503"/>
                    <a:pt x="6799" y="12800"/>
                    <a:pt x="6400" y="12800"/>
                  </a:cubicBezTo>
                  <a:cubicBezTo>
                    <a:pt x="6002" y="12800"/>
                    <a:pt x="5684" y="12503"/>
                    <a:pt x="5624" y="12121"/>
                  </a:cubicBezTo>
                  <a:cubicBezTo>
                    <a:pt x="4358" y="11463"/>
                    <a:pt x="2024" y="11254"/>
                    <a:pt x="800" y="11200"/>
                  </a:cubicBezTo>
                  <a:cubicBezTo>
                    <a:pt x="358" y="11200"/>
                    <a:pt x="0" y="10842"/>
                    <a:pt x="0" y="10400"/>
                  </a:cubicBezTo>
                  <a:lnTo>
                    <a:pt x="0" y="800"/>
                  </a:lnTo>
                  <a:cubicBezTo>
                    <a:pt x="0" y="358"/>
                    <a:pt x="358" y="0"/>
                    <a:pt x="800" y="0"/>
                  </a:cubicBezTo>
                  <a:cubicBezTo>
                    <a:pt x="828" y="0"/>
                    <a:pt x="851" y="14"/>
                    <a:pt x="879" y="16"/>
                  </a:cubicBezTo>
                  <a:cubicBezTo>
                    <a:pt x="6381" y="158"/>
                    <a:pt x="6400" y="1600"/>
                    <a:pt x="6400" y="1600"/>
                  </a:cubicBezTo>
                  <a:cubicBezTo>
                    <a:pt x="6400" y="1600"/>
                    <a:pt x="6419" y="158"/>
                    <a:pt x="11921" y="16"/>
                  </a:cubicBezTo>
                  <a:cubicBezTo>
                    <a:pt x="11949" y="14"/>
                    <a:pt x="11972" y="0"/>
                    <a:pt x="12000" y="0"/>
                  </a:cubicBezTo>
                  <a:cubicBezTo>
                    <a:pt x="12442" y="0"/>
                    <a:pt x="12800" y="358"/>
                    <a:pt x="12800" y="800"/>
                  </a:cubicBezTo>
                  <a:lnTo>
                    <a:pt x="12800" y="10400"/>
                  </a:lnTo>
                  <a:cubicBezTo>
                    <a:pt x="12800" y="10842"/>
                    <a:pt x="12442" y="11200"/>
                    <a:pt x="12000" y="11200"/>
                  </a:cubicBezTo>
                  <a:close/>
                  <a:moveTo>
                    <a:pt x="5600" y="2507"/>
                  </a:moveTo>
                  <a:cubicBezTo>
                    <a:pt x="4568" y="1982"/>
                    <a:pt x="2861" y="1764"/>
                    <a:pt x="1600" y="1670"/>
                  </a:cubicBezTo>
                  <a:lnTo>
                    <a:pt x="1600" y="9643"/>
                  </a:lnTo>
                  <a:cubicBezTo>
                    <a:pt x="3747" y="9753"/>
                    <a:pt x="4949" y="10074"/>
                    <a:pt x="5600" y="10400"/>
                  </a:cubicBezTo>
                  <a:lnTo>
                    <a:pt x="5600" y="2507"/>
                  </a:lnTo>
                  <a:close/>
                  <a:moveTo>
                    <a:pt x="11200" y="1670"/>
                  </a:moveTo>
                  <a:cubicBezTo>
                    <a:pt x="9940" y="1764"/>
                    <a:pt x="8232" y="1982"/>
                    <a:pt x="7200" y="2506"/>
                  </a:cubicBezTo>
                  <a:lnTo>
                    <a:pt x="7200" y="10400"/>
                  </a:lnTo>
                  <a:cubicBezTo>
                    <a:pt x="7851" y="10074"/>
                    <a:pt x="9052" y="9753"/>
                    <a:pt x="11200" y="9644"/>
                  </a:cubicBezTo>
                  <a:lnTo>
                    <a:pt x="11200" y="167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835052" y="325761"/>
              <a:ext cx="1998583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dist">
                <a:defRPr/>
              </a:pPr>
              <a:r>
                <a:rPr lang="zh-CN" altLang="en-US" sz="2400" dirty="0">
                  <a:solidFill>
                    <a:prstClr val="white"/>
                  </a:solidFill>
                  <a:cs typeface="+mn-ea"/>
                  <a:sym typeface="+mn-lt"/>
                </a:rPr>
                <a:t>课文理解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12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GUIDESSETTING" val="{&quot;Id&quot;:null,&quot;Name&quot;:&quot;正常&quot;,&quot;HeaderHeight&quot;:14.0,&quot;FooterHeight&quot;:9.0,&quot;SideMargin&quot;:5.5,&quot;TopMargin&quot;:0.0,&quot;BottomMargin&quot;:0.0,&quot;IntervalMargin&quot;:1.5,&quot;SettingType&quot;:&quot;System&quot;}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fdrzrlz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办公资源网：www.bangongziyuan.com">
  <a:themeElements>
    <a:clrScheme name="灰度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afdrzrlz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C000"/>
        </a:solidFill>
        <a:ln>
          <a:noFill/>
        </a:ln>
      </a:spPr>
      <a:bodyPr rtlCol="0" anchor="ctr"/>
      <a:lstStyle>
        <a:defPPr algn="ctr">
          <a:defRPr dirty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fdrzrlz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786</Words>
  <Application>Microsoft Office PowerPoint</Application>
  <PresentationFormat>全屏显示(16:9)</PresentationFormat>
  <Paragraphs>93</Paragraphs>
  <Slides>19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4</vt:i4>
      </vt:variant>
      <vt:variant>
        <vt:lpstr>幻灯片标题</vt:lpstr>
      </vt:variant>
      <vt:variant>
        <vt:i4>19</vt:i4>
      </vt:variant>
    </vt:vector>
  </HeadingPairs>
  <TitlesOfParts>
    <vt:vector size="31" baseType="lpstr">
      <vt:lpstr>FandolFang R</vt:lpstr>
      <vt:lpstr>Meiryo</vt:lpstr>
      <vt:lpstr>OPPOSans R</vt:lpstr>
      <vt:lpstr>宋体</vt:lpstr>
      <vt:lpstr>微软雅黑</vt:lpstr>
      <vt:lpstr>Arial</vt:lpstr>
      <vt:lpstr>Calibri</vt:lpstr>
      <vt:lpstr>Calibri Light</vt:lpstr>
      <vt:lpstr>第一PPT模板网-WWW.1PPT.COM</vt:lpstr>
      <vt:lpstr>办公资源网：www.bangongziyuan.com</vt:lpstr>
      <vt:lpstr>自定义设计方案</vt:lpstr>
      <vt:lpstr>Office Theme</vt:lpstr>
      <vt:lpstr>PowerPoint 演示文稿</vt:lpstr>
      <vt:lpstr>PowerPoint 演示文稿</vt:lpstr>
      <vt:lpstr>PowerPoint 演示文稿</vt:lpstr>
      <vt:lpstr>PowerPoint 演示文稿</vt:lpstr>
      <vt:lpstr>坳:山间平地。 围剿:包围起来消灭掉。 经济封锁:用强制的力量使跟外界经济联系断绝。 绵延:连续不断。 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6</cp:revision>
  <dcterms:created xsi:type="dcterms:W3CDTF">2020-10-19T02:45:07Z</dcterms:created>
  <dcterms:modified xsi:type="dcterms:W3CDTF">2021-05-26T06:26:56Z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2052-11.1.0.10072</vt:lpwstr>
  </property>
</Properties>
</file>