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8" r:id="rId2"/>
  </p:sldMasterIdLst>
  <p:notesMasterIdLst>
    <p:notesMasterId r:id="rId17"/>
  </p:notesMasterIdLst>
  <p:handoutMasterIdLst>
    <p:handoutMasterId r:id="rId18"/>
  </p:handoutMasterIdLst>
  <p:sldIdLst>
    <p:sldId id="281" r:id="rId3"/>
    <p:sldId id="283" r:id="rId4"/>
    <p:sldId id="284" r:id="rId5"/>
    <p:sldId id="29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5" r:id="rId1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C087ABC-D16C-4416-B29C-A60AAF74F8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741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928105A-2143-499B-B5C3-11A4D77A19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059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B9238C06-ADAB-4DBA-9E78-0E651484DC99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985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8105A-2143-499B-B5C3-11A4D77A190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14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8105A-2143-499B-B5C3-11A4D77A190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211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617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EA704-7125-40D4-9FB9-BBC444C67D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77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47FB3-D451-4D90-B2C5-14D176479F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67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856F5-B383-41D5-BB73-2A17E51748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611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2CC33-F876-4CDC-8BC9-88F8E1A00D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683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26F19-93E8-4D0A-B282-F531333026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173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EDBB5-E1DF-4D70-A86A-A27435F20B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89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C12D2-AFCE-4E91-ACED-5DE51A0134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8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6C7FC-929B-45FD-8D53-9570A98BA0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50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4911F-2621-4CA3-B6B5-C435D1CC54B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298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5357-1216-4FB6-B190-13396801B3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363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6ABEA-855D-43B2-AED2-DC12CB2A93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01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8750F-71DF-47E8-BB2D-6975191C10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1417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043B8-3890-4D9B-AD9A-23F4089A61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97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8B0DF-5B4B-43C9-AAC9-3F937C572F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487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17C0-8CD9-4B37-BDC5-1F9DF82ED4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4986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D0AFB-67F1-4D2C-8929-81C049EB53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720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19419-117B-4A21-B416-275678BEE5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792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5230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35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06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4448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79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6CD5-B477-42CF-8807-04787616B706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47625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07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914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0798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18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514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04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752D1-99C3-4CFC-9A79-4AD4758E3B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88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1C1A1-ABCD-4DAC-B2AB-09EE9D7EE3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990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D2D58-CFAC-4552-8144-3F50041E71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02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E415A-5486-4805-9940-DB8C17616F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94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644D6-7CCA-407C-B327-2C549A969E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8DF31-DAA1-428A-941D-B84F5D1670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32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fld id="{BB1C379F-C319-4E7E-97A4-AFB5259AF98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  <p:sldLayoutId id="2147483676" r:id="rId12"/>
    <p:sldLayoutId id="2147483675" r:id="rId13"/>
    <p:sldLayoutId id="2147483674" r:id="rId14"/>
    <p:sldLayoutId id="2147483673" r:id="rId15"/>
    <p:sldLayoutId id="2147483672" r:id="rId16"/>
    <p:sldLayoutId id="2147483671" r:id="rId17"/>
    <p:sldLayoutId id="2147483670" r:id="rId18"/>
    <p:sldLayoutId id="2147483669" r:id="rId19"/>
    <p:sldLayoutId id="2147483668" r:id="rId20"/>
    <p:sldLayoutId id="2147483667" r:id="rId21"/>
    <p:sldLayoutId id="2147483666" r:id="rId22"/>
    <p:sldLayoutId id="2147483665" r:id="rId23"/>
    <p:sldLayoutId id="2147483664" r:id="rId24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2163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/>
          </a:p>
        </p:txBody>
      </p:sp>
      <p:grpSp>
        <p:nvGrpSpPr>
          <p:cNvPr id="4098" name="组合 8"/>
          <p:cNvGrpSpPr>
            <a:grpSpLocks/>
          </p:cNvGrpSpPr>
          <p:nvPr/>
        </p:nvGrpSpPr>
        <p:grpSpPr bwMode="auto">
          <a:xfrm>
            <a:off x="1518619" y="1008198"/>
            <a:ext cx="2661047" cy="1365855"/>
            <a:chOff x="1172048" y="2070779"/>
            <a:chExt cx="3548062" cy="1821928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1524473" y="2070779"/>
              <a:ext cx="2843211" cy="58502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defRPr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第五单元 </a:t>
              </a:r>
              <a:r>
                <a:rPr lang="en-US" altLang="zh-CN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 </a:t>
              </a: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第十三课</a:t>
              </a:r>
            </a:p>
          </p:txBody>
        </p:sp>
        <p:sp>
          <p:nvSpPr>
            <p:cNvPr id="6151" name="TextBox 2"/>
            <p:cNvSpPr txBox="1">
              <a:spLocks noChangeArrowheads="1"/>
            </p:cNvSpPr>
            <p:nvPr/>
          </p:nvSpPr>
          <p:spPr bwMode="auto">
            <a:xfrm>
              <a:off x="1172048" y="2845814"/>
              <a:ext cx="3548062" cy="104689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4500" b="1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寒号鸟</a:t>
              </a:r>
            </a:p>
          </p:txBody>
        </p:sp>
      </p:grpSp>
      <p:pic>
        <p:nvPicPr>
          <p:cNvPr id="410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401" y="573286"/>
            <a:ext cx="3018235" cy="399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838715" y="3627188"/>
            <a:ext cx="2009768" cy="42473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21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1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76225" y="823913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课文理解</a:t>
            </a: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634603" y="1768079"/>
            <a:ext cx="39862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悲哀地叫着：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哆啰啰，哆啰啰，寒风冻死我，明天就垒窝。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626269" y="2643188"/>
            <a:ext cx="398621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最后的哀号：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哆啰啰，哆啰啰，寒风冻死我，明天就垒窝。</a:t>
            </a:r>
          </a:p>
        </p:txBody>
      </p:sp>
      <p:pic>
        <p:nvPicPr>
          <p:cNvPr id="14340" name="Picture 2" descr="C:\Users\mmwang4\Desktop\寒号鸟 多箩箩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816" y="1386109"/>
            <a:ext cx="4400550" cy="223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300038" y="789385"/>
            <a:ext cx="157043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</a:t>
            </a:r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689372" y="1552575"/>
            <a:ext cx="7598569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、第二天喜鹊在枝头，却发现邻居寒号鸟已经在严寒的夜晚冻死了，喜鹊会说些什么、做些什么呢？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（喜鹊的话里可以用上如果、假如等词。）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、如果寒号鸟接受了喜鹊的第二次劝告，在那个晴天垒了巢，结果又会怎么样呢？</a:t>
            </a:r>
          </a:p>
        </p:txBody>
      </p:sp>
      <p:pic>
        <p:nvPicPr>
          <p:cNvPr id="15363" name="Picture 1" descr="C:\Users\mmwang4\Desktop\思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9666" y="3193257"/>
            <a:ext cx="1731169" cy="157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04788" y="798910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总结</a:t>
            </a:r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357188" y="1381125"/>
            <a:ext cx="860235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人活着不能目光短浅，要做长远打算。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古人云：人无远虑，必有近忧。活着，就要有远大的理想，还要有脚踏实地的精神，不能得过且过。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2607891" y="2359635"/>
            <a:ext cx="3216265" cy="25853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明日歌</a:t>
            </a:r>
            <a:endParaRPr lang="en-US" altLang="zh-CN" sz="15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明日复明日，明日何其多。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我生待明日，万事成蹉跎。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世人若被明日累，春去秋来老将至。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朝看水东流，暮看日西坠。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百年明日能几何？请君听我明日歌。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明日复明日，明日何其多！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日日待明日，万世成蹉跎。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世人皆被明日累，明日无穷老将至。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晨昏滚滚水东流，今古悠悠日西坠。</a:t>
            </a:r>
          </a:p>
          <a:p>
            <a:pPr algn="ctr" eaLnBrk="0" hangingPunct="0">
              <a:buFontTx/>
              <a:buNone/>
              <a:defRPr/>
            </a:pPr>
            <a:r>
              <a:rPr lang="zh-CN" altLang="en-US" sz="15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百年明日能几何？请君听我明日歌。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0982" y="823913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课后作业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207" y="1362075"/>
            <a:ext cx="7833122" cy="3000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5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自己在课后选读一则寓言故事，在课堂上复述给大家听，谈谈你对这则故事的理解和感悟。</a:t>
            </a:r>
          </a:p>
        </p:txBody>
      </p:sp>
      <p:sp>
        <p:nvSpPr>
          <p:cNvPr id="17411" name="AutoShape 5" descr="http://img2.imgtn.bdimg.com/it/u=2029497466,1817719066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7412" name="AutoShape 7" descr="http://img2.imgtn.bdimg.com/it/u=2029497466,1817719066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7413" name="AutoShape 9" descr="http://img2.imgtn.bdimg.com/it/u=2029497466,1817719066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pic>
        <p:nvPicPr>
          <p:cNvPr id="17414" name="Picture 11" descr="http://img.zcool.cn/community/01e5b0563c147332f87512f6379816.jpg@900w_1l_2o_100s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4" y="2200275"/>
            <a:ext cx="3754041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 descr="http://g.hiphotos.baidu.com/zhidao/wh%3D450%2C600/sign=1a6f254ccfef76093c5e919b1bed8ffa/622762d0f703918fb6771c1b553d269758eec4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967" y="2181225"/>
            <a:ext cx="3153965" cy="236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1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76213" y="845344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课题导入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42080" y="1708332"/>
            <a:ext cx="1837268" cy="43858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认识寒号鸟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582" y="855375"/>
            <a:ext cx="422371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264319" y="2596754"/>
            <a:ext cx="383143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寒号鸟不是鸟，模样像松鼠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62872" y="226931"/>
            <a:ext cx="266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82154" y="858441"/>
            <a:ext cx="157162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课题导入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5200" y="1415584"/>
            <a:ext cx="1837268" cy="43858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寒号鸟简介</a:t>
            </a: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867967" y="2141935"/>
            <a:ext cx="753546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寒号鸟是复齿鼯鼠（寒号鸟、飞鼠），体型似松鼠，前后肢间生有宽大多毛的飞膜，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耳基部有一束黑色常毛。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背毛棕黄、杂黑色常毛。有地方也叫“缝隙”鸟。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寒号鸟其实不是鸟，而是一种哺乳类啮齿动物，叫鼯鼠，又名催生子、飞鼠、寒号鸟。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属哺乳纲，啮齿目，鼯鼠科， 草食药用动物。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73832" y="95488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初读课文</a:t>
            </a:r>
          </a:p>
        </p:txBody>
      </p:sp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979884" y="1489473"/>
            <a:ext cx="750716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、自由读课文，划出生字新词，用“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·”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点出你认为容易写错的字，用“？”注出不理解的词或句。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、读通课文，用“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~~~~~~~”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划出表示季节变化的句子。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、填空：这篇童话通过（）和（）作对比，写出了喜鹊是（）的，寒号鸟是（）的。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73832" y="95488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整体感知</a:t>
            </a:r>
          </a:p>
        </p:txBody>
      </p:sp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419100" y="1564481"/>
            <a:ext cx="541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、“几阵秋风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……”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哪一个字告诉我们冬天快要到了？</a:t>
            </a: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（尽）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、“冬天说到就到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……”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从哪儿告诉我们天气冷了？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219" name="Picture 2" descr="C:\Users\mmwang4\Desktop\wKgBs1aiSCSAZ4caABI4Agj1JKc83.groupinfo.w60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147" y="1689498"/>
            <a:ext cx="3396853" cy="242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9100" y="2555082"/>
            <a:ext cx="5026819" cy="175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（写了寒风）用了两个词，一个模拟声音的“呼呼地”，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一个表示动作的“刮”，就不是秋风习习地吹着，“寒风腊月</a:t>
            </a:r>
            <a:r>
              <a:rPr lang="en-US" altLang="zh-CN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……”</a:t>
            </a: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同样写风，</a:t>
            </a:r>
            <a:endParaRPr lang="en-US" altLang="zh-CN" sz="15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怎么写，告诉我们天气更冷了，打了一个比喻“像狮子一样狂吼”。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66700" y="85486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整体感知</a:t>
            </a:r>
          </a:p>
        </p:txBody>
      </p:sp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639366" y="1768079"/>
            <a:ext cx="563760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、冬天来了，寒风这么冷；寒冬腊月，北风这么大。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这些在冬天还没有来到的时候，喜鹊有没有想到，从哪儿知道？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、对，当冬天还没有到，喜鹊就想到冬天，它想得远，做得早，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从哪儿可以看出它这样想得远，很对，这样做很好？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、你们说喜鹊傻不傻？</a:t>
            </a:r>
          </a:p>
        </p:txBody>
      </p:sp>
      <p:pic>
        <p:nvPicPr>
          <p:cNvPr id="10243" name="Picture 2" descr="http://pccoo.cn/bbs/20121106/2012116143237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298" y="952501"/>
            <a:ext cx="2411015" cy="163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://img.ly.shangdu.com/attachments/Day_150418/0_882047_b41db4e2487148d.jpg?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394" y="2668191"/>
            <a:ext cx="2386013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04788" y="769144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整体感知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9662" y="1522522"/>
            <a:ext cx="2831545" cy="30008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5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请小朋友们根据课文内容填空！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1109662" y="2163366"/>
            <a:ext cx="7797404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喜鹊热心帮助，语气诚恳，第一次劝寒号鸟：“寒号鸟，别睡觉，大好晴天，赶快垒巢。”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喜鹊第二次劝寒号鸟，讲出了现在不垒巢的危害，语气加重。“趁天晴，快垒巢，现在懒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惰，将来糟糕。” 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如果用“今天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。”如果用“从小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。”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指点：从喜鹊说的话，更看出喜鹊看得远。</a:t>
            </a:r>
          </a:p>
        </p:txBody>
      </p:sp>
      <p:pic>
        <p:nvPicPr>
          <p:cNvPr id="11268" name="Picture 2" descr="http://www.jpcai.com/upfiles/photo/200606/200606242223396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075" y="641748"/>
            <a:ext cx="1685925" cy="145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28600" y="864394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整体感知</a:t>
            </a:r>
          </a:p>
        </p:txBody>
      </p:sp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1014413" y="1933575"/>
            <a:ext cx="7697391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、寒号鸟有没有接受劝告？为什么不垒窝？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在冬天来到的夜晚，冻得受不了，说第二天就垒窝，到了第二天为什么又不垒窝？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只看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，不看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。只顾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，不顾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___________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这就可以用一个什么词来概括？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5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“得过且过”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（过得去就过去，过一天是一天。） </a:t>
            </a:r>
            <a:endParaRPr lang="en-US" altLang="zh-CN" sz="15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“得过且过”的人往往是目光短浅，鼠目寸光。读寒号鸟的话把它的糊涂、懒惰读出来。 </a:t>
            </a:r>
          </a:p>
        </p:txBody>
      </p:sp>
      <p:pic>
        <p:nvPicPr>
          <p:cNvPr id="12291" name="Picture 2" descr="http://www.jpcai.com/upfiles/photo/200606/200606242223396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7341" y="552451"/>
            <a:ext cx="1685925" cy="145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46460" y="813197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课文理解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9603" y="1534117"/>
            <a:ext cx="369332" cy="858184"/>
          </a:xfrm>
          <a:prstGeom prst="rect">
            <a:avLst/>
          </a:prstGeom>
          <a:noFill/>
        </p:spPr>
        <p:txBody>
          <a:bodyPr vert="eaVert"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500" b="1" spc="38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冬天快到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6903" y="2909951"/>
            <a:ext cx="369332" cy="858184"/>
          </a:xfrm>
          <a:prstGeom prst="rect">
            <a:avLst/>
          </a:prstGeom>
          <a:noFill/>
        </p:spPr>
        <p:txBody>
          <a:bodyPr vert="eaVert"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500" b="1" spc="38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冬天到了</a:t>
            </a:r>
          </a:p>
        </p:txBody>
      </p:sp>
      <p:sp>
        <p:nvSpPr>
          <p:cNvPr id="13316" name="TextBox 9"/>
          <p:cNvSpPr txBox="1">
            <a:spLocks noChangeArrowheads="1"/>
          </p:cNvSpPr>
          <p:nvPr/>
        </p:nvSpPr>
        <p:spPr bwMode="auto">
          <a:xfrm>
            <a:off x="1956197" y="1076325"/>
            <a:ext cx="52268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D7712B"/>
                </a:solidFill>
                <a:latin typeface="微软雅黑" pitchFamily="34" charset="-122"/>
                <a:ea typeface="微软雅黑" pitchFamily="34" charset="-122"/>
              </a:rPr>
              <a:t>喜鹊</a:t>
            </a:r>
          </a:p>
        </p:txBody>
      </p:sp>
      <p:sp>
        <p:nvSpPr>
          <p:cNvPr id="13317" name="TextBox 10"/>
          <p:cNvSpPr txBox="1">
            <a:spLocks noChangeArrowheads="1"/>
          </p:cNvSpPr>
          <p:nvPr/>
        </p:nvSpPr>
        <p:spPr bwMode="auto">
          <a:xfrm>
            <a:off x="4051698" y="1064419"/>
            <a:ext cx="71556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寒号鸟</a:t>
            </a:r>
          </a:p>
        </p:txBody>
      </p:sp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1671637" y="1419225"/>
            <a:ext cx="110132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A3541F"/>
                </a:solidFill>
                <a:latin typeface="微软雅黑" pitchFamily="34" charset="-122"/>
                <a:ea typeface="微软雅黑" pitchFamily="34" charset="-122"/>
              </a:rPr>
              <a:t>第一次劝告</a:t>
            </a:r>
          </a:p>
        </p:txBody>
      </p:sp>
      <p:sp>
        <p:nvSpPr>
          <p:cNvPr id="13319" name="TextBox 12"/>
          <p:cNvSpPr txBox="1">
            <a:spLocks noChangeArrowheads="1"/>
          </p:cNvSpPr>
          <p:nvPr/>
        </p:nvSpPr>
        <p:spPr bwMode="auto">
          <a:xfrm>
            <a:off x="1625203" y="2752725"/>
            <a:ext cx="110013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第二次劝告</a:t>
            </a:r>
          </a:p>
        </p:txBody>
      </p:sp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4030267" y="1466850"/>
            <a:ext cx="9072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不听劝说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72803" y="1864519"/>
            <a:ext cx="206216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寒号鸟，别睡觉，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大好晴天，赶快垒巢。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856435" y="1868091"/>
            <a:ext cx="206216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傻喜鹊，不要吵，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太阳暖和，正好睡觉。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485900" y="3383756"/>
            <a:ext cx="206216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趁天晴，快垒巢，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现在懒惰，将来糟糕。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4033838" y="2765822"/>
            <a:ext cx="129301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还是不听劝说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894535" y="3380185"/>
            <a:ext cx="206216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傻喜鹊，真啰嗦，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太阳暖和，得过且过。</a:t>
            </a:r>
            <a:endParaRPr lang="en-US" altLang="zh-CN" sz="15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6" name="Picture 2" descr="C:\Users\mmwang4\Desktop\bcfcd5136b1a2380e578f009a384afa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9788" y="1419225"/>
            <a:ext cx="3123010" cy="212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1010</Words>
  <Characters>0</Characters>
  <Application>Microsoft Office PowerPoint</Application>
  <DocSecurity>0</DocSecurity>
  <PresentationFormat>全屏显示(16:9)</PresentationFormat>
  <Lines>0</Lines>
  <Paragraphs>98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404</cp:revision>
  <dcterms:created xsi:type="dcterms:W3CDTF">2013-07-01T03:05:00Z</dcterms:created>
  <dcterms:modified xsi:type="dcterms:W3CDTF">2021-05-21T13:22:12Z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