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56" r:id="rId3"/>
    <p:sldId id="257"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8" r:id="rId23"/>
    <p:sldId id="279"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41A26"/>
    <a:srgbClr val="8F5938"/>
    <a:srgbClr val="46231C"/>
    <a:srgbClr val="B81B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showGuides="1">
      <p:cViewPr varScale="1">
        <p:scale>
          <a:sx n="108" d="100"/>
          <a:sy n="108" d="100"/>
        </p:scale>
        <p:origin x="714" y="114"/>
      </p:cViewPr>
      <p:guideLst>
        <p:guide orient="horz" pos="2160"/>
        <p:guide pos="3840"/>
      </p:guideLst>
    </p:cSldViewPr>
  </p:slideViewPr>
  <p:notesTextViewPr>
    <p:cViewPr>
      <p:scale>
        <a:sx n="1" d="1"/>
        <a:sy n="1" d="1"/>
      </p:scale>
      <p:origin x="0" y="0"/>
    </p:cViewPr>
  </p:notesTextViewPr>
  <p:sorterViewPr>
    <p:cViewPr>
      <p:scale>
        <a:sx n="100" d="100"/>
        <a:sy n="100" d="100"/>
      </p:scale>
      <p:origin x="0" y="-235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A620FC-7C64-4671-9FF6-60F04A73664B}" type="datetimeFigureOut">
              <a:rPr lang="zh-CN" altLang="en-US" smtClean="0"/>
              <a:t>2021/5/19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4A07E5-7472-4772-9868-78CA1BF1DE68}" type="slidenum">
              <a:rPr lang="zh-CN" altLang="en-US" smtClean="0"/>
              <a:t>‹#›</a:t>
            </a:fld>
            <a:endParaRPr lang="zh-CN" altLang="en-US"/>
          </a:p>
        </p:txBody>
      </p:sp>
    </p:spTree>
    <p:extLst>
      <p:ext uri="{BB962C8B-B14F-4D97-AF65-F5344CB8AC3E}">
        <p14:creationId xmlns:p14="http://schemas.microsoft.com/office/powerpoint/2010/main" val="950253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44A07E5-7472-4772-9868-78CA1BF1DE68}" type="slidenum">
              <a:rPr lang="zh-CN" altLang="en-US" smtClean="0"/>
              <a:t>10</a:t>
            </a:fld>
            <a:endParaRPr lang="zh-CN" altLang="en-US"/>
          </a:p>
        </p:txBody>
      </p:sp>
    </p:spTree>
    <p:extLst>
      <p:ext uri="{BB962C8B-B14F-4D97-AF65-F5344CB8AC3E}">
        <p14:creationId xmlns:p14="http://schemas.microsoft.com/office/powerpoint/2010/main" val="3167081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41382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2959968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2757331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2425973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90578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297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7650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55115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97283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11427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84931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7508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21562702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16121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56827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1597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3463807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445883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1591238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2195198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3042811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1319020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56FC04E-777E-4437-B930-A4554F0C8223}" type="datetimeFigureOut">
              <a:rPr lang="zh-CN" altLang="en-US" smtClean="0"/>
              <a:t>2021/5/19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3330716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6FC04E-777E-4437-B930-A4554F0C8223}" type="datetimeFigureOut">
              <a:rPr lang="zh-CN" altLang="en-US" smtClean="0"/>
              <a:t>2021/5/19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CBD9C0-6660-49A9-8BE5-3386A680919D}" type="slidenum">
              <a:rPr lang="zh-CN" altLang="en-US" smtClean="0"/>
              <a:t>‹#›</a:t>
            </a:fld>
            <a:endParaRPr lang="zh-CN" altLang="en-US"/>
          </a:p>
        </p:txBody>
      </p:sp>
    </p:spTree>
    <p:extLst>
      <p:ext uri="{BB962C8B-B14F-4D97-AF65-F5344CB8AC3E}">
        <p14:creationId xmlns:p14="http://schemas.microsoft.com/office/powerpoint/2010/main" val="32921668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4967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61579" y="1594579"/>
            <a:ext cx="3668855" cy="3668855"/>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5" name="椭圆 4"/>
          <p:cNvSpPr/>
          <p:nvPr/>
        </p:nvSpPr>
        <p:spPr>
          <a:xfrm>
            <a:off x="4480006" y="1840574"/>
            <a:ext cx="3231995" cy="3231995"/>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6" name="椭圆 5"/>
          <p:cNvSpPr/>
          <p:nvPr/>
        </p:nvSpPr>
        <p:spPr>
          <a:xfrm>
            <a:off x="4728196" y="2055268"/>
            <a:ext cx="2741550" cy="274155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7" name="椭圆 6"/>
          <p:cNvSpPr/>
          <p:nvPr/>
        </p:nvSpPr>
        <p:spPr>
          <a:xfrm>
            <a:off x="4972320" y="2316454"/>
            <a:ext cx="2239849" cy="2239849"/>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8" name="椭圆 7"/>
          <p:cNvSpPr/>
          <p:nvPr/>
        </p:nvSpPr>
        <p:spPr>
          <a:xfrm>
            <a:off x="5230702" y="2563702"/>
            <a:ext cx="1730599" cy="1730599"/>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9" name="椭圆 8"/>
          <p:cNvSpPr/>
          <p:nvPr/>
        </p:nvSpPr>
        <p:spPr>
          <a:xfrm>
            <a:off x="5967213" y="3300213"/>
            <a:ext cx="257579" cy="257579"/>
          </a:xfrm>
          <a:prstGeom prst="ellipse">
            <a:avLst/>
          </a:prstGeom>
          <a:solidFill>
            <a:srgbClr val="0264AB"/>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0" name="椭圆 9"/>
          <p:cNvSpPr/>
          <p:nvPr/>
        </p:nvSpPr>
        <p:spPr>
          <a:xfrm>
            <a:off x="3987291" y="1320291"/>
            <a:ext cx="4217431" cy="4217431"/>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1" name="椭圆 10"/>
          <p:cNvSpPr/>
          <p:nvPr/>
        </p:nvSpPr>
        <p:spPr>
          <a:xfrm>
            <a:off x="3737985" y="1070985"/>
            <a:ext cx="4716037" cy="4716037"/>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2" name="椭圆 11"/>
          <p:cNvSpPr/>
          <p:nvPr/>
        </p:nvSpPr>
        <p:spPr>
          <a:xfrm>
            <a:off x="3519480" y="852483"/>
            <a:ext cx="5153047" cy="5153047"/>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3" name="椭圆 12"/>
          <p:cNvSpPr/>
          <p:nvPr/>
        </p:nvSpPr>
        <p:spPr>
          <a:xfrm>
            <a:off x="3240391" y="573391"/>
            <a:ext cx="5711231" cy="5711231"/>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4" name="椭圆 13"/>
          <p:cNvSpPr/>
          <p:nvPr/>
        </p:nvSpPr>
        <p:spPr>
          <a:xfrm>
            <a:off x="2960064" y="293064"/>
            <a:ext cx="6271872" cy="627187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5" name="椭圆 14"/>
          <p:cNvSpPr/>
          <p:nvPr/>
        </p:nvSpPr>
        <p:spPr>
          <a:xfrm>
            <a:off x="2701380" y="34380"/>
            <a:ext cx="6789243" cy="6789243"/>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6" name="椭圆 15"/>
          <p:cNvSpPr/>
          <p:nvPr/>
        </p:nvSpPr>
        <p:spPr>
          <a:xfrm>
            <a:off x="2474894" y="-192109"/>
            <a:ext cx="7242220" cy="724222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7" name="椭圆 16"/>
          <p:cNvSpPr/>
          <p:nvPr/>
        </p:nvSpPr>
        <p:spPr>
          <a:xfrm>
            <a:off x="2202288" y="-464712"/>
            <a:ext cx="7787428" cy="7787428"/>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8" name="椭圆 17"/>
          <p:cNvSpPr/>
          <p:nvPr/>
        </p:nvSpPr>
        <p:spPr>
          <a:xfrm>
            <a:off x="1960812" y="-706190"/>
            <a:ext cx="8270384" cy="827038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9" name="椭圆 18"/>
          <p:cNvSpPr/>
          <p:nvPr/>
        </p:nvSpPr>
        <p:spPr>
          <a:xfrm>
            <a:off x="1726846" y="-940154"/>
            <a:ext cx="8738316" cy="873831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20" name="椭圆 19"/>
          <p:cNvSpPr/>
          <p:nvPr/>
        </p:nvSpPr>
        <p:spPr>
          <a:xfrm>
            <a:off x="1492879" y="-1188613"/>
            <a:ext cx="9235225" cy="9235225"/>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21" name="椭圆 20"/>
          <p:cNvSpPr/>
          <p:nvPr/>
        </p:nvSpPr>
        <p:spPr>
          <a:xfrm>
            <a:off x="1229937" y="-1429555"/>
            <a:ext cx="9717109" cy="9717109"/>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22" name="椭圆 21"/>
          <p:cNvSpPr/>
          <p:nvPr/>
        </p:nvSpPr>
        <p:spPr>
          <a:xfrm>
            <a:off x="983625" y="-1683377"/>
            <a:ext cx="10224753" cy="10224753"/>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23" name="椭圆 22"/>
          <p:cNvSpPr/>
          <p:nvPr/>
        </p:nvSpPr>
        <p:spPr>
          <a:xfrm>
            <a:off x="746975" y="-1934515"/>
            <a:ext cx="10727029" cy="10727029"/>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24" name="椭圆 23"/>
          <p:cNvSpPr/>
          <p:nvPr/>
        </p:nvSpPr>
        <p:spPr>
          <a:xfrm>
            <a:off x="481418" y="-2185582"/>
            <a:ext cx="11229172" cy="1122917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25" name="椭圆 24"/>
          <p:cNvSpPr/>
          <p:nvPr/>
        </p:nvSpPr>
        <p:spPr>
          <a:xfrm>
            <a:off x="193319" y="-2463015"/>
            <a:ext cx="11796917" cy="11796917"/>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26" name="任意多边形 25"/>
          <p:cNvSpPr/>
          <p:nvPr/>
        </p:nvSpPr>
        <p:spPr>
          <a:xfrm>
            <a:off x="0" y="4147001"/>
            <a:ext cx="12192000" cy="2711003"/>
          </a:xfrm>
          <a:custGeom>
            <a:avLst/>
            <a:gdLst>
              <a:gd name="connsiteX0" fmla="*/ 0 w 12192000"/>
              <a:gd name="connsiteY0" fmla="*/ 0 h 2711003"/>
              <a:gd name="connsiteX1" fmla="*/ 12192000 w 12192000"/>
              <a:gd name="connsiteY1" fmla="*/ 0 h 2711003"/>
              <a:gd name="connsiteX2" fmla="*/ 12192000 w 12192000"/>
              <a:gd name="connsiteY2" fmla="*/ 2711003 h 2711003"/>
              <a:gd name="connsiteX3" fmla="*/ 0 w 12192000"/>
              <a:gd name="connsiteY3" fmla="*/ 2711003 h 2711003"/>
            </a:gdLst>
            <a:ahLst/>
            <a:cxnLst>
              <a:cxn ang="0">
                <a:pos x="connsiteX0" y="connsiteY0"/>
              </a:cxn>
              <a:cxn ang="0">
                <a:pos x="connsiteX1" y="connsiteY1"/>
              </a:cxn>
              <a:cxn ang="0">
                <a:pos x="connsiteX2" y="connsiteY2"/>
              </a:cxn>
              <a:cxn ang="0">
                <a:pos x="connsiteX3" y="connsiteY3"/>
              </a:cxn>
            </a:cxnLst>
            <a:rect l="l" t="t" r="r" b="b"/>
            <a:pathLst>
              <a:path w="12192000" h="2711003">
                <a:moveTo>
                  <a:pt x="0" y="0"/>
                </a:moveTo>
                <a:lnTo>
                  <a:pt x="12192000" y="0"/>
                </a:lnTo>
                <a:lnTo>
                  <a:pt x="12192000" y="2711003"/>
                </a:lnTo>
                <a:lnTo>
                  <a:pt x="0" y="2711003"/>
                </a:lnTo>
                <a:close/>
              </a:path>
            </a:pathLst>
          </a:custGeom>
          <a:solidFill>
            <a:srgbClr val="0264A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1"/>
          </a:p>
        </p:txBody>
      </p:sp>
      <p:sp>
        <p:nvSpPr>
          <p:cNvPr id="27" name="矩形 26"/>
          <p:cNvSpPr/>
          <p:nvPr/>
        </p:nvSpPr>
        <p:spPr>
          <a:xfrm>
            <a:off x="0" y="1"/>
            <a:ext cx="12192000" cy="27110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endParaRPr lang="zh-CN" altLang="en-US" sz="1801"/>
          </a:p>
        </p:txBody>
      </p:sp>
      <p:sp>
        <p:nvSpPr>
          <p:cNvPr id="28" name="文本框 27"/>
          <p:cNvSpPr txBox="1"/>
          <p:nvPr/>
        </p:nvSpPr>
        <p:spPr>
          <a:xfrm>
            <a:off x="4370618" y="582603"/>
            <a:ext cx="3450768" cy="1015663"/>
          </a:xfrm>
          <a:prstGeom prst="rect">
            <a:avLst/>
          </a:prstGeom>
          <a:noFill/>
        </p:spPr>
        <p:txBody>
          <a:bodyPr wrap="square" rtlCol="0">
            <a:spAutoFit/>
          </a:bodyPr>
          <a:lstStyle/>
          <a:p>
            <a:pPr algn="dist"/>
            <a:r>
              <a:rPr lang="zh-CN" altLang="en-US" sz="6000" dirty="0">
                <a:solidFill>
                  <a:srgbClr val="0069B7"/>
                </a:solidFill>
                <a:latin typeface="方正粗宋简体" panose="03000509000000000000" pitchFamily="65" charset="-122"/>
                <a:ea typeface="方正粗宋简体" panose="03000509000000000000" pitchFamily="65" charset="-122"/>
              </a:rPr>
              <a:t>智慧政府</a:t>
            </a:r>
          </a:p>
        </p:txBody>
      </p:sp>
      <p:sp>
        <p:nvSpPr>
          <p:cNvPr id="29" name="文本框 28"/>
          <p:cNvSpPr txBox="1"/>
          <p:nvPr/>
        </p:nvSpPr>
        <p:spPr>
          <a:xfrm>
            <a:off x="3981256" y="1655023"/>
            <a:ext cx="4223463" cy="554126"/>
          </a:xfrm>
          <a:prstGeom prst="rect">
            <a:avLst/>
          </a:prstGeom>
          <a:noFill/>
        </p:spPr>
        <p:txBody>
          <a:bodyPr wrap="square" rtlCol="0">
            <a:spAutoFit/>
          </a:bodyPr>
          <a:lstStyle/>
          <a:p>
            <a:pPr algn="dist"/>
            <a:r>
              <a:rPr lang="zh-CN" altLang="en-US" sz="3001" dirty="0">
                <a:latin typeface="方正粗宋简体" panose="03000509000000000000" pitchFamily="65" charset="-122"/>
                <a:ea typeface="方正粗宋简体" panose="03000509000000000000" pitchFamily="65" charset="-122"/>
              </a:rPr>
              <a:t>大数据治国时代的来临</a:t>
            </a:r>
          </a:p>
        </p:txBody>
      </p:sp>
      <p:sp>
        <p:nvSpPr>
          <p:cNvPr id="30" name="文本框 29"/>
          <p:cNvSpPr txBox="1"/>
          <p:nvPr/>
        </p:nvSpPr>
        <p:spPr>
          <a:xfrm>
            <a:off x="3984005" y="2286365"/>
            <a:ext cx="4223463" cy="400110"/>
          </a:xfrm>
          <a:prstGeom prst="rect">
            <a:avLst/>
          </a:prstGeom>
          <a:noFill/>
        </p:spPr>
        <p:txBody>
          <a:bodyPr wrap="square" rtlCol="0">
            <a:spAutoFit/>
          </a:bodyPr>
          <a:lstStyle/>
          <a:p>
            <a:pPr algn="ctr"/>
            <a:r>
              <a:rPr lang="zh-CN" altLang="en-US" sz="2000" dirty="0">
                <a:solidFill>
                  <a:schemeClr val="bg2">
                    <a:lumMod val="10000"/>
                  </a:schemeClr>
                </a:solidFill>
                <a:latin typeface="方正书宋简体" panose="02010601030101010101" pitchFamily="2" charset="-122"/>
                <a:ea typeface="方正书宋简体" panose="02010601030101010101" pitchFamily="2" charset="-122"/>
              </a:rPr>
              <a:t>徐继华 冯启娜 陈贞汝◎著</a:t>
            </a:r>
          </a:p>
        </p:txBody>
      </p:sp>
      <p:pic>
        <p:nvPicPr>
          <p:cNvPr id="31" name="图片 30"/>
          <p:cNvPicPr>
            <a:picLocks noChangeAspect="1"/>
          </p:cNvPicPr>
          <p:nvPr/>
        </p:nvPicPr>
        <p:blipFill rotWithShape="1">
          <a:blip r:embed="rId2">
            <a:extLst>
              <a:ext uri="{BEBA8EAE-BF5A-486C-A8C5-ECC9F3942E4B}">
                <a14:imgProps xmlns:a14="http://schemas.microsoft.com/office/drawing/2010/main">
                  <a14:imgLayer>
                    <a14:imgEffect>
                      <a14:backgroundRemoval t="10000" b="90000" l="0" r="90000"/>
                    </a14:imgEffect>
                  </a14:imgLayer>
                </a14:imgProps>
              </a:ext>
              <a:ext uri="{28A0092B-C50C-407E-A947-70E740481C1C}">
                <a14:useLocalDpi xmlns:a14="http://schemas.microsoft.com/office/drawing/2010/main" val="0"/>
              </a:ext>
            </a:extLst>
          </a:blip>
          <a:srcRect l="36237" t="32558" r="38959" b="44454"/>
          <a:stretch/>
        </p:blipFill>
        <p:spPr>
          <a:xfrm>
            <a:off x="5834132" y="5872768"/>
            <a:ext cx="528036" cy="489397"/>
          </a:xfrm>
          <a:prstGeom prst="rect">
            <a:avLst/>
          </a:prstGeom>
        </p:spPr>
      </p:pic>
      <p:sp>
        <p:nvSpPr>
          <p:cNvPr id="32" name="文本框 31"/>
          <p:cNvSpPr txBox="1"/>
          <p:nvPr/>
        </p:nvSpPr>
        <p:spPr>
          <a:xfrm>
            <a:off x="4505612" y="6387270"/>
            <a:ext cx="3183993" cy="338554"/>
          </a:xfrm>
          <a:prstGeom prst="rect">
            <a:avLst/>
          </a:prstGeom>
          <a:noFill/>
        </p:spPr>
        <p:txBody>
          <a:bodyPr wrap="square" rtlCol="0">
            <a:spAutoFit/>
          </a:bodyPr>
          <a:lstStyle/>
          <a:p>
            <a:pPr algn="ctr"/>
            <a:r>
              <a:rPr lang="zh-CN" altLang="en-US" sz="1600" b="1" dirty="0">
                <a:latin typeface="华文细黑" panose="02010600040101010101" pitchFamily="2" charset="-122"/>
                <a:ea typeface="华文细黑" panose="02010600040101010101" pitchFamily="2" charset="-122"/>
              </a:rPr>
              <a:t>中信出版社</a:t>
            </a:r>
            <a:r>
              <a:rPr lang="en-US" altLang="zh-CN" sz="1600" b="1" dirty="0">
                <a:solidFill>
                  <a:srgbClr val="BA1D21"/>
                </a:solidFill>
                <a:latin typeface="华文细黑" panose="02010600040101010101" pitchFamily="2" charset="-122"/>
                <a:ea typeface="华文细黑" panose="02010600040101010101" pitchFamily="2" charset="-122"/>
              </a:rPr>
              <a:t>·</a:t>
            </a:r>
            <a:r>
              <a:rPr lang="en-US" altLang="zh-CN" sz="1600" b="1" dirty="0">
                <a:latin typeface="华文细黑" panose="02010600040101010101" pitchFamily="2" charset="-122"/>
                <a:ea typeface="华文细黑" panose="02010600040101010101" pitchFamily="2" charset="-122"/>
              </a:rPr>
              <a:t>CHINA</a:t>
            </a:r>
            <a:r>
              <a:rPr lang="en-US" altLang="zh-CN" sz="1600" b="1" dirty="0">
                <a:solidFill>
                  <a:srgbClr val="BA1D21"/>
                </a:solidFill>
                <a:latin typeface="华文细黑" panose="02010600040101010101" pitchFamily="2" charset="-122"/>
                <a:ea typeface="华文细黑" panose="02010600040101010101" pitchFamily="2" charset="-122"/>
              </a:rPr>
              <a:t>CITIC</a:t>
            </a:r>
            <a:r>
              <a:rPr lang="en-US" altLang="zh-CN" sz="1600" b="1" dirty="0">
                <a:latin typeface="华文细黑" panose="02010600040101010101" pitchFamily="2" charset="-122"/>
                <a:ea typeface="华文细黑" panose="02010600040101010101" pitchFamily="2" charset="-122"/>
              </a:rPr>
              <a:t>PRESS</a:t>
            </a:r>
            <a:endParaRPr lang="zh-CN" altLang="en-US" sz="1600" b="1" dirty="0">
              <a:latin typeface="华文细黑" panose="02010600040101010101" pitchFamily="2" charset="-122"/>
              <a:ea typeface="华文细黑" panose="02010600040101010101" pitchFamily="2" charset="-122"/>
            </a:endParaRPr>
          </a:p>
        </p:txBody>
      </p:sp>
      <p:grpSp>
        <p:nvGrpSpPr>
          <p:cNvPr id="33" name="组合 32"/>
          <p:cNvGrpSpPr/>
          <p:nvPr/>
        </p:nvGrpSpPr>
        <p:grpSpPr>
          <a:xfrm>
            <a:off x="2907870" y="4268852"/>
            <a:ext cx="6375583" cy="1379774"/>
            <a:chOff x="3240384" y="4204452"/>
            <a:chExt cx="6375583" cy="1379774"/>
          </a:xfrm>
        </p:grpSpPr>
        <p:sp>
          <p:nvSpPr>
            <p:cNvPr id="34" name="文本框 33"/>
            <p:cNvSpPr txBox="1"/>
            <p:nvPr/>
          </p:nvSpPr>
          <p:spPr>
            <a:xfrm>
              <a:off x="3771853" y="4204452"/>
              <a:ext cx="5313322" cy="707886"/>
            </a:xfrm>
            <a:prstGeom prst="rect">
              <a:avLst/>
            </a:prstGeom>
            <a:noFill/>
          </p:spPr>
          <p:txBody>
            <a:bodyPr wrap="square" rtlCol="0">
              <a:spAutoFit/>
            </a:bodyPr>
            <a:lstStyle/>
            <a:p>
              <a:pPr algn="ctr"/>
              <a:r>
                <a:rPr lang="zh-CN" altLang="en-US" sz="4000" dirty="0">
                  <a:solidFill>
                    <a:schemeClr val="bg1"/>
                  </a:solidFill>
                  <a:latin typeface="方正粗宋简体" panose="03000509000000000000" pitchFamily="65" charset="-122"/>
                  <a:ea typeface="方正粗宋简体" panose="03000509000000000000" pitchFamily="65" charset="-122"/>
                </a:rPr>
                <a:t>聚焦大数据与国家治理</a:t>
              </a:r>
            </a:p>
          </p:txBody>
        </p:sp>
        <p:sp>
          <p:nvSpPr>
            <p:cNvPr id="35" name="文本框 34"/>
            <p:cNvSpPr txBox="1"/>
            <p:nvPr/>
          </p:nvSpPr>
          <p:spPr>
            <a:xfrm>
              <a:off x="3240384" y="4860823"/>
              <a:ext cx="6375583" cy="723403"/>
            </a:xfrm>
            <a:prstGeom prst="rect">
              <a:avLst/>
            </a:prstGeom>
            <a:noFill/>
          </p:spPr>
          <p:txBody>
            <a:bodyPr wrap="square" rtlCol="0">
              <a:spAutoFit/>
            </a:bodyPr>
            <a:lstStyle/>
            <a:p>
              <a:r>
                <a:rPr lang="zh-CN" altLang="en-US" sz="1801" dirty="0">
                  <a:solidFill>
                    <a:schemeClr val="accent4">
                      <a:lumMod val="60000"/>
                      <a:lumOff val="40000"/>
                    </a:schemeClr>
                  </a:solidFill>
                  <a:latin typeface="微软雅黑" panose="020B0503020204020204" pitchFamily="34" charset="-122"/>
                  <a:ea typeface="微软雅黑" panose="020B0503020204020204" pitchFamily="34" charset="-122"/>
                </a:rPr>
                <a:t>如何推动公共管理转型？如何实现治理能力现代化和自我变革？</a:t>
              </a:r>
              <a:endParaRPr lang="en-US" altLang="zh-CN" sz="1801" dirty="0">
                <a:solidFill>
                  <a:schemeClr val="accent4">
                    <a:lumMod val="60000"/>
                    <a:lumOff val="40000"/>
                  </a:schemeClr>
                </a:solidFill>
                <a:latin typeface="微软雅黑" panose="020B0503020204020204" pitchFamily="34" charset="-122"/>
                <a:ea typeface="微软雅黑" panose="020B0503020204020204" pitchFamily="34" charset="-122"/>
              </a:endParaRPr>
            </a:p>
            <a:p>
              <a:endParaRPr lang="en-US" altLang="zh-CN" sz="300" b="1" dirty="0">
                <a:solidFill>
                  <a:schemeClr val="bg1"/>
                </a:solidFill>
                <a:latin typeface="微软雅黑" panose="020B0503020204020204" pitchFamily="34" charset="-122"/>
                <a:ea typeface="微软雅黑" panose="020B0503020204020204" pitchFamily="34" charset="-122"/>
              </a:endParaRPr>
            </a:p>
            <a:p>
              <a:pPr algn="dist"/>
              <a:r>
                <a:rPr lang="zh-CN" altLang="en-US" sz="2000" b="1" dirty="0">
                  <a:solidFill>
                    <a:schemeClr val="bg1"/>
                  </a:solidFill>
                  <a:latin typeface="微软雅黑" panose="020B0503020204020204" pitchFamily="34" charset="-122"/>
                  <a:ea typeface="微软雅黑" panose="020B0503020204020204" pitchFamily="34" charset="-122"/>
                </a:rPr>
                <a:t>大数据带来的不仅是一场技术变革，更是一场社会变革</a:t>
              </a:r>
            </a:p>
          </p:txBody>
        </p:sp>
      </p:grpSp>
      <p:pic>
        <p:nvPicPr>
          <p:cNvPr id="36" name="图片 35"/>
          <p:cNvPicPr>
            <a:picLocks noChangeAspect="1"/>
          </p:cNvPicPr>
          <p:nvPr/>
        </p:nvPicPr>
        <p:blipFill>
          <a:blip r:embed="rId3"/>
          <a:stretch>
            <a:fillRect/>
          </a:stretch>
        </p:blipFill>
        <p:spPr>
          <a:xfrm>
            <a:off x="10791266" y="315471"/>
            <a:ext cx="1160800" cy="1074023"/>
          </a:xfrm>
          <a:prstGeom prst="rect">
            <a:avLst/>
          </a:prstGeom>
        </p:spPr>
      </p:pic>
      <p:pic>
        <p:nvPicPr>
          <p:cNvPr id="3" name="图片 2"/>
          <p:cNvPicPr>
            <a:picLocks noChangeAspect="1"/>
          </p:cNvPicPr>
          <p:nvPr/>
        </p:nvPicPr>
        <p:blipFill>
          <a:blip r:embed="rId4"/>
          <a:stretch>
            <a:fillRect/>
          </a:stretch>
        </p:blipFill>
        <p:spPr>
          <a:xfrm>
            <a:off x="4646197" y="3606147"/>
            <a:ext cx="2871199" cy="539286"/>
          </a:xfrm>
          <a:prstGeom prst="rect">
            <a:avLst/>
          </a:prstGeom>
        </p:spPr>
      </p:pic>
    </p:spTree>
    <p:extLst>
      <p:ext uri="{BB962C8B-B14F-4D97-AF65-F5344CB8AC3E}">
        <p14:creationId xmlns:p14="http://schemas.microsoft.com/office/powerpoint/2010/main" val="1212715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03</a:t>
            </a:r>
          </a:p>
        </p:txBody>
      </p:sp>
      <p:sp>
        <p:nvSpPr>
          <p:cNvPr id="36" name="文本框 35"/>
          <p:cNvSpPr txBox="1"/>
          <p:nvPr/>
        </p:nvSpPr>
        <p:spPr>
          <a:xfrm>
            <a:off x="2183264" y="261445"/>
            <a:ext cx="2646878"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庞杂赢得胜利</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18" name="文本框 17"/>
          <p:cNvSpPr txBox="1"/>
          <p:nvPr/>
        </p:nvSpPr>
        <p:spPr>
          <a:xfrm>
            <a:off x="1039867" y="1295517"/>
            <a:ext cx="3416224" cy="523220"/>
          </a:xfrm>
          <a:prstGeom prst="rect">
            <a:avLst/>
          </a:prstGeom>
          <a:solidFill>
            <a:srgbClr val="00B0F0"/>
          </a:solidFill>
          <a:ln>
            <a:solidFill>
              <a:srgbClr val="00B0F0"/>
            </a:solidFill>
          </a:ln>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数据搜集方法的</a:t>
            </a:r>
            <a:r>
              <a:rPr lang="zh-CN" altLang="en-US" sz="2800" dirty="0" smtClean="0">
                <a:solidFill>
                  <a:schemeClr val="bg1"/>
                </a:solidFill>
                <a:latin typeface="微软雅黑" panose="020B0503020204020204" pitchFamily="34" charset="-122"/>
                <a:ea typeface="微软雅黑" panose="020B0503020204020204" pitchFamily="34" charset="-122"/>
              </a:rPr>
              <a:t>转变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184477" y="2027384"/>
            <a:ext cx="1492510" cy="658796"/>
            <a:chOff x="6400800" y="1287887"/>
            <a:chExt cx="1753003" cy="1753003"/>
          </a:xfrm>
        </p:grpSpPr>
        <p:sp>
          <p:nvSpPr>
            <p:cNvPr id="20" name="圆角矩形 19"/>
            <p:cNvSpPr/>
            <p:nvPr/>
          </p:nvSpPr>
          <p:spPr>
            <a:xfrm>
              <a:off x="6400800" y="1287887"/>
              <a:ext cx="1753003" cy="1753003"/>
            </a:xfrm>
            <a:prstGeom prst="roundRect">
              <a:avLst>
                <a:gd name="adj" fmla="val 7840"/>
              </a:avLst>
            </a:prstGeom>
            <a:solidFill>
              <a:schemeClr val="bg1"/>
            </a:solidFill>
            <a:ln w="28575">
              <a:solidFill>
                <a:schemeClr val="bg1">
                  <a:lumMod val="50000"/>
                </a:schemeClr>
              </a:solidFill>
            </a:ln>
            <a:effectLst>
              <a:outerShdw blurRad="50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6492007" y="1468191"/>
              <a:ext cx="1573173" cy="1398832"/>
            </a:xfrm>
            <a:prstGeom prst="roundRect">
              <a:avLst>
                <a:gd name="adj" fmla="val 9627"/>
              </a:avLst>
            </a:prstGeom>
            <a:solidFill>
              <a:schemeClr val="bg1">
                <a:lumMod val="50000"/>
              </a:schemeClr>
            </a:solidFill>
            <a:ln w="285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Before</a:t>
              </a:r>
              <a:endParaRPr lang="zh-CN" altLang="en-US" sz="2800" dirty="0"/>
            </a:p>
          </p:txBody>
        </p:sp>
      </p:grpSp>
      <p:sp>
        <p:nvSpPr>
          <p:cNvPr id="22" name="文本框 21"/>
          <p:cNvSpPr txBox="1"/>
          <p:nvPr/>
        </p:nvSpPr>
        <p:spPr>
          <a:xfrm>
            <a:off x="1055688" y="2893560"/>
            <a:ext cx="5040312" cy="400110"/>
          </a:xfrm>
          <a:prstGeom prst="rect">
            <a:avLst/>
          </a:prstGeom>
          <a:noFill/>
        </p:spPr>
        <p:txBody>
          <a:bodyPr wrap="square" rtlCol="0">
            <a:spAutoFit/>
          </a:bodyPr>
          <a:lstStyle/>
          <a:p>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用最少的数据得到最准确的信息。</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6224790" y="2027384"/>
            <a:ext cx="1492510" cy="658796"/>
            <a:chOff x="6400800" y="1287887"/>
            <a:chExt cx="1753003" cy="1753003"/>
          </a:xfrm>
        </p:grpSpPr>
        <p:sp>
          <p:nvSpPr>
            <p:cNvPr id="24" name="圆角矩形 23"/>
            <p:cNvSpPr/>
            <p:nvPr/>
          </p:nvSpPr>
          <p:spPr>
            <a:xfrm>
              <a:off x="6400800" y="1287887"/>
              <a:ext cx="1753003" cy="1753003"/>
            </a:xfrm>
            <a:prstGeom prst="roundRect">
              <a:avLst>
                <a:gd name="adj" fmla="val 7840"/>
              </a:avLst>
            </a:prstGeom>
            <a:solidFill>
              <a:schemeClr val="bg1"/>
            </a:solidFill>
            <a:ln w="28575">
              <a:solidFill>
                <a:srgbClr val="0264AB"/>
              </a:solidFill>
            </a:ln>
            <a:effectLst>
              <a:outerShdw blurRad="50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6492007" y="1468191"/>
              <a:ext cx="1573173" cy="1398832"/>
            </a:xfrm>
            <a:prstGeom prst="roundRect">
              <a:avLst>
                <a:gd name="adj" fmla="val 9627"/>
              </a:avLst>
            </a:prstGeom>
            <a:solidFill>
              <a:srgbClr val="0264AB"/>
            </a:solidFill>
            <a:ln w="28575">
              <a:solidFill>
                <a:srgbClr val="026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Now</a:t>
              </a:r>
              <a:endParaRPr lang="zh-CN" altLang="en-US" sz="2800" dirty="0"/>
            </a:p>
          </p:txBody>
        </p:sp>
      </p:grpSp>
      <p:sp>
        <p:nvSpPr>
          <p:cNvPr id="26" name="文本框 25"/>
          <p:cNvSpPr txBox="1"/>
          <p:nvPr/>
        </p:nvSpPr>
        <p:spPr>
          <a:xfrm>
            <a:off x="6096001" y="2893560"/>
            <a:ext cx="5040312" cy="400110"/>
          </a:xfrm>
          <a:prstGeom prst="rect">
            <a:avLst/>
          </a:prstGeom>
          <a:noFill/>
        </p:spPr>
        <p:txBody>
          <a:bodyPr wrap="square" rtlCol="0">
            <a:spAutoFit/>
          </a:bodyPr>
          <a:lstStyle/>
          <a:p>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分析更多的数据，不再依赖随机抽样。</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52480" y="2125949"/>
            <a:ext cx="1415772" cy="461665"/>
          </a:xfrm>
          <a:prstGeom prst="rect">
            <a:avLst/>
          </a:prstGeom>
        </p:spPr>
        <p:txBody>
          <a:bodyPr wrap="none">
            <a:spAutoFit/>
          </a:bodyPr>
          <a:lstStyle/>
          <a:p>
            <a:r>
              <a:rPr lang="zh-CN" altLang="en-US" sz="2400" dirty="0">
                <a:solidFill>
                  <a:schemeClr val="bg1">
                    <a:lumMod val="50000"/>
                  </a:schemeClr>
                </a:solidFill>
                <a:latin typeface="微软雅黑" panose="020B0503020204020204" pitchFamily="34" charset="-122"/>
                <a:ea typeface="微软雅黑" panose="020B0503020204020204" pitchFamily="34" charset="-122"/>
              </a:rPr>
              <a:t>随机抽样</a:t>
            </a:r>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7908271" y="2125949"/>
            <a:ext cx="1643399" cy="461665"/>
          </a:xfrm>
          <a:prstGeom prst="rect">
            <a:avLst/>
          </a:prstGeom>
        </p:spPr>
        <p:txBody>
          <a:bodyPr wrap="none">
            <a:spAutoFit/>
          </a:bodyPr>
          <a:lstStyle/>
          <a:p>
            <a:r>
              <a:rPr lang="zh-CN" altLang="en-US" sz="2400" dirty="0">
                <a:solidFill>
                  <a:srgbClr val="0264AB"/>
                </a:solidFill>
                <a:latin typeface="微软雅黑" panose="020B0503020204020204" pitchFamily="34" charset="-122"/>
                <a:ea typeface="微软雅黑" panose="020B0503020204020204" pitchFamily="34" charset="-122"/>
              </a:rPr>
              <a:t>样本</a:t>
            </a:r>
            <a:r>
              <a:rPr lang="en-US" altLang="zh-CN" sz="2400" dirty="0">
                <a:solidFill>
                  <a:srgbClr val="0264AB"/>
                </a:solidFill>
                <a:latin typeface="微软雅黑" panose="020B0503020204020204" pitchFamily="34" charset="-122"/>
                <a:ea typeface="微软雅黑" panose="020B0503020204020204" pitchFamily="34" charset="-122"/>
              </a:rPr>
              <a:t>=</a:t>
            </a:r>
            <a:r>
              <a:rPr lang="zh-CN" altLang="en-US" sz="2400" dirty="0">
                <a:solidFill>
                  <a:srgbClr val="0264AB"/>
                </a:solidFill>
                <a:latin typeface="微软雅黑" panose="020B0503020204020204" pitchFamily="34" charset="-122"/>
                <a:ea typeface="微软雅黑" panose="020B0503020204020204" pitchFamily="34" charset="-122"/>
              </a:rPr>
              <a:t>全体</a:t>
            </a:r>
            <a:endParaRPr lang="en-US" altLang="zh-CN" sz="2400" dirty="0">
              <a:solidFill>
                <a:srgbClr val="0264AB"/>
              </a:solidFill>
              <a:latin typeface="微软雅黑" panose="020B0503020204020204" pitchFamily="34" charset="-122"/>
              <a:ea typeface="微软雅黑" panose="020B0503020204020204" pitchFamily="34" charset="-122"/>
            </a:endParaRPr>
          </a:p>
        </p:txBody>
      </p:sp>
      <p:sp>
        <p:nvSpPr>
          <p:cNvPr id="29" name="右箭头 28"/>
          <p:cNvSpPr/>
          <p:nvPr/>
        </p:nvSpPr>
        <p:spPr>
          <a:xfrm>
            <a:off x="4930654" y="2212954"/>
            <a:ext cx="888642" cy="264058"/>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1039867" y="3501050"/>
            <a:ext cx="3416224" cy="523220"/>
          </a:xfrm>
          <a:prstGeom prst="rect">
            <a:avLst/>
          </a:prstGeom>
          <a:solidFill>
            <a:srgbClr val="00B0F0"/>
          </a:solidFill>
          <a:ln>
            <a:solidFill>
              <a:srgbClr val="00B0F0"/>
            </a:solidFill>
          </a:ln>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拥抱数据的杂乱</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055687" y="4090358"/>
            <a:ext cx="10080625" cy="2200089"/>
          </a:xfrm>
          <a:prstGeom prst="rect">
            <a:avLst/>
          </a:prstGeom>
          <a:noFill/>
        </p:spPr>
        <p:txBody>
          <a:bodyPr wrap="square" rtlCol="0">
            <a:spAutoFit/>
          </a:bodyPr>
          <a:lstStyle/>
          <a:p>
            <a:pPr marL="342900" indent="-342900">
              <a:lnSpc>
                <a:spcPct val="140000"/>
              </a:lnSpc>
              <a:buFont typeface="Wingdings" panose="05000000000000000000" pitchFamily="2" charset="2"/>
              <a:buChar char="n"/>
            </a:pPr>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随着互联网的发展，特别是社交媒体、电子商务以及智慧终端的快速发展，数量巨大的数据碎片时刻都在产生。这些数据来自于不同渠道、不同领域，有着不同的格式与标准，数据的杂乱不可避免。</a:t>
            </a:r>
            <a:endParaRPr lang="en-US" altLang="zh-CN" sz="2000" dirty="0" smtClean="0">
              <a:solidFill>
                <a:schemeClr val="bg2">
                  <a:lumMod val="50000"/>
                </a:schemeClr>
              </a:solidFill>
              <a:latin typeface="微软雅黑" panose="020B0503020204020204" pitchFamily="34" charset="-122"/>
              <a:ea typeface="微软雅黑" panose="020B0503020204020204" pitchFamily="34" charset="-122"/>
            </a:endParaRPr>
          </a:p>
          <a:p>
            <a:pPr marL="342900" indent="-342900">
              <a:lnSpc>
                <a:spcPct val="140000"/>
              </a:lnSpc>
              <a:buFont typeface="Wingdings" panose="05000000000000000000" pitchFamily="2" charset="2"/>
              <a:buChar char="n"/>
            </a:pPr>
            <a:r>
              <a:rPr lang="zh-CN" altLang="en-US" sz="2000" dirty="0">
                <a:solidFill>
                  <a:schemeClr val="bg2">
                    <a:lumMod val="50000"/>
                  </a:schemeClr>
                </a:solidFill>
                <a:latin typeface="微软雅黑" panose="020B0503020204020204" pitchFamily="34" charset="-122"/>
                <a:ea typeface="微软雅黑" panose="020B0503020204020204" pitchFamily="34" charset="-122"/>
              </a:rPr>
              <a:t>大</a:t>
            </a:r>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数据所依仗的就是数据量大。想要获得大数据带来的好处，就应该接受数据的不完美和不精确，承认他们的杂乱，我们才能更好地进行预测、认识和理解世界万物。</a:t>
            </a:r>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2647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04</a:t>
            </a:r>
          </a:p>
        </p:txBody>
      </p:sp>
      <p:sp>
        <p:nvSpPr>
          <p:cNvPr id="36" name="文本框 35"/>
          <p:cNvSpPr txBox="1"/>
          <p:nvPr/>
        </p:nvSpPr>
        <p:spPr>
          <a:xfrm>
            <a:off x="2183264" y="261445"/>
            <a:ext cx="3057247"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数中自有黄金屋</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grpSp>
        <p:nvGrpSpPr>
          <p:cNvPr id="3" name="组合 2"/>
          <p:cNvGrpSpPr/>
          <p:nvPr/>
        </p:nvGrpSpPr>
        <p:grpSpPr>
          <a:xfrm>
            <a:off x="1068567" y="1865004"/>
            <a:ext cx="10056631" cy="3143250"/>
            <a:chOff x="1055688" y="2436924"/>
            <a:chExt cx="10106446" cy="3143250"/>
          </a:xfrm>
        </p:grpSpPr>
        <p:sp>
          <p:nvSpPr>
            <p:cNvPr id="37" name="矩形 36"/>
            <p:cNvSpPr/>
            <p:nvPr/>
          </p:nvSpPr>
          <p:spPr>
            <a:xfrm>
              <a:off x="1055688" y="2436924"/>
              <a:ext cx="10080624" cy="3143250"/>
            </a:xfrm>
            <a:prstGeom prst="rect">
              <a:avLst/>
            </a:prstGeom>
            <a:noFill/>
            <a:ln>
              <a:solidFill>
                <a:srgbClr val="141A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rotWithShape="1">
            <a:blip r:embed="rId2">
              <a:extLst>
                <a:ext uri="{BEBA8EAE-BF5A-486C-A8C5-ECC9F3942E4B}">
                  <a14:imgProps xmlns:a14="http://schemas.microsoft.com/office/drawing/2010/main">
                    <a14:imgLayer>
                      <a14:imgEffect>
                        <a14:backgroundRemoval t="0" b="100000" l="30505" r="86869"/>
                      </a14:imgEffect>
                    </a14:imgLayer>
                  </a14:imgProps>
                </a:ext>
                <a:ext uri="{28A0092B-C50C-407E-A947-70E740481C1C}">
                  <a14:useLocalDpi xmlns:a14="http://schemas.microsoft.com/office/drawing/2010/main" val="0"/>
                </a:ext>
              </a:extLst>
            </a:blip>
            <a:srcRect l="29232" r="12942"/>
            <a:stretch/>
          </p:blipFill>
          <p:spPr>
            <a:xfrm>
              <a:off x="8435726" y="2436924"/>
              <a:ext cx="2726408" cy="3143250"/>
            </a:xfrm>
            <a:prstGeom prst="rect">
              <a:avLst/>
            </a:prstGeom>
          </p:spPr>
        </p:pic>
        <p:sp>
          <p:nvSpPr>
            <p:cNvPr id="38" name="文本框 37"/>
            <p:cNvSpPr txBox="1"/>
            <p:nvPr/>
          </p:nvSpPr>
          <p:spPr>
            <a:xfrm>
              <a:off x="1326144" y="3008275"/>
              <a:ext cx="7470126" cy="1569660"/>
            </a:xfrm>
            <a:prstGeom prst="rect">
              <a:avLst/>
            </a:prstGeom>
            <a:noFill/>
          </p:spPr>
          <p:txBody>
            <a:bodyPr wrap="square" rtlCol="0">
              <a:spAutoFit/>
            </a:bodyPr>
            <a:lstStyle/>
            <a:p>
              <a:r>
                <a:rPr lang="zh-CN" altLang="en-US" sz="2400" dirty="0" smtClean="0">
                  <a:solidFill>
                    <a:srgbClr val="0070C0"/>
                  </a:solidFill>
                  <a:latin typeface="微软雅黑" panose="020B0503020204020204" pitchFamily="34" charset="-122"/>
                  <a:ea typeface="微软雅黑" panose="020B0503020204020204" pitchFamily="34" charset="-122"/>
                </a:rPr>
                <a:t>“数据</a:t>
              </a:r>
              <a:r>
                <a:rPr lang="zh-CN" altLang="en-US" sz="2400" dirty="0">
                  <a:solidFill>
                    <a:srgbClr val="0070C0"/>
                  </a:solidFill>
                  <a:latin typeface="微软雅黑" panose="020B0503020204020204" pitchFamily="34" charset="-122"/>
                  <a:ea typeface="微软雅黑" panose="020B0503020204020204" pitchFamily="34" charset="-122"/>
                </a:rPr>
                <a:t>就像一</a:t>
              </a:r>
              <a:r>
                <a:rPr lang="zh-CN" altLang="en-US" sz="2400" dirty="0" smtClean="0">
                  <a:solidFill>
                    <a:srgbClr val="0070C0"/>
                  </a:solidFill>
                  <a:latin typeface="微软雅黑" panose="020B0503020204020204" pitchFamily="34" charset="-122"/>
                  <a:ea typeface="微软雅黑" panose="020B0503020204020204" pitchFamily="34" charset="-122"/>
                </a:rPr>
                <a:t>个神奇的砖石矿，当它的首要价值被发掘后仍能不断给予。它的真实价值就像漂浮在海洋上的冰山，第一眼只能看到冰山的一角，而绝大部分都隐藏在海面之下。”</a:t>
              </a:r>
              <a:endParaRPr lang="en-US" altLang="zh-CN" sz="2800" dirty="0" smtClean="0">
                <a:solidFill>
                  <a:srgbClr val="0070C0"/>
                </a:solidFill>
                <a:latin typeface="微软雅黑" panose="020B0503020204020204" pitchFamily="34" charset="-122"/>
                <a:ea typeface="微软雅黑" panose="020B0503020204020204" pitchFamily="34" charset="-122"/>
              </a:endParaRPr>
            </a:p>
          </p:txBody>
        </p:sp>
        <p:sp>
          <p:nvSpPr>
            <p:cNvPr id="39" name="矩形 38"/>
            <p:cNvSpPr/>
            <p:nvPr/>
          </p:nvSpPr>
          <p:spPr>
            <a:xfrm>
              <a:off x="4327952" y="4577935"/>
              <a:ext cx="4148893" cy="400110"/>
            </a:xfrm>
            <a:prstGeom prst="rect">
              <a:avLst/>
            </a:prstGeom>
          </p:spPr>
          <p:txBody>
            <a:bodyPr wrap="none">
              <a:spAutoFit/>
            </a:bodyPr>
            <a:lstStyle/>
            <a:p>
              <a:pPr algn="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大数据时代</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作者 </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舍恩伯格</a:t>
              </a:r>
            </a:p>
          </p:txBody>
        </p:sp>
      </p:grpSp>
      <p:sp>
        <p:nvSpPr>
          <p:cNvPr id="40" name="文本框 39"/>
          <p:cNvSpPr txBox="1"/>
          <p:nvPr/>
        </p:nvSpPr>
        <p:spPr>
          <a:xfrm>
            <a:off x="1039866" y="1295517"/>
            <a:ext cx="4098803" cy="523220"/>
          </a:xfrm>
          <a:prstGeom prst="rect">
            <a:avLst/>
          </a:prstGeom>
          <a:solidFill>
            <a:srgbClr val="00B0F0"/>
          </a:solidFill>
          <a:ln>
            <a:solidFill>
              <a:srgbClr val="00B0F0"/>
            </a:solidFill>
          </a:ln>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把数据负担变成数据红利</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1040446" y="5189148"/>
            <a:ext cx="10045737" cy="1200329"/>
          </a:xfrm>
          <a:prstGeom prst="rect">
            <a:avLst/>
          </a:prstGeom>
          <a:solidFill>
            <a:srgbClr val="0070C0"/>
          </a:solidFill>
        </p:spPr>
        <p:txBody>
          <a:bodyPr wrap="square" rtlCol="0">
            <a:spAutoFit/>
          </a:bodyPr>
          <a:lstStyle/>
          <a:p>
            <a:pPr algn="just"/>
            <a:r>
              <a:rPr lang="zh-CN" altLang="en-US" sz="2400" dirty="0" smtClean="0">
                <a:solidFill>
                  <a:schemeClr val="bg1"/>
                </a:solidFill>
                <a:latin typeface="微软雅黑" panose="020B0503020204020204" pitchFamily="34" charset="-122"/>
                <a:ea typeface="微软雅黑" panose="020B0503020204020204" pitchFamily="34" charset="-122"/>
              </a:rPr>
              <a:t>数据的价值不会随着他的利用率提高而减少，数据可以不断被处理、不断产生新的价值。而今，数据不再是静止和陈旧的。对已有数据进行创新整合、多次挖掘，已成为抢占数据红利的强大武器。</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3238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B0F0"/>
            </a:gs>
            <a:gs pos="80000">
              <a:srgbClr val="0070C0"/>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46" name="组合 45"/>
          <p:cNvGrpSpPr/>
          <p:nvPr/>
        </p:nvGrpSpPr>
        <p:grpSpPr>
          <a:xfrm>
            <a:off x="2251062" y="2246183"/>
            <a:ext cx="7689875" cy="868676"/>
            <a:chOff x="3179298" y="2231570"/>
            <a:chExt cx="6986491" cy="1027420"/>
          </a:xfrm>
        </p:grpSpPr>
        <p:sp>
          <p:nvSpPr>
            <p:cNvPr id="44" name="矩形 43"/>
            <p:cNvSpPr/>
            <p:nvPr/>
          </p:nvSpPr>
          <p:spPr>
            <a:xfrm>
              <a:off x="4656175" y="2231570"/>
              <a:ext cx="5509614" cy="102742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智慧政府之大数据应用</a:t>
              </a:r>
              <a:endParaRPr lang="zh-CN" altLang="en-US" sz="36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45" name="任意多边形 44"/>
            <p:cNvSpPr/>
            <p:nvPr/>
          </p:nvSpPr>
          <p:spPr>
            <a:xfrm>
              <a:off x="3179298" y="2231571"/>
              <a:ext cx="1962589" cy="1027419"/>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smtClean="0">
                  <a:solidFill>
                    <a:srgbClr val="0070C0"/>
                  </a:solidFill>
                  <a:latin typeface="华康俪金黑W8(P)" panose="020B0800000000000000" pitchFamily="34" charset="-122"/>
                  <a:ea typeface="华康俪金黑W8(P)" panose="020B0800000000000000" pitchFamily="34" charset="-122"/>
                </a:rPr>
                <a:t>PART 3</a:t>
              </a:r>
              <a:endParaRPr lang="zh-CN" altLang="en-US" sz="4000" dirty="0">
                <a:solidFill>
                  <a:srgbClr val="0070C0"/>
                </a:solidFill>
                <a:latin typeface="微软雅黑" panose="020B0503020204020204" pitchFamily="34" charset="-122"/>
                <a:ea typeface="微软雅黑" panose="020B0503020204020204" pitchFamily="34" charset="-122"/>
              </a:endParaRPr>
            </a:p>
          </p:txBody>
        </p:sp>
      </p:grpSp>
      <p:sp>
        <p:nvSpPr>
          <p:cNvPr id="48" name="文本框 47"/>
          <p:cNvSpPr txBox="1"/>
          <p:nvPr/>
        </p:nvSpPr>
        <p:spPr>
          <a:xfrm>
            <a:off x="2602754" y="3915924"/>
            <a:ext cx="6986491" cy="1015663"/>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从未有一个时代像今天这样，出现如此大规模的数据爆炸。政府，甚至整个管理领域，已经变成漂浮在数据海洋上的巨轮。</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49" name="半闭框 48"/>
          <p:cNvSpPr/>
          <p:nvPr/>
        </p:nvSpPr>
        <p:spPr>
          <a:xfrm>
            <a:off x="2251062" y="3565047"/>
            <a:ext cx="351692" cy="33762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半闭框 49"/>
          <p:cNvSpPr/>
          <p:nvPr/>
        </p:nvSpPr>
        <p:spPr>
          <a:xfrm flipH="1" flipV="1">
            <a:off x="9589245" y="5063096"/>
            <a:ext cx="351692" cy="33762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27921725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01</a:t>
            </a:r>
          </a:p>
        </p:txBody>
      </p:sp>
      <p:sp>
        <p:nvSpPr>
          <p:cNvPr id="36" name="文本框 35"/>
          <p:cNvSpPr txBox="1"/>
          <p:nvPr/>
        </p:nvSpPr>
        <p:spPr>
          <a:xfrm>
            <a:off x="2183264" y="261445"/>
            <a:ext cx="4698722"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快速反应的公共安全管理</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37" name="文本框 36"/>
          <p:cNvSpPr txBox="1"/>
          <p:nvPr/>
        </p:nvSpPr>
        <p:spPr>
          <a:xfrm>
            <a:off x="1039866" y="1314936"/>
            <a:ext cx="4807141" cy="523220"/>
          </a:xfrm>
          <a:prstGeom prst="rect">
            <a:avLst/>
          </a:prstGeom>
          <a:solidFill>
            <a:srgbClr val="00B0F0"/>
          </a:solidFill>
          <a:ln>
            <a:solidFill>
              <a:srgbClr val="00B0F0"/>
            </a:solidFill>
          </a:ln>
        </p:spPr>
        <p:txBody>
          <a:bodyPr wrap="square"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三项备受社会关注的安全隐患</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3" name="饼形 4"/>
          <p:cNvSpPr/>
          <p:nvPr/>
        </p:nvSpPr>
        <p:spPr>
          <a:xfrm>
            <a:off x="1095209" y="883993"/>
            <a:ext cx="1909185" cy="15396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3" name="圆角矩形 2"/>
          <p:cNvSpPr/>
          <p:nvPr/>
        </p:nvSpPr>
        <p:spPr>
          <a:xfrm>
            <a:off x="1095208" y="2000770"/>
            <a:ext cx="2340187" cy="2340187"/>
          </a:xfrm>
          <a:prstGeom prst="roundRect">
            <a:avLst>
              <a:gd name="adj" fmla="val 3282"/>
            </a:avLst>
          </a:prstGeom>
          <a:blipFill>
            <a:blip r:embed="rId2"/>
            <a:stretch>
              <a:fillRect/>
            </a:stretch>
          </a:blip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文本框 125"/>
          <p:cNvSpPr txBox="1"/>
          <p:nvPr/>
        </p:nvSpPr>
        <p:spPr>
          <a:xfrm>
            <a:off x="1039866" y="4503572"/>
            <a:ext cx="4807141" cy="523220"/>
          </a:xfrm>
          <a:prstGeom prst="rect">
            <a:avLst/>
          </a:prstGeom>
          <a:solidFill>
            <a:srgbClr val="00B0F0"/>
          </a:solidFill>
          <a:ln>
            <a:solidFill>
              <a:srgbClr val="00B0F0"/>
            </a:solidFill>
          </a:ln>
        </p:spPr>
        <p:txBody>
          <a:bodyPr wrap="square" rtlCol="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rPr>
              <a:t>公共</a:t>
            </a:r>
            <a:r>
              <a:rPr lang="zh-CN" altLang="en-US" sz="2800" dirty="0" smtClean="0">
                <a:solidFill>
                  <a:schemeClr val="bg1"/>
                </a:solidFill>
                <a:latin typeface="微软雅黑" panose="020B0503020204020204" pitchFamily="34" charset="-122"/>
                <a:ea typeface="微软雅黑" panose="020B0503020204020204" pitchFamily="34" charset="-122"/>
              </a:rPr>
              <a:t>安全管理应用上的改善</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29" name="文本框 128"/>
          <p:cNvSpPr txBox="1"/>
          <p:nvPr/>
        </p:nvSpPr>
        <p:spPr>
          <a:xfrm>
            <a:off x="956037" y="5094572"/>
            <a:ext cx="10095269" cy="1384995"/>
          </a:xfrm>
          <a:prstGeom prst="rect">
            <a:avLst/>
          </a:prstGeom>
          <a:noFill/>
        </p:spPr>
        <p:txBody>
          <a:bodyPr wrap="square" rtlCol="0">
            <a:spAutoFit/>
          </a:bodyPr>
          <a:lstStyle/>
          <a:p>
            <a:pPr marL="342900" indent="-342900">
              <a:lnSpc>
                <a:spcPct val="140000"/>
              </a:lnSpc>
              <a:buFont typeface="Wingdings" panose="05000000000000000000" pitchFamily="2" charset="2"/>
              <a:buChar char="n"/>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利用大数据有助于提前提前预测危机、精准打击犯罪。</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342900" indent="-342900">
              <a:lnSpc>
                <a:spcPct val="140000"/>
              </a:lnSpc>
              <a:buFont typeface="Wingdings" panose="05000000000000000000" pitchFamily="2" charset="2"/>
              <a:buChar char="n"/>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利用大数据共享可以改善民众信息的不对称问题，让民众参与进来。</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342900" indent="-342900">
              <a:lnSpc>
                <a:spcPct val="140000"/>
              </a:lnSpc>
              <a:buFont typeface="Wingdings" panose="05000000000000000000" pitchFamily="2" charset="2"/>
              <a:buChar char="n"/>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大数据的开发和应用有助于完善危机救灾系统，为救灾工作提供支持</a:t>
            </a:r>
          </a:p>
        </p:txBody>
      </p:sp>
      <p:sp>
        <p:nvSpPr>
          <p:cNvPr id="130" name="圆角矩形 129"/>
          <p:cNvSpPr/>
          <p:nvPr/>
        </p:nvSpPr>
        <p:spPr>
          <a:xfrm>
            <a:off x="4933228" y="2000770"/>
            <a:ext cx="2340187" cy="2340187"/>
          </a:xfrm>
          <a:prstGeom prst="roundRect">
            <a:avLst>
              <a:gd name="adj" fmla="val 3282"/>
            </a:avLst>
          </a:prstGeom>
          <a:blipFill>
            <a:blip r:embed="rId3"/>
            <a:stretch>
              <a:fillRect/>
            </a:stretch>
          </a:blip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圆角矩形 130"/>
          <p:cNvSpPr/>
          <p:nvPr/>
        </p:nvSpPr>
        <p:spPr>
          <a:xfrm>
            <a:off x="8771248" y="2000770"/>
            <a:ext cx="2340187" cy="2340187"/>
          </a:xfrm>
          <a:prstGeom prst="roundRect">
            <a:avLst>
              <a:gd name="adj" fmla="val 3282"/>
            </a:avLst>
          </a:prstGeom>
          <a:blipFill>
            <a:blip r:embed="rId4"/>
            <a:stretch>
              <a:fillRect/>
            </a:stretch>
          </a:blip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120462" y="3869771"/>
            <a:ext cx="2292440" cy="464416"/>
          </a:xfrm>
          <a:prstGeom prst="round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恐怖袭击</a:t>
            </a:r>
          </a:p>
        </p:txBody>
      </p:sp>
      <p:sp>
        <p:nvSpPr>
          <p:cNvPr id="134" name="圆角矩形 133"/>
          <p:cNvSpPr/>
          <p:nvPr/>
        </p:nvSpPr>
        <p:spPr>
          <a:xfrm>
            <a:off x="4949780" y="3869771"/>
            <a:ext cx="2338030" cy="464416"/>
          </a:xfrm>
          <a:prstGeom prst="round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社会犯罪</a:t>
            </a:r>
          </a:p>
        </p:txBody>
      </p:sp>
      <p:sp>
        <p:nvSpPr>
          <p:cNvPr id="135" name="圆角矩形 134"/>
          <p:cNvSpPr/>
          <p:nvPr/>
        </p:nvSpPr>
        <p:spPr>
          <a:xfrm>
            <a:off x="8809189" y="3869771"/>
            <a:ext cx="2292440" cy="464416"/>
          </a:xfrm>
          <a:prstGeom prst="round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微软雅黑" panose="020B0503020204020204" pitchFamily="34" charset="-122"/>
                <a:ea typeface="微软雅黑" panose="020B0503020204020204" pitchFamily="34" charset="-122"/>
              </a:rPr>
              <a:t>食品安全</a:t>
            </a:r>
          </a:p>
        </p:txBody>
      </p:sp>
    </p:spTree>
    <p:extLst>
      <p:ext uri="{BB962C8B-B14F-4D97-AF65-F5344CB8AC3E}">
        <p14:creationId xmlns:p14="http://schemas.microsoft.com/office/powerpoint/2010/main" val="1697145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02</a:t>
            </a:r>
          </a:p>
        </p:txBody>
      </p:sp>
      <p:sp>
        <p:nvSpPr>
          <p:cNvPr id="36" name="文本框 35"/>
          <p:cNvSpPr txBox="1"/>
          <p:nvPr/>
        </p:nvSpPr>
        <p:spPr>
          <a:xfrm>
            <a:off x="2183264" y="261445"/>
            <a:ext cx="4288353"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数据化调控的公共交通</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18" name="文本框 17"/>
          <p:cNvSpPr txBox="1"/>
          <p:nvPr/>
        </p:nvSpPr>
        <p:spPr>
          <a:xfrm>
            <a:off x="1039866" y="2101941"/>
            <a:ext cx="4098803" cy="523220"/>
          </a:xfrm>
          <a:prstGeom prst="rect">
            <a:avLst/>
          </a:prstGeom>
          <a:solidFill>
            <a:srgbClr val="00B0F0"/>
          </a:solidFill>
          <a:ln>
            <a:solidFill>
              <a:srgbClr val="00B0F0"/>
            </a:solidFill>
          </a:ln>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交通拥堵</a:t>
            </a:r>
            <a:r>
              <a:rPr lang="zh-CN" altLang="en-US" sz="2800" dirty="0" smtClean="0">
                <a:solidFill>
                  <a:schemeClr val="bg1"/>
                </a:solidFill>
                <a:latin typeface="微软雅黑" panose="020B0503020204020204" pitchFamily="34" charset="-122"/>
                <a:ea typeface="微软雅黑" panose="020B0503020204020204" pitchFamily="34" charset="-122"/>
              </a:rPr>
              <a:t>治理方式的转变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184477" y="2833808"/>
            <a:ext cx="1492510" cy="658796"/>
            <a:chOff x="6400800" y="1287887"/>
            <a:chExt cx="1753003" cy="1753003"/>
          </a:xfrm>
        </p:grpSpPr>
        <p:sp>
          <p:nvSpPr>
            <p:cNvPr id="20" name="圆角矩形 19"/>
            <p:cNvSpPr/>
            <p:nvPr/>
          </p:nvSpPr>
          <p:spPr>
            <a:xfrm>
              <a:off x="6400800" y="1287887"/>
              <a:ext cx="1753003" cy="1753003"/>
            </a:xfrm>
            <a:prstGeom prst="roundRect">
              <a:avLst>
                <a:gd name="adj" fmla="val 7840"/>
              </a:avLst>
            </a:prstGeom>
            <a:solidFill>
              <a:schemeClr val="bg1"/>
            </a:solidFill>
            <a:ln w="28575">
              <a:solidFill>
                <a:schemeClr val="bg1">
                  <a:lumMod val="50000"/>
                </a:schemeClr>
              </a:solidFill>
            </a:ln>
            <a:effectLst>
              <a:outerShdw blurRad="50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6492007" y="1468191"/>
              <a:ext cx="1573173" cy="1398832"/>
            </a:xfrm>
            <a:prstGeom prst="roundRect">
              <a:avLst>
                <a:gd name="adj" fmla="val 9627"/>
              </a:avLst>
            </a:prstGeom>
            <a:solidFill>
              <a:schemeClr val="bg1">
                <a:lumMod val="50000"/>
              </a:schemeClr>
            </a:solidFill>
            <a:ln w="285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Before</a:t>
              </a:r>
              <a:endParaRPr lang="zh-CN" altLang="en-US" sz="2800" dirty="0"/>
            </a:p>
          </p:txBody>
        </p:sp>
      </p:grpSp>
      <p:grpSp>
        <p:nvGrpSpPr>
          <p:cNvPr id="23" name="组合 22"/>
          <p:cNvGrpSpPr/>
          <p:nvPr/>
        </p:nvGrpSpPr>
        <p:grpSpPr>
          <a:xfrm>
            <a:off x="6224790" y="2833808"/>
            <a:ext cx="1492510" cy="658796"/>
            <a:chOff x="6400800" y="1287887"/>
            <a:chExt cx="1753003" cy="1753003"/>
          </a:xfrm>
        </p:grpSpPr>
        <p:sp>
          <p:nvSpPr>
            <p:cNvPr id="24" name="圆角矩形 23"/>
            <p:cNvSpPr/>
            <p:nvPr/>
          </p:nvSpPr>
          <p:spPr>
            <a:xfrm>
              <a:off x="6400800" y="1287887"/>
              <a:ext cx="1753003" cy="1753003"/>
            </a:xfrm>
            <a:prstGeom prst="roundRect">
              <a:avLst>
                <a:gd name="adj" fmla="val 7840"/>
              </a:avLst>
            </a:prstGeom>
            <a:solidFill>
              <a:schemeClr val="bg1"/>
            </a:solidFill>
            <a:ln w="28575">
              <a:solidFill>
                <a:srgbClr val="0264AB"/>
              </a:solidFill>
            </a:ln>
            <a:effectLst>
              <a:outerShdw blurRad="50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6492007" y="1468191"/>
              <a:ext cx="1573173" cy="1398832"/>
            </a:xfrm>
            <a:prstGeom prst="roundRect">
              <a:avLst>
                <a:gd name="adj" fmla="val 9627"/>
              </a:avLst>
            </a:prstGeom>
            <a:solidFill>
              <a:srgbClr val="0264AB"/>
            </a:solidFill>
            <a:ln w="28575">
              <a:solidFill>
                <a:srgbClr val="026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Now</a:t>
              </a:r>
              <a:endParaRPr lang="zh-CN" altLang="en-US" sz="2800" dirty="0"/>
            </a:p>
          </p:txBody>
        </p:sp>
      </p:grpSp>
      <p:sp>
        <p:nvSpPr>
          <p:cNvPr id="27" name="矩形 26"/>
          <p:cNvSpPr/>
          <p:nvPr/>
        </p:nvSpPr>
        <p:spPr>
          <a:xfrm>
            <a:off x="2852480" y="2932373"/>
            <a:ext cx="1723549" cy="461665"/>
          </a:xfrm>
          <a:prstGeom prst="rect">
            <a:avLst/>
          </a:prstGeom>
        </p:spPr>
        <p:txBody>
          <a:bodyPr wrap="none">
            <a:spAutoFit/>
          </a:bodyPr>
          <a:lstStyle/>
          <a:p>
            <a:r>
              <a:rPr lang="zh-CN" altLang="en-US" sz="2400" dirty="0" smtClean="0">
                <a:solidFill>
                  <a:schemeClr val="bg1">
                    <a:lumMod val="50000"/>
                  </a:schemeClr>
                </a:solidFill>
                <a:latin typeface="微软雅黑" panose="020B0503020204020204" pitchFamily="34" charset="-122"/>
                <a:ea typeface="微软雅黑" panose="020B0503020204020204" pitchFamily="34" charset="-122"/>
              </a:rPr>
              <a:t>治标不治本</a:t>
            </a:r>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7908271" y="2932373"/>
            <a:ext cx="1415772" cy="461665"/>
          </a:xfrm>
          <a:prstGeom prst="rect">
            <a:avLst/>
          </a:prstGeom>
        </p:spPr>
        <p:txBody>
          <a:bodyPr wrap="none">
            <a:spAutoFit/>
          </a:bodyPr>
          <a:lstStyle/>
          <a:p>
            <a:r>
              <a:rPr lang="zh-CN" altLang="en-US" sz="2400" dirty="0" smtClean="0">
                <a:solidFill>
                  <a:srgbClr val="0264AB"/>
                </a:solidFill>
                <a:latin typeface="微软雅黑" panose="020B0503020204020204" pitchFamily="34" charset="-122"/>
                <a:ea typeface="微软雅黑" panose="020B0503020204020204" pitchFamily="34" charset="-122"/>
              </a:rPr>
              <a:t>标本兼治</a:t>
            </a:r>
            <a:endParaRPr lang="en-US" altLang="zh-CN" sz="2400" dirty="0">
              <a:solidFill>
                <a:srgbClr val="0264AB"/>
              </a:solidFill>
              <a:latin typeface="微软雅黑" panose="020B0503020204020204" pitchFamily="34" charset="-122"/>
              <a:ea typeface="微软雅黑" panose="020B0503020204020204" pitchFamily="34" charset="-122"/>
            </a:endParaRPr>
          </a:p>
        </p:txBody>
      </p:sp>
      <p:sp>
        <p:nvSpPr>
          <p:cNvPr id="29" name="右箭头 28"/>
          <p:cNvSpPr/>
          <p:nvPr/>
        </p:nvSpPr>
        <p:spPr>
          <a:xfrm>
            <a:off x="4930654" y="3019378"/>
            <a:ext cx="888642" cy="264058"/>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1055688" y="1097533"/>
            <a:ext cx="10080625" cy="830997"/>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rPr>
              <a:t>随着经济发展和城镇化的加速，交通拥堵问题已经成为影响城市居民生活质量的主要原因之一</a:t>
            </a:r>
            <a:r>
              <a:rPr lang="zh-CN" altLang="en-US" sz="2400" dirty="0" smtClean="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sp>
        <p:nvSpPr>
          <p:cNvPr id="33" name="文本框 32"/>
          <p:cNvSpPr txBox="1"/>
          <p:nvPr/>
        </p:nvSpPr>
        <p:spPr>
          <a:xfrm>
            <a:off x="1055688" y="3560364"/>
            <a:ext cx="4763608" cy="707886"/>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加大基础设施投入，通过不断拓宽道路、增加里程来增强交通能力。</a:t>
            </a:r>
          </a:p>
        </p:txBody>
      </p:sp>
      <p:sp>
        <p:nvSpPr>
          <p:cNvPr id="34" name="文本框 33"/>
          <p:cNvSpPr txBox="1"/>
          <p:nvPr/>
        </p:nvSpPr>
        <p:spPr>
          <a:xfrm>
            <a:off x="6096001" y="3560364"/>
            <a:ext cx="4786647" cy="707886"/>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及时、全面、海量的数据基础上建立的科学分析交通管理系统。</a:t>
            </a:r>
          </a:p>
        </p:txBody>
      </p:sp>
      <p:sp>
        <p:nvSpPr>
          <p:cNvPr id="37" name="文本框 36"/>
          <p:cNvSpPr txBox="1"/>
          <p:nvPr/>
        </p:nvSpPr>
        <p:spPr>
          <a:xfrm>
            <a:off x="1105220" y="4583452"/>
            <a:ext cx="10045737" cy="1569660"/>
          </a:xfrm>
          <a:prstGeom prst="rect">
            <a:avLst/>
          </a:prstGeom>
          <a:solidFill>
            <a:srgbClr val="0070C0"/>
          </a:solid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数据化</a:t>
            </a:r>
            <a:r>
              <a:rPr lang="zh-CN" altLang="en-US" sz="2400" dirty="0" smtClean="0">
                <a:solidFill>
                  <a:schemeClr val="bg1"/>
                </a:solidFill>
                <a:latin typeface="微软雅黑" panose="020B0503020204020204" pitchFamily="34" charset="-122"/>
                <a:ea typeface="微软雅黑" panose="020B0503020204020204" pitchFamily="34" charset="-122"/>
              </a:rPr>
              <a:t>调控成为高效改善城市交通的关键所在，将信息技术应用于公共交通，利用大数据从问题解决框架和制度层面提高信息资本利用率，减少对诸如土地等外部资源的依赖，合理分配资源，成为更加切实可行结局交通问题的方案。</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683170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03</a:t>
            </a:r>
          </a:p>
        </p:txBody>
      </p:sp>
      <p:sp>
        <p:nvSpPr>
          <p:cNvPr id="36" name="文本框 35"/>
          <p:cNvSpPr txBox="1"/>
          <p:nvPr/>
        </p:nvSpPr>
        <p:spPr>
          <a:xfrm>
            <a:off x="2183264" y="261445"/>
            <a:ext cx="4698722"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以人为本的综合社会管理</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37" name="文本框 36"/>
          <p:cNvSpPr txBox="1"/>
          <p:nvPr/>
        </p:nvSpPr>
        <p:spPr>
          <a:xfrm>
            <a:off x="1039866" y="1314936"/>
            <a:ext cx="5167751" cy="523220"/>
          </a:xfrm>
          <a:prstGeom prst="rect">
            <a:avLst/>
          </a:prstGeom>
          <a:solidFill>
            <a:srgbClr val="00B0F0"/>
          </a:solidFill>
          <a:ln>
            <a:solidFill>
              <a:srgbClr val="00B0F0"/>
            </a:solidFill>
          </a:ln>
        </p:spPr>
        <p:txBody>
          <a:bodyPr wrap="square"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快速城市化产生的三个社会矛盾</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3" name="饼形 4"/>
          <p:cNvSpPr/>
          <p:nvPr/>
        </p:nvSpPr>
        <p:spPr>
          <a:xfrm>
            <a:off x="1095209" y="883993"/>
            <a:ext cx="1909185" cy="15396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22" name="文本框 21"/>
          <p:cNvSpPr txBox="1"/>
          <p:nvPr/>
        </p:nvSpPr>
        <p:spPr>
          <a:xfrm>
            <a:off x="1105220" y="4974723"/>
            <a:ext cx="10045737" cy="1200329"/>
          </a:xfrm>
          <a:prstGeom prst="rect">
            <a:avLst/>
          </a:prstGeom>
          <a:solidFill>
            <a:srgbClr val="0070C0"/>
          </a:solidFill>
          <a:ln>
            <a:noFill/>
          </a:ln>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借用大</a:t>
            </a:r>
            <a:r>
              <a:rPr lang="zh-CN" altLang="en-US" sz="2400" dirty="0" smtClean="0">
                <a:solidFill>
                  <a:schemeClr val="bg1"/>
                </a:solidFill>
                <a:latin typeface="微软雅黑" panose="020B0503020204020204" pitchFamily="34" charset="-122"/>
                <a:ea typeface="微软雅黑" panose="020B0503020204020204" pitchFamily="34" charset="-122"/>
              </a:rPr>
              <a:t>数据这一显微镜，我们能对社会的所有问题和潜在矛盾进行分析和处理，在实现精细化管理、创新化服务与人性化关怀的基础上，走出一条中国特色的社会管理之路。</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1095208" y="2191150"/>
            <a:ext cx="2340187" cy="2340187"/>
          </a:xfrm>
          <a:prstGeom prst="roundRect">
            <a:avLst>
              <a:gd name="adj" fmla="val 3282"/>
            </a:avLst>
          </a:prstGeom>
          <a:blipFill>
            <a:blip r:embed="rId2"/>
            <a:stretch>
              <a:fillRect/>
            </a:stretch>
          </a:blip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4933228" y="2191150"/>
            <a:ext cx="2340187" cy="2340187"/>
          </a:xfrm>
          <a:prstGeom prst="roundRect">
            <a:avLst>
              <a:gd name="adj" fmla="val 3282"/>
            </a:avLst>
          </a:prstGeom>
          <a:blipFill>
            <a:blip r:embed="rId3"/>
            <a:stretch>
              <a:fillRect/>
            </a:stretch>
          </a:blip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8771248" y="2191150"/>
            <a:ext cx="2340187" cy="2340187"/>
          </a:xfrm>
          <a:prstGeom prst="roundRect">
            <a:avLst>
              <a:gd name="adj" fmla="val 3282"/>
            </a:avLst>
          </a:prstGeom>
          <a:blipFill>
            <a:blip r:embed="rId4"/>
            <a:stretch>
              <a:fillRect/>
            </a:stretch>
          </a:blip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1120462" y="4060151"/>
            <a:ext cx="2292440" cy="464416"/>
          </a:xfrm>
          <a:prstGeom prst="round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anose="020B0503020204020204" pitchFamily="34" charset="-122"/>
                <a:ea typeface="微软雅黑" panose="020B0503020204020204" pitchFamily="34" charset="-122"/>
              </a:rPr>
              <a:t>治安问题</a:t>
            </a:r>
          </a:p>
        </p:txBody>
      </p:sp>
      <p:sp>
        <p:nvSpPr>
          <p:cNvPr id="27" name="圆角矩形 26"/>
          <p:cNvSpPr/>
          <p:nvPr/>
        </p:nvSpPr>
        <p:spPr>
          <a:xfrm>
            <a:off x="4962659" y="4060151"/>
            <a:ext cx="2292440" cy="464416"/>
          </a:xfrm>
          <a:prstGeom prst="round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anose="020B0503020204020204" pitchFamily="34" charset="-122"/>
                <a:ea typeface="微软雅黑" panose="020B0503020204020204" pitchFamily="34" charset="-122"/>
              </a:rPr>
              <a:t>住房问题</a:t>
            </a:r>
          </a:p>
        </p:txBody>
      </p:sp>
      <p:sp>
        <p:nvSpPr>
          <p:cNvPr id="28" name="圆角矩形 27"/>
          <p:cNvSpPr/>
          <p:nvPr/>
        </p:nvSpPr>
        <p:spPr>
          <a:xfrm>
            <a:off x="8809189" y="4060151"/>
            <a:ext cx="2292440" cy="464416"/>
          </a:xfrm>
          <a:prstGeom prst="round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政府供给不足</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323730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04</a:t>
            </a:r>
          </a:p>
        </p:txBody>
      </p:sp>
      <p:sp>
        <p:nvSpPr>
          <p:cNvPr id="36" name="文本框 35"/>
          <p:cNvSpPr txBox="1"/>
          <p:nvPr/>
        </p:nvSpPr>
        <p:spPr>
          <a:xfrm>
            <a:off x="2183264" y="261445"/>
            <a:ext cx="5519460"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智慧监测下的公共卫生与医疗</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18" name="文本框 17"/>
          <p:cNvSpPr txBox="1"/>
          <p:nvPr/>
        </p:nvSpPr>
        <p:spPr>
          <a:xfrm>
            <a:off x="1055688" y="2480469"/>
            <a:ext cx="4098803" cy="523220"/>
          </a:xfrm>
          <a:prstGeom prst="rect">
            <a:avLst/>
          </a:prstGeom>
          <a:solidFill>
            <a:srgbClr val="00B0F0"/>
          </a:solidFill>
          <a:ln>
            <a:solidFill>
              <a:srgbClr val="00B0F0"/>
            </a:solidFill>
          </a:ln>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公共卫生</a:t>
            </a:r>
            <a:r>
              <a:rPr lang="zh-CN" altLang="en-US" sz="2800" dirty="0" smtClean="0">
                <a:solidFill>
                  <a:schemeClr val="bg1"/>
                </a:solidFill>
                <a:latin typeface="微软雅黑" panose="020B0503020204020204" pitchFamily="34" charset="-122"/>
                <a:ea typeface="微软雅黑" panose="020B0503020204020204" pitchFamily="34" charset="-122"/>
              </a:rPr>
              <a:t>管理</a:t>
            </a:r>
            <a:r>
              <a:rPr lang="zh-CN" altLang="en-US" sz="2800" dirty="0">
                <a:solidFill>
                  <a:schemeClr val="bg1"/>
                </a:solidFill>
                <a:latin typeface="微软雅黑" panose="020B0503020204020204" pitchFamily="34" charset="-122"/>
                <a:ea typeface="微软雅黑" panose="020B0503020204020204" pitchFamily="34" charset="-122"/>
              </a:rPr>
              <a:t>状况</a:t>
            </a:r>
            <a:r>
              <a:rPr lang="zh-CN" altLang="en-US" sz="2800" dirty="0" smtClean="0">
                <a:solidFill>
                  <a:schemeClr val="bg1"/>
                </a:solidFill>
                <a:latin typeface="微软雅黑" panose="020B0503020204020204" pitchFamily="34" charset="-122"/>
                <a:ea typeface="微软雅黑" panose="020B0503020204020204" pitchFamily="34" charset="-122"/>
              </a:rPr>
              <a:t>的转变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200299" y="3212336"/>
            <a:ext cx="1492510" cy="658796"/>
            <a:chOff x="6400800" y="1287887"/>
            <a:chExt cx="1753003" cy="1753003"/>
          </a:xfrm>
        </p:grpSpPr>
        <p:sp>
          <p:nvSpPr>
            <p:cNvPr id="20" name="圆角矩形 19"/>
            <p:cNvSpPr/>
            <p:nvPr/>
          </p:nvSpPr>
          <p:spPr>
            <a:xfrm>
              <a:off x="6400800" y="1287887"/>
              <a:ext cx="1753003" cy="1753003"/>
            </a:xfrm>
            <a:prstGeom prst="roundRect">
              <a:avLst>
                <a:gd name="adj" fmla="val 7840"/>
              </a:avLst>
            </a:prstGeom>
            <a:solidFill>
              <a:schemeClr val="bg1"/>
            </a:solidFill>
            <a:ln w="28575">
              <a:solidFill>
                <a:schemeClr val="bg1">
                  <a:lumMod val="50000"/>
                </a:schemeClr>
              </a:solidFill>
            </a:ln>
            <a:effectLst>
              <a:outerShdw blurRad="50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6492007" y="1468191"/>
              <a:ext cx="1573173" cy="1398832"/>
            </a:xfrm>
            <a:prstGeom prst="roundRect">
              <a:avLst>
                <a:gd name="adj" fmla="val 9627"/>
              </a:avLst>
            </a:prstGeom>
            <a:solidFill>
              <a:schemeClr val="bg1">
                <a:lumMod val="50000"/>
              </a:schemeClr>
            </a:solidFill>
            <a:ln w="285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Before</a:t>
              </a:r>
              <a:endParaRPr lang="zh-CN" altLang="en-US" sz="2800" dirty="0"/>
            </a:p>
          </p:txBody>
        </p:sp>
      </p:grpSp>
      <p:grpSp>
        <p:nvGrpSpPr>
          <p:cNvPr id="23" name="组合 22"/>
          <p:cNvGrpSpPr/>
          <p:nvPr/>
        </p:nvGrpSpPr>
        <p:grpSpPr>
          <a:xfrm>
            <a:off x="6240612" y="3212336"/>
            <a:ext cx="1492510" cy="658796"/>
            <a:chOff x="6400800" y="1287887"/>
            <a:chExt cx="1753003" cy="1753003"/>
          </a:xfrm>
        </p:grpSpPr>
        <p:sp>
          <p:nvSpPr>
            <p:cNvPr id="24" name="圆角矩形 23"/>
            <p:cNvSpPr/>
            <p:nvPr/>
          </p:nvSpPr>
          <p:spPr>
            <a:xfrm>
              <a:off x="6400800" y="1287887"/>
              <a:ext cx="1753003" cy="1753003"/>
            </a:xfrm>
            <a:prstGeom prst="roundRect">
              <a:avLst>
                <a:gd name="adj" fmla="val 7840"/>
              </a:avLst>
            </a:prstGeom>
            <a:solidFill>
              <a:schemeClr val="bg1"/>
            </a:solidFill>
            <a:ln w="28575">
              <a:solidFill>
                <a:srgbClr val="0264AB"/>
              </a:solidFill>
            </a:ln>
            <a:effectLst>
              <a:outerShdw blurRad="50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6492007" y="1468191"/>
              <a:ext cx="1573173" cy="1398832"/>
            </a:xfrm>
            <a:prstGeom prst="roundRect">
              <a:avLst>
                <a:gd name="adj" fmla="val 9627"/>
              </a:avLst>
            </a:prstGeom>
            <a:solidFill>
              <a:srgbClr val="0264AB"/>
            </a:solidFill>
            <a:ln w="28575">
              <a:solidFill>
                <a:srgbClr val="026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Now</a:t>
              </a:r>
              <a:endParaRPr lang="zh-CN" altLang="en-US" sz="2800" dirty="0"/>
            </a:p>
          </p:txBody>
        </p:sp>
      </p:grpSp>
      <p:sp>
        <p:nvSpPr>
          <p:cNvPr id="27" name="矩形 26"/>
          <p:cNvSpPr/>
          <p:nvPr/>
        </p:nvSpPr>
        <p:spPr>
          <a:xfrm>
            <a:off x="2868302" y="3310901"/>
            <a:ext cx="1415772" cy="461665"/>
          </a:xfrm>
          <a:prstGeom prst="rect">
            <a:avLst/>
          </a:prstGeom>
        </p:spPr>
        <p:txBody>
          <a:bodyPr wrap="none">
            <a:spAutoFit/>
          </a:bodyPr>
          <a:lstStyle/>
          <a:p>
            <a:r>
              <a:rPr lang="zh-CN" altLang="en-US" sz="2400" dirty="0" smtClean="0">
                <a:solidFill>
                  <a:schemeClr val="bg1">
                    <a:lumMod val="50000"/>
                  </a:schemeClr>
                </a:solidFill>
                <a:latin typeface="微软雅黑" panose="020B0503020204020204" pitchFamily="34" charset="-122"/>
                <a:ea typeface="微软雅黑" panose="020B0503020204020204" pitchFamily="34" charset="-122"/>
              </a:rPr>
              <a:t>手段局限</a:t>
            </a:r>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7924093" y="3310901"/>
            <a:ext cx="1415772" cy="461665"/>
          </a:xfrm>
          <a:prstGeom prst="rect">
            <a:avLst/>
          </a:prstGeom>
        </p:spPr>
        <p:txBody>
          <a:bodyPr wrap="none">
            <a:spAutoFit/>
          </a:bodyPr>
          <a:lstStyle/>
          <a:p>
            <a:r>
              <a:rPr lang="zh-CN" altLang="en-US" sz="2400" dirty="0" smtClean="0">
                <a:solidFill>
                  <a:srgbClr val="0264AB"/>
                </a:solidFill>
                <a:latin typeface="微软雅黑" panose="020B0503020204020204" pitchFamily="34" charset="-122"/>
                <a:ea typeface="微软雅黑" panose="020B0503020204020204" pitchFamily="34" charset="-122"/>
              </a:rPr>
              <a:t>局面改变</a:t>
            </a:r>
            <a:endParaRPr lang="en-US" altLang="zh-CN" sz="2400" dirty="0">
              <a:solidFill>
                <a:srgbClr val="0264AB"/>
              </a:solidFill>
              <a:latin typeface="微软雅黑" panose="020B0503020204020204" pitchFamily="34" charset="-122"/>
              <a:ea typeface="微软雅黑" panose="020B0503020204020204" pitchFamily="34" charset="-122"/>
            </a:endParaRPr>
          </a:p>
        </p:txBody>
      </p:sp>
      <p:sp>
        <p:nvSpPr>
          <p:cNvPr id="29" name="右箭头 28"/>
          <p:cNvSpPr/>
          <p:nvPr/>
        </p:nvSpPr>
        <p:spPr>
          <a:xfrm>
            <a:off x="4946476" y="3397906"/>
            <a:ext cx="888642" cy="264058"/>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1055688" y="1097533"/>
            <a:ext cx="10080625" cy="830997"/>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rPr>
              <a:t>一个国家、民族的人民健康问题往往是决定该地区稳定发展和人民福祉的基石。</a:t>
            </a:r>
          </a:p>
        </p:txBody>
      </p:sp>
      <p:sp>
        <p:nvSpPr>
          <p:cNvPr id="33" name="文本框 32"/>
          <p:cNvSpPr txBox="1"/>
          <p:nvPr/>
        </p:nvSpPr>
        <p:spPr>
          <a:xfrm>
            <a:off x="1071510" y="4068523"/>
            <a:ext cx="4763608" cy="707886"/>
          </a:xfrm>
          <a:prstGeom prst="rect">
            <a:avLst/>
          </a:prstGeom>
          <a:noFill/>
        </p:spPr>
        <p:txBody>
          <a:bodyPr wrap="square" rtlCol="0">
            <a:spAutoFit/>
          </a:bodyPr>
          <a:lstStyle/>
          <a:p>
            <a:r>
              <a:rPr lang="zh-CN" altLang="en-US" sz="2000" dirty="0">
                <a:solidFill>
                  <a:schemeClr val="bg2">
                    <a:lumMod val="50000"/>
                  </a:schemeClr>
                </a:solidFill>
                <a:latin typeface="微软雅黑" panose="020B0503020204020204" pitchFamily="34" charset="-122"/>
                <a:ea typeface="微软雅黑" panose="020B0503020204020204" pitchFamily="34" charset="-122"/>
              </a:rPr>
              <a:t>很难及时监测到流行病爆发前的征兆，更难以进行全面分析而制定应对方案。</a:t>
            </a:r>
          </a:p>
        </p:txBody>
      </p:sp>
      <p:sp>
        <p:nvSpPr>
          <p:cNvPr id="34" name="文本框 33"/>
          <p:cNvSpPr txBox="1"/>
          <p:nvPr/>
        </p:nvSpPr>
        <p:spPr>
          <a:xfrm>
            <a:off x="6111823" y="4068523"/>
            <a:ext cx="4786647" cy="707886"/>
          </a:xfrm>
          <a:prstGeom prst="rect">
            <a:avLst/>
          </a:prstGeom>
          <a:noFill/>
        </p:spPr>
        <p:txBody>
          <a:bodyPr wrap="square" rtlCol="0">
            <a:spAutoFit/>
          </a:bodyPr>
          <a:lstStyle/>
          <a:p>
            <a:r>
              <a:rPr lang="zh-CN" altLang="en-US" sz="2000" dirty="0">
                <a:solidFill>
                  <a:schemeClr val="bg2">
                    <a:lumMod val="50000"/>
                  </a:schemeClr>
                </a:solidFill>
                <a:latin typeface="微软雅黑" panose="020B0503020204020204" pitchFamily="34" charset="-122"/>
                <a:ea typeface="微软雅黑" panose="020B0503020204020204" pitchFamily="34" charset="-122"/>
              </a:rPr>
              <a:t>无所不在的传感器、互联网和通信技术帮助我们监测病毒传播的危险信号。</a:t>
            </a:r>
          </a:p>
        </p:txBody>
      </p:sp>
      <p:sp>
        <p:nvSpPr>
          <p:cNvPr id="37" name="文本框 36"/>
          <p:cNvSpPr txBox="1"/>
          <p:nvPr/>
        </p:nvSpPr>
        <p:spPr>
          <a:xfrm>
            <a:off x="1078182" y="5328349"/>
            <a:ext cx="10045737" cy="830997"/>
          </a:xfrm>
          <a:prstGeom prst="rect">
            <a:avLst/>
          </a:prstGeom>
          <a:solidFill>
            <a:srgbClr val="0070C0"/>
          </a:solid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越早得到这些数据，越能及时的应对。提前一步行动，挽救的将是无数条保贵的生命。</a:t>
            </a:r>
          </a:p>
        </p:txBody>
      </p:sp>
    </p:spTree>
    <p:extLst>
      <p:ext uri="{BB962C8B-B14F-4D97-AF65-F5344CB8AC3E}">
        <p14:creationId xmlns:p14="http://schemas.microsoft.com/office/powerpoint/2010/main" val="38099640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05</a:t>
            </a:r>
          </a:p>
        </p:txBody>
      </p:sp>
      <p:sp>
        <p:nvSpPr>
          <p:cNvPr id="36" name="文本框 35"/>
          <p:cNvSpPr txBox="1"/>
          <p:nvPr/>
        </p:nvSpPr>
        <p:spPr>
          <a:xfrm>
            <a:off x="2183264" y="261445"/>
            <a:ext cx="5109091" cy="584775"/>
          </a:xfrm>
          <a:prstGeom prst="rect">
            <a:avLst/>
          </a:prstGeom>
          <a:noFill/>
        </p:spPr>
        <p:txBody>
          <a:bodyPr wrap="none" rtlCol="0">
            <a:spAutoFit/>
          </a:bodyPr>
          <a:lstStyle/>
          <a:p>
            <a:r>
              <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rPr>
              <a:t>创意</a:t>
            </a:r>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与实用兼备的环境保护</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37" name="文本框 36"/>
          <p:cNvSpPr txBox="1"/>
          <p:nvPr/>
        </p:nvSpPr>
        <p:spPr>
          <a:xfrm>
            <a:off x="1039866" y="1314936"/>
            <a:ext cx="5528359" cy="523220"/>
          </a:xfrm>
          <a:prstGeom prst="rect">
            <a:avLst/>
          </a:prstGeom>
          <a:solidFill>
            <a:srgbClr val="00B0F0"/>
          </a:solidFill>
          <a:ln>
            <a:solidFill>
              <a:srgbClr val="00B0F0"/>
            </a:solidFill>
          </a:ln>
        </p:spPr>
        <p:txBody>
          <a:bodyPr wrap="square"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经济快速发展带来的三个环境问题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3" name="饼形 4"/>
          <p:cNvSpPr/>
          <p:nvPr/>
        </p:nvSpPr>
        <p:spPr>
          <a:xfrm>
            <a:off x="1095209" y="883993"/>
            <a:ext cx="1909185" cy="15396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3" name="圆角矩形 2"/>
          <p:cNvSpPr/>
          <p:nvPr/>
        </p:nvSpPr>
        <p:spPr>
          <a:xfrm>
            <a:off x="1095208" y="2227191"/>
            <a:ext cx="2340187" cy="2340187"/>
          </a:xfrm>
          <a:prstGeom prst="roundRect">
            <a:avLst>
              <a:gd name="adj" fmla="val 3282"/>
            </a:avLst>
          </a:prstGeom>
          <a:blipFill>
            <a:blip r:embed="rId2"/>
            <a:stretch>
              <a:fillRect/>
            </a:stretch>
          </a:blip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圆角矩形 129"/>
          <p:cNvSpPr/>
          <p:nvPr/>
        </p:nvSpPr>
        <p:spPr>
          <a:xfrm>
            <a:off x="4933228" y="2227191"/>
            <a:ext cx="2340187" cy="2340187"/>
          </a:xfrm>
          <a:prstGeom prst="roundRect">
            <a:avLst>
              <a:gd name="adj" fmla="val 3282"/>
            </a:avLst>
          </a:prstGeom>
          <a:blipFill>
            <a:blip r:embed="rId3"/>
            <a:stretch>
              <a:fillRect/>
            </a:stretch>
          </a:blip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圆角矩形 130"/>
          <p:cNvSpPr/>
          <p:nvPr/>
        </p:nvSpPr>
        <p:spPr>
          <a:xfrm>
            <a:off x="8771248" y="2227191"/>
            <a:ext cx="2340187" cy="2340187"/>
          </a:xfrm>
          <a:prstGeom prst="roundRect">
            <a:avLst>
              <a:gd name="adj" fmla="val 3282"/>
            </a:avLst>
          </a:prstGeom>
          <a:blipFill>
            <a:blip r:embed="rId4"/>
            <a:stretch>
              <a:fillRect/>
            </a:stretch>
          </a:blip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120462" y="4096192"/>
            <a:ext cx="2292440" cy="464416"/>
          </a:xfrm>
          <a:prstGeom prst="round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anose="020B0503020204020204" pitchFamily="34" charset="-122"/>
                <a:ea typeface="微软雅黑" panose="020B0503020204020204" pitchFamily="34" charset="-122"/>
              </a:rPr>
              <a:t>大气污染</a:t>
            </a:r>
          </a:p>
        </p:txBody>
      </p:sp>
      <p:sp>
        <p:nvSpPr>
          <p:cNvPr id="134" name="圆角矩形 133"/>
          <p:cNvSpPr/>
          <p:nvPr/>
        </p:nvSpPr>
        <p:spPr>
          <a:xfrm>
            <a:off x="4962659" y="4096192"/>
            <a:ext cx="2292440" cy="464416"/>
          </a:xfrm>
          <a:prstGeom prst="round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anose="020B0503020204020204" pitchFamily="34" charset="-122"/>
                <a:ea typeface="微软雅黑" panose="020B0503020204020204" pitchFamily="34" charset="-122"/>
              </a:rPr>
              <a:t>固体垃圾</a:t>
            </a:r>
          </a:p>
        </p:txBody>
      </p:sp>
      <p:sp>
        <p:nvSpPr>
          <p:cNvPr id="135" name="圆角矩形 134"/>
          <p:cNvSpPr/>
          <p:nvPr/>
        </p:nvSpPr>
        <p:spPr>
          <a:xfrm>
            <a:off x="8795121" y="4096192"/>
            <a:ext cx="2292440" cy="464416"/>
          </a:xfrm>
          <a:prstGeom prst="round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anose="020B0503020204020204" pitchFamily="34" charset="-122"/>
                <a:ea typeface="微软雅黑" panose="020B0503020204020204" pitchFamily="34" charset="-122"/>
              </a:rPr>
              <a:t>水污染</a:t>
            </a:r>
          </a:p>
        </p:txBody>
      </p:sp>
      <p:sp>
        <p:nvSpPr>
          <p:cNvPr id="22" name="文本框 21"/>
          <p:cNvSpPr txBox="1"/>
          <p:nvPr/>
        </p:nvSpPr>
        <p:spPr>
          <a:xfrm>
            <a:off x="1105220" y="4974723"/>
            <a:ext cx="10045737" cy="1569660"/>
          </a:xfrm>
          <a:prstGeom prst="rect">
            <a:avLst/>
          </a:prstGeom>
          <a:solidFill>
            <a:srgbClr val="0070C0"/>
          </a:solidFill>
          <a:ln>
            <a:noFill/>
          </a:ln>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借用大数据采集技术，我们将搜集到大量关于各项环境质量指标的信息，通过数据中心库进行数据分析，直接指导下一步环境治理方案的制订，并实时监测环境治理结果动态更新方案。利用大数据的开放性，鼓励更多公众和社会力量参与环境保护。</a:t>
            </a:r>
          </a:p>
        </p:txBody>
      </p:sp>
    </p:spTree>
    <p:extLst>
      <p:ext uri="{BB962C8B-B14F-4D97-AF65-F5344CB8AC3E}">
        <p14:creationId xmlns:p14="http://schemas.microsoft.com/office/powerpoint/2010/main" val="16336406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B0F0"/>
            </a:gs>
            <a:gs pos="80000">
              <a:srgbClr val="0070C0"/>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46" name="组合 45"/>
          <p:cNvGrpSpPr/>
          <p:nvPr/>
        </p:nvGrpSpPr>
        <p:grpSpPr>
          <a:xfrm>
            <a:off x="2251062" y="2246183"/>
            <a:ext cx="7689875" cy="868676"/>
            <a:chOff x="3179298" y="2231570"/>
            <a:chExt cx="6986491" cy="1027420"/>
          </a:xfrm>
        </p:grpSpPr>
        <p:sp>
          <p:nvSpPr>
            <p:cNvPr id="44" name="矩形 43"/>
            <p:cNvSpPr/>
            <p:nvPr/>
          </p:nvSpPr>
          <p:spPr>
            <a:xfrm>
              <a:off x="4656175" y="2231570"/>
              <a:ext cx="5509614" cy="102742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a:t>
              </a:r>
              <a:r>
                <a:rPr lang="zh-CN" altLang="en-US" sz="36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智慧政府</a:t>
              </a:r>
              <a:r>
                <a:rPr lang="en-US" altLang="zh-CN" sz="36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a:t>
              </a:r>
              <a:r>
                <a:rPr lang="zh-CN" altLang="en-US" sz="36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读后感</a:t>
              </a:r>
              <a:endParaRPr lang="zh-CN" altLang="en-US" sz="36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45" name="任意多边形 44"/>
            <p:cNvSpPr/>
            <p:nvPr/>
          </p:nvSpPr>
          <p:spPr>
            <a:xfrm>
              <a:off x="3179298" y="2231571"/>
              <a:ext cx="1962589" cy="1027419"/>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smtClean="0">
                  <a:solidFill>
                    <a:srgbClr val="0070C0"/>
                  </a:solidFill>
                  <a:latin typeface="华康俪金黑W8(P)" panose="020B0800000000000000" pitchFamily="34" charset="-122"/>
                  <a:ea typeface="华康俪金黑W8(P)" panose="020B0800000000000000" pitchFamily="34" charset="-122"/>
                </a:rPr>
                <a:t>PART 4</a:t>
              </a:r>
              <a:endParaRPr lang="zh-CN" altLang="en-US" sz="4000" dirty="0">
                <a:solidFill>
                  <a:srgbClr val="0070C0"/>
                </a:solidFill>
                <a:latin typeface="微软雅黑" panose="020B0503020204020204" pitchFamily="34" charset="-122"/>
                <a:ea typeface="微软雅黑" panose="020B0503020204020204" pitchFamily="34" charset="-122"/>
              </a:endParaRPr>
            </a:p>
          </p:txBody>
        </p:sp>
      </p:grpSp>
      <p:sp>
        <p:nvSpPr>
          <p:cNvPr id="48" name="文本框 47"/>
          <p:cNvSpPr txBox="1"/>
          <p:nvPr/>
        </p:nvSpPr>
        <p:spPr>
          <a:xfrm>
            <a:off x="2602754" y="3915924"/>
            <a:ext cx="6986491"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在没有做一件事情之前，你永远不知道你到底能做成什么样。</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49" name="半闭框 48"/>
          <p:cNvSpPr/>
          <p:nvPr/>
        </p:nvSpPr>
        <p:spPr>
          <a:xfrm>
            <a:off x="2251062" y="3565047"/>
            <a:ext cx="351692" cy="33762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半闭框 49"/>
          <p:cNvSpPr/>
          <p:nvPr/>
        </p:nvSpPr>
        <p:spPr>
          <a:xfrm flipH="1" flipV="1">
            <a:off x="9589245" y="4329286"/>
            <a:ext cx="351692" cy="33762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6715057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01</a:t>
            </a:r>
          </a:p>
        </p:txBody>
      </p:sp>
      <p:sp>
        <p:nvSpPr>
          <p:cNvPr id="36" name="文本框 35"/>
          <p:cNvSpPr txBox="1"/>
          <p:nvPr/>
        </p:nvSpPr>
        <p:spPr>
          <a:xfrm>
            <a:off x="2183264" y="261445"/>
            <a:ext cx="3877985"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这</a:t>
            </a:r>
            <a:r>
              <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rPr>
              <a:t>是一本怎样的</a:t>
            </a:r>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书？</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23" name="饼形 4"/>
          <p:cNvSpPr/>
          <p:nvPr/>
        </p:nvSpPr>
        <p:spPr>
          <a:xfrm>
            <a:off x="1095209" y="883993"/>
            <a:ext cx="1909185" cy="15396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21" name="文本框 20"/>
          <p:cNvSpPr txBox="1"/>
          <p:nvPr/>
        </p:nvSpPr>
        <p:spPr>
          <a:xfrm>
            <a:off x="1039867" y="2703013"/>
            <a:ext cx="10100358" cy="830997"/>
          </a:xfrm>
          <a:prstGeom prst="rect">
            <a:avLst/>
          </a:prstGeom>
          <a:noFill/>
          <a:ln>
            <a:noFill/>
          </a:ln>
        </p:spPr>
        <p:txBody>
          <a:bodyPr wrap="square" rtlCol="0">
            <a:spAutoFit/>
          </a:bodyPr>
          <a:lstStyle/>
          <a:p>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这本</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书在讲一些专业知识的时候，都会辅以合适的案例，旁征博引，简洁易懂。</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039867" y="2036153"/>
            <a:ext cx="2395528" cy="523220"/>
          </a:xfrm>
          <a:prstGeom prst="rect">
            <a:avLst/>
          </a:prstGeom>
          <a:solidFill>
            <a:srgbClr val="00B0F0"/>
          </a:solidFill>
          <a:ln>
            <a:solidFill>
              <a:srgbClr val="00B0F0"/>
            </a:solidFill>
          </a:ln>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Question1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435393" y="2036153"/>
            <a:ext cx="2660607" cy="523220"/>
          </a:xfrm>
          <a:prstGeom prst="rect">
            <a:avLst/>
          </a:prstGeom>
          <a:noFill/>
          <a:ln>
            <a:solidFill>
              <a:srgbClr val="00B0F0"/>
            </a:solidFill>
          </a:ln>
        </p:spPr>
        <p:txBody>
          <a:bodyPr wrap="square" rtlCol="0">
            <a:spAutoFit/>
          </a:bodyPr>
          <a:lstStyle/>
          <a:p>
            <a:pPr algn="ctr"/>
            <a:r>
              <a:rPr lang="zh-CN" altLang="en-US" sz="2800" dirty="0" smtClean="0">
                <a:solidFill>
                  <a:schemeClr val="bg2">
                    <a:lumMod val="10000"/>
                  </a:schemeClr>
                </a:solidFill>
                <a:latin typeface="微软雅黑" panose="020B0503020204020204" pitchFamily="34" charset="-122"/>
                <a:ea typeface="微软雅黑" panose="020B0503020204020204" pitchFamily="34" charset="-122"/>
              </a:rPr>
              <a:t>专业术语多吗？</a:t>
            </a:r>
            <a:endParaRPr lang="zh-CN" altLang="en-US" sz="28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039867" y="4280451"/>
            <a:ext cx="10100358" cy="1200329"/>
          </a:xfrm>
          <a:prstGeom prst="rect">
            <a:avLst/>
          </a:prstGeom>
          <a:noFill/>
          <a:ln>
            <a:noFill/>
          </a:ln>
        </p:spPr>
        <p:txBody>
          <a:bodyPr wrap="square" rtlCol="0">
            <a:spAutoFit/>
          </a:bodyPr>
          <a:lstStyle/>
          <a:p>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这本</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书名为</a:t>
            </a:r>
            <a:r>
              <a:rPr lang="en-US" altLang="zh-CN" sz="24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智慧政府</a:t>
            </a:r>
            <a:r>
              <a:rPr lang="en-US" altLang="zh-CN" sz="24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，讲述了大数据在未来国家公共安全、卫生医疗、交通拥堵治理等领域建设上的应用。不仅适和从事公共管理工作的政府公务人员来读，也同样适合想要对未来生活有全新认知的普通大众来读。</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039867" y="3613591"/>
            <a:ext cx="2395528" cy="523220"/>
          </a:xfrm>
          <a:prstGeom prst="rect">
            <a:avLst/>
          </a:prstGeom>
          <a:solidFill>
            <a:srgbClr val="00B0F0"/>
          </a:solidFill>
          <a:ln>
            <a:solidFill>
              <a:srgbClr val="00B0F0"/>
            </a:solidFill>
          </a:ln>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Question2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3435393" y="3613591"/>
            <a:ext cx="2660607" cy="523220"/>
          </a:xfrm>
          <a:prstGeom prst="rect">
            <a:avLst/>
          </a:prstGeom>
          <a:noFill/>
          <a:ln>
            <a:solidFill>
              <a:srgbClr val="00B0F0"/>
            </a:solidFill>
          </a:ln>
        </p:spPr>
        <p:txBody>
          <a:bodyPr wrap="square" rtlCol="0">
            <a:spAutoFit/>
          </a:bodyPr>
          <a:lstStyle/>
          <a:p>
            <a:pPr algn="ctr"/>
            <a:r>
              <a:rPr lang="zh-CN" altLang="en-US" sz="2800" dirty="0" smtClean="0">
                <a:solidFill>
                  <a:schemeClr val="bg2">
                    <a:lumMod val="10000"/>
                  </a:schemeClr>
                </a:solidFill>
                <a:latin typeface="微软雅黑" panose="020B0503020204020204" pitchFamily="34" charset="-122"/>
                <a:ea typeface="微软雅黑" panose="020B0503020204020204" pitchFamily="34" charset="-122"/>
              </a:rPr>
              <a:t>适合什么人读？</a:t>
            </a:r>
            <a:endParaRPr lang="zh-CN" altLang="en-US" sz="2800"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482302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5795493" y="2012712"/>
            <a:ext cx="4623515" cy="711706"/>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821225" y="2463232"/>
            <a:ext cx="2741550" cy="274155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3" name="椭圆 12"/>
          <p:cNvSpPr/>
          <p:nvPr/>
        </p:nvSpPr>
        <p:spPr>
          <a:xfrm>
            <a:off x="11065349" y="2724418"/>
            <a:ext cx="2239849" cy="2239849"/>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4" name="椭圆 13"/>
          <p:cNvSpPr/>
          <p:nvPr/>
        </p:nvSpPr>
        <p:spPr>
          <a:xfrm>
            <a:off x="11323731" y="2971666"/>
            <a:ext cx="1730599" cy="1730599"/>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14513" t="6548" r="9055" b="5281"/>
          <a:stretch/>
        </p:blipFill>
        <p:spPr>
          <a:xfrm>
            <a:off x="1210614" y="1751526"/>
            <a:ext cx="3039415" cy="4185635"/>
          </a:xfrm>
          <a:prstGeom prst="rect">
            <a:avLst/>
          </a:prstGeom>
        </p:spPr>
      </p:pic>
      <p:sp>
        <p:nvSpPr>
          <p:cNvPr id="16" name="椭圆 15"/>
          <p:cNvSpPr/>
          <p:nvPr/>
        </p:nvSpPr>
        <p:spPr>
          <a:xfrm>
            <a:off x="12056483" y="3708177"/>
            <a:ext cx="257579" cy="257579"/>
          </a:xfrm>
          <a:prstGeom prst="ellipse">
            <a:avLst/>
          </a:prstGeom>
          <a:solidFill>
            <a:srgbClr val="0264AB"/>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1"/>
          </a:p>
        </p:txBody>
      </p:sp>
      <p:sp>
        <p:nvSpPr>
          <p:cNvPr id="19" name="任意多边形 18"/>
          <p:cNvSpPr/>
          <p:nvPr/>
        </p:nvSpPr>
        <p:spPr>
          <a:xfrm>
            <a:off x="4952603" y="2012712"/>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latin typeface="微软雅黑" panose="020B0503020204020204" pitchFamily="34" charset="-122"/>
                <a:ea typeface="微软雅黑" panose="020B0503020204020204" pitchFamily="34" charset="-122"/>
              </a:rPr>
              <a:t>01</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96000" y="2084924"/>
            <a:ext cx="3057247"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大数据时代来临</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25" name="文本框 24"/>
          <p:cNvSpPr txBox="1"/>
          <p:nvPr/>
        </p:nvSpPr>
        <p:spPr>
          <a:xfrm>
            <a:off x="6096000" y="3036965"/>
            <a:ext cx="3057247" cy="584775"/>
          </a:xfrm>
          <a:prstGeom prst="rect">
            <a:avLst/>
          </a:prstGeom>
          <a:noFill/>
        </p:spPr>
        <p:txBody>
          <a:bodyPr wrap="none" rtlCol="0">
            <a:spAutoFit/>
          </a:bodyPr>
          <a:lstStyle/>
          <a:p>
            <a:r>
              <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rPr>
              <a:t>大数据主义来袭</a:t>
            </a:r>
          </a:p>
        </p:txBody>
      </p:sp>
      <p:sp>
        <p:nvSpPr>
          <p:cNvPr id="26" name="文本框 25"/>
          <p:cNvSpPr txBox="1"/>
          <p:nvPr/>
        </p:nvSpPr>
        <p:spPr>
          <a:xfrm>
            <a:off x="6096000" y="3989006"/>
            <a:ext cx="4288353" cy="584775"/>
          </a:xfrm>
          <a:prstGeom prst="rect">
            <a:avLst/>
          </a:prstGeom>
          <a:noFill/>
        </p:spPr>
        <p:txBody>
          <a:bodyPr wrap="none" rtlCol="0">
            <a:spAutoFit/>
          </a:bodyPr>
          <a:lstStyle/>
          <a:p>
            <a:r>
              <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rPr>
              <a:t>智慧政府之大数据应用</a:t>
            </a:r>
          </a:p>
        </p:txBody>
      </p:sp>
      <p:sp>
        <p:nvSpPr>
          <p:cNvPr id="27" name="文本框 26"/>
          <p:cNvSpPr txBox="1"/>
          <p:nvPr/>
        </p:nvSpPr>
        <p:spPr>
          <a:xfrm>
            <a:off x="6096000" y="4953927"/>
            <a:ext cx="3877985" cy="584775"/>
          </a:xfrm>
          <a:prstGeom prst="rect">
            <a:avLst/>
          </a:prstGeom>
          <a:noFill/>
        </p:spPr>
        <p:txBody>
          <a:bodyPr wrap="none" rtlCol="0">
            <a:spAutoFit/>
          </a:bodyPr>
          <a:lstStyle/>
          <a:p>
            <a:r>
              <a:rPr lang="en-US" altLang="zh-CN" sz="3200" dirty="0">
                <a:solidFill>
                  <a:schemeClr val="tx1">
                    <a:lumMod val="85000"/>
                    <a:lumOff val="15000"/>
                  </a:schemeClr>
                </a:solidFill>
                <a:latin typeface="华康俪金黑W8(P)" panose="020B0800000000000000" pitchFamily="34" charset="-122"/>
                <a:ea typeface="华康俪金黑W8(P)" panose="020B0800000000000000" pitchFamily="34" charset="-122"/>
              </a:rPr>
              <a:t>《</a:t>
            </a:r>
            <a:r>
              <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rPr>
              <a:t>智慧政府</a:t>
            </a:r>
            <a:r>
              <a:rPr lang="en-US" altLang="zh-CN" sz="3200" dirty="0">
                <a:solidFill>
                  <a:schemeClr val="tx1">
                    <a:lumMod val="85000"/>
                    <a:lumOff val="15000"/>
                  </a:schemeClr>
                </a:solidFill>
                <a:latin typeface="华康俪金黑W8(P)" panose="020B0800000000000000" pitchFamily="34" charset="-122"/>
                <a:ea typeface="华康俪金黑W8(P)" panose="020B0800000000000000" pitchFamily="34" charset="-122"/>
              </a:rPr>
              <a:t>》</a:t>
            </a:r>
            <a:r>
              <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rPr>
              <a:t>读后感</a:t>
            </a:r>
          </a:p>
        </p:txBody>
      </p:sp>
      <p:sp>
        <p:nvSpPr>
          <p:cNvPr id="28" name="矩形 27"/>
          <p:cNvSpPr/>
          <p:nvPr/>
        </p:nvSpPr>
        <p:spPr>
          <a:xfrm>
            <a:off x="5795493" y="2971666"/>
            <a:ext cx="4623515" cy="711706"/>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4952603" y="2971666"/>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latin typeface="微软雅黑" panose="020B0503020204020204" pitchFamily="34" charset="-122"/>
                <a:ea typeface="微软雅黑" panose="020B0503020204020204" pitchFamily="34" charset="-122"/>
              </a:rPr>
              <a:t>02</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5795493" y="3930620"/>
            <a:ext cx="4623515" cy="711706"/>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4952603" y="393062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latin typeface="微软雅黑" panose="020B0503020204020204" pitchFamily="34" charset="-122"/>
                <a:ea typeface="微软雅黑" panose="020B0503020204020204" pitchFamily="34" charset="-122"/>
              </a:rPr>
              <a:t>03</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5795493" y="4889574"/>
            <a:ext cx="4623515" cy="711706"/>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4952603" y="4889574"/>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latin typeface="微软雅黑" panose="020B0503020204020204" pitchFamily="34" charset="-122"/>
                <a:ea typeface="微软雅黑" panose="020B0503020204020204" pitchFamily="34" charset="-122"/>
              </a:rPr>
              <a:t>04</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1210614" y="577185"/>
            <a:ext cx="3039415" cy="785611"/>
            <a:chOff x="1303936" y="528034"/>
            <a:chExt cx="2946093" cy="785611"/>
          </a:xfrm>
        </p:grpSpPr>
        <p:sp>
          <p:nvSpPr>
            <p:cNvPr id="41" name="任意多边形 40"/>
            <p:cNvSpPr/>
            <p:nvPr/>
          </p:nvSpPr>
          <p:spPr>
            <a:xfrm>
              <a:off x="2011680" y="528034"/>
              <a:ext cx="2238349" cy="785611"/>
            </a:xfrm>
            <a:custGeom>
              <a:avLst/>
              <a:gdLst>
                <a:gd name="connsiteX0" fmla="*/ 3219 w 3593205"/>
                <a:gd name="connsiteY0" fmla="*/ 0 h 785611"/>
                <a:gd name="connsiteX1" fmla="*/ 3280893 w 3593205"/>
                <a:gd name="connsiteY1" fmla="*/ 0 h 785611"/>
                <a:gd name="connsiteX2" fmla="*/ 3593205 w 3593205"/>
                <a:gd name="connsiteY2" fmla="*/ 785611 h 785611"/>
                <a:gd name="connsiteX3" fmla="*/ 0 w 3593205"/>
                <a:gd name="connsiteY3" fmla="*/ 785611 h 785611"/>
                <a:gd name="connsiteX4" fmla="*/ 0 w 3593205"/>
                <a:gd name="connsiteY4" fmla="*/ 8097 h 785611"/>
                <a:gd name="connsiteX5" fmla="*/ 3219 w 3593205"/>
                <a:gd name="connsiteY5" fmla="*/ 0 h 7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3205" h="785611">
                  <a:moveTo>
                    <a:pt x="3219" y="0"/>
                  </a:moveTo>
                  <a:lnTo>
                    <a:pt x="3280893" y="0"/>
                  </a:lnTo>
                  <a:lnTo>
                    <a:pt x="3593205" y="785611"/>
                  </a:lnTo>
                  <a:lnTo>
                    <a:pt x="0" y="785611"/>
                  </a:lnTo>
                  <a:lnTo>
                    <a:pt x="0" y="8097"/>
                  </a:lnTo>
                  <a:lnTo>
                    <a:pt x="3219" y="0"/>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303936" y="528034"/>
              <a:ext cx="1354857" cy="7856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43" name="文本框 42"/>
            <p:cNvSpPr txBox="1"/>
            <p:nvPr/>
          </p:nvSpPr>
          <p:spPr>
            <a:xfrm>
              <a:off x="2658793" y="549063"/>
              <a:ext cx="1420838" cy="738664"/>
            </a:xfrm>
            <a:prstGeom prst="rect">
              <a:avLst/>
            </a:prstGeom>
            <a:noFill/>
          </p:spPr>
          <p:txBody>
            <a:bodyPr wrap="square" rtlCol="0">
              <a:spAutoFit/>
            </a:bodyPr>
            <a:lstStyle/>
            <a:p>
              <a:pPr algn="ctr"/>
              <a:r>
                <a:rPr lang="zh-CN" altLang="en-US" sz="2400" dirty="0">
                  <a:solidFill>
                    <a:schemeClr val="bg1"/>
                  </a:solidFill>
                  <a:latin typeface="方正粗宋简体" panose="03000509000000000000" pitchFamily="65" charset="-122"/>
                  <a:ea typeface="方正粗宋简体" panose="03000509000000000000" pitchFamily="65" charset="-122"/>
                </a:rPr>
                <a:t>智慧政府</a:t>
              </a:r>
              <a:endParaRPr lang="en-US" altLang="zh-CN" sz="2400" dirty="0">
                <a:solidFill>
                  <a:schemeClr val="bg1"/>
                </a:solidFill>
                <a:latin typeface="方正粗宋简体" panose="03000509000000000000" pitchFamily="65" charset="-122"/>
                <a:ea typeface="方正粗宋简体" panose="03000509000000000000" pitchFamily="65"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中信出版社</a:t>
              </a:r>
            </a:p>
          </p:txBody>
        </p:sp>
        <p:cxnSp>
          <p:nvCxnSpPr>
            <p:cNvPr id="44" name="直接连接符 43"/>
            <p:cNvCxnSpPr/>
            <p:nvPr/>
          </p:nvCxnSpPr>
          <p:spPr>
            <a:xfrm>
              <a:off x="2686929" y="960599"/>
              <a:ext cx="1420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6" name="文本框 45"/>
          <p:cNvSpPr txBox="1"/>
          <p:nvPr/>
        </p:nvSpPr>
        <p:spPr>
          <a:xfrm>
            <a:off x="1348482" y="539301"/>
            <a:ext cx="1313180" cy="769441"/>
          </a:xfrm>
          <a:prstGeom prst="rect">
            <a:avLst/>
          </a:prstGeom>
          <a:noFill/>
        </p:spPr>
        <p:txBody>
          <a:bodyPr wrap="none" rtlCol="0">
            <a:spAutoFit/>
          </a:bodyPr>
          <a:lstStyle/>
          <a:p>
            <a:r>
              <a:rPr lang="zh-CN" altLang="en-US" sz="4400" dirty="0">
                <a:solidFill>
                  <a:schemeClr val="tx1">
                    <a:lumMod val="85000"/>
                    <a:lumOff val="15000"/>
                  </a:schemeClr>
                </a:solidFill>
                <a:latin typeface="华康俪金黑W8(P)" panose="020B0800000000000000" pitchFamily="34" charset="-122"/>
                <a:ea typeface="华康俪金黑W8(P)" panose="020B0800000000000000" pitchFamily="34" charset="-122"/>
              </a:rPr>
              <a:t>目录</a:t>
            </a:r>
          </a:p>
        </p:txBody>
      </p:sp>
      <p:sp>
        <p:nvSpPr>
          <p:cNvPr id="47" name="等腰三角形 46"/>
          <p:cNvSpPr/>
          <p:nvPr/>
        </p:nvSpPr>
        <p:spPr>
          <a:xfrm>
            <a:off x="4065563" y="1033567"/>
            <a:ext cx="120768" cy="2916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6897950" y="539301"/>
            <a:ext cx="3266982"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6828579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02</a:t>
            </a:r>
          </a:p>
        </p:txBody>
      </p:sp>
      <p:sp>
        <p:nvSpPr>
          <p:cNvPr id="36" name="文本框 35"/>
          <p:cNvSpPr txBox="1"/>
          <p:nvPr/>
        </p:nvSpPr>
        <p:spPr>
          <a:xfrm>
            <a:off x="2183264" y="261445"/>
            <a:ext cx="3877985" cy="584775"/>
          </a:xfrm>
          <a:prstGeom prst="rect">
            <a:avLst/>
          </a:prstGeom>
          <a:noFill/>
        </p:spPr>
        <p:txBody>
          <a:bodyPr wrap="none" rtlCol="0">
            <a:spAutoFit/>
          </a:bodyPr>
          <a:lstStyle/>
          <a:p>
            <a:r>
              <a:rPr lang="en-US" altLang="zh-CN"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a:t>
            </a:r>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智慧政府</a:t>
            </a:r>
            <a:r>
              <a:rPr lang="en-US" altLang="zh-CN"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a:t>
            </a:r>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读后感</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23" name="饼形 4"/>
          <p:cNvSpPr/>
          <p:nvPr/>
        </p:nvSpPr>
        <p:spPr>
          <a:xfrm>
            <a:off x="1095209" y="883993"/>
            <a:ext cx="1909185" cy="15396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21" name="文本框 20"/>
          <p:cNvSpPr txBox="1"/>
          <p:nvPr/>
        </p:nvSpPr>
        <p:spPr>
          <a:xfrm>
            <a:off x="1039867" y="2114055"/>
            <a:ext cx="10100358" cy="1200329"/>
          </a:xfrm>
          <a:prstGeom prst="rect">
            <a:avLst/>
          </a:prstGeom>
          <a:noFill/>
          <a:ln>
            <a:noFill/>
          </a:ln>
        </p:spPr>
        <p:txBody>
          <a:bodyPr wrap="squar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刚收到这本书时，我大致浏览了它的目录，总体感觉这本书必定晦涩难懂，虽然我的专业是行政管理，学习上也有对公共管理方面的涉及，但对于这类书籍还是有一种莫名的恐惧感。</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039867" y="1447195"/>
            <a:ext cx="3679666" cy="523220"/>
          </a:xfrm>
          <a:prstGeom prst="rect">
            <a:avLst/>
          </a:prstGeom>
          <a:solidFill>
            <a:srgbClr val="00B0F0"/>
          </a:solidFill>
          <a:ln>
            <a:solidFill>
              <a:srgbClr val="00B0F0"/>
            </a:solidFill>
          </a:ln>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Before/</a:t>
            </a:r>
            <a:r>
              <a:rPr lang="zh-CN" altLang="en-US" sz="2800" dirty="0" smtClean="0">
                <a:solidFill>
                  <a:schemeClr val="bg1"/>
                </a:solidFill>
                <a:latin typeface="微软雅黑" panose="020B0503020204020204" pitchFamily="34" charset="-122"/>
                <a:ea typeface="微软雅黑" panose="020B0503020204020204" pitchFamily="34" charset="-122"/>
              </a:rPr>
              <a:t>读这本书之前</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039867" y="4280451"/>
            <a:ext cx="10100358" cy="830997"/>
          </a:xfrm>
          <a:prstGeom prst="rect">
            <a:avLst/>
          </a:prstGeom>
          <a:noFill/>
          <a:ln>
            <a:noFill/>
          </a:ln>
        </p:spPr>
        <p:txBody>
          <a:bodyPr wrap="squar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当我完整的读完这本书之后，才发现，这本书的脉络清晰，观点明确，简洁易懂，让我对大数据和大数据思维也有了进一步的了解。</a:t>
            </a:r>
            <a:endParaRPr lang="en-US" altLang="zh-CN" sz="2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039867" y="3613591"/>
            <a:ext cx="3679666" cy="523220"/>
          </a:xfrm>
          <a:prstGeom prst="rect">
            <a:avLst/>
          </a:prstGeom>
          <a:solidFill>
            <a:srgbClr val="00B0F0"/>
          </a:solidFill>
          <a:ln>
            <a:solidFill>
              <a:srgbClr val="00B0F0"/>
            </a:solidFill>
          </a:ln>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After</a:t>
            </a:r>
            <a:r>
              <a:rPr lang="en-US" altLang="zh-CN" sz="2800" dirty="0">
                <a:solidFill>
                  <a:schemeClr val="bg1"/>
                </a:solidFill>
                <a:latin typeface="微软雅黑" panose="020B0503020204020204" pitchFamily="34" charset="-122"/>
                <a:ea typeface="微软雅黑" panose="020B0503020204020204" pitchFamily="34" charset="-122"/>
              </a:rPr>
              <a:t>/</a:t>
            </a:r>
            <a:r>
              <a:rPr lang="zh-CN" altLang="en-US" sz="2800" dirty="0" smtClean="0">
                <a:solidFill>
                  <a:schemeClr val="bg1"/>
                </a:solidFill>
                <a:latin typeface="微软雅黑" panose="020B0503020204020204" pitchFamily="34" charset="-122"/>
                <a:ea typeface="微软雅黑" panose="020B0503020204020204" pitchFamily="34" charset="-122"/>
              </a:rPr>
              <a:t>读完这本书后</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039867" y="5492740"/>
            <a:ext cx="10100358" cy="584775"/>
          </a:xfrm>
          <a:prstGeom prst="rect">
            <a:avLst/>
          </a:prstGeom>
          <a:solidFill>
            <a:srgbClr val="0070C0"/>
          </a:solidFill>
          <a:ln>
            <a:noFill/>
          </a:ln>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推荐大家也读一读这本引领思潮的书！</a:t>
            </a:r>
            <a:endParaRPr lang="en-US" altLang="zh-CN" sz="3200" b="1"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54721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2"/>
          <a:stretch>
            <a:fillRect/>
          </a:stretch>
        </p:blipFill>
        <p:spPr>
          <a:xfrm>
            <a:off x="9945457" y="643575"/>
            <a:ext cx="1160800" cy="1074023"/>
          </a:xfrm>
          <a:prstGeom prst="rect">
            <a:avLst/>
          </a:prstGeom>
        </p:spPr>
      </p:pic>
      <p:grpSp>
        <p:nvGrpSpPr>
          <p:cNvPr id="5" name="组合 4"/>
          <p:cNvGrpSpPr/>
          <p:nvPr/>
        </p:nvGrpSpPr>
        <p:grpSpPr>
          <a:xfrm>
            <a:off x="1345339" y="1627446"/>
            <a:ext cx="9488442" cy="4185635"/>
            <a:chOff x="1210614" y="1751526"/>
            <a:chExt cx="9488442" cy="4185635"/>
          </a:xfrm>
        </p:grpSpPr>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14513" t="6548" r="9055" b="5281"/>
            <a:stretch/>
          </p:blipFill>
          <p:spPr>
            <a:xfrm>
              <a:off x="1210614" y="1751526"/>
              <a:ext cx="3039415" cy="4185635"/>
            </a:xfrm>
            <a:prstGeom prst="rect">
              <a:avLst/>
            </a:prstGeom>
          </p:spPr>
        </p:pic>
        <p:sp>
          <p:nvSpPr>
            <p:cNvPr id="2" name="矩形 1"/>
            <p:cNvSpPr/>
            <p:nvPr/>
          </p:nvSpPr>
          <p:spPr>
            <a:xfrm>
              <a:off x="4172755" y="4288664"/>
              <a:ext cx="6526301" cy="13780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687910" y="2891360"/>
              <a:ext cx="5422005" cy="1323439"/>
            </a:xfrm>
            <a:prstGeom prst="rect">
              <a:avLst/>
            </a:prstGeom>
            <a:noFill/>
          </p:spPr>
          <p:txBody>
            <a:bodyPr wrap="square" rtlCol="0">
              <a:spAutoFit/>
            </a:bodyPr>
            <a:lstStyle/>
            <a:p>
              <a:pPr algn="ctr"/>
              <a:r>
                <a:rPr lang="en-US" altLang="zh-CN" sz="8000" dirty="0" smtClean="0">
                  <a:solidFill>
                    <a:srgbClr val="0070C0"/>
                  </a:solidFill>
                  <a:latin typeface="华康俪金黑W8(P)" panose="020B0800000000000000" pitchFamily="34" charset="-122"/>
                  <a:ea typeface="华康俪金黑W8(P)" panose="020B0800000000000000" pitchFamily="34" charset="-122"/>
                </a:rPr>
                <a:t>THANKS</a:t>
              </a:r>
              <a:endParaRPr lang="zh-CN" altLang="en-US" sz="8000" dirty="0">
                <a:solidFill>
                  <a:srgbClr val="0070C0"/>
                </a:solidFill>
                <a:latin typeface="华康俪金黑W8(P)" panose="020B0800000000000000" pitchFamily="34" charset="-122"/>
                <a:ea typeface="华康俪金黑W8(P)" panose="020B0800000000000000" pitchFamily="34" charset="-122"/>
              </a:endParaRPr>
            </a:p>
          </p:txBody>
        </p:sp>
        <p:sp>
          <p:nvSpPr>
            <p:cNvPr id="4" name="文本框 3"/>
            <p:cNvSpPr txBox="1"/>
            <p:nvPr/>
          </p:nvSpPr>
          <p:spPr>
            <a:xfrm>
              <a:off x="4987092" y="4508324"/>
              <a:ext cx="4823640" cy="938719"/>
            </a:xfrm>
            <a:prstGeom prst="rect">
              <a:avLst/>
            </a:prstGeom>
            <a:noFill/>
          </p:spPr>
          <p:txBody>
            <a:bodyPr wrap="square" rtlCol="0">
              <a:spAutoFit/>
            </a:bodyPr>
            <a:lstStyle/>
            <a:p>
              <a:r>
                <a:rPr lang="zh-CN" altLang="en-US" sz="2200" dirty="0" smtClean="0">
                  <a:solidFill>
                    <a:schemeClr val="bg1"/>
                  </a:solidFill>
                  <a:latin typeface="微软雅黑" panose="020B0503020204020204" pitchFamily="34" charset="-122"/>
                  <a:ea typeface="微软雅黑" panose="020B0503020204020204" pitchFamily="34" charset="-122"/>
                </a:rPr>
                <a:t>感谢</a:t>
              </a:r>
              <a:r>
                <a:rPr lang="en-US" altLang="zh-CN" sz="2200" dirty="0" smtClean="0">
                  <a:solidFill>
                    <a:schemeClr val="bg1"/>
                  </a:solidFill>
                  <a:latin typeface="微软雅黑" panose="020B0503020204020204" pitchFamily="34" charset="-122"/>
                  <a:ea typeface="微软雅黑" panose="020B0503020204020204" pitchFamily="34" charset="-122"/>
                </a:rPr>
                <a:t>@</a:t>
              </a:r>
              <a:r>
                <a:rPr lang="zh-CN" altLang="en-US" sz="2200" dirty="0" smtClean="0">
                  <a:solidFill>
                    <a:schemeClr val="bg1"/>
                  </a:solidFill>
                  <a:latin typeface="微软雅黑" panose="020B0503020204020204" pitchFamily="34" charset="-122"/>
                  <a:ea typeface="微软雅黑" panose="020B0503020204020204" pitchFamily="34" charset="-122"/>
                </a:rPr>
                <a:t>小巴</a:t>
              </a:r>
              <a:r>
                <a:rPr lang="en-US" altLang="zh-CN" sz="2200" dirty="0" smtClean="0">
                  <a:solidFill>
                    <a:schemeClr val="bg1"/>
                  </a:solidFill>
                  <a:latin typeface="微软雅黑" panose="020B0503020204020204" pitchFamily="34" charset="-122"/>
                  <a:ea typeface="微软雅黑" panose="020B0503020204020204" pitchFamily="34" charset="-122"/>
                </a:rPr>
                <a:t>_1990 </a:t>
              </a:r>
              <a:r>
                <a:rPr lang="zh-CN" altLang="en-US" sz="2200" dirty="0" smtClean="0">
                  <a:solidFill>
                    <a:schemeClr val="bg1"/>
                  </a:solidFill>
                  <a:latin typeface="微软雅黑" panose="020B0503020204020204" pitchFamily="34" charset="-122"/>
                  <a:ea typeface="微软雅黑" panose="020B0503020204020204" pitchFamily="34" charset="-122"/>
                </a:rPr>
                <a:t>老师的耐心指导</a:t>
              </a:r>
              <a:r>
                <a:rPr lang="en-US" altLang="zh-CN" sz="2200" dirty="0" smtClean="0">
                  <a:solidFill>
                    <a:schemeClr val="bg1"/>
                  </a:solidFill>
                  <a:latin typeface="微软雅黑" panose="020B0503020204020204" pitchFamily="34" charset="-122"/>
                  <a:ea typeface="微软雅黑" panose="020B0503020204020204" pitchFamily="34" charset="-122"/>
                </a:rPr>
                <a:t>!</a:t>
              </a:r>
            </a:p>
            <a:p>
              <a:endParaRPr lang="en-US" altLang="zh-CN" sz="1000" dirty="0" smtClean="0">
                <a:solidFill>
                  <a:schemeClr val="bg1"/>
                </a:solidFill>
                <a:latin typeface="微软雅黑" panose="020B0503020204020204" pitchFamily="34" charset="-122"/>
                <a:ea typeface="微软雅黑" panose="020B0503020204020204" pitchFamily="34" charset="-122"/>
              </a:endParaRPr>
            </a:p>
            <a:p>
              <a:r>
                <a:rPr lang="zh-CN" altLang="en-US" sz="2200" dirty="0" smtClean="0">
                  <a:solidFill>
                    <a:schemeClr val="bg1"/>
                  </a:solidFill>
                  <a:latin typeface="微软雅黑" panose="020B0503020204020204" pitchFamily="34" charset="-122"/>
                  <a:ea typeface="微软雅黑" panose="020B0503020204020204" pitchFamily="34" charset="-122"/>
                </a:rPr>
                <a:t>更多读书笔记请关注</a:t>
              </a:r>
              <a:r>
                <a:rPr lang="en-US" altLang="zh-CN" sz="2200" dirty="0" smtClean="0">
                  <a:solidFill>
                    <a:schemeClr val="bg1"/>
                  </a:solidFill>
                  <a:latin typeface="微软雅黑" panose="020B0503020204020204" pitchFamily="34" charset="-122"/>
                  <a:ea typeface="微软雅黑" panose="020B0503020204020204" pitchFamily="34" charset="-122"/>
                </a:rPr>
                <a:t>@</a:t>
              </a:r>
              <a:r>
                <a:rPr lang="zh-CN" altLang="en-US" sz="2200" dirty="0" smtClean="0">
                  <a:solidFill>
                    <a:schemeClr val="bg1"/>
                  </a:solidFill>
                  <a:latin typeface="微软雅黑" panose="020B0503020204020204" pitchFamily="34" charset="-122"/>
                  <a:ea typeface="微软雅黑" panose="020B0503020204020204" pitchFamily="34" charset="-122"/>
                </a:rPr>
                <a:t>读书笔记</a:t>
              </a:r>
              <a:r>
                <a:rPr lang="en-US" altLang="zh-CN" sz="2200" dirty="0" smtClean="0">
                  <a:solidFill>
                    <a:schemeClr val="bg1"/>
                  </a:solidFill>
                  <a:latin typeface="微软雅黑" panose="020B0503020204020204" pitchFamily="34" charset="-122"/>
                  <a:ea typeface="微软雅黑" panose="020B0503020204020204" pitchFamily="34" charset="-122"/>
                </a:rPr>
                <a:t>PPT</a:t>
              </a:r>
              <a:endParaRPr lang="zh-CN" altLang="en-US" sz="2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288700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1756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B0F0"/>
            </a:gs>
            <a:gs pos="80000">
              <a:srgbClr val="0070C0"/>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46" name="组合 45"/>
          <p:cNvGrpSpPr/>
          <p:nvPr/>
        </p:nvGrpSpPr>
        <p:grpSpPr>
          <a:xfrm>
            <a:off x="2251062" y="2246183"/>
            <a:ext cx="7689875" cy="868676"/>
            <a:chOff x="3179298" y="2231570"/>
            <a:chExt cx="6986491" cy="1027420"/>
          </a:xfrm>
        </p:grpSpPr>
        <p:sp>
          <p:nvSpPr>
            <p:cNvPr id="44" name="矩形 43"/>
            <p:cNvSpPr/>
            <p:nvPr/>
          </p:nvSpPr>
          <p:spPr>
            <a:xfrm>
              <a:off x="4656175" y="2231570"/>
              <a:ext cx="5509614" cy="102742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大数据时代来临</a:t>
              </a:r>
              <a:endParaRPr lang="zh-CN" altLang="en-US" sz="36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45" name="任意多边形 44"/>
            <p:cNvSpPr/>
            <p:nvPr/>
          </p:nvSpPr>
          <p:spPr>
            <a:xfrm>
              <a:off x="3179298" y="2231571"/>
              <a:ext cx="1962589" cy="1027419"/>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smtClean="0">
                  <a:solidFill>
                    <a:srgbClr val="0070C0"/>
                  </a:solidFill>
                  <a:latin typeface="华康俪金黑W8(P)" panose="020B0800000000000000" pitchFamily="34" charset="-122"/>
                  <a:ea typeface="华康俪金黑W8(P)" panose="020B0800000000000000" pitchFamily="34" charset="-122"/>
                </a:rPr>
                <a:t>PART 1</a:t>
              </a:r>
              <a:endParaRPr lang="zh-CN" altLang="en-US" sz="4000" dirty="0">
                <a:solidFill>
                  <a:srgbClr val="0070C0"/>
                </a:solidFill>
                <a:latin typeface="微软雅黑" panose="020B0503020204020204" pitchFamily="34" charset="-122"/>
                <a:ea typeface="微软雅黑" panose="020B0503020204020204" pitchFamily="34" charset="-122"/>
              </a:endParaRPr>
            </a:p>
          </p:txBody>
        </p:sp>
      </p:grpSp>
      <p:sp>
        <p:nvSpPr>
          <p:cNvPr id="48" name="文本框 47"/>
          <p:cNvSpPr txBox="1"/>
          <p:nvPr/>
        </p:nvSpPr>
        <p:spPr>
          <a:xfrm>
            <a:off x="2602754" y="3601329"/>
            <a:ext cx="6986491" cy="1692771"/>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大数据开启了一次重大的时代转型。就像望远镜让我们感受宇宙、显微镜让我们能够观测微生物一样，大数据正在改变我们的生活以及理解世界的方式，成为新发明和新服务的源泉，而更多的改变正蓄势待发。</a:t>
            </a:r>
            <a:r>
              <a:rPr lang="en-US" altLang="zh-CN" sz="2000" dirty="0" smtClean="0">
                <a:solidFill>
                  <a:schemeClr val="bg1"/>
                </a:solidFill>
                <a:latin typeface="微软雅黑" panose="020B0503020204020204" pitchFamily="34" charset="-122"/>
                <a:ea typeface="微软雅黑" panose="020B0503020204020204" pitchFamily="34" charset="-122"/>
              </a:rPr>
              <a:t>”</a:t>
            </a:r>
          </a:p>
          <a:p>
            <a:pPr algn="r"/>
            <a:r>
              <a:rPr lang="en-US" altLang="zh-CN" sz="2000" dirty="0" smtClean="0">
                <a:solidFill>
                  <a:schemeClr val="bg2">
                    <a:lumMod val="10000"/>
                  </a:schemeClr>
                </a:solidFill>
                <a:latin typeface="微软雅黑" panose="020B0503020204020204" pitchFamily="34" charset="-122"/>
                <a:ea typeface="微软雅黑" panose="020B0503020204020204" pitchFamily="34" charset="-122"/>
              </a:rPr>
              <a:t>——《</a:t>
            </a:r>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大数据时代</a:t>
            </a:r>
            <a:r>
              <a:rPr lang="en-US" altLang="zh-CN" sz="2000" dirty="0" smtClean="0">
                <a:solidFill>
                  <a:schemeClr val="bg2">
                    <a:lumMod val="10000"/>
                  </a:schemeClr>
                </a:solidFill>
                <a:latin typeface="微软雅黑" panose="020B0503020204020204" pitchFamily="34" charset="-122"/>
                <a:ea typeface="微软雅黑" panose="020B0503020204020204" pitchFamily="34" charset="-122"/>
              </a:rPr>
              <a:t>》</a:t>
            </a:r>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作者 </a:t>
            </a:r>
            <a:r>
              <a:rPr lang="zh-CN" altLang="en-US" sz="2400" b="1" dirty="0" smtClean="0">
                <a:solidFill>
                  <a:schemeClr val="bg2">
                    <a:lumMod val="10000"/>
                  </a:schemeClr>
                </a:solidFill>
                <a:latin typeface="微软雅黑" panose="020B0503020204020204" pitchFamily="34" charset="-122"/>
                <a:ea typeface="微软雅黑" panose="020B0503020204020204" pitchFamily="34" charset="-122"/>
              </a:rPr>
              <a:t>舍恩伯格</a:t>
            </a: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9" name="半闭框 48"/>
          <p:cNvSpPr/>
          <p:nvPr/>
        </p:nvSpPr>
        <p:spPr>
          <a:xfrm>
            <a:off x="2251062" y="3565047"/>
            <a:ext cx="351692" cy="33762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半闭框 49"/>
          <p:cNvSpPr/>
          <p:nvPr/>
        </p:nvSpPr>
        <p:spPr>
          <a:xfrm flipH="1" flipV="1">
            <a:off x="9589245" y="5063096"/>
            <a:ext cx="351692" cy="33762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729294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组合 122"/>
          <p:cNvGrpSpPr/>
          <p:nvPr/>
        </p:nvGrpSpPr>
        <p:grpSpPr>
          <a:xfrm flipV="1">
            <a:off x="2151257" y="843864"/>
            <a:ext cx="8988968" cy="80258"/>
            <a:chOff x="2151257" y="846847"/>
            <a:chExt cx="8654604" cy="77273"/>
          </a:xfrm>
        </p:grpSpPr>
        <p:sp>
          <p:nvSpPr>
            <p:cNvPr id="124" name="矩形 123"/>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矩形 124"/>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矩形 125"/>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矩形 126"/>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矩形 127"/>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矩形 128"/>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矩形 129"/>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01</a:t>
            </a:r>
          </a:p>
        </p:txBody>
      </p:sp>
      <p:sp>
        <p:nvSpPr>
          <p:cNvPr id="36" name="文本框 35"/>
          <p:cNvSpPr txBox="1"/>
          <p:nvPr/>
        </p:nvSpPr>
        <p:spPr>
          <a:xfrm>
            <a:off x="2183264" y="270192"/>
            <a:ext cx="3057247"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人类信息化进程</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37" name="文本框 36"/>
          <p:cNvSpPr txBox="1"/>
          <p:nvPr/>
        </p:nvSpPr>
        <p:spPr>
          <a:xfrm>
            <a:off x="1039867" y="1108875"/>
            <a:ext cx="10086536" cy="523220"/>
          </a:xfrm>
          <a:prstGeom prst="rect">
            <a:avLst/>
          </a:prstGeom>
          <a:noFill/>
        </p:spPr>
        <p:txBody>
          <a:bodyPr wrap="square" rtlCol="0">
            <a:spAutoFit/>
          </a:bodyPr>
          <a:lstStyle/>
          <a:p>
            <a:r>
              <a:rPr lang="zh-CN" altLang="en-US" sz="2800" dirty="0" smtClean="0">
                <a:solidFill>
                  <a:srgbClr val="414141"/>
                </a:solidFill>
                <a:latin typeface="微软雅黑" panose="020B0503020204020204" pitchFamily="34" charset="-122"/>
                <a:ea typeface="微软雅黑" panose="020B0503020204020204" pitchFamily="34" charset="-122"/>
              </a:rPr>
              <a:t>站在今天的角度观察，人类信息化进程可以划分为三个时代</a:t>
            </a:r>
            <a:r>
              <a:rPr lang="en-US" altLang="zh-CN" sz="2800" dirty="0" smtClean="0">
                <a:solidFill>
                  <a:srgbClr val="414141"/>
                </a:solidFill>
                <a:latin typeface="微软雅黑" panose="020B0503020204020204" pitchFamily="34" charset="-122"/>
                <a:ea typeface="微软雅黑" panose="020B0503020204020204" pitchFamily="34" charset="-122"/>
              </a:rPr>
              <a:t>:</a:t>
            </a:r>
            <a:endParaRPr lang="zh-CN" altLang="en-US" sz="2800" dirty="0">
              <a:solidFill>
                <a:srgbClr val="414141"/>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1039867" y="5100891"/>
            <a:ext cx="10109915" cy="1200329"/>
          </a:xfrm>
          <a:prstGeom prst="rect">
            <a:avLst/>
          </a:prstGeom>
          <a:solidFill>
            <a:srgbClr val="0070C0"/>
          </a:solidFill>
          <a:ln>
            <a:solidFill>
              <a:srgbClr val="0070C0"/>
            </a:solidFill>
          </a:ln>
        </p:spPr>
        <p:txBody>
          <a:bodyPr wrap="square" rtlCol="0">
            <a:spAutoFit/>
          </a:bodyPr>
          <a:lstStyle/>
          <a:p>
            <a:pPr algn="just"/>
            <a:r>
              <a:rPr lang="en-US" altLang="zh-CN" sz="2400" dirty="0">
                <a:solidFill>
                  <a:schemeClr val="bg1"/>
                </a:solidFill>
                <a:latin typeface="微软雅黑" panose="020B0503020204020204" pitchFamily="34" charset="-122"/>
                <a:ea typeface="微软雅黑" panose="020B0503020204020204" pitchFamily="34" charset="-122"/>
              </a:rPr>
              <a:t>2013</a:t>
            </a:r>
            <a:r>
              <a:rPr lang="zh-CN" altLang="en-US" sz="2400" dirty="0">
                <a:solidFill>
                  <a:schemeClr val="bg1"/>
                </a:solidFill>
                <a:latin typeface="微软雅黑" panose="020B0503020204020204" pitchFamily="34" charset="-122"/>
                <a:ea typeface="微软雅黑" panose="020B0503020204020204" pitchFamily="34" charset="-122"/>
              </a:rPr>
              <a:t>年被外国媒体称为“</a:t>
            </a:r>
            <a:r>
              <a:rPr lang="zh-CN" altLang="en-US" sz="2400" b="1" dirty="0">
                <a:solidFill>
                  <a:schemeClr val="bg1"/>
                </a:solidFill>
                <a:latin typeface="微软雅黑" panose="020B0503020204020204" pitchFamily="34" charset="-122"/>
                <a:ea typeface="微软雅黑" panose="020B0503020204020204" pitchFamily="34" charset="-122"/>
              </a:rPr>
              <a:t>大数据元年</a:t>
            </a:r>
            <a:r>
              <a:rPr lang="zh-CN" altLang="en-US" sz="2400" dirty="0">
                <a:solidFill>
                  <a:schemeClr val="bg1"/>
                </a:solidFill>
                <a:latin typeface="微软雅黑" panose="020B0503020204020204" pitchFamily="34" charset="-122"/>
                <a:ea typeface="微软雅黑" panose="020B0503020204020204" pitchFamily="34" charset="-122"/>
              </a:rPr>
              <a:t>”</a:t>
            </a:r>
            <a:r>
              <a:rPr lang="zh-CN" altLang="en-US" sz="2400" dirty="0" smtClean="0">
                <a:solidFill>
                  <a:schemeClr val="bg1"/>
                </a:solidFill>
                <a:latin typeface="微软雅黑" panose="020B0503020204020204" pitchFamily="34" charset="-122"/>
                <a:ea typeface="微软雅黑" panose="020B0503020204020204" pitchFamily="34" charset="-122"/>
              </a:rPr>
              <a:t>。</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algn="just"/>
            <a:r>
              <a:rPr lang="zh-CN" altLang="en-US" sz="2400" dirty="0" smtClean="0">
                <a:solidFill>
                  <a:schemeClr val="bg1"/>
                </a:solidFill>
                <a:latin typeface="微软雅黑" panose="020B0503020204020204" pitchFamily="34" charset="-122"/>
                <a:ea typeface="微软雅黑" panose="020B0503020204020204" pitchFamily="34" charset="-122"/>
              </a:rPr>
              <a:t>大</a:t>
            </a:r>
            <a:r>
              <a:rPr lang="zh-CN" altLang="en-US" sz="2400" dirty="0">
                <a:solidFill>
                  <a:schemeClr val="bg1"/>
                </a:solidFill>
                <a:latin typeface="微软雅黑" panose="020B0503020204020204" pitchFamily="34" charset="-122"/>
                <a:ea typeface="微软雅黑" panose="020B0503020204020204" pitchFamily="34" charset="-122"/>
              </a:rPr>
              <a:t>数据如浪潮一般席卷全世界，不仅在信息技术行业备受瞩目，更成为变革科研、商业、政府运作方式乃至人类思维的一个热点。</a:t>
            </a:r>
          </a:p>
        </p:txBody>
      </p:sp>
      <p:sp>
        <p:nvSpPr>
          <p:cNvPr id="90" name="矩形 89"/>
          <p:cNvSpPr/>
          <p:nvPr/>
        </p:nvSpPr>
        <p:spPr>
          <a:xfrm>
            <a:off x="1039867" y="1906071"/>
            <a:ext cx="10109915" cy="298875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1041042" y="3359932"/>
            <a:ext cx="10109915" cy="360608"/>
            <a:chOff x="1056068" y="3235817"/>
            <a:chExt cx="10109915" cy="360608"/>
          </a:xfrm>
        </p:grpSpPr>
        <p:cxnSp>
          <p:nvCxnSpPr>
            <p:cNvPr id="92" name="直接箭头连接符 91"/>
            <p:cNvCxnSpPr/>
            <p:nvPr/>
          </p:nvCxnSpPr>
          <p:spPr>
            <a:xfrm>
              <a:off x="1056068" y="3429000"/>
              <a:ext cx="10109915" cy="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4145872" y="3235817"/>
              <a:ext cx="3976645" cy="360608"/>
              <a:chOff x="3298748" y="3284113"/>
              <a:chExt cx="3976645" cy="360608"/>
            </a:xfrm>
          </p:grpSpPr>
          <p:sp>
            <p:nvSpPr>
              <p:cNvPr id="94" name="椭圆 93"/>
              <p:cNvSpPr/>
              <p:nvPr/>
            </p:nvSpPr>
            <p:spPr>
              <a:xfrm>
                <a:off x="3298748" y="3284113"/>
                <a:ext cx="360608" cy="3606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3363355" y="3348507"/>
                <a:ext cx="231819" cy="2318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914785" y="3284113"/>
                <a:ext cx="360608" cy="3606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6979392" y="3348507"/>
                <a:ext cx="231819" cy="2318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8" name="组合 97"/>
          <p:cNvGrpSpPr/>
          <p:nvPr/>
        </p:nvGrpSpPr>
        <p:grpSpPr>
          <a:xfrm>
            <a:off x="1607955" y="2211404"/>
            <a:ext cx="1549897" cy="1016153"/>
            <a:chOff x="5238057" y="3015079"/>
            <a:chExt cx="879207" cy="576431"/>
          </a:xfrm>
          <a:solidFill>
            <a:srgbClr val="0070C0"/>
          </a:solidFill>
        </p:grpSpPr>
        <p:sp>
          <p:nvSpPr>
            <p:cNvPr id="99" name="Freeform 102"/>
            <p:cNvSpPr>
              <a:spLocks noEditPoints="1"/>
            </p:cNvSpPr>
            <p:nvPr/>
          </p:nvSpPr>
          <p:spPr bwMode="black">
            <a:xfrm>
              <a:off x="5927404" y="3091864"/>
              <a:ext cx="189860" cy="382867"/>
            </a:xfrm>
            <a:custGeom>
              <a:avLst/>
              <a:gdLst/>
              <a:ahLst/>
              <a:cxnLst>
                <a:cxn ang="0">
                  <a:pos x="260" y="0"/>
                </a:cxn>
                <a:cxn ang="0">
                  <a:pos x="7" y="0"/>
                </a:cxn>
                <a:cxn ang="0">
                  <a:pos x="0" y="7"/>
                </a:cxn>
                <a:cxn ang="0">
                  <a:pos x="0" y="112"/>
                </a:cxn>
                <a:cxn ang="0">
                  <a:pos x="0" y="119"/>
                </a:cxn>
                <a:cxn ang="0">
                  <a:pos x="0" y="531"/>
                </a:cxn>
                <a:cxn ang="0">
                  <a:pos x="7" y="538"/>
                </a:cxn>
                <a:cxn ang="0">
                  <a:pos x="260" y="538"/>
                </a:cxn>
                <a:cxn ang="0">
                  <a:pos x="267" y="531"/>
                </a:cxn>
                <a:cxn ang="0">
                  <a:pos x="267" y="119"/>
                </a:cxn>
                <a:cxn ang="0">
                  <a:pos x="267" y="112"/>
                </a:cxn>
                <a:cxn ang="0">
                  <a:pos x="267" y="7"/>
                </a:cxn>
                <a:cxn ang="0">
                  <a:pos x="260" y="0"/>
                </a:cxn>
                <a:cxn ang="0">
                  <a:pos x="32" y="82"/>
                </a:cxn>
                <a:cxn ang="0">
                  <a:pos x="32" y="57"/>
                </a:cxn>
                <a:cxn ang="0">
                  <a:pos x="39" y="50"/>
                </a:cxn>
                <a:cxn ang="0">
                  <a:pos x="228" y="50"/>
                </a:cxn>
                <a:cxn ang="0">
                  <a:pos x="235" y="57"/>
                </a:cxn>
                <a:cxn ang="0">
                  <a:pos x="235" y="82"/>
                </a:cxn>
                <a:cxn ang="0">
                  <a:pos x="228" y="89"/>
                </a:cxn>
                <a:cxn ang="0">
                  <a:pos x="39" y="89"/>
                </a:cxn>
                <a:cxn ang="0">
                  <a:pos x="32" y="82"/>
                </a:cxn>
                <a:cxn ang="0">
                  <a:pos x="213" y="254"/>
                </a:cxn>
                <a:cxn ang="0">
                  <a:pos x="195" y="236"/>
                </a:cxn>
                <a:cxn ang="0">
                  <a:pos x="213" y="218"/>
                </a:cxn>
                <a:cxn ang="0">
                  <a:pos x="232" y="236"/>
                </a:cxn>
                <a:cxn ang="0">
                  <a:pos x="213" y="254"/>
                </a:cxn>
                <a:cxn ang="0">
                  <a:pos x="213" y="194"/>
                </a:cxn>
                <a:cxn ang="0">
                  <a:pos x="189" y="170"/>
                </a:cxn>
                <a:cxn ang="0">
                  <a:pos x="213" y="146"/>
                </a:cxn>
                <a:cxn ang="0">
                  <a:pos x="238" y="170"/>
                </a:cxn>
                <a:cxn ang="0">
                  <a:pos x="213" y="194"/>
                </a:cxn>
              </a:cxnLst>
              <a:rect l="0" t="0" r="r" b="b"/>
              <a:pathLst>
                <a:path w="267" h="538">
                  <a:moveTo>
                    <a:pt x="260" y="0"/>
                  </a:moveTo>
                  <a:cubicBezTo>
                    <a:pt x="7" y="0"/>
                    <a:pt x="7" y="0"/>
                    <a:pt x="7" y="0"/>
                  </a:cubicBezTo>
                  <a:cubicBezTo>
                    <a:pt x="3" y="0"/>
                    <a:pt x="0" y="3"/>
                    <a:pt x="0" y="7"/>
                  </a:cubicBezTo>
                  <a:cubicBezTo>
                    <a:pt x="0" y="112"/>
                    <a:pt x="0" y="112"/>
                    <a:pt x="0" y="112"/>
                  </a:cubicBezTo>
                  <a:cubicBezTo>
                    <a:pt x="0" y="119"/>
                    <a:pt x="0" y="119"/>
                    <a:pt x="0" y="119"/>
                  </a:cubicBezTo>
                  <a:cubicBezTo>
                    <a:pt x="0" y="531"/>
                    <a:pt x="0" y="531"/>
                    <a:pt x="0" y="531"/>
                  </a:cubicBezTo>
                  <a:cubicBezTo>
                    <a:pt x="0" y="535"/>
                    <a:pt x="3" y="538"/>
                    <a:pt x="7" y="538"/>
                  </a:cubicBezTo>
                  <a:cubicBezTo>
                    <a:pt x="260" y="538"/>
                    <a:pt x="260" y="538"/>
                    <a:pt x="260" y="538"/>
                  </a:cubicBezTo>
                  <a:cubicBezTo>
                    <a:pt x="264" y="538"/>
                    <a:pt x="267" y="535"/>
                    <a:pt x="267" y="531"/>
                  </a:cubicBezTo>
                  <a:cubicBezTo>
                    <a:pt x="267" y="119"/>
                    <a:pt x="267" y="119"/>
                    <a:pt x="267" y="119"/>
                  </a:cubicBezTo>
                  <a:cubicBezTo>
                    <a:pt x="267" y="112"/>
                    <a:pt x="267" y="112"/>
                    <a:pt x="267" y="112"/>
                  </a:cubicBezTo>
                  <a:cubicBezTo>
                    <a:pt x="267" y="7"/>
                    <a:pt x="267" y="7"/>
                    <a:pt x="267" y="7"/>
                  </a:cubicBezTo>
                  <a:cubicBezTo>
                    <a:pt x="267" y="3"/>
                    <a:pt x="264" y="0"/>
                    <a:pt x="260" y="0"/>
                  </a:cubicBezTo>
                  <a:close/>
                  <a:moveTo>
                    <a:pt x="32" y="82"/>
                  </a:moveTo>
                  <a:cubicBezTo>
                    <a:pt x="32" y="57"/>
                    <a:pt x="32" y="57"/>
                    <a:pt x="32" y="57"/>
                  </a:cubicBezTo>
                  <a:cubicBezTo>
                    <a:pt x="32" y="53"/>
                    <a:pt x="35" y="50"/>
                    <a:pt x="39" y="50"/>
                  </a:cubicBezTo>
                  <a:cubicBezTo>
                    <a:pt x="228" y="50"/>
                    <a:pt x="228" y="50"/>
                    <a:pt x="228" y="50"/>
                  </a:cubicBezTo>
                  <a:cubicBezTo>
                    <a:pt x="232" y="50"/>
                    <a:pt x="235" y="53"/>
                    <a:pt x="235" y="57"/>
                  </a:cubicBezTo>
                  <a:cubicBezTo>
                    <a:pt x="235" y="82"/>
                    <a:pt x="235" y="82"/>
                    <a:pt x="235" y="82"/>
                  </a:cubicBezTo>
                  <a:cubicBezTo>
                    <a:pt x="235" y="86"/>
                    <a:pt x="232" y="89"/>
                    <a:pt x="228" y="89"/>
                  </a:cubicBezTo>
                  <a:cubicBezTo>
                    <a:pt x="39" y="89"/>
                    <a:pt x="39" y="89"/>
                    <a:pt x="39" y="89"/>
                  </a:cubicBezTo>
                  <a:cubicBezTo>
                    <a:pt x="35" y="89"/>
                    <a:pt x="32" y="86"/>
                    <a:pt x="32" y="82"/>
                  </a:cubicBezTo>
                  <a:close/>
                  <a:moveTo>
                    <a:pt x="213" y="254"/>
                  </a:moveTo>
                  <a:cubicBezTo>
                    <a:pt x="203" y="254"/>
                    <a:pt x="195" y="246"/>
                    <a:pt x="195" y="236"/>
                  </a:cubicBezTo>
                  <a:cubicBezTo>
                    <a:pt x="195" y="226"/>
                    <a:pt x="203" y="218"/>
                    <a:pt x="213" y="218"/>
                  </a:cubicBezTo>
                  <a:cubicBezTo>
                    <a:pt x="223" y="218"/>
                    <a:pt x="232" y="226"/>
                    <a:pt x="232" y="236"/>
                  </a:cubicBezTo>
                  <a:cubicBezTo>
                    <a:pt x="232" y="246"/>
                    <a:pt x="223" y="254"/>
                    <a:pt x="213" y="254"/>
                  </a:cubicBezTo>
                  <a:close/>
                  <a:moveTo>
                    <a:pt x="213" y="194"/>
                  </a:moveTo>
                  <a:cubicBezTo>
                    <a:pt x="200" y="194"/>
                    <a:pt x="189" y="183"/>
                    <a:pt x="189" y="170"/>
                  </a:cubicBezTo>
                  <a:cubicBezTo>
                    <a:pt x="189" y="156"/>
                    <a:pt x="200" y="146"/>
                    <a:pt x="213" y="146"/>
                  </a:cubicBezTo>
                  <a:cubicBezTo>
                    <a:pt x="227" y="146"/>
                    <a:pt x="238" y="156"/>
                    <a:pt x="238" y="170"/>
                  </a:cubicBezTo>
                  <a:cubicBezTo>
                    <a:pt x="238" y="183"/>
                    <a:pt x="227" y="194"/>
                    <a:pt x="213" y="194"/>
                  </a:cubicBezTo>
                  <a:close/>
                </a:path>
              </a:pathLst>
            </a:custGeom>
            <a:grp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23" tIns="45711" rIns="91423" bIns="45711" numCol="1" rtlCol="0"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740318"/>
              <a:endParaRPr lang="en-US" spc="-122" dirty="0">
                <a:solidFill>
                  <a:srgbClr val="FFFFFF">
                    <a:lumMod val="50000"/>
                  </a:srgbClr>
                </a:solidFill>
                <a:latin typeface="Segoe UI Light"/>
                <a:sym typeface="Segoe UI Light"/>
              </a:endParaRPr>
            </a:p>
          </p:txBody>
        </p:sp>
        <p:sp>
          <p:nvSpPr>
            <p:cNvPr id="100" name="Freeform 106"/>
            <p:cNvSpPr>
              <a:spLocks noEditPoints="1"/>
            </p:cNvSpPr>
            <p:nvPr/>
          </p:nvSpPr>
          <p:spPr bwMode="black">
            <a:xfrm>
              <a:off x="5353972" y="3015079"/>
              <a:ext cx="542048" cy="459652"/>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23" tIns="45711" rIns="91423" bIns="45711" numCol="1" rtlCol="0"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740318"/>
              <a:endParaRPr lang="en-US" spc="-122" dirty="0">
                <a:solidFill>
                  <a:srgbClr val="FFFFFF">
                    <a:lumMod val="50000"/>
                  </a:srgbClr>
                </a:solidFill>
                <a:latin typeface="Segoe UI Light"/>
                <a:sym typeface="Segoe UI Light"/>
              </a:endParaRPr>
            </a:p>
          </p:txBody>
        </p:sp>
        <p:sp>
          <p:nvSpPr>
            <p:cNvPr id="101" name="Round Same Side Corner Rectangle 4"/>
            <p:cNvSpPr/>
            <p:nvPr/>
          </p:nvSpPr>
          <p:spPr>
            <a:xfrm flipV="1">
              <a:off x="5238057" y="3577210"/>
              <a:ext cx="762130" cy="14300"/>
            </a:xfrm>
            <a:custGeom>
              <a:avLst/>
              <a:gdLst/>
              <a:ahLst/>
              <a:cxnLst/>
              <a:rect l="l" t="t" r="r" b="b"/>
              <a:pathLst>
                <a:path w="4890258" h="148908">
                  <a:moveTo>
                    <a:pt x="0" y="148908"/>
                  </a:moveTo>
                  <a:lnTo>
                    <a:pt x="4890258" y="148908"/>
                  </a:lnTo>
                  <a:lnTo>
                    <a:pt x="4890258" y="24819"/>
                  </a:lnTo>
                  <a:cubicBezTo>
                    <a:pt x="4890258" y="11112"/>
                    <a:pt x="4872323" y="0"/>
                    <a:pt x="4850200" y="0"/>
                  </a:cubicBezTo>
                  <a:lnTo>
                    <a:pt x="40058" y="0"/>
                  </a:lnTo>
                  <a:cubicBezTo>
                    <a:pt x="17935" y="0"/>
                    <a:pt x="0" y="11112"/>
                    <a:pt x="0" y="248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grpSp>
      <p:grpSp>
        <p:nvGrpSpPr>
          <p:cNvPr id="102" name="Group 79"/>
          <p:cNvGrpSpPr/>
          <p:nvPr/>
        </p:nvGrpSpPr>
        <p:grpSpPr>
          <a:xfrm>
            <a:off x="5507412" y="2143367"/>
            <a:ext cx="1177174" cy="1045500"/>
            <a:chOff x="5213294" y="3979675"/>
            <a:chExt cx="828966" cy="736049"/>
          </a:xfrm>
          <a:solidFill>
            <a:srgbClr val="0070C0"/>
          </a:solidFill>
        </p:grpSpPr>
        <p:grpSp>
          <p:nvGrpSpPr>
            <p:cNvPr id="103" name="Group 80"/>
            <p:cNvGrpSpPr/>
            <p:nvPr/>
          </p:nvGrpSpPr>
          <p:grpSpPr>
            <a:xfrm>
              <a:off x="5213294" y="3979675"/>
              <a:ext cx="828966" cy="736049"/>
              <a:chOff x="5625794" y="1599766"/>
              <a:chExt cx="4594902" cy="4080930"/>
            </a:xfrm>
            <a:grpFill/>
          </p:grpSpPr>
          <p:grpSp>
            <p:nvGrpSpPr>
              <p:cNvPr id="105" name="Group 82"/>
              <p:cNvGrpSpPr/>
              <p:nvPr/>
            </p:nvGrpSpPr>
            <p:grpSpPr>
              <a:xfrm>
                <a:off x="6191250" y="1599766"/>
                <a:ext cx="3473485" cy="1069614"/>
                <a:chOff x="6191250" y="1599766"/>
                <a:chExt cx="3473485" cy="1069614"/>
              </a:xfrm>
              <a:grpFill/>
            </p:grpSpPr>
            <p:sp>
              <p:nvSpPr>
                <p:cNvPr id="111" name="Freeform 88"/>
                <p:cNvSpPr/>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algn="ctr" defTabSz="931858" fontAlgn="base">
                    <a:spcBef>
                      <a:spcPct val="0"/>
                    </a:spcBef>
                    <a:spcAft>
                      <a:spcPct val="0"/>
                    </a:spcAft>
                  </a:pPr>
                  <a:endParaRPr lang="en-US" spc="-51" dirty="0">
                    <a:gradFill>
                      <a:gsLst>
                        <a:gs pos="0">
                          <a:srgbClr val="FFFFFF"/>
                        </a:gs>
                        <a:gs pos="100000">
                          <a:srgbClr val="FFFFFF"/>
                        </a:gs>
                      </a:gsLst>
                      <a:lin ang="5400000" scaled="0"/>
                    </a:gradFill>
                    <a:ea typeface="Segoe UI" pitchFamily="34" charset="0"/>
                    <a:cs typeface="Segoe UI" pitchFamily="34" charset="0"/>
                  </a:endParaRPr>
                </a:p>
              </p:txBody>
            </p:sp>
            <p:sp>
              <p:nvSpPr>
                <p:cNvPr id="112" name="Freeform 89"/>
                <p:cNvSpPr/>
                <p:nvPr/>
              </p:nvSpPr>
              <p:spPr bwMode="auto">
                <a:xfrm flipH="1">
                  <a:off x="8043104"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algn="ctr" defTabSz="931858" fontAlgn="base">
                    <a:spcBef>
                      <a:spcPct val="0"/>
                    </a:spcBef>
                    <a:spcAft>
                      <a:spcPct val="0"/>
                    </a:spcAft>
                  </a:pPr>
                  <a:endParaRPr lang="en-US" spc="-51"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06" name="Group 83"/>
              <p:cNvGrpSpPr/>
              <p:nvPr/>
            </p:nvGrpSpPr>
            <p:grpSpPr>
              <a:xfrm flipV="1">
                <a:off x="6191250" y="4611080"/>
                <a:ext cx="3473483" cy="1069616"/>
                <a:chOff x="6191250" y="1599764"/>
                <a:chExt cx="3473483" cy="1069616"/>
              </a:xfrm>
              <a:grpFill/>
            </p:grpSpPr>
            <p:sp>
              <p:nvSpPr>
                <p:cNvPr id="109" name="Freeform 86"/>
                <p:cNvSpPr/>
                <p:nvPr/>
              </p:nvSpPr>
              <p:spPr bwMode="auto">
                <a:xfrm>
                  <a:off x="6191250" y="1599766"/>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algn="ctr" defTabSz="931858" fontAlgn="base">
                    <a:spcBef>
                      <a:spcPct val="0"/>
                    </a:spcBef>
                    <a:spcAft>
                      <a:spcPct val="0"/>
                    </a:spcAft>
                  </a:pPr>
                  <a:endParaRPr lang="en-US" spc="-51" dirty="0">
                    <a:gradFill>
                      <a:gsLst>
                        <a:gs pos="0">
                          <a:srgbClr val="FFFFFF"/>
                        </a:gs>
                        <a:gs pos="100000">
                          <a:srgbClr val="FFFFFF"/>
                        </a:gs>
                      </a:gsLst>
                      <a:lin ang="5400000" scaled="0"/>
                    </a:gradFill>
                    <a:ea typeface="Segoe UI" pitchFamily="34" charset="0"/>
                    <a:cs typeface="Segoe UI" pitchFamily="34" charset="0"/>
                  </a:endParaRPr>
                </a:p>
              </p:txBody>
            </p:sp>
            <p:sp>
              <p:nvSpPr>
                <p:cNvPr id="110" name="Freeform 87"/>
                <p:cNvSpPr/>
                <p:nvPr/>
              </p:nvSpPr>
              <p:spPr bwMode="auto">
                <a:xfrm flipH="1">
                  <a:off x="8043102" y="1599764"/>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algn="ctr" defTabSz="931858" fontAlgn="base">
                    <a:spcBef>
                      <a:spcPct val="0"/>
                    </a:spcBef>
                    <a:spcAft>
                      <a:spcPct val="0"/>
                    </a:spcAft>
                  </a:pPr>
                  <a:endParaRPr lang="en-US" spc="-51" dirty="0">
                    <a:gradFill>
                      <a:gsLst>
                        <a:gs pos="0">
                          <a:srgbClr val="FFFFFF"/>
                        </a:gs>
                        <a:gs pos="100000">
                          <a:srgbClr val="FFFFFF"/>
                        </a:gs>
                      </a:gsLst>
                      <a:lin ang="5400000" scaled="0"/>
                    </a:gradFill>
                    <a:ea typeface="Segoe UI" pitchFamily="34" charset="0"/>
                    <a:cs typeface="Segoe UI" pitchFamily="34" charset="0"/>
                  </a:endParaRPr>
                </a:p>
              </p:txBody>
            </p:sp>
          </p:grpSp>
          <p:sp>
            <p:nvSpPr>
              <p:cNvPr id="107" name="Freeform 84"/>
              <p:cNvSpPr/>
              <p:nvPr/>
            </p:nvSpPr>
            <p:spPr bwMode="auto">
              <a:xfrm rot="17954294">
                <a:off x="5349785"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algn="ctr" defTabSz="931858" fontAlgn="base">
                  <a:spcBef>
                    <a:spcPct val="0"/>
                  </a:spcBef>
                  <a:spcAft>
                    <a:spcPct val="0"/>
                  </a:spcAft>
                </a:pPr>
                <a:endParaRPr lang="en-US" spc="-51" dirty="0">
                  <a:gradFill>
                    <a:gsLst>
                      <a:gs pos="0">
                        <a:srgbClr val="FFFFFF"/>
                      </a:gs>
                      <a:gs pos="100000">
                        <a:srgbClr val="FFFFFF"/>
                      </a:gs>
                    </a:gsLst>
                    <a:lin ang="5400000" scaled="0"/>
                  </a:gradFill>
                  <a:ea typeface="Segoe UI" pitchFamily="34" charset="0"/>
                  <a:cs typeface="Segoe UI" pitchFamily="34" charset="0"/>
                </a:endParaRPr>
              </a:p>
            </p:txBody>
          </p:sp>
          <p:sp>
            <p:nvSpPr>
              <p:cNvPr id="108" name="Freeform 85"/>
              <p:cNvSpPr/>
              <p:nvPr/>
            </p:nvSpPr>
            <p:spPr bwMode="auto">
              <a:xfrm rot="3645706" flipH="1">
                <a:off x="8875073" y="3127550"/>
                <a:ext cx="1621631" cy="1069614"/>
              </a:xfrm>
              <a:custGeom>
                <a:avLst/>
                <a:gdLst>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07636 w 4158105"/>
                  <a:gd name="connsiteY8" fmla="*/ 1069182 h 4110786"/>
                  <a:gd name="connsiteX9" fmla="*/ 398124 w 4158105"/>
                  <a:gd name="connsiteY9" fmla="*/ 919162 h 4110786"/>
                  <a:gd name="connsiteX10" fmla="*/ 2106264 w 4158105"/>
                  <a:gd name="connsiteY10" fmla="*/ 319178 h 4110786"/>
                  <a:gd name="connsiteX11" fmla="*/ 2198792 w 4158105"/>
                  <a:gd name="connsiteY11" fmla="*/ 323850 h 4110786"/>
                  <a:gd name="connsiteX12" fmla="*/ 2019755 w 4158105"/>
                  <a:gd name="connsiteY12" fmla="*/ 323850 h 4110786"/>
                  <a:gd name="connsiteX13" fmla="*/ 2019755 w 4158105"/>
                  <a:gd name="connsiteY13" fmla="*/ 323546 h 4110786"/>
                  <a:gd name="connsiteX14" fmla="*/ 2106264 w 4158105"/>
                  <a:gd name="connsiteY14" fmla="*/ 319178 h 4110786"/>
                  <a:gd name="connsiteX15" fmla="*/ 2224351 w 4158105"/>
                  <a:gd name="connsiteY15" fmla="*/ 13068 h 4110786"/>
                  <a:gd name="connsiteX16" fmla="*/ 4158105 w 4158105"/>
                  <a:gd name="connsiteY16" fmla="*/ 2058946 h 4110786"/>
                  <a:gd name="connsiteX17" fmla="*/ 2106265 w 4158105"/>
                  <a:gd name="connsiteY17" fmla="*/ 4110786 h 4110786"/>
                  <a:gd name="connsiteX18" fmla="*/ 54424 w 4158105"/>
                  <a:gd name="connsiteY18" fmla="*/ 2058946 h 4110786"/>
                  <a:gd name="connsiteX19" fmla="*/ 574232 w 4158105"/>
                  <a:gd name="connsiteY19" fmla="*/ 1234330 h 4110786"/>
                  <a:gd name="connsiteX20" fmla="*/ 366497 w 4158105"/>
                  <a:gd name="connsiteY20" fmla="*/ 2058945 h 4110786"/>
                  <a:gd name="connsiteX21" fmla="*/ 2106264 w 4158105"/>
                  <a:gd name="connsiteY21" fmla="*/ 3798712 h 4110786"/>
                  <a:gd name="connsiteX22" fmla="*/ 3846030 w 4158105"/>
                  <a:gd name="connsiteY22" fmla="*/ 2058945 h 4110786"/>
                  <a:gd name="connsiteX23" fmla="*/ 2198792 w 4158105"/>
                  <a:gd name="connsiteY23" fmla="*/ 323850 h 4110786"/>
                  <a:gd name="connsiteX24" fmla="*/ 2219780 w 4158105"/>
                  <a:gd name="connsiteY24" fmla="*/ 323850 h 4110786"/>
                  <a:gd name="connsiteX25" fmla="*/ 2224351 w 4158105"/>
                  <a:gd name="connsiteY25" fmla="*/ 13068 h 4110786"/>
                  <a:gd name="connsiteX26" fmla="*/ 2019755 w 4158105"/>
                  <a:gd name="connsiteY26" fmla="*/ 11473 h 4110786"/>
                  <a:gd name="connsiteX27" fmla="*/ 2019755 w 4158105"/>
                  <a:gd name="connsiteY27" fmla="*/ 323546 h 4110786"/>
                  <a:gd name="connsiteX28" fmla="*/ 668844 w 4158105"/>
                  <a:gd name="connsiteY28" fmla="*/ 1079241 h 4110786"/>
                  <a:gd name="connsiteX29" fmla="*/ 399753 w 4158105"/>
                  <a:gd name="connsiteY29" fmla="*/ 920125 h 4110786"/>
                  <a:gd name="connsiteX30" fmla="*/ 2019755 w 4158105"/>
                  <a:gd name="connsiteY30" fmla="*/ 11473 h 4110786"/>
                  <a:gd name="connsiteX31" fmla="*/ 2224543 w 4158105"/>
                  <a:gd name="connsiteY31" fmla="*/ 0 h 4110786"/>
                  <a:gd name="connsiteX32" fmla="*/ 2224351 w 4158105"/>
                  <a:gd name="connsiteY32" fmla="*/ 13068 h 4110786"/>
                  <a:gd name="connsiteX33" fmla="*/ 2106265 w 4158105"/>
                  <a:gd name="connsiteY33" fmla="*/ 7105 h 4110786"/>
                  <a:gd name="connsiteX34" fmla="*/ 2019755 w 4158105"/>
                  <a:gd name="connsiteY34" fmla="*/ 11473 h 4110786"/>
                  <a:gd name="connsiteX35" fmla="*/ 2019755 w 4158105"/>
                  <a:gd name="connsiteY35" fmla="*/ 2381 h 4110786"/>
                  <a:gd name="connsiteX36" fmla="*/ 2224543 w 4158105"/>
                  <a:gd name="connsiteY36"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08772 w 4158105"/>
                  <a:gd name="connsiteY7" fmla="*/ 1069886 h 4110786"/>
                  <a:gd name="connsiteX8" fmla="*/ 398124 w 4158105"/>
                  <a:gd name="connsiteY8" fmla="*/ 919162 h 4110786"/>
                  <a:gd name="connsiteX9" fmla="*/ 2106264 w 4158105"/>
                  <a:gd name="connsiteY9" fmla="*/ 319178 h 4110786"/>
                  <a:gd name="connsiteX10" fmla="*/ 2198792 w 4158105"/>
                  <a:gd name="connsiteY10" fmla="*/ 323850 h 4110786"/>
                  <a:gd name="connsiteX11" fmla="*/ 2019755 w 4158105"/>
                  <a:gd name="connsiteY11" fmla="*/ 323850 h 4110786"/>
                  <a:gd name="connsiteX12" fmla="*/ 2019755 w 4158105"/>
                  <a:gd name="connsiteY12" fmla="*/ 323546 h 4110786"/>
                  <a:gd name="connsiteX13" fmla="*/ 2106264 w 4158105"/>
                  <a:gd name="connsiteY13" fmla="*/ 319178 h 4110786"/>
                  <a:gd name="connsiteX14" fmla="*/ 2224351 w 4158105"/>
                  <a:gd name="connsiteY14" fmla="*/ 13068 h 4110786"/>
                  <a:gd name="connsiteX15" fmla="*/ 4158105 w 4158105"/>
                  <a:gd name="connsiteY15" fmla="*/ 2058946 h 4110786"/>
                  <a:gd name="connsiteX16" fmla="*/ 2106265 w 4158105"/>
                  <a:gd name="connsiteY16" fmla="*/ 4110786 h 4110786"/>
                  <a:gd name="connsiteX17" fmla="*/ 54424 w 4158105"/>
                  <a:gd name="connsiteY17" fmla="*/ 2058946 h 4110786"/>
                  <a:gd name="connsiteX18" fmla="*/ 574232 w 4158105"/>
                  <a:gd name="connsiteY18" fmla="*/ 1234330 h 4110786"/>
                  <a:gd name="connsiteX19" fmla="*/ 366497 w 4158105"/>
                  <a:gd name="connsiteY19" fmla="*/ 2058945 h 4110786"/>
                  <a:gd name="connsiteX20" fmla="*/ 2106264 w 4158105"/>
                  <a:gd name="connsiteY20" fmla="*/ 3798712 h 4110786"/>
                  <a:gd name="connsiteX21" fmla="*/ 3846030 w 4158105"/>
                  <a:gd name="connsiteY21" fmla="*/ 2058945 h 4110786"/>
                  <a:gd name="connsiteX22" fmla="*/ 2198792 w 4158105"/>
                  <a:gd name="connsiteY22" fmla="*/ 323850 h 4110786"/>
                  <a:gd name="connsiteX23" fmla="*/ 2219780 w 4158105"/>
                  <a:gd name="connsiteY23" fmla="*/ 323850 h 4110786"/>
                  <a:gd name="connsiteX24" fmla="*/ 2224351 w 4158105"/>
                  <a:gd name="connsiteY24" fmla="*/ 13068 h 4110786"/>
                  <a:gd name="connsiteX25" fmla="*/ 2019755 w 4158105"/>
                  <a:gd name="connsiteY25" fmla="*/ 11473 h 4110786"/>
                  <a:gd name="connsiteX26" fmla="*/ 2019755 w 4158105"/>
                  <a:gd name="connsiteY26" fmla="*/ 323546 h 4110786"/>
                  <a:gd name="connsiteX27" fmla="*/ 668844 w 4158105"/>
                  <a:gd name="connsiteY27" fmla="*/ 1079241 h 4110786"/>
                  <a:gd name="connsiteX28" fmla="*/ 399753 w 4158105"/>
                  <a:gd name="connsiteY28" fmla="*/ 920125 h 4110786"/>
                  <a:gd name="connsiteX29" fmla="*/ 2019755 w 4158105"/>
                  <a:gd name="connsiteY29" fmla="*/ 11473 h 4110786"/>
                  <a:gd name="connsiteX30" fmla="*/ 2224543 w 4158105"/>
                  <a:gd name="connsiteY30" fmla="*/ 0 h 4110786"/>
                  <a:gd name="connsiteX31" fmla="*/ 2224351 w 4158105"/>
                  <a:gd name="connsiteY31" fmla="*/ 13068 h 4110786"/>
                  <a:gd name="connsiteX32" fmla="*/ 2106265 w 4158105"/>
                  <a:gd name="connsiteY32" fmla="*/ 7105 h 4110786"/>
                  <a:gd name="connsiteX33" fmla="*/ 2019755 w 4158105"/>
                  <a:gd name="connsiteY33" fmla="*/ 11473 h 4110786"/>
                  <a:gd name="connsiteX34" fmla="*/ 2019755 w 4158105"/>
                  <a:gd name="connsiteY34" fmla="*/ 2381 h 4110786"/>
                  <a:gd name="connsiteX35" fmla="*/ 2224543 w 4158105"/>
                  <a:gd name="connsiteY35" fmla="*/ 0 h 4110786"/>
                  <a:gd name="connsiteX0" fmla="*/ 668844 w 4158105"/>
                  <a:gd name="connsiteY0" fmla="*/ 1079241 h 4110786"/>
                  <a:gd name="connsiteX1" fmla="*/ 671967 w 4158105"/>
                  <a:gd name="connsiteY1" fmla="*/ 1081087 h 4110786"/>
                  <a:gd name="connsiteX2" fmla="*/ 576717 w 4158105"/>
                  <a:gd name="connsiteY2" fmla="*/ 1235869 h 4110786"/>
                  <a:gd name="connsiteX3" fmla="*/ 574232 w 4158105"/>
                  <a:gd name="connsiteY3" fmla="*/ 1234330 h 4110786"/>
                  <a:gd name="connsiteX4" fmla="*/ 668844 w 4158105"/>
                  <a:gd name="connsiteY4" fmla="*/ 1079241 h 4110786"/>
                  <a:gd name="connsiteX5" fmla="*/ 398124 w 4158105"/>
                  <a:gd name="connsiteY5" fmla="*/ 919162 h 4110786"/>
                  <a:gd name="connsiteX6" fmla="*/ 399753 w 4158105"/>
                  <a:gd name="connsiteY6" fmla="*/ 920125 h 4110786"/>
                  <a:gd name="connsiteX7" fmla="*/ 398124 w 4158105"/>
                  <a:gd name="connsiteY7" fmla="*/ 919162 h 4110786"/>
                  <a:gd name="connsiteX8" fmla="*/ 2106264 w 4158105"/>
                  <a:gd name="connsiteY8" fmla="*/ 319178 h 4110786"/>
                  <a:gd name="connsiteX9" fmla="*/ 2198792 w 4158105"/>
                  <a:gd name="connsiteY9" fmla="*/ 323850 h 4110786"/>
                  <a:gd name="connsiteX10" fmla="*/ 2019755 w 4158105"/>
                  <a:gd name="connsiteY10" fmla="*/ 323850 h 4110786"/>
                  <a:gd name="connsiteX11" fmla="*/ 2019755 w 4158105"/>
                  <a:gd name="connsiteY11" fmla="*/ 323546 h 4110786"/>
                  <a:gd name="connsiteX12" fmla="*/ 2106264 w 4158105"/>
                  <a:gd name="connsiteY12" fmla="*/ 319178 h 4110786"/>
                  <a:gd name="connsiteX13" fmla="*/ 2224351 w 4158105"/>
                  <a:gd name="connsiteY13" fmla="*/ 13068 h 4110786"/>
                  <a:gd name="connsiteX14" fmla="*/ 4158105 w 4158105"/>
                  <a:gd name="connsiteY14" fmla="*/ 2058946 h 4110786"/>
                  <a:gd name="connsiteX15" fmla="*/ 2106265 w 4158105"/>
                  <a:gd name="connsiteY15" fmla="*/ 4110786 h 4110786"/>
                  <a:gd name="connsiteX16" fmla="*/ 54424 w 4158105"/>
                  <a:gd name="connsiteY16" fmla="*/ 2058946 h 4110786"/>
                  <a:gd name="connsiteX17" fmla="*/ 574232 w 4158105"/>
                  <a:gd name="connsiteY17" fmla="*/ 1234330 h 4110786"/>
                  <a:gd name="connsiteX18" fmla="*/ 366497 w 4158105"/>
                  <a:gd name="connsiteY18" fmla="*/ 2058945 h 4110786"/>
                  <a:gd name="connsiteX19" fmla="*/ 2106264 w 4158105"/>
                  <a:gd name="connsiteY19" fmla="*/ 3798712 h 4110786"/>
                  <a:gd name="connsiteX20" fmla="*/ 3846030 w 4158105"/>
                  <a:gd name="connsiteY20" fmla="*/ 2058945 h 4110786"/>
                  <a:gd name="connsiteX21" fmla="*/ 2198792 w 4158105"/>
                  <a:gd name="connsiteY21" fmla="*/ 323850 h 4110786"/>
                  <a:gd name="connsiteX22" fmla="*/ 2219780 w 4158105"/>
                  <a:gd name="connsiteY22" fmla="*/ 323850 h 4110786"/>
                  <a:gd name="connsiteX23" fmla="*/ 2224351 w 4158105"/>
                  <a:gd name="connsiteY23" fmla="*/ 13068 h 4110786"/>
                  <a:gd name="connsiteX24" fmla="*/ 2019755 w 4158105"/>
                  <a:gd name="connsiteY24" fmla="*/ 11473 h 4110786"/>
                  <a:gd name="connsiteX25" fmla="*/ 2019755 w 4158105"/>
                  <a:gd name="connsiteY25" fmla="*/ 323546 h 4110786"/>
                  <a:gd name="connsiteX26" fmla="*/ 668844 w 4158105"/>
                  <a:gd name="connsiteY26" fmla="*/ 1079241 h 4110786"/>
                  <a:gd name="connsiteX27" fmla="*/ 399753 w 4158105"/>
                  <a:gd name="connsiteY27" fmla="*/ 920125 h 4110786"/>
                  <a:gd name="connsiteX28" fmla="*/ 2019755 w 4158105"/>
                  <a:gd name="connsiteY28" fmla="*/ 11473 h 4110786"/>
                  <a:gd name="connsiteX29" fmla="*/ 2224543 w 4158105"/>
                  <a:gd name="connsiteY29" fmla="*/ 0 h 4110786"/>
                  <a:gd name="connsiteX30" fmla="*/ 2224351 w 4158105"/>
                  <a:gd name="connsiteY30" fmla="*/ 13068 h 4110786"/>
                  <a:gd name="connsiteX31" fmla="*/ 2106265 w 4158105"/>
                  <a:gd name="connsiteY31" fmla="*/ 7105 h 4110786"/>
                  <a:gd name="connsiteX32" fmla="*/ 2019755 w 4158105"/>
                  <a:gd name="connsiteY32" fmla="*/ 11473 h 4110786"/>
                  <a:gd name="connsiteX33" fmla="*/ 2019755 w 4158105"/>
                  <a:gd name="connsiteY33" fmla="*/ 2381 h 4110786"/>
                  <a:gd name="connsiteX34" fmla="*/ 2224543 w 4158105"/>
                  <a:gd name="connsiteY34"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644913 w 4228786"/>
                  <a:gd name="connsiteY3" fmla="*/ 1234330 h 4110786"/>
                  <a:gd name="connsiteX4" fmla="*/ 739525 w 4228786"/>
                  <a:gd name="connsiteY4" fmla="*/ 1079241 h 4110786"/>
                  <a:gd name="connsiteX5" fmla="*/ 468805 w 4228786"/>
                  <a:gd name="connsiteY5" fmla="*/ 919162 h 4110786"/>
                  <a:gd name="connsiteX6" fmla="*/ 470434 w 4228786"/>
                  <a:gd name="connsiteY6" fmla="*/ 920125 h 4110786"/>
                  <a:gd name="connsiteX7" fmla="*/ 468805 w 4228786"/>
                  <a:gd name="connsiteY7" fmla="*/ 919162 h 4110786"/>
                  <a:gd name="connsiteX8" fmla="*/ 2176945 w 4228786"/>
                  <a:gd name="connsiteY8" fmla="*/ 319178 h 4110786"/>
                  <a:gd name="connsiteX9" fmla="*/ 2269473 w 4228786"/>
                  <a:gd name="connsiteY9" fmla="*/ 323850 h 4110786"/>
                  <a:gd name="connsiteX10" fmla="*/ 2090436 w 4228786"/>
                  <a:gd name="connsiteY10" fmla="*/ 323850 h 4110786"/>
                  <a:gd name="connsiteX11" fmla="*/ 2090436 w 4228786"/>
                  <a:gd name="connsiteY11" fmla="*/ 323546 h 4110786"/>
                  <a:gd name="connsiteX12" fmla="*/ 2176945 w 4228786"/>
                  <a:gd name="connsiteY12" fmla="*/ 319178 h 4110786"/>
                  <a:gd name="connsiteX13" fmla="*/ 2295032 w 4228786"/>
                  <a:gd name="connsiteY13" fmla="*/ 13068 h 4110786"/>
                  <a:gd name="connsiteX14" fmla="*/ 4228786 w 4228786"/>
                  <a:gd name="connsiteY14" fmla="*/ 2058946 h 4110786"/>
                  <a:gd name="connsiteX15" fmla="*/ 2176946 w 4228786"/>
                  <a:gd name="connsiteY15" fmla="*/ 4110786 h 4110786"/>
                  <a:gd name="connsiteX16" fmla="*/ 125105 w 4228786"/>
                  <a:gd name="connsiteY16" fmla="*/ 2058946 h 4110786"/>
                  <a:gd name="connsiteX17" fmla="*/ 437178 w 4228786"/>
                  <a:gd name="connsiteY17" fmla="*/ 2058945 h 4110786"/>
                  <a:gd name="connsiteX18" fmla="*/ 2176945 w 4228786"/>
                  <a:gd name="connsiteY18" fmla="*/ 3798712 h 4110786"/>
                  <a:gd name="connsiteX19" fmla="*/ 3916711 w 4228786"/>
                  <a:gd name="connsiteY19" fmla="*/ 2058945 h 4110786"/>
                  <a:gd name="connsiteX20" fmla="*/ 2269473 w 4228786"/>
                  <a:gd name="connsiteY20" fmla="*/ 323850 h 4110786"/>
                  <a:gd name="connsiteX21" fmla="*/ 2290461 w 4228786"/>
                  <a:gd name="connsiteY21" fmla="*/ 323850 h 4110786"/>
                  <a:gd name="connsiteX22" fmla="*/ 2295032 w 4228786"/>
                  <a:gd name="connsiteY22" fmla="*/ 13068 h 4110786"/>
                  <a:gd name="connsiteX23" fmla="*/ 2090436 w 4228786"/>
                  <a:gd name="connsiteY23" fmla="*/ 11473 h 4110786"/>
                  <a:gd name="connsiteX24" fmla="*/ 2090436 w 4228786"/>
                  <a:gd name="connsiteY24" fmla="*/ 323546 h 4110786"/>
                  <a:gd name="connsiteX25" fmla="*/ 739525 w 4228786"/>
                  <a:gd name="connsiteY25" fmla="*/ 1079241 h 4110786"/>
                  <a:gd name="connsiteX26" fmla="*/ 470434 w 4228786"/>
                  <a:gd name="connsiteY26" fmla="*/ 920125 h 4110786"/>
                  <a:gd name="connsiteX27" fmla="*/ 2090436 w 4228786"/>
                  <a:gd name="connsiteY27" fmla="*/ 11473 h 4110786"/>
                  <a:gd name="connsiteX28" fmla="*/ 2295224 w 4228786"/>
                  <a:gd name="connsiteY28" fmla="*/ 0 h 4110786"/>
                  <a:gd name="connsiteX29" fmla="*/ 2295032 w 4228786"/>
                  <a:gd name="connsiteY29" fmla="*/ 13068 h 4110786"/>
                  <a:gd name="connsiteX30" fmla="*/ 2176946 w 4228786"/>
                  <a:gd name="connsiteY30" fmla="*/ 7105 h 4110786"/>
                  <a:gd name="connsiteX31" fmla="*/ 2090436 w 4228786"/>
                  <a:gd name="connsiteY31" fmla="*/ 11473 h 4110786"/>
                  <a:gd name="connsiteX32" fmla="*/ 2090436 w 4228786"/>
                  <a:gd name="connsiteY32" fmla="*/ 2381 h 4110786"/>
                  <a:gd name="connsiteX33" fmla="*/ 2295224 w 4228786"/>
                  <a:gd name="connsiteY33" fmla="*/ 0 h 4110786"/>
                  <a:gd name="connsiteX0" fmla="*/ 739525 w 4228786"/>
                  <a:gd name="connsiteY0" fmla="*/ 1079241 h 4110786"/>
                  <a:gd name="connsiteX1" fmla="*/ 742648 w 4228786"/>
                  <a:gd name="connsiteY1" fmla="*/ 1081087 h 4110786"/>
                  <a:gd name="connsiteX2" fmla="*/ 647398 w 4228786"/>
                  <a:gd name="connsiteY2" fmla="*/ 1235869 h 4110786"/>
                  <a:gd name="connsiteX3" fmla="*/ 739525 w 4228786"/>
                  <a:gd name="connsiteY3" fmla="*/ 1079241 h 4110786"/>
                  <a:gd name="connsiteX4" fmla="*/ 468805 w 4228786"/>
                  <a:gd name="connsiteY4" fmla="*/ 919162 h 4110786"/>
                  <a:gd name="connsiteX5" fmla="*/ 470434 w 4228786"/>
                  <a:gd name="connsiteY5" fmla="*/ 920125 h 4110786"/>
                  <a:gd name="connsiteX6" fmla="*/ 468805 w 4228786"/>
                  <a:gd name="connsiteY6" fmla="*/ 919162 h 4110786"/>
                  <a:gd name="connsiteX7" fmla="*/ 2176945 w 4228786"/>
                  <a:gd name="connsiteY7" fmla="*/ 319178 h 4110786"/>
                  <a:gd name="connsiteX8" fmla="*/ 2269473 w 4228786"/>
                  <a:gd name="connsiteY8" fmla="*/ 323850 h 4110786"/>
                  <a:gd name="connsiteX9" fmla="*/ 2090436 w 4228786"/>
                  <a:gd name="connsiteY9" fmla="*/ 323850 h 4110786"/>
                  <a:gd name="connsiteX10" fmla="*/ 2090436 w 4228786"/>
                  <a:gd name="connsiteY10" fmla="*/ 323546 h 4110786"/>
                  <a:gd name="connsiteX11" fmla="*/ 2176945 w 4228786"/>
                  <a:gd name="connsiteY11" fmla="*/ 319178 h 4110786"/>
                  <a:gd name="connsiteX12" fmla="*/ 2295032 w 4228786"/>
                  <a:gd name="connsiteY12" fmla="*/ 13068 h 4110786"/>
                  <a:gd name="connsiteX13" fmla="*/ 4228786 w 4228786"/>
                  <a:gd name="connsiteY13" fmla="*/ 2058946 h 4110786"/>
                  <a:gd name="connsiteX14" fmla="*/ 2176946 w 4228786"/>
                  <a:gd name="connsiteY14" fmla="*/ 4110786 h 4110786"/>
                  <a:gd name="connsiteX15" fmla="*/ 125105 w 4228786"/>
                  <a:gd name="connsiteY15" fmla="*/ 2058946 h 4110786"/>
                  <a:gd name="connsiteX16" fmla="*/ 437178 w 4228786"/>
                  <a:gd name="connsiteY16" fmla="*/ 2058945 h 4110786"/>
                  <a:gd name="connsiteX17" fmla="*/ 2176945 w 4228786"/>
                  <a:gd name="connsiteY17" fmla="*/ 3798712 h 4110786"/>
                  <a:gd name="connsiteX18" fmla="*/ 3916711 w 4228786"/>
                  <a:gd name="connsiteY18" fmla="*/ 2058945 h 4110786"/>
                  <a:gd name="connsiteX19" fmla="*/ 2269473 w 4228786"/>
                  <a:gd name="connsiteY19" fmla="*/ 323850 h 4110786"/>
                  <a:gd name="connsiteX20" fmla="*/ 2290461 w 4228786"/>
                  <a:gd name="connsiteY20" fmla="*/ 323850 h 4110786"/>
                  <a:gd name="connsiteX21" fmla="*/ 2295032 w 4228786"/>
                  <a:gd name="connsiteY21" fmla="*/ 13068 h 4110786"/>
                  <a:gd name="connsiteX22" fmla="*/ 2090436 w 4228786"/>
                  <a:gd name="connsiteY22" fmla="*/ 11473 h 4110786"/>
                  <a:gd name="connsiteX23" fmla="*/ 2090436 w 4228786"/>
                  <a:gd name="connsiteY23" fmla="*/ 323546 h 4110786"/>
                  <a:gd name="connsiteX24" fmla="*/ 739525 w 4228786"/>
                  <a:gd name="connsiteY24" fmla="*/ 1079241 h 4110786"/>
                  <a:gd name="connsiteX25" fmla="*/ 470434 w 4228786"/>
                  <a:gd name="connsiteY25" fmla="*/ 920125 h 4110786"/>
                  <a:gd name="connsiteX26" fmla="*/ 2090436 w 4228786"/>
                  <a:gd name="connsiteY26" fmla="*/ 11473 h 4110786"/>
                  <a:gd name="connsiteX27" fmla="*/ 2295224 w 4228786"/>
                  <a:gd name="connsiteY27" fmla="*/ 0 h 4110786"/>
                  <a:gd name="connsiteX28" fmla="*/ 2295032 w 4228786"/>
                  <a:gd name="connsiteY28" fmla="*/ 13068 h 4110786"/>
                  <a:gd name="connsiteX29" fmla="*/ 2176946 w 4228786"/>
                  <a:gd name="connsiteY29" fmla="*/ 7105 h 4110786"/>
                  <a:gd name="connsiteX30" fmla="*/ 2090436 w 4228786"/>
                  <a:gd name="connsiteY30" fmla="*/ 11473 h 4110786"/>
                  <a:gd name="connsiteX31" fmla="*/ 2090436 w 4228786"/>
                  <a:gd name="connsiteY31" fmla="*/ 2381 h 4110786"/>
                  <a:gd name="connsiteX32" fmla="*/ 2295224 w 4228786"/>
                  <a:gd name="connsiteY32"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295032 w 4228786"/>
                  <a:gd name="connsiteY27" fmla="*/ 13068 h 4110786"/>
                  <a:gd name="connsiteX28" fmla="*/ 2176946 w 4228786"/>
                  <a:gd name="connsiteY28" fmla="*/ 7105 h 4110786"/>
                  <a:gd name="connsiteX29" fmla="*/ 2090436 w 4228786"/>
                  <a:gd name="connsiteY29" fmla="*/ 11473 h 4110786"/>
                  <a:gd name="connsiteX30" fmla="*/ 2090436 w 4228786"/>
                  <a:gd name="connsiteY30" fmla="*/ 2381 h 4110786"/>
                  <a:gd name="connsiteX31" fmla="*/ 2295224 w 4228786"/>
                  <a:gd name="connsiteY31" fmla="*/ 0 h 4110786"/>
                  <a:gd name="connsiteX0" fmla="*/ 739525 w 4228786"/>
                  <a:gd name="connsiteY0" fmla="*/ 1079241 h 4110786"/>
                  <a:gd name="connsiteX1" fmla="*/ 742648 w 4228786"/>
                  <a:gd name="connsiteY1" fmla="*/ 1081087 h 4110786"/>
                  <a:gd name="connsiteX2" fmla="*/ 739525 w 4228786"/>
                  <a:gd name="connsiteY2" fmla="*/ 1079241 h 4110786"/>
                  <a:gd name="connsiteX3" fmla="*/ 468805 w 4228786"/>
                  <a:gd name="connsiteY3" fmla="*/ 919162 h 4110786"/>
                  <a:gd name="connsiteX4" fmla="*/ 470434 w 4228786"/>
                  <a:gd name="connsiteY4" fmla="*/ 920125 h 4110786"/>
                  <a:gd name="connsiteX5" fmla="*/ 468805 w 4228786"/>
                  <a:gd name="connsiteY5" fmla="*/ 919162 h 4110786"/>
                  <a:gd name="connsiteX6" fmla="*/ 2176945 w 4228786"/>
                  <a:gd name="connsiteY6" fmla="*/ 319178 h 4110786"/>
                  <a:gd name="connsiteX7" fmla="*/ 2269473 w 4228786"/>
                  <a:gd name="connsiteY7" fmla="*/ 323850 h 4110786"/>
                  <a:gd name="connsiteX8" fmla="*/ 2090436 w 4228786"/>
                  <a:gd name="connsiteY8" fmla="*/ 323850 h 4110786"/>
                  <a:gd name="connsiteX9" fmla="*/ 2090436 w 4228786"/>
                  <a:gd name="connsiteY9" fmla="*/ 323546 h 4110786"/>
                  <a:gd name="connsiteX10" fmla="*/ 2176945 w 4228786"/>
                  <a:gd name="connsiteY10" fmla="*/ 319178 h 4110786"/>
                  <a:gd name="connsiteX11" fmla="*/ 2295032 w 4228786"/>
                  <a:gd name="connsiteY11" fmla="*/ 13068 h 4110786"/>
                  <a:gd name="connsiteX12" fmla="*/ 4228786 w 4228786"/>
                  <a:gd name="connsiteY12" fmla="*/ 2058946 h 4110786"/>
                  <a:gd name="connsiteX13" fmla="*/ 2176946 w 4228786"/>
                  <a:gd name="connsiteY13" fmla="*/ 4110786 h 4110786"/>
                  <a:gd name="connsiteX14" fmla="*/ 125105 w 4228786"/>
                  <a:gd name="connsiteY14" fmla="*/ 2058946 h 4110786"/>
                  <a:gd name="connsiteX15" fmla="*/ 437178 w 4228786"/>
                  <a:gd name="connsiteY15" fmla="*/ 2058945 h 4110786"/>
                  <a:gd name="connsiteX16" fmla="*/ 2176945 w 4228786"/>
                  <a:gd name="connsiteY16" fmla="*/ 3798712 h 4110786"/>
                  <a:gd name="connsiteX17" fmla="*/ 3916711 w 4228786"/>
                  <a:gd name="connsiteY17" fmla="*/ 2058945 h 4110786"/>
                  <a:gd name="connsiteX18" fmla="*/ 2269473 w 4228786"/>
                  <a:gd name="connsiteY18" fmla="*/ 323850 h 4110786"/>
                  <a:gd name="connsiteX19" fmla="*/ 2290461 w 4228786"/>
                  <a:gd name="connsiteY19" fmla="*/ 323850 h 4110786"/>
                  <a:gd name="connsiteX20" fmla="*/ 2295032 w 4228786"/>
                  <a:gd name="connsiteY20" fmla="*/ 13068 h 4110786"/>
                  <a:gd name="connsiteX21" fmla="*/ 2090436 w 4228786"/>
                  <a:gd name="connsiteY21" fmla="*/ 11473 h 4110786"/>
                  <a:gd name="connsiteX22" fmla="*/ 2090436 w 4228786"/>
                  <a:gd name="connsiteY22" fmla="*/ 323546 h 4110786"/>
                  <a:gd name="connsiteX23" fmla="*/ 739525 w 4228786"/>
                  <a:gd name="connsiteY23" fmla="*/ 1079241 h 4110786"/>
                  <a:gd name="connsiteX24" fmla="*/ 470434 w 4228786"/>
                  <a:gd name="connsiteY24" fmla="*/ 920125 h 4110786"/>
                  <a:gd name="connsiteX25" fmla="*/ 2090436 w 4228786"/>
                  <a:gd name="connsiteY25" fmla="*/ 11473 h 4110786"/>
                  <a:gd name="connsiteX26" fmla="*/ 2295224 w 4228786"/>
                  <a:gd name="connsiteY26" fmla="*/ 0 h 4110786"/>
                  <a:gd name="connsiteX27" fmla="*/ 2176946 w 4228786"/>
                  <a:gd name="connsiteY27" fmla="*/ 7105 h 4110786"/>
                  <a:gd name="connsiteX28" fmla="*/ 2090436 w 4228786"/>
                  <a:gd name="connsiteY28" fmla="*/ 11473 h 4110786"/>
                  <a:gd name="connsiteX29" fmla="*/ 2090436 w 4228786"/>
                  <a:gd name="connsiteY29" fmla="*/ 2381 h 4110786"/>
                  <a:gd name="connsiteX30" fmla="*/ 2295224 w 4228786"/>
                  <a:gd name="connsiteY30" fmla="*/ 0 h 4110786"/>
                  <a:gd name="connsiteX0" fmla="*/ 739525 w 4228949"/>
                  <a:gd name="connsiteY0" fmla="*/ 1079241 h 4110786"/>
                  <a:gd name="connsiteX1" fmla="*/ 742648 w 4228949"/>
                  <a:gd name="connsiteY1" fmla="*/ 1081087 h 4110786"/>
                  <a:gd name="connsiteX2" fmla="*/ 739525 w 4228949"/>
                  <a:gd name="connsiteY2" fmla="*/ 1079241 h 4110786"/>
                  <a:gd name="connsiteX3" fmla="*/ 468805 w 4228949"/>
                  <a:gd name="connsiteY3" fmla="*/ 919162 h 4110786"/>
                  <a:gd name="connsiteX4" fmla="*/ 470434 w 4228949"/>
                  <a:gd name="connsiteY4" fmla="*/ 920125 h 4110786"/>
                  <a:gd name="connsiteX5" fmla="*/ 468805 w 4228949"/>
                  <a:gd name="connsiteY5" fmla="*/ 919162 h 4110786"/>
                  <a:gd name="connsiteX6" fmla="*/ 2176945 w 4228949"/>
                  <a:gd name="connsiteY6" fmla="*/ 319178 h 4110786"/>
                  <a:gd name="connsiteX7" fmla="*/ 2269473 w 4228949"/>
                  <a:gd name="connsiteY7" fmla="*/ 323850 h 4110786"/>
                  <a:gd name="connsiteX8" fmla="*/ 2090436 w 4228949"/>
                  <a:gd name="connsiteY8" fmla="*/ 323850 h 4110786"/>
                  <a:gd name="connsiteX9" fmla="*/ 2090436 w 4228949"/>
                  <a:gd name="connsiteY9" fmla="*/ 323546 h 4110786"/>
                  <a:gd name="connsiteX10" fmla="*/ 2176945 w 4228949"/>
                  <a:gd name="connsiteY10" fmla="*/ 319178 h 4110786"/>
                  <a:gd name="connsiteX11" fmla="*/ 2290461 w 4228949"/>
                  <a:gd name="connsiteY11" fmla="*/ 323850 h 4110786"/>
                  <a:gd name="connsiteX12" fmla="*/ 4228786 w 4228949"/>
                  <a:gd name="connsiteY12" fmla="*/ 2058946 h 4110786"/>
                  <a:gd name="connsiteX13" fmla="*/ 2176946 w 4228949"/>
                  <a:gd name="connsiteY13" fmla="*/ 4110786 h 4110786"/>
                  <a:gd name="connsiteX14" fmla="*/ 125105 w 4228949"/>
                  <a:gd name="connsiteY14" fmla="*/ 2058946 h 4110786"/>
                  <a:gd name="connsiteX15" fmla="*/ 437178 w 4228949"/>
                  <a:gd name="connsiteY15" fmla="*/ 2058945 h 4110786"/>
                  <a:gd name="connsiteX16" fmla="*/ 2176945 w 4228949"/>
                  <a:gd name="connsiteY16" fmla="*/ 3798712 h 4110786"/>
                  <a:gd name="connsiteX17" fmla="*/ 3916711 w 4228949"/>
                  <a:gd name="connsiteY17" fmla="*/ 2058945 h 4110786"/>
                  <a:gd name="connsiteX18" fmla="*/ 2269473 w 4228949"/>
                  <a:gd name="connsiteY18" fmla="*/ 323850 h 4110786"/>
                  <a:gd name="connsiteX19" fmla="*/ 2290461 w 4228949"/>
                  <a:gd name="connsiteY19" fmla="*/ 323850 h 4110786"/>
                  <a:gd name="connsiteX20" fmla="*/ 2090436 w 4228949"/>
                  <a:gd name="connsiteY20" fmla="*/ 11473 h 4110786"/>
                  <a:gd name="connsiteX21" fmla="*/ 2090436 w 4228949"/>
                  <a:gd name="connsiteY21" fmla="*/ 323546 h 4110786"/>
                  <a:gd name="connsiteX22" fmla="*/ 739525 w 4228949"/>
                  <a:gd name="connsiteY22" fmla="*/ 1079241 h 4110786"/>
                  <a:gd name="connsiteX23" fmla="*/ 470434 w 4228949"/>
                  <a:gd name="connsiteY23" fmla="*/ 920125 h 4110786"/>
                  <a:gd name="connsiteX24" fmla="*/ 2090436 w 4228949"/>
                  <a:gd name="connsiteY24" fmla="*/ 11473 h 4110786"/>
                  <a:gd name="connsiteX25" fmla="*/ 2295224 w 4228949"/>
                  <a:gd name="connsiteY25" fmla="*/ 0 h 4110786"/>
                  <a:gd name="connsiteX26" fmla="*/ 2176946 w 4228949"/>
                  <a:gd name="connsiteY26" fmla="*/ 7105 h 4110786"/>
                  <a:gd name="connsiteX27" fmla="*/ 2090436 w 4228949"/>
                  <a:gd name="connsiteY27" fmla="*/ 11473 h 4110786"/>
                  <a:gd name="connsiteX28" fmla="*/ 2090436 w 4228949"/>
                  <a:gd name="connsiteY28" fmla="*/ 2381 h 4110786"/>
                  <a:gd name="connsiteX29" fmla="*/ 2295224 w 4228949"/>
                  <a:gd name="connsiteY29" fmla="*/ 0 h 4110786"/>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176946 w 4228949"/>
                  <a:gd name="connsiteY26" fmla="*/ 4724 h 4108405"/>
                  <a:gd name="connsiteX27" fmla="*/ 2090436 w 4228949"/>
                  <a:gd name="connsiteY27" fmla="*/ 9092 h 4108405"/>
                  <a:gd name="connsiteX28" fmla="*/ 2090436 w 4228949"/>
                  <a:gd name="connsiteY28" fmla="*/ 0 h 4108405"/>
                  <a:gd name="connsiteX0" fmla="*/ 739525 w 4228949"/>
                  <a:gd name="connsiteY0" fmla="*/ 1076860 h 4108405"/>
                  <a:gd name="connsiteX1" fmla="*/ 742648 w 4228949"/>
                  <a:gd name="connsiteY1" fmla="*/ 1078706 h 4108405"/>
                  <a:gd name="connsiteX2" fmla="*/ 739525 w 4228949"/>
                  <a:gd name="connsiteY2" fmla="*/ 1076860 h 4108405"/>
                  <a:gd name="connsiteX3" fmla="*/ 468805 w 4228949"/>
                  <a:gd name="connsiteY3" fmla="*/ 916781 h 4108405"/>
                  <a:gd name="connsiteX4" fmla="*/ 470434 w 4228949"/>
                  <a:gd name="connsiteY4" fmla="*/ 917744 h 4108405"/>
                  <a:gd name="connsiteX5" fmla="*/ 468805 w 4228949"/>
                  <a:gd name="connsiteY5" fmla="*/ 916781 h 4108405"/>
                  <a:gd name="connsiteX6" fmla="*/ 2176945 w 4228949"/>
                  <a:gd name="connsiteY6" fmla="*/ 316797 h 4108405"/>
                  <a:gd name="connsiteX7" fmla="*/ 2269473 w 4228949"/>
                  <a:gd name="connsiteY7" fmla="*/ 321469 h 4108405"/>
                  <a:gd name="connsiteX8" fmla="*/ 2090436 w 4228949"/>
                  <a:gd name="connsiteY8" fmla="*/ 321469 h 4108405"/>
                  <a:gd name="connsiteX9" fmla="*/ 2090436 w 4228949"/>
                  <a:gd name="connsiteY9" fmla="*/ 321165 h 4108405"/>
                  <a:gd name="connsiteX10" fmla="*/ 2176945 w 4228949"/>
                  <a:gd name="connsiteY10" fmla="*/ 316797 h 4108405"/>
                  <a:gd name="connsiteX11" fmla="*/ 2290461 w 4228949"/>
                  <a:gd name="connsiteY11" fmla="*/ 321469 h 4108405"/>
                  <a:gd name="connsiteX12" fmla="*/ 4228786 w 4228949"/>
                  <a:gd name="connsiteY12" fmla="*/ 2056565 h 4108405"/>
                  <a:gd name="connsiteX13" fmla="*/ 2176946 w 4228949"/>
                  <a:gd name="connsiteY13" fmla="*/ 4108405 h 4108405"/>
                  <a:gd name="connsiteX14" fmla="*/ 125105 w 4228949"/>
                  <a:gd name="connsiteY14" fmla="*/ 2056565 h 4108405"/>
                  <a:gd name="connsiteX15" fmla="*/ 437178 w 4228949"/>
                  <a:gd name="connsiteY15" fmla="*/ 2056564 h 4108405"/>
                  <a:gd name="connsiteX16" fmla="*/ 2176945 w 4228949"/>
                  <a:gd name="connsiteY16" fmla="*/ 3796331 h 4108405"/>
                  <a:gd name="connsiteX17" fmla="*/ 3916711 w 4228949"/>
                  <a:gd name="connsiteY17" fmla="*/ 2056564 h 4108405"/>
                  <a:gd name="connsiteX18" fmla="*/ 2269473 w 4228949"/>
                  <a:gd name="connsiteY18" fmla="*/ 321469 h 4108405"/>
                  <a:gd name="connsiteX19" fmla="*/ 2290461 w 4228949"/>
                  <a:gd name="connsiteY19" fmla="*/ 321469 h 4108405"/>
                  <a:gd name="connsiteX20" fmla="*/ 2090436 w 4228949"/>
                  <a:gd name="connsiteY20" fmla="*/ 9092 h 4108405"/>
                  <a:gd name="connsiteX21" fmla="*/ 2090436 w 4228949"/>
                  <a:gd name="connsiteY21" fmla="*/ 321165 h 4108405"/>
                  <a:gd name="connsiteX22" fmla="*/ 739525 w 4228949"/>
                  <a:gd name="connsiteY22" fmla="*/ 1076860 h 4108405"/>
                  <a:gd name="connsiteX23" fmla="*/ 470434 w 4228949"/>
                  <a:gd name="connsiteY23" fmla="*/ 917744 h 4108405"/>
                  <a:gd name="connsiteX24" fmla="*/ 2090436 w 4228949"/>
                  <a:gd name="connsiteY24" fmla="*/ 9092 h 4108405"/>
                  <a:gd name="connsiteX25" fmla="*/ 2090436 w 4228949"/>
                  <a:gd name="connsiteY25" fmla="*/ 0 h 4108405"/>
                  <a:gd name="connsiteX26" fmla="*/ 2090436 w 4228949"/>
                  <a:gd name="connsiteY26" fmla="*/ 9092 h 4108405"/>
                  <a:gd name="connsiteX27" fmla="*/ 2090436 w 4228949"/>
                  <a:gd name="connsiteY27"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269473 w 4228925"/>
                  <a:gd name="connsiteY7" fmla="*/ 321469 h 4108405"/>
                  <a:gd name="connsiteX8" fmla="*/ 2090436 w 4228925"/>
                  <a:gd name="connsiteY8" fmla="*/ 321469 h 4108405"/>
                  <a:gd name="connsiteX9" fmla="*/ 2090436 w 4228925"/>
                  <a:gd name="connsiteY9" fmla="*/ 321165 h 4108405"/>
                  <a:gd name="connsiteX10" fmla="*/ 2176945 w 4228925"/>
                  <a:gd name="connsiteY10" fmla="*/ 316797 h 4108405"/>
                  <a:gd name="connsiteX11" fmla="*/ 2290461 w 4228925"/>
                  <a:gd name="connsiteY11" fmla="*/ 321469 h 4108405"/>
                  <a:gd name="connsiteX12" fmla="*/ 4228786 w 4228925"/>
                  <a:gd name="connsiteY12" fmla="*/ 2056565 h 4108405"/>
                  <a:gd name="connsiteX13" fmla="*/ 2176946 w 4228925"/>
                  <a:gd name="connsiteY13" fmla="*/ 4108405 h 4108405"/>
                  <a:gd name="connsiteX14" fmla="*/ 125105 w 4228925"/>
                  <a:gd name="connsiteY14" fmla="*/ 2056565 h 4108405"/>
                  <a:gd name="connsiteX15" fmla="*/ 437178 w 4228925"/>
                  <a:gd name="connsiteY15" fmla="*/ 2056564 h 4108405"/>
                  <a:gd name="connsiteX16" fmla="*/ 2176945 w 4228925"/>
                  <a:gd name="connsiteY16" fmla="*/ 3796331 h 4108405"/>
                  <a:gd name="connsiteX17" fmla="*/ 3916711 w 4228925"/>
                  <a:gd name="connsiteY17" fmla="*/ 2056564 h 4108405"/>
                  <a:gd name="connsiteX18" fmla="*/ 2290461 w 4228925"/>
                  <a:gd name="connsiteY18" fmla="*/ 321469 h 4108405"/>
                  <a:gd name="connsiteX19" fmla="*/ 2090436 w 4228925"/>
                  <a:gd name="connsiteY19" fmla="*/ 9092 h 4108405"/>
                  <a:gd name="connsiteX20" fmla="*/ 2090436 w 4228925"/>
                  <a:gd name="connsiteY20" fmla="*/ 321165 h 4108405"/>
                  <a:gd name="connsiteX21" fmla="*/ 739525 w 4228925"/>
                  <a:gd name="connsiteY21" fmla="*/ 1076860 h 4108405"/>
                  <a:gd name="connsiteX22" fmla="*/ 470434 w 4228925"/>
                  <a:gd name="connsiteY22" fmla="*/ 917744 h 4108405"/>
                  <a:gd name="connsiteX23" fmla="*/ 2090436 w 4228925"/>
                  <a:gd name="connsiteY23" fmla="*/ 9092 h 4108405"/>
                  <a:gd name="connsiteX24" fmla="*/ 2090436 w 4228925"/>
                  <a:gd name="connsiteY24" fmla="*/ 0 h 4108405"/>
                  <a:gd name="connsiteX25" fmla="*/ 2090436 w 4228925"/>
                  <a:gd name="connsiteY25" fmla="*/ 9092 h 4108405"/>
                  <a:gd name="connsiteX26" fmla="*/ 2090436 w 4228925"/>
                  <a:gd name="connsiteY26"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176945 w 4228925"/>
                  <a:gd name="connsiteY6" fmla="*/ 316797 h 4108405"/>
                  <a:gd name="connsiteX7" fmla="*/ 2090436 w 4228925"/>
                  <a:gd name="connsiteY7" fmla="*/ 321469 h 4108405"/>
                  <a:gd name="connsiteX8" fmla="*/ 2090436 w 4228925"/>
                  <a:gd name="connsiteY8" fmla="*/ 321165 h 4108405"/>
                  <a:gd name="connsiteX9" fmla="*/ 2176945 w 4228925"/>
                  <a:gd name="connsiteY9" fmla="*/ 316797 h 4108405"/>
                  <a:gd name="connsiteX10" fmla="*/ 2290461 w 4228925"/>
                  <a:gd name="connsiteY10" fmla="*/ 321469 h 4108405"/>
                  <a:gd name="connsiteX11" fmla="*/ 4228786 w 4228925"/>
                  <a:gd name="connsiteY11" fmla="*/ 2056565 h 4108405"/>
                  <a:gd name="connsiteX12" fmla="*/ 2176946 w 4228925"/>
                  <a:gd name="connsiteY12" fmla="*/ 4108405 h 4108405"/>
                  <a:gd name="connsiteX13" fmla="*/ 125105 w 4228925"/>
                  <a:gd name="connsiteY13" fmla="*/ 2056565 h 4108405"/>
                  <a:gd name="connsiteX14" fmla="*/ 437178 w 4228925"/>
                  <a:gd name="connsiteY14" fmla="*/ 2056564 h 4108405"/>
                  <a:gd name="connsiteX15" fmla="*/ 2176945 w 4228925"/>
                  <a:gd name="connsiteY15" fmla="*/ 3796331 h 4108405"/>
                  <a:gd name="connsiteX16" fmla="*/ 3916711 w 4228925"/>
                  <a:gd name="connsiteY16" fmla="*/ 2056564 h 4108405"/>
                  <a:gd name="connsiteX17" fmla="*/ 2290461 w 4228925"/>
                  <a:gd name="connsiteY17" fmla="*/ 321469 h 4108405"/>
                  <a:gd name="connsiteX18" fmla="*/ 2090436 w 4228925"/>
                  <a:gd name="connsiteY18" fmla="*/ 9092 h 4108405"/>
                  <a:gd name="connsiteX19" fmla="*/ 2090436 w 4228925"/>
                  <a:gd name="connsiteY19" fmla="*/ 321165 h 4108405"/>
                  <a:gd name="connsiteX20" fmla="*/ 739525 w 4228925"/>
                  <a:gd name="connsiteY20" fmla="*/ 1076860 h 4108405"/>
                  <a:gd name="connsiteX21" fmla="*/ 470434 w 4228925"/>
                  <a:gd name="connsiteY21" fmla="*/ 917744 h 4108405"/>
                  <a:gd name="connsiteX22" fmla="*/ 2090436 w 4228925"/>
                  <a:gd name="connsiteY22" fmla="*/ 9092 h 4108405"/>
                  <a:gd name="connsiteX23" fmla="*/ 2090436 w 4228925"/>
                  <a:gd name="connsiteY23" fmla="*/ 0 h 4108405"/>
                  <a:gd name="connsiteX24" fmla="*/ 2090436 w 4228925"/>
                  <a:gd name="connsiteY24" fmla="*/ 9092 h 4108405"/>
                  <a:gd name="connsiteX25" fmla="*/ 2090436 w 4228925"/>
                  <a:gd name="connsiteY25" fmla="*/ 0 h 4108405"/>
                  <a:gd name="connsiteX0" fmla="*/ 739525 w 4228925"/>
                  <a:gd name="connsiteY0" fmla="*/ 1076860 h 4108405"/>
                  <a:gd name="connsiteX1" fmla="*/ 742648 w 4228925"/>
                  <a:gd name="connsiteY1" fmla="*/ 1078706 h 4108405"/>
                  <a:gd name="connsiteX2" fmla="*/ 739525 w 4228925"/>
                  <a:gd name="connsiteY2" fmla="*/ 1076860 h 4108405"/>
                  <a:gd name="connsiteX3" fmla="*/ 468805 w 4228925"/>
                  <a:gd name="connsiteY3" fmla="*/ 916781 h 4108405"/>
                  <a:gd name="connsiteX4" fmla="*/ 470434 w 4228925"/>
                  <a:gd name="connsiteY4" fmla="*/ 917744 h 4108405"/>
                  <a:gd name="connsiteX5" fmla="*/ 468805 w 4228925"/>
                  <a:gd name="connsiteY5" fmla="*/ 916781 h 4108405"/>
                  <a:gd name="connsiteX6" fmla="*/ 2090436 w 4228925"/>
                  <a:gd name="connsiteY6" fmla="*/ 321165 h 4108405"/>
                  <a:gd name="connsiteX7" fmla="*/ 2090436 w 4228925"/>
                  <a:gd name="connsiteY7" fmla="*/ 321469 h 4108405"/>
                  <a:gd name="connsiteX8" fmla="*/ 2090436 w 4228925"/>
                  <a:gd name="connsiteY8" fmla="*/ 321165 h 4108405"/>
                  <a:gd name="connsiteX9" fmla="*/ 2290461 w 4228925"/>
                  <a:gd name="connsiteY9" fmla="*/ 321469 h 4108405"/>
                  <a:gd name="connsiteX10" fmla="*/ 4228786 w 4228925"/>
                  <a:gd name="connsiteY10" fmla="*/ 2056565 h 4108405"/>
                  <a:gd name="connsiteX11" fmla="*/ 2176946 w 4228925"/>
                  <a:gd name="connsiteY11" fmla="*/ 4108405 h 4108405"/>
                  <a:gd name="connsiteX12" fmla="*/ 125105 w 4228925"/>
                  <a:gd name="connsiteY12" fmla="*/ 2056565 h 4108405"/>
                  <a:gd name="connsiteX13" fmla="*/ 437178 w 4228925"/>
                  <a:gd name="connsiteY13" fmla="*/ 2056564 h 4108405"/>
                  <a:gd name="connsiteX14" fmla="*/ 2176945 w 4228925"/>
                  <a:gd name="connsiteY14" fmla="*/ 3796331 h 4108405"/>
                  <a:gd name="connsiteX15" fmla="*/ 3916711 w 4228925"/>
                  <a:gd name="connsiteY15" fmla="*/ 2056564 h 4108405"/>
                  <a:gd name="connsiteX16" fmla="*/ 2290461 w 4228925"/>
                  <a:gd name="connsiteY16" fmla="*/ 321469 h 4108405"/>
                  <a:gd name="connsiteX17" fmla="*/ 2090436 w 4228925"/>
                  <a:gd name="connsiteY17" fmla="*/ 9092 h 4108405"/>
                  <a:gd name="connsiteX18" fmla="*/ 2090436 w 4228925"/>
                  <a:gd name="connsiteY18" fmla="*/ 321165 h 4108405"/>
                  <a:gd name="connsiteX19" fmla="*/ 739525 w 4228925"/>
                  <a:gd name="connsiteY19" fmla="*/ 1076860 h 4108405"/>
                  <a:gd name="connsiteX20" fmla="*/ 470434 w 4228925"/>
                  <a:gd name="connsiteY20" fmla="*/ 917744 h 4108405"/>
                  <a:gd name="connsiteX21" fmla="*/ 2090436 w 4228925"/>
                  <a:gd name="connsiteY21" fmla="*/ 9092 h 4108405"/>
                  <a:gd name="connsiteX22" fmla="*/ 2090436 w 4228925"/>
                  <a:gd name="connsiteY22" fmla="*/ 0 h 4108405"/>
                  <a:gd name="connsiteX23" fmla="*/ 2090436 w 4228925"/>
                  <a:gd name="connsiteY23" fmla="*/ 9092 h 4108405"/>
                  <a:gd name="connsiteX24" fmla="*/ 2090436 w 4228925"/>
                  <a:gd name="connsiteY24" fmla="*/ 0 h 4108405"/>
                  <a:gd name="connsiteX0" fmla="*/ 739525 w 4228925"/>
                  <a:gd name="connsiteY0" fmla="*/ 1067768 h 4099313"/>
                  <a:gd name="connsiteX1" fmla="*/ 742648 w 4228925"/>
                  <a:gd name="connsiteY1" fmla="*/ 1069614 h 4099313"/>
                  <a:gd name="connsiteX2" fmla="*/ 739525 w 4228925"/>
                  <a:gd name="connsiteY2" fmla="*/ 1067768 h 4099313"/>
                  <a:gd name="connsiteX3" fmla="*/ 468805 w 4228925"/>
                  <a:gd name="connsiteY3" fmla="*/ 907689 h 4099313"/>
                  <a:gd name="connsiteX4" fmla="*/ 470434 w 4228925"/>
                  <a:gd name="connsiteY4" fmla="*/ 908652 h 4099313"/>
                  <a:gd name="connsiteX5" fmla="*/ 468805 w 4228925"/>
                  <a:gd name="connsiteY5" fmla="*/ 907689 h 4099313"/>
                  <a:gd name="connsiteX6" fmla="*/ 2090436 w 4228925"/>
                  <a:gd name="connsiteY6" fmla="*/ 312073 h 4099313"/>
                  <a:gd name="connsiteX7" fmla="*/ 2090436 w 4228925"/>
                  <a:gd name="connsiteY7" fmla="*/ 312377 h 4099313"/>
                  <a:gd name="connsiteX8" fmla="*/ 2090436 w 4228925"/>
                  <a:gd name="connsiteY8" fmla="*/ 312073 h 4099313"/>
                  <a:gd name="connsiteX9" fmla="*/ 2290461 w 4228925"/>
                  <a:gd name="connsiteY9" fmla="*/ 312377 h 4099313"/>
                  <a:gd name="connsiteX10" fmla="*/ 4228786 w 4228925"/>
                  <a:gd name="connsiteY10" fmla="*/ 2047473 h 4099313"/>
                  <a:gd name="connsiteX11" fmla="*/ 2176946 w 4228925"/>
                  <a:gd name="connsiteY11" fmla="*/ 4099313 h 4099313"/>
                  <a:gd name="connsiteX12" fmla="*/ 125105 w 4228925"/>
                  <a:gd name="connsiteY12" fmla="*/ 2047473 h 4099313"/>
                  <a:gd name="connsiteX13" fmla="*/ 437178 w 4228925"/>
                  <a:gd name="connsiteY13" fmla="*/ 2047472 h 4099313"/>
                  <a:gd name="connsiteX14" fmla="*/ 2176945 w 4228925"/>
                  <a:gd name="connsiteY14" fmla="*/ 3787239 h 4099313"/>
                  <a:gd name="connsiteX15" fmla="*/ 3916711 w 4228925"/>
                  <a:gd name="connsiteY15" fmla="*/ 2047472 h 4099313"/>
                  <a:gd name="connsiteX16" fmla="*/ 2290461 w 4228925"/>
                  <a:gd name="connsiteY16" fmla="*/ 312377 h 4099313"/>
                  <a:gd name="connsiteX17" fmla="*/ 2090436 w 4228925"/>
                  <a:gd name="connsiteY17" fmla="*/ 0 h 4099313"/>
                  <a:gd name="connsiteX18" fmla="*/ 2090436 w 4228925"/>
                  <a:gd name="connsiteY18" fmla="*/ 312073 h 4099313"/>
                  <a:gd name="connsiteX19" fmla="*/ 739525 w 4228925"/>
                  <a:gd name="connsiteY19" fmla="*/ 1067768 h 4099313"/>
                  <a:gd name="connsiteX20" fmla="*/ 470434 w 4228925"/>
                  <a:gd name="connsiteY20" fmla="*/ 908652 h 4099313"/>
                  <a:gd name="connsiteX21" fmla="*/ 2090436 w 4228925"/>
                  <a:gd name="connsiteY21" fmla="*/ 0 h 4099313"/>
                  <a:gd name="connsiteX0" fmla="*/ 739525 w 4353891"/>
                  <a:gd name="connsiteY0" fmla="*/ 1067768 h 4099313"/>
                  <a:gd name="connsiteX1" fmla="*/ 742648 w 4353891"/>
                  <a:gd name="connsiteY1" fmla="*/ 1069614 h 4099313"/>
                  <a:gd name="connsiteX2" fmla="*/ 739525 w 4353891"/>
                  <a:gd name="connsiteY2" fmla="*/ 1067768 h 4099313"/>
                  <a:gd name="connsiteX3" fmla="*/ 468805 w 4353891"/>
                  <a:gd name="connsiteY3" fmla="*/ 907689 h 4099313"/>
                  <a:gd name="connsiteX4" fmla="*/ 470434 w 4353891"/>
                  <a:gd name="connsiteY4" fmla="*/ 908652 h 4099313"/>
                  <a:gd name="connsiteX5" fmla="*/ 468805 w 4353891"/>
                  <a:gd name="connsiteY5" fmla="*/ 907689 h 4099313"/>
                  <a:gd name="connsiteX6" fmla="*/ 2090436 w 4353891"/>
                  <a:gd name="connsiteY6" fmla="*/ 312073 h 4099313"/>
                  <a:gd name="connsiteX7" fmla="*/ 2090436 w 4353891"/>
                  <a:gd name="connsiteY7" fmla="*/ 312377 h 4099313"/>
                  <a:gd name="connsiteX8" fmla="*/ 2090436 w 4353891"/>
                  <a:gd name="connsiteY8" fmla="*/ 312073 h 4099313"/>
                  <a:gd name="connsiteX9" fmla="*/ 3916711 w 4353891"/>
                  <a:gd name="connsiteY9" fmla="*/ 2047472 h 4099313"/>
                  <a:gd name="connsiteX10" fmla="*/ 4228786 w 4353891"/>
                  <a:gd name="connsiteY10" fmla="*/ 2047473 h 4099313"/>
                  <a:gd name="connsiteX11" fmla="*/ 2176946 w 4353891"/>
                  <a:gd name="connsiteY11" fmla="*/ 4099313 h 4099313"/>
                  <a:gd name="connsiteX12" fmla="*/ 125105 w 4353891"/>
                  <a:gd name="connsiteY12" fmla="*/ 2047473 h 4099313"/>
                  <a:gd name="connsiteX13" fmla="*/ 437178 w 4353891"/>
                  <a:gd name="connsiteY13" fmla="*/ 2047472 h 4099313"/>
                  <a:gd name="connsiteX14" fmla="*/ 2176945 w 4353891"/>
                  <a:gd name="connsiteY14" fmla="*/ 3787239 h 4099313"/>
                  <a:gd name="connsiteX15" fmla="*/ 3916711 w 4353891"/>
                  <a:gd name="connsiteY15" fmla="*/ 2047472 h 4099313"/>
                  <a:gd name="connsiteX16" fmla="*/ 2090436 w 4353891"/>
                  <a:gd name="connsiteY16" fmla="*/ 0 h 4099313"/>
                  <a:gd name="connsiteX17" fmla="*/ 2090436 w 4353891"/>
                  <a:gd name="connsiteY17" fmla="*/ 312073 h 4099313"/>
                  <a:gd name="connsiteX18" fmla="*/ 739525 w 4353891"/>
                  <a:gd name="connsiteY18" fmla="*/ 1067768 h 4099313"/>
                  <a:gd name="connsiteX19" fmla="*/ 470434 w 4353891"/>
                  <a:gd name="connsiteY19" fmla="*/ 908652 h 4099313"/>
                  <a:gd name="connsiteX20" fmla="*/ 2090436 w 4353891"/>
                  <a:gd name="connsiteY20" fmla="*/ 0 h 4099313"/>
                  <a:gd name="connsiteX0" fmla="*/ 614420 w 4228786"/>
                  <a:gd name="connsiteY0" fmla="*/ 1067768 h 4099313"/>
                  <a:gd name="connsiteX1" fmla="*/ 617543 w 4228786"/>
                  <a:gd name="connsiteY1" fmla="*/ 1069614 h 4099313"/>
                  <a:gd name="connsiteX2" fmla="*/ 614420 w 4228786"/>
                  <a:gd name="connsiteY2" fmla="*/ 1067768 h 4099313"/>
                  <a:gd name="connsiteX3" fmla="*/ 343700 w 4228786"/>
                  <a:gd name="connsiteY3" fmla="*/ 907689 h 4099313"/>
                  <a:gd name="connsiteX4" fmla="*/ 345329 w 4228786"/>
                  <a:gd name="connsiteY4" fmla="*/ 908652 h 4099313"/>
                  <a:gd name="connsiteX5" fmla="*/ 343700 w 4228786"/>
                  <a:gd name="connsiteY5" fmla="*/ 907689 h 4099313"/>
                  <a:gd name="connsiteX6" fmla="*/ 1965331 w 4228786"/>
                  <a:gd name="connsiteY6" fmla="*/ 312073 h 4099313"/>
                  <a:gd name="connsiteX7" fmla="*/ 1965331 w 4228786"/>
                  <a:gd name="connsiteY7" fmla="*/ 312377 h 4099313"/>
                  <a:gd name="connsiteX8" fmla="*/ 1965331 w 4228786"/>
                  <a:gd name="connsiteY8" fmla="*/ 312073 h 4099313"/>
                  <a:gd name="connsiteX9" fmla="*/ 3791606 w 4228786"/>
                  <a:gd name="connsiteY9" fmla="*/ 2047472 h 4099313"/>
                  <a:gd name="connsiteX10" fmla="*/ 4103681 w 4228786"/>
                  <a:gd name="connsiteY10" fmla="*/ 2047473 h 4099313"/>
                  <a:gd name="connsiteX11" fmla="*/ 2051841 w 4228786"/>
                  <a:gd name="connsiteY11" fmla="*/ 4099313 h 4099313"/>
                  <a:gd name="connsiteX12" fmla="*/ 0 w 4228786"/>
                  <a:gd name="connsiteY12" fmla="*/ 2047473 h 4099313"/>
                  <a:gd name="connsiteX13" fmla="*/ 2051840 w 4228786"/>
                  <a:gd name="connsiteY13" fmla="*/ 3787239 h 4099313"/>
                  <a:gd name="connsiteX14" fmla="*/ 3791606 w 4228786"/>
                  <a:gd name="connsiteY14" fmla="*/ 2047472 h 4099313"/>
                  <a:gd name="connsiteX15" fmla="*/ 1965331 w 4228786"/>
                  <a:gd name="connsiteY15" fmla="*/ 0 h 4099313"/>
                  <a:gd name="connsiteX16" fmla="*/ 1965331 w 4228786"/>
                  <a:gd name="connsiteY16" fmla="*/ 312073 h 4099313"/>
                  <a:gd name="connsiteX17" fmla="*/ 614420 w 4228786"/>
                  <a:gd name="connsiteY17" fmla="*/ 1067768 h 4099313"/>
                  <a:gd name="connsiteX18" fmla="*/ 345329 w 4228786"/>
                  <a:gd name="connsiteY18" fmla="*/ 908652 h 4099313"/>
                  <a:gd name="connsiteX19" fmla="*/ 1965331 w 4228786"/>
                  <a:gd name="connsiteY19" fmla="*/ 0 h 4099313"/>
                  <a:gd name="connsiteX0" fmla="*/ 270720 w 3885086"/>
                  <a:gd name="connsiteY0" fmla="*/ 1067768 h 4224418"/>
                  <a:gd name="connsiteX1" fmla="*/ 273843 w 3885086"/>
                  <a:gd name="connsiteY1" fmla="*/ 1069614 h 4224418"/>
                  <a:gd name="connsiteX2" fmla="*/ 270720 w 3885086"/>
                  <a:gd name="connsiteY2" fmla="*/ 1067768 h 4224418"/>
                  <a:gd name="connsiteX3" fmla="*/ 0 w 3885086"/>
                  <a:gd name="connsiteY3" fmla="*/ 907689 h 4224418"/>
                  <a:gd name="connsiteX4" fmla="*/ 1629 w 3885086"/>
                  <a:gd name="connsiteY4" fmla="*/ 908652 h 4224418"/>
                  <a:gd name="connsiteX5" fmla="*/ 0 w 3885086"/>
                  <a:gd name="connsiteY5" fmla="*/ 907689 h 4224418"/>
                  <a:gd name="connsiteX6" fmla="*/ 1621631 w 3885086"/>
                  <a:gd name="connsiteY6" fmla="*/ 312073 h 4224418"/>
                  <a:gd name="connsiteX7" fmla="*/ 1621631 w 3885086"/>
                  <a:gd name="connsiteY7" fmla="*/ 312377 h 4224418"/>
                  <a:gd name="connsiteX8" fmla="*/ 1621631 w 3885086"/>
                  <a:gd name="connsiteY8" fmla="*/ 312073 h 4224418"/>
                  <a:gd name="connsiteX9" fmla="*/ 3447906 w 3885086"/>
                  <a:gd name="connsiteY9" fmla="*/ 2047472 h 4224418"/>
                  <a:gd name="connsiteX10" fmla="*/ 3759981 w 3885086"/>
                  <a:gd name="connsiteY10" fmla="*/ 2047473 h 4224418"/>
                  <a:gd name="connsiteX11" fmla="*/ 1708141 w 3885086"/>
                  <a:gd name="connsiteY11" fmla="*/ 4099313 h 4224418"/>
                  <a:gd name="connsiteX12" fmla="*/ 1708140 w 3885086"/>
                  <a:gd name="connsiteY12" fmla="*/ 3787239 h 4224418"/>
                  <a:gd name="connsiteX13" fmla="*/ 3447906 w 3885086"/>
                  <a:gd name="connsiteY13" fmla="*/ 2047472 h 4224418"/>
                  <a:gd name="connsiteX14" fmla="*/ 1621631 w 3885086"/>
                  <a:gd name="connsiteY14" fmla="*/ 0 h 4224418"/>
                  <a:gd name="connsiteX15" fmla="*/ 1621631 w 3885086"/>
                  <a:gd name="connsiteY15" fmla="*/ 312073 h 4224418"/>
                  <a:gd name="connsiteX16" fmla="*/ 270720 w 3885086"/>
                  <a:gd name="connsiteY16" fmla="*/ 1067768 h 4224418"/>
                  <a:gd name="connsiteX17" fmla="*/ 1629 w 3885086"/>
                  <a:gd name="connsiteY17" fmla="*/ 908652 h 4224418"/>
                  <a:gd name="connsiteX18" fmla="*/ 1621631 w 3885086"/>
                  <a:gd name="connsiteY18" fmla="*/ 0 h 4224418"/>
                  <a:gd name="connsiteX0" fmla="*/ 270720 w 3885086"/>
                  <a:gd name="connsiteY0" fmla="*/ 1067768 h 4099313"/>
                  <a:gd name="connsiteX1" fmla="*/ 273843 w 3885086"/>
                  <a:gd name="connsiteY1" fmla="*/ 1069614 h 4099313"/>
                  <a:gd name="connsiteX2" fmla="*/ 270720 w 3885086"/>
                  <a:gd name="connsiteY2" fmla="*/ 1067768 h 4099313"/>
                  <a:gd name="connsiteX3" fmla="*/ 0 w 3885086"/>
                  <a:gd name="connsiteY3" fmla="*/ 907689 h 4099313"/>
                  <a:gd name="connsiteX4" fmla="*/ 1629 w 3885086"/>
                  <a:gd name="connsiteY4" fmla="*/ 908652 h 4099313"/>
                  <a:gd name="connsiteX5" fmla="*/ 0 w 3885086"/>
                  <a:gd name="connsiteY5" fmla="*/ 907689 h 4099313"/>
                  <a:gd name="connsiteX6" fmla="*/ 1621631 w 3885086"/>
                  <a:gd name="connsiteY6" fmla="*/ 312073 h 4099313"/>
                  <a:gd name="connsiteX7" fmla="*/ 1621631 w 3885086"/>
                  <a:gd name="connsiteY7" fmla="*/ 312377 h 4099313"/>
                  <a:gd name="connsiteX8" fmla="*/ 1621631 w 3885086"/>
                  <a:gd name="connsiteY8" fmla="*/ 312073 h 4099313"/>
                  <a:gd name="connsiteX9" fmla="*/ 3447906 w 3885086"/>
                  <a:gd name="connsiteY9" fmla="*/ 2047472 h 4099313"/>
                  <a:gd name="connsiteX10" fmla="*/ 3759981 w 3885086"/>
                  <a:gd name="connsiteY10" fmla="*/ 2047473 h 4099313"/>
                  <a:gd name="connsiteX11" fmla="*/ 1708141 w 3885086"/>
                  <a:gd name="connsiteY11" fmla="*/ 4099313 h 4099313"/>
                  <a:gd name="connsiteX12" fmla="*/ 3447906 w 3885086"/>
                  <a:gd name="connsiteY12" fmla="*/ 2047472 h 4099313"/>
                  <a:gd name="connsiteX13" fmla="*/ 1621631 w 3885086"/>
                  <a:gd name="connsiteY13" fmla="*/ 0 h 4099313"/>
                  <a:gd name="connsiteX14" fmla="*/ 1621631 w 3885086"/>
                  <a:gd name="connsiteY14" fmla="*/ 312073 h 4099313"/>
                  <a:gd name="connsiteX15" fmla="*/ 270720 w 3885086"/>
                  <a:gd name="connsiteY15" fmla="*/ 1067768 h 4099313"/>
                  <a:gd name="connsiteX16" fmla="*/ 1629 w 3885086"/>
                  <a:gd name="connsiteY16" fmla="*/ 908652 h 4099313"/>
                  <a:gd name="connsiteX17" fmla="*/ 1621631 w 3885086"/>
                  <a:gd name="connsiteY17" fmla="*/ 0 h 4099313"/>
                  <a:gd name="connsiteX0" fmla="*/ 270720 w 3760643"/>
                  <a:gd name="connsiteY0" fmla="*/ 1067768 h 2047473"/>
                  <a:gd name="connsiteX1" fmla="*/ 273843 w 3760643"/>
                  <a:gd name="connsiteY1" fmla="*/ 1069614 h 2047473"/>
                  <a:gd name="connsiteX2" fmla="*/ 270720 w 3760643"/>
                  <a:gd name="connsiteY2" fmla="*/ 1067768 h 2047473"/>
                  <a:gd name="connsiteX3" fmla="*/ 0 w 3760643"/>
                  <a:gd name="connsiteY3" fmla="*/ 907689 h 2047473"/>
                  <a:gd name="connsiteX4" fmla="*/ 1629 w 3760643"/>
                  <a:gd name="connsiteY4" fmla="*/ 908652 h 2047473"/>
                  <a:gd name="connsiteX5" fmla="*/ 0 w 3760643"/>
                  <a:gd name="connsiteY5" fmla="*/ 907689 h 2047473"/>
                  <a:gd name="connsiteX6" fmla="*/ 1621631 w 3760643"/>
                  <a:gd name="connsiteY6" fmla="*/ 312073 h 2047473"/>
                  <a:gd name="connsiteX7" fmla="*/ 1621631 w 3760643"/>
                  <a:gd name="connsiteY7" fmla="*/ 312377 h 2047473"/>
                  <a:gd name="connsiteX8" fmla="*/ 1621631 w 3760643"/>
                  <a:gd name="connsiteY8" fmla="*/ 312073 h 2047473"/>
                  <a:gd name="connsiteX9" fmla="*/ 3447906 w 3760643"/>
                  <a:gd name="connsiteY9" fmla="*/ 2047472 h 2047473"/>
                  <a:gd name="connsiteX10" fmla="*/ 3759981 w 3760643"/>
                  <a:gd name="connsiteY10" fmla="*/ 2047473 h 2047473"/>
                  <a:gd name="connsiteX11" fmla="*/ 3447906 w 3760643"/>
                  <a:gd name="connsiteY11" fmla="*/ 2047472 h 2047473"/>
                  <a:gd name="connsiteX12" fmla="*/ 1621631 w 3760643"/>
                  <a:gd name="connsiteY12" fmla="*/ 0 h 2047473"/>
                  <a:gd name="connsiteX13" fmla="*/ 1621631 w 3760643"/>
                  <a:gd name="connsiteY13" fmla="*/ 312073 h 2047473"/>
                  <a:gd name="connsiteX14" fmla="*/ 270720 w 3760643"/>
                  <a:gd name="connsiteY14" fmla="*/ 1067768 h 2047473"/>
                  <a:gd name="connsiteX15" fmla="*/ 1629 w 3760643"/>
                  <a:gd name="connsiteY15" fmla="*/ 908652 h 2047473"/>
                  <a:gd name="connsiteX16" fmla="*/ 1621631 w 3760643"/>
                  <a:gd name="connsiteY16" fmla="*/ 0 h 2047473"/>
                  <a:gd name="connsiteX0" fmla="*/ 270720 w 1621631"/>
                  <a:gd name="connsiteY0" fmla="*/ 1067768 h 1069614"/>
                  <a:gd name="connsiteX1" fmla="*/ 273843 w 1621631"/>
                  <a:gd name="connsiteY1" fmla="*/ 1069614 h 1069614"/>
                  <a:gd name="connsiteX2" fmla="*/ 270720 w 1621631"/>
                  <a:gd name="connsiteY2" fmla="*/ 1067768 h 1069614"/>
                  <a:gd name="connsiteX3" fmla="*/ 0 w 1621631"/>
                  <a:gd name="connsiteY3" fmla="*/ 907689 h 1069614"/>
                  <a:gd name="connsiteX4" fmla="*/ 1629 w 1621631"/>
                  <a:gd name="connsiteY4" fmla="*/ 908652 h 1069614"/>
                  <a:gd name="connsiteX5" fmla="*/ 0 w 1621631"/>
                  <a:gd name="connsiteY5" fmla="*/ 907689 h 1069614"/>
                  <a:gd name="connsiteX6" fmla="*/ 1621631 w 1621631"/>
                  <a:gd name="connsiteY6" fmla="*/ 312073 h 1069614"/>
                  <a:gd name="connsiteX7" fmla="*/ 1621631 w 1621631"/>
                  <a:gd name="connsiteY7" fmla="*/ 312377 h 1069614"/>
                  <a:gd name="connsiteX8" fmla="*/ 1621631 w 1621631"/>
                  <a:gd name="connsiteY8" fmla="*/ 312073 h 1069614"/>
                  <a:gd name="connsiteX9" fmla="*/ 1621631 w 1621631"/>
                  <a:gd name="connsiteY9" fmla="*/ 0 h 1069614"/>
                  <a:gd name="connsiteX10" fmla="*/ 1621631 w 1621631"/>
                  <a:gd name="connsiteY10" fmla="*/ 312073 h 1069614"/>
                  <a:gd name="connsiteX11" fmla="*/ 270720 w 1621631"/>
                  <a:gd name="connsiteY11" fmla="*/ 1067768 h 1069614"/>
                  <a:gd name="connsiteX12" fmla="*/ 1629 w 1621631"/>
                  <a:gd name="connsiteY12" fmla="*/ 908652 h 1069614"/>
                  <a:gd name="connsiteX13" fmla="*/ 1621631 w 1621631"/>
                  <a:gd name="connsiteY13" fmla="*/ 0 h 106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1631" h="1069614">
                    <a:moveTo>
                      <a:pt x="270720" y="1067768"/>
                    </a:moveTo>
                    <a:lnTo>
                      <a:pt x="273843" y="1069614"/>
                    </a:lnTo>
                    <a:lnTo>
                      <a:pt x="270720" y="1067768"/>
                    </a:lnTo>
                    <a:close/>
                    <a:moveTo>
                      <a:pt x="0" y="907689"/>
                    </a:moveTo>
                    <a:lnTo>
                      <a:pt x="1629" y="908652"/>
                    </a:lnTo>
                    <a:lnTo>
                      <a:pt x="0" y="907689"/>
                    </a:lnTo>
                    <a:close/>
                    <a:moveTo>
                      <a:pt x="1621631" y="312073"/>
                    </a:moveTo>
                    <a:lnTo>
                      <a:pt x="1621631" y="312377"/>
                    </a:lnTo>
                    <a:lnTo>
                      <a:pt x="1621631" y="312073"/>
                    </a:lnTo>
                    <a:close/>
                    <a:moveTo>
                      <a:pt x="1621631" y="0"/>
                    </a:moveTo>
                    <a:lnTo>
                      <a:pt x="1621631" y="312073"/>
                    </a:lnTo>
                    <a:cubicBezTo>
                      <a:pt x="1059988" y="337356"/>
                      <a:pt x="568425" y="631117"/>
                      <a:pt x="270720" y="1067768"/>
                    </a:cubicBezTo>
                    <a:lnTo>
                      <a:pt x="1629" y="908652"/>
                    </a:lnTo>
                    <a:cubicBezTo>
                      <a:pt x="354259" y="380480"/>
                      <a:pt x="945677" y="25494"/>
                      <a:pt x="1621631" y="0"/>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algn="ctr" defTabSz="931858" fontAlgn="base">
                  <a:spcBef>
                    <a:spcPct val="0"/>
                  </a:spcBef>
                  <a:spcAft>
                    <a:spcPct val="0"/>
                  </a:spcAft>
                </a:pPr>
                <a:endParaRPr lang="en-US" spc="-51" dirty="0">
                  <a:gradFill>
                    <a:gsLst>
                      <a:gs pos="0">
                        <a:srgbClr val="FFFFFF"/>
                      </a:gs>
                      <a:gs pos="100000">
                        <a:srgbClr val="FFFFFF"/>
                      </a:gs>
                    </a:gsLst>
                    <a:lin ang="5400000" scaled="0"/>
                  </a:gradFill>
                  <a:ea typeface="Segoe UI" pitchFamily="34" charset="0"/>
                  <a:cs typeface="Segoe UI" pitchFamily="34" charset="0"/>
                </a:endParaRPr>
              </a:p>
            </p:txBody>
          </p:sp>
        </p:grpSp>
        <p:sp>
          <p:nvSpPr>
            <p:cNvPr id="104" name="Freeform 81"/>
            <p:cNvSpPr>
              <a:spLocks noEditPoints="1"/>
            </p:cNvSpPr>
            <p:nvPr/>
          </p:nvSpPr>
          <p:spPr bwMode="black">
            <a:xfrm>
              <a:off x="5369368" y="4184446"/>
              <a:ext cx="547323" cy="334102"/>
            </a:xfrm>
            <a:custGeom>
              <a:avLst/>
              <a:gdLst>
                <a:gd name="T0" fmla="*/ 1588 w 3451"/>
                <a:gd name="T1" fmla="*/ 2110 h 2110"/>
                <a:gd name="T2" fmla="*/ 2100 w 3451"/>
                <a:gd name="T3" fmla="*/ 1951 h 2110"/>
                <a:gd name="T4" fmla="*/ 1141 w 3451"/>
                <a:gd name="T5" fmla="*/ 1911 h 2110"/>
                <a:gd name="T6" fmla="*/ 1215 w 3451"/>
                <a:gd name="T7" fmla="*/ 1929 h 2110"/>
                <a:gd name="T8" fmla="*/ 1799 w 3451"/>
                <a:gd name="T9" fmla="*/ 2021 h 2110"/>
                <a:gd name="T10" fmla="*/ 2036 w 3451"/>
                <a:gd name="T11" fmla="*/ 1911 h 2110"/>
                <a:gd name="T12" fmla="*/ 1121 w 3451"/>
                <a:gd name="T13" fmla="*/ 1193 h 2110"/>
                <a:gd name="T14" fmla="*/ 1992 w 3451"/>
                <a:gd name="T15" fmla="*/ 1211 h 2110"/>
                <a:gd name="T16" fmla="*/ 2497 w 3451"/>
                <a:gd name="T17" fmla="*/ 803 h 2110"/>
                <a:gd name="T18" fmla="*/ 975 w 3451"/>
                <a:gd name="T19" fmla="*/ 240 h 2110"/>
                <a:gd name="T20" fmla="*/ 1616 w 3451"/>
                <a:gd name="T21" fmla="*/ 736 h 2110"/>
                <a:gd name="T22" fmla="*/ 2006 w 3451"/>
                <a:gd name="T23" fmla="*/ 508 h 2110"/>
                <a:gd name="T24" fmla="*/ 1990 w 3451"/>
                <a:gd name="T25" fmla="*/ 320 h 2110"/>
                <a:gd name="T26" fmla="*/ 2004 w 3451"/>
                <a:gd name="T27" fmla="*/ 426 h 2110"/>
                <a:gd name="T28" fmla="*/ 2038 w 3451"/>
                <a:gd name="T29" fmla="*/ 1120 h 2110"/>
                <a:gd name="T30" fmla="*/ 2304 w 3451"/>
                <a:gd name="T31" fmla="*/ 985 h 2110"/>
                <a:gd name="T32" fmla="*/ 2225 w 3451"/>
                <a:gd name="T33" fmla="*/ 465 h 2110"/>
                <a:gd name="T34" fmla="*/ 2219 w 3451"/>
                <a:gd name="T35" fmla="*/ 477 h 2110"/>
                <a:gd name="T36" fmla="*/ 1844 w 3451"/>
                <a:gd name="T37" fmla="*/ 192 h 2110"/>
                <a:gd name="T38" fmla="*/ 1818 w 3451"/>
                <a:gd name="T39" fmla="*/ 109 h 2110"/>
                <a:gd name="T40" fmla="*/ 1133 w 3451"/>
                <a:gd name="T41" fmla="*/ 1121 h 2110"/>
                <a:gd name="T42" fmla="*/ 1171 w 3451"/>
                <a:gd name="T43" fmla="*/ 951 h 2110"/>
                <a:gd name="T44" fmla="*/ 1115 w 3451"/>
                <a:gd name="T45" fmla="*/ 350 h 2110"/>
                <a:gd name="T46" fmla="*/ 1155 w 3451"/>
                <a:gd name="T47" fmla="*/ 517 h 2110"/>
                <a:gd name="T48" fmla="*/ 1265 w 3451"/>
                <a:gd name="T49" fmla="*/ 843 h 2110"/>
                <a:gd name="T50" fmla="*/ 1555 w 3451"/>
                <a:gd name="T51" fmla="*/ 284 h 2110"/>
                <a:gd name="T52" fmla="*/ 1353 w 3451"/>
                <a:gd name="T53" fmla="*/ 109 h 2110"/>
                <a:gd name="T54" fmla="*/ 1221 w 3451"/>
                <a:gd name="T55" fmla="*/ 201 h 2110"/>
                <a:gd name="T56" fmla="*/ 923 w 3451"/>
                <a:gd name="T57" fmla="*/ 379 h 2110"/>
                <a:gd name="T58" fmla="*/ 945 w 3451"/>
                <a:gd name="T59" fmla="*/ 466 h 2110"/>
                <a:gd name="T60" fmla="*/ 447 w 3451"/>
                <a:gd name="T61" fmla="*/ 993 h 2110"/>
                <a:gd name="T62" fmla="*/ 2737 w 3451"/>
                <a:gd name="T63" fmla="*/ 1157 h 2110"/>
                <a:gd name="T64" fmla="*/ 1748 w 3451"/>
                <a:gd name="T65" fmla="*/ 1552 h 2110"/>
                <a:gd name="T66" fmla="*/ 2015 w 3451"/>
                <a:gd name="T67" fmla="*/ 1319 h 2110"/>
                <a:gd name="T68" fmla="*/ 581 w 3451"/>
                <a:gd name="T69" fmla="*/ 1265 h 2110"/>
                <a:gd name="T70" fmla="*/ 1557 w 3451"/>
                <a:gd name="T71" fmla="*/ 1799 h 2110"/>
                <a:gd name="T72" fmla="*/ 2476 w 3451"/>
                <a:gd name="T73" fmla="*/ 1476 h 2110"/>
                <a:gd name="T74" fmla="*/ 123 w 3451"/>
                <a:gd name="T75" fmla="*/ 1195 h 2110"/>
                <a:gd name="T76" fmla="*/ 231 w 3451"/>
                <a:gd name="T77" fmla="*/ 956 h 2110"/>
                <a:gd name="T78" fmla="*/ 530 w 3451"/>
                <a:gd name="T79" fmla="*/ 1074 h 2110"/>
                <a:gd name="T80" fmla="*/ 658 w 3451"/>
                <a:gd name="T81" fmla="*/ 1255 h 2110"/>
                <a:gd name="T82" fmla="*/ 628 w 3451"/>
                <a:gd name="T83" fmla="*/ 1016 h 2110"/>
                <a:gd name="T84" fmla="*/ 724 w 3451"/>
                <a:gd name="T85" fmla="*/ 1343 h 2110"/>
                <a:gd name="T86" fmla="*/ 824 w 3451"/>
                <a:gd name="T87" fmla="*/ 1434 h 2110"/>
                <a:gd name="T88" fmla="*/ 767 w 3451"/>
                <a:gd name="T89" fmla="*/ 1212 h 2110"/>
                <a:gd name="T90" fmla="*/ 927 w 3451"/>
                <a:gd name="T91" fmla="*/ 1501 h 2110"/>
                <a:gd name="T92" fmla="*/ 988 w 3451"/>
                <a:gd name="T93" fmla="*/ 1427 h 2110"/>
                <a:gd name="T94" fmla="*/ 1270 w 3451"/>
                <a:gd name="T95" fmla="*/ 1671 h 2110"/>
                <a:gd name="T96" fmla="*/ 1264 w 3451"/>
                <a:gd name="T97" fmla="*/ 1444 h 2110"/>
                <a:gd name="T98" fmla="*/ 1501 w 3451"/>
                <a:gd name="T99" fmla="*/ 1703 h 2110"/>
                <a:gd name="T100" fmla="*/ 1695 w 3451"/>
                <a:gd name="T101" fmla="*/ 1440 h 2110"/>
                <a:gd name="T102" fmla="*/ 2020 w 3451"/>
                <a:gd name="T103" fmla="*/ 1654 h 2110"/>
                <a:gd name="T104" fmla="*/ 1901 w 3451"/>
                <a:gd name="T105" fmla="*/ 1457 h 2110"/>
                <a:gd name="T106" fmla="*/ 2053 w 3451"/>
                <a:gd name="T107" fmla="*/ 1600 h 2110"/>
                <a:gd name="T108" fmla="*/ 2208 w 3451"/>
                <a:gd name="T109" fmla="*/ 1543 h 2110"/>
                <a:gd name="T110" fmla="*/ 2294 w 3451"/>
                <a:gd name="T111" fmla="*/ 1280 h 2110"/>
                <a:gd name="T112" fmla="*/ 2386 w 3451"/>
                <a:gd name="T113" fmla="*/ 1486 h 2110"/>
                <a:gd name="T114" fmla="*/ 2473 w 3451"/>
                <a:gd name="T115" fmla="*/ 1155 h 2110"/>
                <a:gd name="T116" fmla="*/ 2654 w 3451"/>
                <a:gd name="T117" fmla="*/ 1074 h 2110"/>
                <a:gd name="T118" fmla="*/ 2954 w 3451"/>
                <a:gd name="T119" fmla="*/ 1154 h 2110"/>
                <a:gd name="T120" fmla="*/ 3062 w 3451"/>
                <a:gd name="T121" fmla="*/ 1154 h 2110"/>
                <a:gd name="T122" fmla="*/ 1038 w 3451"/>
                <a:gd name="T123" fmla="*/ 1498 h 2110"/>
                <a:gd name="T124" fmla="*/ 2472 w 3451"/>
                <a:gd name="T125" fmla="*/ 1231 h 2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1" h="2110">
                  <a:moveTo>
                    <a:pt x="1585" y="1902"/>
                  </a:moveTo>
                  <a:cubicBezTo>
                    <a:pt x="1383" y="1902"/>
                    <a:pt x="1184" y="1867"/>
                    <a:pt x="1012" y="1802"/>
                  </a:cubicBezTo>
                  <a:cubicBezTo>
                    <a:pt x="945" y="1776"/>
                    <a:pt x="884" y="1747"/>
                    <a:pt x="828" y="1714"/>
                  </a:cubicBezTo>
                  <a:cubicBezTo>
                    <a:pt x="896" y="1807"/>
                    <a:pt x="980" y="1887"/>
                    <a:pt x="1077" y="1951"/>
                  </a:cubicBezTo>
                  <a:cubicBezTo>
                    <a:pt x="1119" y="1979"/>
                    <a:pt x="1165" y="2004"/>
                    <a:pt x="1212" y="2026"/>
                  </a:cubicBezTo>
                  <a:cubicBezTo>
                    <a:pt x="1264" y="2049"/>
                    <a:pt x="1318" y="2068"/>
                    <a:pt x="1375" y="2082"/>
                  </a:cubicBezTo>
                  <a:cubicBezTo>
                    <a:pt x="1443" y="2099"/>
                    <a:pt x="1515" y="2108"/>
                    <a:pt x="1588" y="2110"/>
                  </a:cubicBezTo>
                  <a:cubicBezTo>
                    <a:pt x="1588" y="2110"/>
                    <a:pt x="1588" y="2110"/>
                    <a:pt x="1588" y="2110"/>
                  </a:cubicBezTo>
                  <a:cubicBezTo>
                    <a:pt x="1588" y="2110"/>
                    <a:pt x="1588" y="2110"/>
                    <a:pt x="1588" y="2110"/>
                  </a:cubicBezTo>
                  <a:cubicBezTo>
                    <a:pt x="1588" y="2110"/>
                    <a:pt x="1588" y="2110"/>
                    <a:pt x="1588" y="2110"/>
                  </a:cubicBezTo>
                  <a:cubicBezTo>
                    <a:pt x="1588" y="2110"/>
                    <a:pt x="1588" y="2110"/>
                    <a:pt x="1588" y="2110"/>
                  </a:cubicBezTo>
                  <a:cubicBezTo>
                    <a:pt x="1662" y="2108"/>
                    <a:pt x="1733" y="2099"/>
                    <a:pt x="1802" y="2082"/>
                  </a:cubicBezTo>
                  <a:cubicBezTo>
                    <a:pt x="1858" y="2068"/>
                    <a:pt x="1913" y="2049"/>
                    <a:pt x="1965" y="2026"/>
                  </a:cubicBezTo>
                  <a:cubicBezTo>
                    <a:pt x="2012" y="2004"/>
                    <a:pt x="2057" y="1979"/>
                    <a:pt x="2100" y="1951"/>
                  </a:cubicBezTo>
                  <a:cubicBezTo>
                    <a:pt x="2199" y="1886"/>
                    <a:pt x="2285" y="1802"/>
                    <a:pt x="2354" y="1706"/>
                  </a:cubicBezTo>
                  <a:cubicBezTo>
                    <a:pt x="2264" y="1761"/>
                    <a:pt x="2159" y="1806"/>
                    <a:pt x="2045" y="1839"/>
                  </a:cubicBezTo>
                  <a:cubicBezTo>
                    <a:pt x="1899" y="1881"/>
                    <a:pt x="1744" y="1902"/>
                    <a:pt x="1585" y="1902"/>
                  </a:cubicBezTo>
                  <a:close/>
                  <a:moveTo>
                    <a:pt x="1104" y="1897"/>
                  </a:moveTo>
                  <a:cubicBezTo>
                    <a:pt x="1087" y="1886"/>
                    <a:pt x="1071" y="1874"/>
                    <a:pt x="1054" y="1861"/>
                  </a:cubicBezTo>
                  <a:cubicBezTo>
                    <a:pt x="1080" y="1873"/>
                    <a:pt x="1107" y="1883"/>
                    <a:pt x="1134" y="1893"/>
                  </a:cubicBezTo>
                  <a:cubicBezTo>
                    <a:pt x="1136" y="1899"/>
                    <a:pt x="1138" y="1905"/>
                    <a:pt x="1141" y="1911"/>
                  </a:cubicBezTo>
                  <a:cubicBezTo>
                    <a:pt x="1128" y="1907"/>
                    <a:pt x="1116" y="1902"/>
                    <a:pt x="1104" y="1897"/>
                  </a:cubicBezTo>
                  <a:close/>
                  <a:moveTo>
                    <a:pt x="1557" y="2049"/>
                  </a:moveTo>
                  <a:cubicBezTo>
                    <a:pt x="1532" y="2048"/>
                    <a:pt x="1513" y="2045"/>
                    <a:pt x="1488" y="2042"/>
                  </a:cubicBezTo>
                  <a:cubicBezTo>
                    <a:pt x="1451" y="2037"/>
                    <a:pt x="1414" y="2030"/>
                    <a:pt x="1378" y="2021"/>
                  </a:cubicBezTo>
                  <a:cubicBezTo>
                    <a:pt x="1353" y="2014"/>
                    <a:pt x="1328" y="2007"/>
                    <a:pt x="1304" y="1998"/>
                  </a:cubicBezTo>
                  <a:cubicBezTo>
                    <a:pt x="1284" y="1991"/>
                    <a:pt x="1265" y="1983"/>
                    <a:pt x="1247" y="1975"/>
                  </a:cubicBezTo>
                  <a:cubicBezTo>
                    <a:pt x="1235" y="1962"/>
                    <a:pt x="1224" y="1947"/>
                    <a:pt x="1215" y="1929"/>
                  </a:cubicBezTo>
                  <a:cubicBezTo>
                    <a:pt x="1213" y="1925"/>
                    <a:pt x="1211" y="1921"/>
                    <a:pt x="1209" y="1917"/>
                  </a:cubicBezTo>
                  <a:cubicBezTo>
                    <a:pt x="1329" y="1952"/>
                    <a:pt x="1449" y="1971"/>
                    <a:pt x="1557" y="1973"/>
                  </a:cubicBezTo>
                  <a:lnTo>
                    <a:pt x="1557" y="2049"/>
                  </a:lnTo>
                  <a:close/>
                  <a:moveTo>
                    <a:pt x="1962" y="1929"/>
                  </a:moveTo>
                  <a:cubicBezTo>
                    <a:pt x="1952" y="1947"/>
                    <a:pt x="1942" y="1962"/>
                    <a:pt x="1930" y="1975"/>
                  </a:cubicBezTo>
                  <a:cubicBezTo>
                    <a:pt x="1911" y="1983"/>
                    <a:pt x="1892" y="1991"/>
                    <a:pt x="1873" y="1998"/>
                  </a:cubicBezTo>
                  <a:cubicBezTo>
                    <a:pt x="1849" y="2007"/>
                    <a:pt x="1824" y="2014"/>
                    <a:pt x="1799" y="2021"/>
                  </a:cubicBezTo>
                  <a:cubicBezTo>
                    <a:pt x="1763" y="2030"/>
                    <a:pt x="1726" y="2037"/>
                    <a:pt x="1689" y="2042"/>
                  </a:cubicBezTo>
                  <a:cubicBezTo>
                    <a:pt x="1664" y="2045"/>
                    <a:pt x="1645" y="2048"/>
                    <a:pt x="1620" y="2049"/>
                  </a:cubicBezTo>
                  <a:cubicBezTo>
                    <a:pt x="1620" y="1973"/>
                    <a:pt x="1620" y="1973"/>
                    <a:pt x="1620" y="1973"/>
                  </a:cubicBezTo>
                  <a:cubicBezTo>
                    <a:pt x="1728" y="1971"/>
                    <a:pt x="1848" y="1952"/>
                    <a:pt x="1968" y="1917"/>
                  </a:cubicBezTo>
                  <a:cubicBezTo>
                    <a:pt x="1966" y="1921"/>
                    <a:pt x="1964" y="1925"/>
                    <a:pt x="1962" y="1929"/>
                  </a:cubicBezTo>
                  <a:close/>
                  <a:moveTo>
                    <a:pt x="2072" y="1897"/>
                  </a:moveTo>
                  <a:cubicBezTo>
                    <a:pt x="2060" y="1902"/>
                    <a:pt x="2048" y="1907"/>
                    <a:pt x="2036" y="1911"/>
                  </a:cubicBezTo>
                  <a:cubicBezTo>
                    <a:pt x="2038" y="1905"/>
                    <a:pt x="2040" y="1899"/>
                    <a:pt x="2043" y="1893"/>
                  </a:cubicBezTo>
                  <a:cubicBezTo>
                    <a:pt x="2070" y="1883"/>
                    <a:pt x="2097" y="1872"/>
                    <a:pt x="2123" y="1860"/>
                  </a:cubicBezTo>
                  <a:cubicBezTo>
                    <a:pt x="2107" y="1873"/>
                    <a:pt x="2090" y="1886"/>
                    <a:pt x="2072" y="1897"/>
                  </a:cubicBezTo>
                  <a:close/>
                  <a:moveTo>
                    <a:pt x="699" y="879"/>
                  </a:moveTo>
                  <a:cubicBezTo>
                    <a:pt x="783" y="1007"/>
                    <a:pt x="903" y="1100"/>
                    <a:pt x="1046" y="1163"/>
                  </a:cubicBezTo>
                  <a:cubicBezTo>
                    <a:pt x="1070" y="1173"/>
                    <a:pt x="1095" y="1182"/>
                    <a:pt x="1121" y="1191"/>
                  </a:cubicBezTo>
                  <a:cubicBezTo>
                    <a:pt x="1121" y="1191"/>
                    <a:pt x="1121" y="1192"/>
                    <a:pt x="1121" y="1193"/>
                  </a:cubicBezTo>
                  <a:cubicBezTo>
                    <a:pt x="1140" y="1199"/>
                    <a:pt x="1159" y="1205"/>
                    <a:pt x="1178" y="1211"/>
                  </a:cubicBezTo>
                  <a:cubicBezTo>
                    <a:pt x="1178" y="1210"/>
                    <a:pt x="1178" y="1209"/>
                    <a:pt x="1178" y="1208"/>
                  </a:cubicBezTo>
                  <a:cubicBezTo>
                    <a:pt x="1237" y="1225"/>
                    <a:pt x="1296" y="1239"/>
                    <a:pt x="1355" y="1249"/>
                  </a:cubicBezTo>
                  <a:cubicBezTo>
                    <a:pt x="1429" y="1259"/>
                    <a:pt x="1506" y="1264"/>
                    <a:pt x="1585" y="1264"/>
                  </a:cubicBezTo>
                  <a:cubicBezTo>
                    <a:pt x="1663" y="1264"/>
                    <a:pt x="1739" y="1259"/>
                    <a:pt x="1812" y="1249"/>
                  </a:cubicBezTo>
                  <a:cubicBezTo>
                    <a:pt x="1872" y="1239"/>
                    <a:pt x="1932" y="1225"/>
                    <a:pt x="1992" y="1208"/>
                  </a:cubicBezTo>
                  <a:cubicBezTo>
                    <a:pt x="1992" y="1209"/>
                    <a:pt x="1992" y="1210"/>
                    <a:pt x="1992" y="1211"/>
                  </a:cubicBezTo>
                  <a:cubicBezTo>
                    <a:pt x="2012" y="1205"/>
                    <a:pt x="2031" y="1199"/>
                    <a:pt x="2049" y="1193"/>
                  </a:cubicBezTo>
                  <a:cubicBezTo>
                    <a:pt x="2049" y="1192"/>
                    <a:pt x="2049" y="1191"/>
                    <a:pt x="2049" y="1190"/>
                  </a:cubicBezTo>
                  <a:cubicBezTo>
                    <a:pt x="2077" y="1181"/>
                    <a:pt x="2104" y="1171"/>
                    <a:pt x="2130" y="1161"/>
                  </a:cubicBezTo>
                  <a:cubicBezTo>
                    <a:pt x="2267" y="1099"/>
                    <a:pt x="2382" y="1010"/>
                    <a:pt x="2465" y="888"/>
                  </a:cubicBezTo>
                  <a:cubicBezTo>
                    <a:pt x="2466" y="887"/>
                    <a:pt x="2467" y="885"/>
                    <a:pt x="2467" y="883"/>
                  </a:cubicBezTo>
                  <a:cubicBezTo>
                    <a:pt x="2472" y="873"/>
                    <a:pt x="2476" y="863"/>
                    <a:pt x="2480" y="852"/>
                  </a:cubicBezTo>
                  <a:cubicBezTo>
                    <a:pt x="2497" y="803"/>
                    <a:pt x="2497" y="803"/>
                    <a:pt x="2497" y="803"/>
                  </a:cubicBezTo>
                  <a:cubicBezTo>
                    <a:pt x="2495" y="788"/>
                    <a:pt x="2491" y="763"/>
                    <a:pt x="2490" y="756"/>
                  </a:cubicBezTo>
                  <a:cubicBezTo>
                    <a:pt x="2458" y="596"/>
                    <a:pt x="2386" y="451"/>
                    <a:pt x="2285" y="332"/>
                  </a:cubicBezTo>
                  <a:cubicBezTo>
                    <a:pt x="2272" y="316"/>
                    <a:pt x="2259" y="301"/>
                    <a:pt x="2245" y="287"/>
                  </a:cubicBezTo>
                  <a:cubicBezTo>
                    <a:pt x="2241" y="283"/>
                    <a:pt x="2195" y="240"/>
                    <a:pt x="2195" y="240"/>
                  </a:cubicBezTo>
                  <a:cubicBezTo>
                    <a:pt x="2033" y="94"/>
                    <a:pt x="1819" y="4"/>
                    <a:pt x="1585" y="0"/>
                  </a:cubicBezTo>
                  <a:cubicBezTo>
                    <a:pt x="1585" y="0"/>
                    <a:pt x="1585" y="0"/>
                    <a:pt x="1585" y="0"/>
                  </a:cubicBezTo>
                  <a:cubicBezTo>
                    <a:pt x="1351" y="4"/>
                    <a:pt x="1137" y="94"/>
                    <a:pt x="975" y="240"/>
                  </a:cubicBezTo>
                  <a:cubicBezTo>
                    <a:pt x="975" y="240"/>
                    <a:pt x="925" y="283"/>
                    <a:pt x="886" y="332"/>
                  </a:cubicBezTo>
                  <a:cubicBezTo>
                    <a:pt x="784" y="451"/>
                    <a:pt x="712" y="596"/>
                    <a:pt x="681" y="756"/>
                  </a:cubicBezTo>
                  <a:cubicBezTo>
                    <a:pt x="680" y="759"/>
                    <a:pt x="677" y="779"/>
                    <a:pt x="673" y="806"/>
                  </a:cubicBezTo>
                  <a:cubicBezTo>
                    <a:pt x="689" y="853"/>
                    <a:pt x="689" y="853"/>
                    <a:pt x="689" y="853"/>
                  </a:cubicBezTo>
                  <a:cubicBezTo>
                    <a:pt x="692" y="861"/>
                    <a:pt x="695" y="870"/>
                    <a:pt x="699" y="879"/>
                  </a:cubicBezTo>
                  <a:close/>
                  <a:moveTo>
                    <a:pt x="1616" y="1197"/>
                  </a:moveTo>
                  <a:cubicBezTo>
                    <a:pt x="1616" y="736"/>
                    <a:pt x="1616" y="736"/>
                    <a:pt x="1616" y="736"/>
                  </a:cubicBezTo>
                  <a:cubicBezTo>
                    <a:pt x="1687" y="734"/>
                    <a:pt x="1767" y="723"/>
                    <a:pt x="1852" y="700"/>
                  </a:cubicBezTo>
                  <a:cubicBezTo>
                    <a:pt x="1871" y="747"/>
                    <a:pt x="1889" y="794"/>
                    <a:pt x="1905" y="843"/>
                  </a:cubicBezTo>
                  <a:cubicBezTo>
                    <a:pt x="1918" y="879"/>
                    <a:pt x="1928" y="916"/>
                    <a:pt x="1938" y="951"/>
                  </a:cubicBezTo>
                  <a:cubicBezTo>
                    <a:pt x="1949" y="989"/>
                    <a:pt x="1958" y="1026"/>
                    <a:pt x="1966" y="1063"/>
                  </a:cubicBezTo>
                  <a:cubicBezTo>
                    <a:pt x="1972" y="1088"/>
                    <a:pt x="1977" y="1113"/>
                    <a:pt x="1981" y="1138"/>
                  </a:cubicBezTo>
                  <a:cubicBezTo>
                    <a:pt x="1857" y="1175"/>
                    <a:pt x="1731" y="1195"/>
                    <a:pt x="1616" y="1197"/>
                  </a:cubicBezTo>
                  <a:close/>
                  <a:moveTo>
                    <a:pt x="2006" y="508"/>
                  </a:moveTo>
                  <a:cubicBezTo>
                    <a:pt x="2009" y="511"/>
                    <a:pt x="2012" y="514"/>
                    <a:pt x="2015" y="517"/>
                  </a:cubicBezTo>
                  <a:cubicBezTo>
                    <a:pt x="2026" y="527"/>
                    <a:pt x="2035" y="538"/>
                    <a:pt x="2045" y="548"/>
                  </a:cubicBezTo>
                  <a:cubicBezTo>
                    <a:pt x="1998" y="577"/>
                    <a:pt x="1942" y="601"/>
                    <a:pt x="1882" y="620"/>
                  </a:cubicBezTo>
                  <a:cubicBezTo>
                    <a:pt x="1823" y="488"/>
                    <a:pt x="1755" y="373"/>
                    <a:pt x="1684" y="281"/>
                  </a:cubicBezTo>
                  <a:cubicBezTo>
                    <a:pt x="1798" y="335"/>
                    <a:pt x="1909" y="413"/>
                    <a:pt x="2006" y="508"/>
                  </a:cubicBezTo>
                  <a:close/>
                  <a:moveTo>
                    <a:pt x="1755" y="251"/>
                  </a:moveTo>
                  <a:cubicBezTo>
                    <a:pt x="1838" y="265"/>
                    <a:pt x="1917" y="288"/>
                    <a:pt x="1990" y="320"/>
                  </a:cubicBezTo>
                  <a:cubicBezTo>
                    <a:pt x="2013" y="329"/>
                    <a:pt x="2034" y="339"/>
                    <a:pt x="2055" y="350"/>
                  </a:cubicBezTo>
                  <a:cubicBezTo>
                    <a:pt x="2095" y="371"/>
                    <a:pt x="2133" y="394"/>
                    <a:pt x="2168" y="420"/>
                  </a:cubicBezTo>
                  <a:cubicBezTo>
                    <a:pt x="2165" y="427"/>
                    <a:pt x="2162" y="435"/>
                    <a:pt x="2158" y="443"/>
                  </a:cubicBezTo>
                  <a:cubicBezTo>
                    <a:pt x="2143" y="468"/>
                    <a:pt x="2121" y="492"/>
                    <a:pt x="2094" y="515"/>
                  </a:cubicBezTo>
                  <a:cubicBezTo>
                    <a:pt x="2085" y="504"/>
                    <a:pt x="2075" y="494"/>
                    <a:pt x="2065" y="484"/>
                  </a:cubicBezTo>
                  <a:cubicBezTo>
                    <a:pt x="2062" y="481"/>
                    <a:pt x="2060" y="479"/>
                    <a:pt x="2057" y="476"/>
                  </a:cubicBezTo>
                  <a:cubicBezTo>
                    <a:pt x="2040" y="459"/>
                    <a:pt x="2022" y="442"/>
                    <a:pt x="2004" y="426"/>
                  </a:cubicBezTo>
                  <a:cubicBezTo>
                    <a:pt x="1926" y="356"/>
                    <a:pt x="1842" y="298"/>
                    <a:pt x="1755" y="251"/>
                  </a:cubicBezTo>
                  <a:close/>
                  <a:moveTo>
                    <a:pt x="1824" y="636"/>
                  </a:moveTo>
                  <a:cubicBezTo>
                    <a:pt x="1753" y="654"/>
                    <a:pt x="1684" y="664"/>
                    <a:pt x="1616" y="666"/>
                  </a:cubicBezTo>
                  <a:cubicBezTo>
                    <a:pt x="1616" y="284"/>
                    <a:pt x="1616" y="284"/>
                    <a:pt x="1616" y="284"/>
                  </a:cubicBezTo>
                  <a:cubicBezTo>
                    <a:pt x="1623" y="292"/>
                    <a:pt x="1625" y="302"/>
                    <a:pt x="1632" y="311"/>
                  </a:cubicBezTo>
                  <a:cubicBezTo>
                    <a:pt x="1702" y="400"/>
                    <a:pt x="1768" y="512"/>
                    <a:pt x="1824" y="636"/>
                  </a:cubicBezTo>
                  <a:close/>
                  <a:moveTo>
                    <a:pt x="2038" y="1120"/>
                  </a:moveTo>
                  <a:cubicBezTo>
                    <a:pt x="2028" y="1066"/>
                    <a:pt x="2015" y="1009"/>
                    <a:pt x="1999" y="951"/>
                  </a:cubicBezTo>
                  <a:cubicBezTo>
                    <a:pt x="1989" y="915"/>
                    <a:pt x="1978" y="878"/>
                    <a:pt x="1966" y="840"/>
                  </a:cubicBezTo>
                  <a:cubicBezTo>
                    <a:pt x="1964" y="835"/>
                    <a:pt x="1963" y="830"/>
                    <a:pt x="1961" y="825"/>
                  </a:cubicBezTo>
                  <a:cubicBezTo>
                    <a:pt x="1945" y="776"/>
                    <a:pt x="1927" y="729"/>
                    <a:pt x="1909" y="684"/>
                  </a:cubicBezTo>
                  <a:cubicBezTo>
                    <a:pt x="1975" y="663"/>
                    <a:pt x="2038" y="636"/>
                    <a:pt x="2092" y="602"/>
                  </a:cubicBezTo>
                  <a:cubicBezTo>
                    <a:pt x="2183" y="710"/>
                    <a:pt x="2251" y="829"/>
                    <a:pt x="2293" y="951"/>
                  </a:cubicBezTo>
                  <a:cubicBezTo>
                    <a:pt x="2297" y="962"/>
                    <a:pt x="2300" y="974"/>
                    <a:pt x="2304" y="985"/>
                  </a:cubicBezTo>
                  <a:cubicBezTo>
                    <a:pt x="2234" y="1040"/>
                    <a:pt x="2140" y="1086"/>
                    <a:pt x="2038" y="1120"/>
                  </a:cubicBezTo>
                  <a:close/>
                  <a:moveTo>
                    <a:pt x="2246" y="379"/>
                  </a:moveTo>
                  <a:cubicBezTo>
                    <a:pt x="2261" y="398"/>
                    <a:pt x="2273" y="418"/>
                    <a:pt x="2284" y="440"/>
                  </a:cubicBezTo>
                  <a:cubicBezTo>
                    <a:pt x="2271" y="428"/>
                    <a:pt x="2258" y="416"/>
                    <a:pt x="2244" y="405"/>
                  </a:cubicBezTo>
                  <a:cubicBezTo>
                    <a:pt x="2245" y="397"/>
                    <a:pt x="2246" y="388"/>
                    <a:pt x="2246" y="379"/>
                  </a:cubicBezTo>
                  <a:close/>
                  <a:moveTo>
                    <a:pt x="2219" y="477"/>
                  </a:moveTo>
                  <a:cubicBezTo>
                    <a:pt x="2221" y="473"/>
                    <a:pt x="2223" y="469"/>
                    <a:pt x="2225" y="465"/>
                  </a:cubicBezTo>
                  <a:cubicBezTo>
                    <a:pt x="2264" y="499"/>
                    <a:pt x="2299" y="537"/>
                    <a:pt x="2330" y="576"/>
                  </a:cubicBezTo>
                  <a:cubicBezTo>
                    <a:pt x="2357" y="611"/>
                    <a:pt x="2380" y="648"/>
                    <a:pt x="2399" y="686"/>
                  </a:cubicBezTo>
                  <a:cubicBezTo>
                    <a:pt x="2412" y="713"/>
                    <a:pt x="2423" y="741"/>
                    <a:pt x="2433" y="769"/>
                  </a:cubicBezTo>
                  <a:cubicBezTo>
                    <a:pt x="2433" y="773"/>
                    <a:pt x="2453" y="840"/>
                    <a:pt x="2352" y="942"/>
                  </a:cubicBezTo>
                  <a:cubicBezTo>
                    <a:pt x="2342" y="914"/>
                    <a:pt x="2332" y="886"/>
                    <a:pt x="2320" y="858"/>
                  </a:cubicBezTo>
                  <a:cubicBezTo>
                    <a:pt x="2276" y="757"/>
                    <a:pt x="2216" y="658"/>
                    <a:pt x="2140" y="567"/>
                  </a:cubicBezTo>
                  <a:cubicBezTo>
                    <a:pt x="2173" y="541"/>
                    <a:pt x="2201" y="510"/>
                    <a:pt x="2219" y="477"/>
                  </a:cubicBezTo>
                  <a:close/>
                  <a:moveTo>
                    <a:pt x="2022" y="219"/>
                  </a:moveTo>
                  <a:cubicBezTo>
                    <a:pt x="2069" y="234"/>
                    <a:pt x="2111" y="255"/>
                    <a:pt x="2149" y="283"/>
                  </a:cubicBezTo>
                  <a:cubicBezTo>
                    <a:pt x="2163" y="307"/>
                    <a:pt x="2172" y="331"/>
                    <a:pt x="2175" y="353"/>
                  </a:cubicBezTo>
                  <a:cubicBezTo>
                    <a:pt x="2133" y="325"/>
                    <a:pt x="2088" y="300"/>
                    <a:pt x="2041" y="278"/>
                  </a:cubicBezTo>
                  <a:cubicBezTo>
                    <a:pt x="2018" y="267"/>
                    <a:pt x="1995" y="258"/>
                    <a:pt x="1971" y="249"/>
                  </a:cubicBezTo>
                  <a:cubicBezTo>
                    <a:pt x="1909" y="225"/>
                    <a:pt x="1844" y="208"/>
                    <a:pt x="1776" y="196"/>
                  </a:cubicBezTo>
                  <a:cubicBezTo>
                    <a:pt x="1799" y="193"/>
                    <a:pt x="1822" y="192"/>
                    <a:pt x="1844" y="192"/>
                  </a:cubicBezTo>
                  <a:cubicBezTo>
                    <a:pt x="1881" y="192"/>
                    <a:pt x="1916" y="195"/>
                    <a:pt x="1950" y="201"/>
                  </a:cubicBezTo>
                  <a:cubicBezTo>
                    <a:pt x="1975" y="206"/>
                    <a:pt x="1999" y="211"/>
                    <a:pt x="2022" y="219"/>
                  </a:cubicBezTo>
                  <a:close/>
                  <a:moveTo>
                    <a:pt x="1859" y="116"/>
                  </a:moveTo>
                  <a:cubicBezTo>
                    <a:pt x="1872" y="120"/>
                    <a:pt x="1885" y="127"/>
                    <a:pt x="1897" y="136"/>
                  </a:cubicBezTo>
                  <a:cubicBezTo>
                    <a:pt x="1879" y="134"/>
                    <a:pt x="1862" y="134"/>
                    <a:pt x="1844" y="134"/>
                  </a:cubicBezTo>
                  <a:cubicBezTo>
                    <a:pt x="1798" y="134"/>
                    <a:pt x="1750" y="138"/>
                    <a:pt x="1703" y="147"/>
                  </a:cubicBezTo>
                  <a:cubicBezTo>
                    <a:pt x="1744" y="122"/>
                    <a:pt x="1782" y="109"/>
                    <a:pt x="1818" y="109"/>
                  </a:cubicBezTo>
                  <a:cubicBezTo>
                    <a:pt x="1832" y="109"/>
                    <a:pt x="1846" y="111"/>
                    <a:pt x="1859" y="116"/>
                  </a:cubicBezTo>
                  <a:close/>
                  <a:moveTo>
                    <a:pt x="1610" y="59"/>
                  </a:moveTo>
                  <a:cubicBezTo>
                    <a:pt x="1648" y="61"/>
                    <a:pt x="1686" y="65"/>
                    <a:pt x="1722" y="71"/>
                  </a:cubicBezTo>
                  <a:cubicBezTo>
                    <a:pt x="1685" y="87"/>
                    <a:pt x="1648" y="111"/>
                    <a:pt x="1610" y="142"/>
                  </a:cubicBezTo>
                  <a:lnTo>
                    <a:pt x="1610" y="59"/>
                  </a:lnTo>
                  <a:close/>
                  <a:moveTo>
                    <a:pt x="1171" y="951"/>
                  </a:moveTo>
                  <a:cubicBezTo>
                    <a:pt x="1155" y="1009"/>
                    <a:pt x="1143" y="1066"/>
                    <a:pt x="1133" y="1121"/>
                  </a:cubicBezTo>
                  <a:cubicBezTo>
                    <a:pt x="1030" y="1086"/>
                    <a:pt x="937" y="1040"/>
                    <a:pt x="867" y="985"/>
                  </a:cubicBezTo>
                  <a:cubicBezTo>
                    <a:pt x="870" y="974"/>
                    <a:pt x="873" y="963"/>
                    <a:pt x="877" y="951"/>
                  </a:cubicBezTo>
                  <a:cubicBezTo>
                    <a:pt x="919" y="830"/>
                    <a:pt x="987" y="710"/>
                    <a:pt x="1078" y="602"/>
                  </a:cubicBezTo>
                  <a:cubicBezTo>
                    <a:pt x="1132" y="636"/>
                    <a:pt x="1195" y="663"/>
                    <a:pt x="1261" y="684"/>
                  </a:cubicBezTo>
                  <a:cubicBezTo>
                    <a:pt x="1243" y="729"/>
                    <a:pt x="1225" y="776"/>
                    <a:pt x="1209" y="825"/>
                  </a:cubicBezTo>
                  <a:cubicBezTo>
                    <a:pt x="1208" y="830"/>
                    <a:pt x="1206" y="835"/>
                    <a:pt x="1204" y="840"/>
                  </a:cubicBezTo>
                  <a:cubicBezTo>
                    <a:pt x="1192" y="878"/>
                    <a:pt x="1181" y="915"/>
                    <a:pt x="1171" y="951"/>
                  </a:cubicBezTo>
                  <a:close/>
                  <a:moveTo>
                    <a:pt x="1166" y="426"/>
                  </a:moveTo>
                  <a:cubicBezTo>
                    <a:pt x="1148" y="442"/>
                    <a:pt x="1131" y="459"/>
                    <a:pt x="1114" y="476"/>
                  </a:cubicBezTo>
                  <a:cubicBezTo>
                    <a:pt x="1111" y="479"/>
                    <a:pt x="1108" y="481"/>
                    <a:pt x="1105" y="484"/>
                  </a:cubicBezTo>
                  <a:cubicBezTo>
                    <a:pt x="1095" y="494"/>
                    <a:pt x="1086" y="505"/>
                    <a:pt x="1076" y="515"/>
                  </a:cubicBezTo>
                  <a:cubicBezTo>
                    <a:pt x="1049" y="493"/>
                    <a:pt x="1026" y="468"/>
                    <a:pt x="1012" y="443"/>
                  </a:cubicBezTo>
                  <a:cubicBezTo>
                    <a:pt x="1008" y="435"/>
                    <a:pt x="1005" y="428"/>
                    <a:pt x="1002" y="420"/>
                  </a:cubicBezTo>
                  <a:cubicBezTo>
                    <a:pt x="1037" y="394"/>
                    <a:pt x="1075" y="371"/>
                    <a:pt x="1115" y="350"/>
                  </a:cubicBezTo>
                  <a:cubicBezTo>
                    <a:pt x="1136" y="339"/>
                    <a:pt x="1158" y="329"/>
                    <a:pt x="1180" y="320"/>
                  </a:cubicBezTo>
                  <a:cubicBezTo>
                    <a:pt x="1253" y="288"/>
                    <a:pt x="1332" y="265"/>
                    <a:pt x="1416" y="251"/>
                  </a:cubicBezTo>
                  <a:cubicBezTo>
                    <a:pt x="1328" y="298"/>
                    <a:pt x="1244" y="356"/>
                    <a:pt x="1166" y="426"/>
                  </a:cubicBezTo>
                  <a:close/>
                  <a:moveTo>
                    <a:pt x="1487" y="281"/>
                  </a:moveTo>
                  <a:cubicBezTo>
                    <a:pt x="1415" y="373"/>
                    <a:pt x="1348" y="488"/>
                    <a:pt x="1289" y="620"/>
                  </a:cubicBezTo>
                  <a:cubicBezTo>
                    <a:pt x="1228" y="601"/>
                    <a:pt x="1172" y="577"/>
                    <a:pt x="1125" y="549"/>
                  </a:cubicBezTo>
                  <a:cubicBezTo>
                    <a:pt x="1135" y="538"/>
                    <a:pt x="1145" y="527"/>
                    <a:pt x="1155" y="517"/>
                  </a:cubicBezTo>
                  <a:cubicBezTo>
                    <a:pt x="1158" y="514"/>
                    <a:pt x="1161" y="511"/>
                    <a:pt x="1164" y="508"/>
                  </a:cubicBezTo>
                  <a:cubicBezTo>
                    <a:pt x="1262" y="413"/>
                    <a:pt x="1372" y="335"/>
                    <a:pt x="1487" y="281"/>
                  </a:cubicBezTo>
                  <a:close/>
                  <a:moveTo>
                    <a:pt x="1555" y="1197"/>
                  </a:moveTo>
                  <a:cubicBezTo>
                    <a:pt x="1439" y="1195"/>
                    <a:pt x="1313" y="1175"/>
                    <a:pt x="1189" y="1139"/>
                  </a:cubicBezTo>
                  <a:cubicBezTo>
                    <a:pt x="1194" y="1114"/>
                    <a:pt x="1199" y="1088"/>
                    <a:pt x="1204" y="1063"/>
                  </a:cubicBezTo>
                  <a:cubicBezTo>
                    <a:pt x="1212" y="1026"/>
                    <a:pt x="1222" y="989"/>
                    <a:pt x="1232" y="951"/>
                  </a:cubicBezTo>
                  <a:cubicBezTo>
                    <a:pt x="1242" y="916"/>
                    <a:pt x="1253" y="879"/>
                    <a:pt x="1265" y="843"/>
                  </a:cubicBezTo>
                  <a:cubicBezTo>
                    <a:pt x="1281" y="794"/>
                    <a:pt x="1299" y="747"/>
                    <a:pt x="1318" y="700"/>
                  </a:cubicBezTo>
                  <a:cubicBezTo>
                    <a:pt x="1404" y="723"/>
                    <a:pt x="1484" y="734"/>
                    <a:pt x="1555" y="736"/>
                  </a:cubicBezTo>
                  <a:lnTo>
                    <a:pt x="1555" y="1197"/>
                  </a:lnTo>
                  <a:close/>
                  <a:moveTo>
                    <a:pt x="1555" y="666"/>
                  </a:moveTo>
                  <a:cubicBezTo>
                    <a:pt x="1486" y="664"/>
                    <a:pt x="1418" y="654"/>
                    <a:pt x="1346" y="636"/>
                  </a:cubicBezTo>
                  <a:cubicBezTo>
                    <a:pt x="1402" y="512"/>
                    <a:pt x="1468" y="400"/>
                    <a:pt x="1538" y="311"/>
                  </a:cubicBezTo>
                  <a:cubicBezTo>
                    <a:pt x="1545" y="302"/>
                    <a:pt x="1547" y="292"/>
                    <a:pt x="1555" y="284"/>
                  </a:cubicBezTo>
                  <a:lnTo>
                    <a:pt x="1555" y="666"/>
                  </a:lnTo>
                  <a:close/>
                  <a:moveTo>
                    <a:pt x="1560" y="59"/>
                  </a:moveTo>
                  <a:cubicBezTo>
                    <a:pt x="1560" y="142"/>
                    <a:pt x="1560" y="142"/>
                    <a:pt x="1560" y="142"/>
                  </a:cubicBezTo>
                  <a:cubicBezTo>
                    <a:pt x="1523" y="111"/>
                    <a:pt x="1485" y="87"/>
                    <a:pt x="1448" y="71"/>
                  </a:cubicBezTo>
                  <a:cubicBezTo>
                    <a:pt x="1485" y="65"/>
                    <a:pt x="1522" y="61"/>
                    <a:pt x="1560" y="59"/>
                  </a:cubicBezTo>
                  <a:close/>
                  <a:moveTo>
                    <a:pt x="1311" y="116"/>
                  </a:moveTo>
                  <a:cubicBezTo>
                    <a:pt x="1324" y="111"/>
                    <a:pt x="1338" y="109"/>
                    <a:pt x="1353" y="109"/>
                  </a:cubicBezTo>
                  <a:cubicBezTo>
                    <a:pt x="1388" y="109"/>
                    <a:pt x="1427" y="122"/>
                    <a:pt x="1468" y="147"/>
                  </a:cubicBezTo>
                  <a:cubicBezTo>
                    <a:pt x="1420" y="138"/>
                    <a:pt x="1373" y="134"/>
                    <a:pt x="1326" y="134"/>
                  </a:cubicBezTo>
                  <a:cubicBezTo>
                    <a:pt x="1309" y="134"/>
                    <a:pt x="1291" y="134"/>
                    <a:pt x="1274" y="136"/>
                  </a:cubicBezTo>
                  <a:cubicBezTo>
                    <a:pt x="1286" y="127"/>
                    <a:pt x="1298" y="120"/>
                    <a:pt x="1311" y="116"/>
                  </a:cubicBezTo>
                  <a:close/>
                  <a:moveTo>
                    <a:pt x="1020" y="283"/>
                  </a:moveTo>
                  <a:cubicBezTo>
                    <a:pt x="1059" y="256"/>
                    <a:pt x="1101" y="234"/>
                    <a:pt x="1148" y="219"/>
                  </a:cubicBezTo>
                  <a:cubicBezTo>
                    <a:pt x="1172" y="211"/>
                    <a:pt x="1196" y="206"/>
                    <a:pt x="1221" y="201"/>
                  </a:cubicBezTo>
                  <a:cubicBezTo>
                    <a:pt x="1254" y="195"/>
                    <a:pt x="1290" y="192"/>
                    <a:pt x="1326" y="192"/>
                  </a:cubicBezTo>
                  <a:cubicBezTo>
                    <a:pt x="1349" y="192"/>
                    <a:pt x="1371" y="193"/>
                    <a:pt x="1394" y="196"/>
                  </a:cubicBezTo>
                  <a:cubicBezTo>
                    <a:pt x="1326" y="208"/>
                    <a:pt x="1261" y="225"/>
                    <a:pt x="1200" y="249"/>
                  </a:cubicBezTo>
                  <a:cubicBezTo>
                    <a:pt x="1176" y="258"/>
                    <a:pt x="1152" y="267"/>
                    <a:pt x="1130" y="278"/>
                  </a:cubicBezTo>
                  <a:cubicBezTo>
                    <a:pt x="1082" y="300"/>
                    <a:pt x="1037" y="326"/>
                    <a:pt x="995" y="354"/>
                  </a:cubicBezTo>
                  <a:cubicBezTo>
                    <a:pt x="998" y="331"/>
                    <a:pt x="1006" y="308"/>
                    <a:pt x="1020" y="283"/>
                  </a:cubicBezTo>
                  <a:close/>
                  <a:moveTo>
                    <a:pt x="923" y="379"/>
                  </a:moveTo>
                  <a:cubicBezTo>
                    <a:pt x="924" y="388"/>
                    <a:pt x="925" y="397"/>
                    <a:pt x="926" y="406"/>
                  </a:cubicBezTo>
                  <a:cubicBezTo>
                    <a:pt x="912" y="417"/>
                    <a:pt x="899" y="428"/>
                    <a:pt x="886" y="440"/>
                  </a:cubicBezTo>
                  <a:cubicBezTo>
                    <a:pt x="897" y="419"/>
                    <a:pt x="909" y="399"/>
                    <a:pt x="923" y="379"/>
                  </a:cubicBezTo>
                  <a:close/>
                  <a:moveTo>
                    <a:pt x="742" y="759"/>
                  </a:moveTo>
                  <a:cubicBezTo>
                    <a:pt x="751" y="731"/>
                    <a:pt x="758" y="713"/>
                    <a:pt x="772" y="686"/>
                  </a:cubicBezTo>
                  <a:cubicBezTo>
                    <a:pt x="791" y="648"/>
                    <a:pt x="814" y="611"/>
                    <a:pt x="840" y="576"/>
                  </a:cubicBezTo>
                  <a:cubicBezTo>
                    <a:pt x="871" y="537"/>
                    <a:pt x="906" y="500"/>
                    <a:pt x="945" y="466"/>
                  </a:cubicBezTo>
                  <a:cubicBezTo>
                    <a:pt x="947" y="469"/>
                    <a:pt x="949" y="473"/>
                    <a:pt x="951" y="477"/>
                  </a:cubicBezTo>
                  <a:cubicBezTo>
                    <a:pt x="969" y="510"/>
                    <a:pt x="997" y="541"/>
                    <a:pt x="1030" y="568"/>
                  </a:cubicBezTo>
                  <a:cubicBezTo>
                    <a:pt x="955" y="659"/>
                    <a:pt x="894" y="757"/>
                    <a:pt x="851" y="858"/>
                  </a:cubicBezTo>
                  <a:cubicBezTo>
                    <a:pt x="839" y="886"/>
                    <a:pt x="828" y="914"/>
                    <a:pt x="819" y="942"/>
                  </a:cubicBezTo>
                  <a:cubicBezTo>
                    <a:pt x="772" y="894"/>
                    <a:pt x="743" y="839"/>
                    <a:pt x="741" y="780"/>
                  </a:cubicBezTo>
                  <a:cubicBezTo>
                    <a:pt x="741" y="780"/>
                    <a:pt x="741" y="763"/>
                    <a:pt x="742" y="759"/>
                  </a:cubicBezTo>
                  <a:close/>
                  <a:moveTo>
                    <a:pt x="447" y="993"/>
                  </a:moveTo>
                  <a:cubicBezTo>
                    <a:pt x="411" y="993"/>
                    <a:pt x="409" y="1049"/>
                    <a:pt x="409" y="1074"/>
                  </a:cubicBezTo>
                  <a:cubicBezTo>
                    <a:pt x="409" y="1153"/>
                    <a:pt x="437" y="1157"/>
                    <a:pt x="447" y="1157"/>
                  </a:cubicBezTo>
                  <a:cubicBezTo>
                    <a:pt x="458" y="1157"/>
                    <a:pt x="486" y="1153"/>
                    <a:pt x="486" y="1074"/>
                  </a:cubicBezTo>
                  <a:cubicBezTo>
                    <a:pt x="486" y="1049"/>
                    <a:pt x="483" y="993"/>
                    <a:pt x="447" y="993"/>
                  </a:cubicBezTo>
                  <a:close/>
                  <a:moveTo>
                    <a:pt x="2737" y="993"/>
                  </a:moveTo>
                  <a:cubicBezTo>
                    <a:pt x="2701" y="993"/>
                    <a:pt x="2698" y="1049"/>
                    <a:pt x="2698" y="1074"/>
                  </a:cubicBezTo>
                  <a:cubicBezTo>
                    <a:pt x="2698" y="1153"/>
                    <a:pt x="2726" y="1157"/>
                    <a:pt x="2737" y="1157"/>
                  </a:cubicBezTo>
                  <a:cubicBezTo>
                    <a:pt x="2747" y="1157"/>
                    <a:pt x="2776" y="1153"/>
                    <a:pt x="2776" y="1074"/>
                  </a:cubicBezTo>
                  <a:cubicBezTo>
                    <a:pt x="2776" y="1049"/>
                    <a:pt x="2773" y="993"/>
                    <a:pt x="2737" y="993"/>
                  </a:cubicBezTo>
                  <a:close/>
                  <a:moveTo>
                    <a:pt x="1746" y="1536"/>
                  </a:moveTo>
                  <a:cubicBezTo>
                    <a:pt x="1733" y="1465"/>
                    <a:pt x="1677" y="1481"/>
                    <a:pt x="1660" y="1501"/>
                  </a:cubicBezTo>
                  <a:cubicBezTo>
                    <a:pt x="1653" y="1509"/>
                    <a:pt x="1648" y="1524"/>
                    <a:pt x="1644" y="1541"/>
                  </a:cubicBezTo>
                  <a:cubicBezTo>
                    <a:pt x="1634" y="1593"/>
                    <a:pt x="1642" y="1668"/>
                    <a:pt x="1695" y="1667"/>
                  </a:cubicBezTo>
                  <a:cubicBezTo>
                    <a:pt x="1741" y="1664"/>
                    <a:pt x="1753" y="1606"/>
                    <a:pt x="1748" y="1552"/>
                  </a:cubicBezTo>
                  <a:cubicBezTo>
                    <a:pt x="1748" y="1546"/>
                    <a:pt x="1747" y="1541"/>
                    <a:pt x="1746" y="1536"/>
                  </a:cubicBezTo>
                  <a:close/>
                  <a:moveTo>
                    <a:pt x="3451" y="1075"/>
                  </a:moveTo>
                  <a:cubicBezTo>
                    <a:pt x="3118" y="753"/>
                    <a:pt x="3118" y="753"/>
                    <a:pt x="3118" y="753"/>
                  </a:cubicBezTo>
                  <a:cubicBezTo>
                    <a:pt x="3118" y="886"/>
                    <a:pt x="3118" y="886"/>
                    <a:pt x="3118" y="886"/>
                  </a:cubicBezTo>
                  <a:cubicBezTo>
                    <a:pt x="2577" y="886"/>
                    <a:pt x="2577" y="886"/>
                    <a:pt x="2577" y="886"/>
                  </a:cubicBezTo>
                  <a:cubicBezTo>
                    <a:pt x="2572" y="900"/>
                    <a:pt x="2567" y="913"/>
                    <a:pt x="2560" y="927"/>
                  </a:cubicBezTo>
                  <a:cubicBezTo>
                    <a:pt x="2483" y="1094"/>
                    <a:pt x="2292" y="1240"/>
                    <a:pt x="2015" y="1319"/>
                  </a:cubicBezTo>
                  <a:cubicBezTo>
                    <a:pt x="1876" y="1360"/>
                    <a:pt x="1728" y="1379"/>
                    <a:pt x="1584" y="1379"/>
                  </a:cubicBezTo>
                  <a:cubicBezTo>
                    <a:pt x="1203" y="1379"/>
                    <a:pt x="839" y="1247"/>
                    <a:pt x="667" y="1023"/>
                  </a:cubicBezTo>
                  <a:cubicBezTo>
                    <a:pt x="650" y="1001"/>
                    <a:pt x="635" y="979"/>
                    <a:pt x="623" y="957"/>
                  </a:cubicBezTo>
                  <a:cubicBezTo>
                    <a:pt x="610" y="933"/>
                    <a:pt x="600" y="910"/>
                    <a:pt x="592" y="886"/>
                  </a:cubicBezTo>
                  <a:cubicBezTo>
                    <a:pt x="0" y="886"/>
                    <a:pt x="0" y="886"/>
                    <a:pt x="0" y="886"/>
                  </a:cubicBezTo>
                  <a:cubicBezTo>
                    <a:pt x="0" y="1265"/>
                    <a:pt x="0" y="1265"/>
                    <a:pt x="0" y="1265"/>
                  </a:cubicBezTo>
                  <a:cubicBezTo>
                    <a:pt x="581" y="1265"/>
                    <a:pt x="581" y="1265"/>
                    <a:pt x="581" y="1265"/>
                  </a:cubicBezTo>
                  <a:cubicBezTo>
                    <a:pt x="585" y="1281"/>
                    <a:pt x="590" y="1298"/>
                    <a:pt x="596" y="1315"/>
                  </a:cubicBezTo>
                  <a:cubicBezTo>
                    <a:pt x="612" y="1358"/>
                    <a:pt x="635" y="1401"/>
                    <a:pt x="668" y="1443"/>
                  </a:cubicBezTo>
                  <a:cubicBezTo>
                    <a:pt x="679" y="1459"/>
                    <a:pt x="692" y="1474"/>
                    <a:pt x="706" y="1488"/>
                  </a:cubicBezTo>
                  <a:cubicBezTo>
                    <a:pt x="744" y="1530"/>
                    <a:pt x="790" y="1568"/>
                    <a:pt x="841" y="1601"/>
                  </a:cubicBezTo>
                  <a:cubicBezTo>
                    <a:pt x="917" y="1651"/>
                    <a:pt x="1005" y="1693"/>
                    <a:pt x="1101" y="1724"/>
                  </a:cubicBezTo>
                  <a:cubicBezTo>
                    <a:pt x="1121" y="1731"/>
                    <a:pt x="1142" y="1737"/>
                    <a:pt x="1163" y="1743"/>
                  </a:cubicBezTo>
                  <a:cubicBezTo>
                    <a:pt x="1286" y="1778"/>
                    <a:pt x="1420" y="1797"/>
                    <a:pt x="1557" y="1799"/>
                  </a:cubicBezTo>
                  <a:cubicBezTo>
                    <a:pt x="1566" y="1799"/>
                    <a:pt x="1575" y="1800"/>
                    <a:pt x="1585" y="1800"/>
                  </a:cubicBezTo>
                  <a:cubicBezTo>
                    <a:pt x="1596" y="1800"/>
                    <a:pt x="1608" y="1799"/>
                    <a:pt x="1620" y="1799"/>
                  </a:cubicBezTo>
                  <a:cubicBezTo>
                    <a:pt x="1752" y="1796"/>
                    <a:pt x="1886" y="1777"/>
                    <a:pt x="2014" y="1741"/>
                  </a:cubicBezTo>
                  <a:cubicBezTo>
                    <a:pt x="2015" y="1741"/>
                    <a:pt x="2016" y="1740"/>
                    <a:pt x="2016" y="1740"/>
                  </a:cubicBezTo>
                  <a:cubicBezTo>
                    <a:pt x="2037" y="1734"/>
                    <a:pt x="2057" y="1728"/>
                    <a:pt x="2076" y="1721"/>
                  </a:cubicBezTo>
                  <a:cubicBezTo>
                    <a:pt x="2177" y="1687"/>
                    <a:pt x="2265" y="1644"/>
                    <a:pt x="2338" y="1594"/>
                  </a:cubicBezTo>
                  <a:cubicBezTo>
                    <a:pt x="2392" y="1558"/>
                    <a:pt x="2438" y="1518"/>
                    <a:pt x="2476" y="1476"/>
                  </a:cubicBezTo>
                  <a:cubicBezTo>
                    <a:pt x="2521" y="1425"/>
                    <a:pt x="2554" y="1371"/>
                    <a:pt x="2575" y="1316"/>
                  </a:cubicBezTo>
                  <a:cubicBezTo>
                    <a:pt x="2581" y="1299"/>
                    <a:pt x="2586" y="1282"/>
                    <a:pt x="2590" y="1265"/>
                  </a:cubicBezTo>
                  <a:cubicBezTo>
                    <a:pt x="3118" y="1265"/>
                    <a:pt x="3118" y="1265"/>
                    <a:pt x="3118" y="1265"/>
                  </a:cubicBezTo>
                  <a:cubicBezTo>
                    <a:pt x="3118" y="1397"/>
                    <a:pt x="3118" y="1397"/>
                    <a:pt x="3118" y="1397"/>
                  </a:cubicBezTo>
                  <a:lnTo>
                    <a:pt x="3451" y="1075"/>
                  </a:lnTo>
                  <a:close/>
                  <a:moveTo>
                    <a:pt x="296" y="1195"/>
                  </a:moveTo>
                  <a:cubicBezTo>
                    <a:pt x="123" y="1195"/>
                    <a:pt x="123" y="1195"/>
                    <a:pt x="123" y="1195"/>
                  </a:cubicBezTo>
                  <a:cubicBezTo>
                    <a:pt x="123" y="1154"/>
                    <a:pt x="123" y="1154"/>
                    <a:pt x="123" y="1154"/>
                  </a:cubicBezTo>
                  <a:cubicBezTo>
                    <a:pt x="188" y="1154"/>
                    <a:pt x="188" y="1154"/>
                    <a:pt x="188" y="1154"/>
                  </a:cubicBezTo>
                  <a:cubicBezTo>
                    <a:pt x="188" y="1005"/>
                    <a:pt x="188" y="1005"/>
                    <a:pt x="188" y="1005"/>
                  </a:cubicBezTo>
                  <a:cubicBezTo>
                    <a:pt x="135" y="1028"/>
                    <a:pt x="135" y="1028"/>
                    <a:pt x="135" y="1028"/>
                  </a:cubicBezTo>
                  <a:cubicBezTo>
                    <a:pt x="118" y="991"/>
                    <a:pt x="118" y="991"/>
                    <a:pt x="118" y="991"/>
                  </a:cubicBezTo>
                  <a:cubicBezTo>
                    <a:pt x="201" y="956"/>
                    <a:pt x="201" y="956"/>
                    <a:pt x="201" y="956"/>
                  </a:cubicBezTo>
                  <a:cubicBezTo>
                    <a:pt x="231" y="956"/>
                    <a:pt x="231" y="956"/>
                    <a:pt x="231" y="956"/>
                  </a:cubicBezTo>
                  <a:cubicBezTo>
                    <a:pt x="231" y="1154"/>
                    <a:pt x="231" y="1154"/>
                    <a:pt x="231" y="1154"/>
                  </a:cubicBezTo>
                  <a:cubicBezTo>
                    <a:pt x="296" y="1154"/>
                    <a:pt x="296" y="1154"/>
                    <a:pt x="296" y="1154"/>
                  </a:cubicBezTo>
                  <a:lnTo>
                    <a:pt x="296" y="1195"/>
                  </a:lnTo>
                  <a:close/>
                  <a:moveTo>
                    <a:pt x="447" y="1197"/>
                  </a:moveTo>
                  <a:cubicBezTo>
                    <a:pt x="377" y="1197"/>
                    <a:pt x="365" y="1127"/>
                    <a:pt x="365" y="1074"/>
                  </a:cubicBezTo>
                  <a:cubicBezTo>
                    <a:pt x="365" y="1022"/>
                    <a:pt x="378" y="953"/>
                    <a:pt x="447" y="953"/>
                  </a:cubicBezTo>
                  <a:cubicBezTo>
                    <a:pt x="517" y="953"/>
                    <a:pt x="530" y="1022"/>
                    <a:pt x="530" y="1074"/>
                  </a:cubicBezTo>
                  <a:cubicBezTo>
                    <a:pt x="530" y="1127"/>
                    <a:pt x="517" y="1197"/>
                    <a:pt x="447" y="1197"/>
                  </a:cubicBezTo>
                  <a:close/>
                  <a:moveTo>
                    <a:pt x="693" y="1351"/>
                  </a:moveTo>
                  <a:cubicBezTo>
                    <a:pt x="678" y="1332"/>
                    <a:pt x="666" y="1313"/>
                    <a:pt x="655" y="1294"/>
                  </a:cubicBezTo>
                  <a:cubicBezTo>
                    <a:pt x="645" y="1278"/>
                    <a:pt x="637" y="1261"/>
                    <a:pt x="630" y="1245"/>
                  </a:cubicBezTo>
                  <a:cubicBezTo>
                    <a:pt x="630" y="1201"/>
                    <a:pt x="630" y="1201"/>
                    <a:pt x="630" y="1201"/>
                  </a:cubicBezTo>
                  <a:cubicBezTo>
                    <a:pt x="635" y="1213"/>
                    <a:pt x="641" y="1225"/>
                    <a:pt x="648" y="1237"/>
                  </a:cubicBezTo>
                  <a:cubicBezTo>
                    <a:pt x="651" y="1243"/>
                    <a:pt x="654" y="1249"/>
                    <a:pt x="658" y="1255"/>
                  </a:cubicBezTo>
                  <a:cubicBezTo>
                    <a:pt x="658" y="1177"/>
                    <a:pt x="658" y="1177"/>
                    <a:pt x="658" y="1177"/>
                  </a:cubicBezTo>
                  <a:cubicBezTo>
                    <a:pt x="658" y="1090"/>
                    <a:pt x="658" y="1090"/>
                    <a:pt x="658" y="1090"/>
                  </a:cubicBezTo>
                  <a:cubicBezTo>
                    <a:pt x="654" y="1087"/>
                    <a:pt x="650" y="1084"/>
                    <a:pt x="646" y="1080"/>
                  </a:cubicBezTo>
                  <a:cubicBezTo>
                    <a:pt x="646" y="1080"/>
                    <a:pt x="646" y="1080"/>
                    <a:pt x="646" y="1080"/>
                  </a:cubicBezTo>
                  <a:cubicBezTo>
                    <a:pt x="642" y="1077"/>
                    <a:pt x="638" y="1073"/>
                    <a:pt x="634" y="1070"/>
                  </a:cubicBezTo>
                  <a:cubicBezTo>
                    <a:pt x="630" y="1032"/>
                    <a:pt x="630" y="1032"/>
                    <a:pt x="630" y="1032"/>
                  </a:cubicBezTo>
                  <a:cubicBezTo>
                    <a:pt x="628" y="1016"/>
                    <a:pt x="628" y="1016"/>
                    <a:pt x="628" y="1016"/>
                  </a:cubicBezTo>
                  <a:cubicBezTo>
                    <a:pt x="638" y="1025"/>
                    <a:pt x="653" y="1037"/>
                    <a:pt x="664" y="1046"/>
                  </a:cubicBezTo>
                  <a:cubicBezTo>
                    <a:pt x="670" y="1054"/>
                    <a:pt x="675" y="1062"/>
                    <a:pt x="681" y="1070"/>
                  </a:cubicBezTo>
                  <a:cubicBezTo>
                    <a:pt x="681" y="1113"/>
                    <a:pt x="681" y="1113"/>
                    <a:pt x="681" y="1113"/>
                  </a:cubicBezTo>
                  <a:cubicBezTo>
                    <a:pt x="681" y="1205"/>
                    <a:pt x="681" y="1205"/>
                    <a:pt x="681" y="1205"/>
                  </a:cubicBezTo>
                  <a:cubicBezTo>
                    <a:pt x="681" y="1291"/>
                    <a:pt x="681" y="1291"/>
                    <a:pt x="681" y="1291"/>
                  </a:cubicBezTo>
                  <a:cubicBezTo>
                    <a:pt x="685" y="1296"/>
                    <a:pt x="689" y="1301"/>
                    <a:pt x="693" y="1306"/>
                  </a:cubicBezTo>
                  <a:cubicBezTo>
                    <a:pt x="703" y="1319"/>
                    <a:pt x="713" y="1331"/>
                    <a:pt x="724" y="1343"/>
                  </a:cubicBezTo>
                  <a:cubicBezTo>
                    <a:pt x="724" y="1388"/>
                    <a:pt x="724" y="1388"/>
                    <a:pt x="724" y="1388"/>
                  </a:cubicBezTo>
                  <a:cubicBezTo>
                    <a:pt x="713" y="1376"/>
                    <a:pt x="703" y="1364"/>
                    <a:pt x="693" y="1351"/>
                  </a:cubicBezTo>
                  <a:close/>
                  <a:moveTo>
                    <a:pt x="816" y="1473"/>
                  </a:moveTo>
                  <a:cubicBezTo>
                    <a:pt x="800" y="1460"/>
                    <a:pt x="784" y="1447"/>
                    <a:pt x="769" y="1433"/>
                  </a:cubicBezTo>
                  <a:cubicBezTo>
                    <a:pt x="768" y="1388"/>
                    <a:pt x="768" y="1388"/>
                    <a:pt x="768" y="1388"/>
                  </a:cubicBezTo>
                  <a:cubicBezTo>
                    <a:pt x="783" y="1402"/>
                    <a:pt x="799" y="1415"/>
                    <a:pt x="815" y="1427"/>
                  </a:cubicBezTo>
                  <a:cubicBezTo>
                    <a:pt x="818" y="1430"/>
                    <a:pt x="821" y="1432"/>
                    <a:pt x="824" y="1434"/>
                  </a:cubicBezTo>
                  <a:cubicBezTo>
                    <a:pt x="823" y="1333"/>
                    <a:pt x="823" y="1333"/>
                    <a:pt x="823" y="1333"/>
                  </a:cubicBezTo>
                  <a:cubicBezTo>
                    <a:pt x="823" y="1322"/>
                    <a:pt x="823" y="1322"/>
                    <a:pt x="823" y="1322"/>
                  </a:cubicBezTo>
                  <a:cubicBezTo>
                    <a:pt x="823" y="1268"/>
                    <a:pt x="823" y="1268"/>
                    <a:pt x="823" y="1268"/>
                  </a:cubicBezTo>
                  <a:cubicBezTo>
                    <a:pt x="810" y="1265"/>
                    <a:pt x="792" y="1260"/>
                    <a:pt x="778" y="1257"/>
                  </a:cubicBezTo>
                  <a:cubicBezTo>
                    <a:pt x="776" y="1248"/>
                    <a:pt x="776" y="1248"/>
                    <a:pt x="776" y="1248"/>
                  </a:cubicBezTo>
                  <a:cubicBezTo>
                    <a:pt x="768" y="1218"/>
                    <a:pt x="768" y="1218"/>
                    <a:pt x="768" y="1218"/>
                  </a:cubicBezTo>
                  <a:cubicBezTo>
                    <a:pt x="767" y="1212"/>
                    <a:pt x="767" y="1212"/>
                    <a:pt x="767" y="1212"/>
                  </a:cubicBezTo>
                  <a:cubicBezTo>
                    <a:pt x="764" y="1204"/>
                    <a:pt x="764" y="1204"/>
                    <a:pt x="764" y="1204"/>
                  </a:cubicBezTo>
                  <a:cubicBezTo>
                    <a:pt x="785" y="1210"/>
                    <a:pt x="814" y="1217"/>
                    <a:pt x="835" y="1222"/>
                  </a:cubicBezTo>
                  <a:cubicBezTo>
                    <a:pt x="844" y="1229"/>
                    <a:pt x="853" y="1235"/>
                    <a:pt x="862" y="1241"/>
                  </a:cubicBezTo>
                  <a:cubicBezTo>
                    <a:pt x="862" y="1291"/>
                    <a:pt x="862" y="1291"/>
                    <a:pt x="862" y="1291"/>
                  </a:cubicBezTo>
                  <a:cubicBezTo>
                    <a:pt x="863" y="1360"/>
                    <a:pt x="863" y="1360"/>
                    <a:pt x="863" y="1360"/>
                  </a:cubicBezTo>
                  <a:cubicBezTo>
                    <a:pt x="863" y="1462"/>
                    <a:pt x="863" y="1462"/>
                    <a:pt x="863" y="1462"/>
                  </a:cubicBezTo>
                  <a:cubicBezTo>
                    <a:pt x="883" y="1475"/>
                    <a:pt x="905" y="1489"/>
                    <a:pt x="927" y="1501"/>
                  </a:cubicBezTo>
                  <a:cubicBezTo>
                    <a:pt x="927" y="1546"/>
                    <a:pt x="927" y="1546"/>
                    <a:pt x="927" y="1546"/>
                  </a:cubicBezTo>
                  <a:cubicBezTo>
                    <a:pt x="888" y="1523"/>
                    <a:pt x="850" y="1499"/>
                    <a:pt x="816" y="1473"/>
                  </a:cubicBezTo>
                  <a:close/>
                  <a:moveTo>
                    <a:pt x="1172" y="1585"/>
                  </a:moveTo>
                  <a:cubicBezTo>
                    <a:pt x="1168" y="1596"/>
                    <a:pt x="1163" y="1604"/>
                    <a:pt x="1157" y="1611"/>
                  </a:cubicBezTo>
                  <a:cubicBezTo>
                    <a:pt x="1141" y="1628"/>
                    <a:pt x="1119" y="1632"/>
                    <a:pt x="1096" y="1627"/>
                  </a:cubicBezTo>
                  <a:cubicBezTo>
                    <a:pt x="1063" y="1619"/>
                    <a:pt x="1028" y="1592"/>
                    <a:pt x="1010" y="1557"/>
                  </a:cubicBezTo>
                  <a:cubicBezTo>
                    <a:pt x="1006" y="1548"/>
                    <a:pt x="987" y="1483"/>
                    <a:pt x="988" y="1427"/>
                  </a:cubicBezTo>
                  <a:cubicBezTo>
                    <a:pt x="989" y="1406"/>
                    <a:pt x="992" y="1385"/>
                    <a:pt x="1001" y="1371"/>
                  </a:cubicBezTo>
                  <a:cubicBezTo>
                    <a:pt x="1014" y="1348"/>
                    <a:pt x="1039" y="1338"/>
                    <a:pt x="1082" y="1351"/>
                  </a:cubicBezTo>
                  <a:cubicBezTo>
                    <a:pt x="1127" y="1368"/>
                    <a:pt x="1152" y="1398"/>
                    <a:pt x="1166" y="1431"/>
                  </a:cubicBezTo>
                  <a:cubicBezTo>
                    <a:pt x="1167" y="1434"/>
                    <a:pt x="1168" y="1437"/>
                    <a:pt x="1169" y="1439"/>
                  </a:cubicBezTo>
                  <a:cubicBezTo>
                    <a:pt x="1176" y="1458"/>
                    <a:pt x="1179" y="1476"/>
                    <a:pt x="1181" y="1494"/>
                  </a:cubicBezTo>
                  <a:cubicBezTo>
                    <a:pt x="1184" y="1543"/>
                    <a:pt x="1173" y="1584"/>
                    <a:pt x="1172" y="1585"/>
                  </a:cubicBezTo>
                  <a:close/>
                  <a:moveTo>
                    <a:pt x="1270" y="1671"/>
                  </a:moveTo>
                  <a:cubicBezTo>
                    <a:pt x="1270" y="1627"/>
                    <a:pt x="1270" y="1627"/>
                    <a:pt x="1270" y="1627"/>
                  </a:cubicBezTo>
                  <a:cubicBezTo>
                    <a:pt x="1298" y="1633"/>
                    <a:pt x="1327" y="1638"/>
                    <a:pt x="1356" y="1643"/>
                  </a:cubicBezTo>
                  <a:cubicBezTo>
                    <a:pt x="1356" y="1528"/>
                    <a:pt x="1356" y="1528"/>
                    <a:pt x="1356" y="1528"/>
                  </a:cubicBezTo>
                  <a:cubicBezTo>
                    <a:pt x="1355" y="1477"/>
                    <a:pt x="1355" y="1477"/>
                    <a:pt x="1355" y="1477"/>
                  </a:cubicBezTo>
                  <a:cubicBezTo>
                    <a:pt x="1335" y="1481"/>
                    <a:pt x="1307" y="1486"/>
                    <a:pt x="1286" y="1489"/>
                  </a:cubicBezTo>
                  <a:cubicBezTo>
                    <a:pt x="1270" y="1456"/>
                    <a:pt x="1270" y="1456"/>
                    <a:pt x="1270" y="1456"/>
                  </a:cubicBezTo>
                  <a:cubicBezTo>
                    <a:pt x="1264" y="1444"/>
                    <a:pt x="1264" y="1444"/>
                    <a:pt x="1264" y="1444"/>
                  </a:cubicBezTo>
                  <a:cubicBezTo>
                    <a:pt x="1297" y="1439"/>
                    <a:pt x="1340" y="1431"/>
                    <a:pt x="1373" y="1425"/>
                  </a:cubicBezTo>
                  <a:cubicBezTo>
                    <a:pt x="1386" y="1427"/>
                    <a:pt x="1399" y="1429"/>
                    <a:pt x="1412" y="1430"/>
                  </a:cubicBezTo>
                  <a:cubicBezTo>
                    <a:pt x="1413" y="1477"/>
                    <a:pt x="1413" y="1477"/>
                    <a:pt x="1413" y="1477"/>
                  </a:cubicBezTo>
                  <a:cubicBezTo>
                    <a:pt x="1413" y="1534"/>
                    <a:pt x="1413" y="1534"/>
                    <a:pt x="1413" y="1534"/>
                  </a:cubicBezTo>
                  <a:cubicBezTo>
                    <a:pt x="1413" y="1651"/>
                    <a:pt x="1413" y="1651"/>
                    <a:pt x="1413" y="1651"/>
                  </a:cubicBezTo>
                  <a:cubicBezTo>
                    <a:pt x="1442" y="1654"/>
                    <a:pt x="1472" y="1657"/>
                    <a:pt x="1501" y="1659"/>
                  </a:cubicBezTo>
                  <a:cubicBezTo>
                    <a:pt x="1501" y="1703"/>
                    <a:pt x="1501" y="1703"/>
                    <a:pt x="1501" y="1703"/>
                  </a:cubicBezTo>
                  <a:cubicBezTo>
                    <a:pt x="1422" y="1698"/>
                    <a:pt x="1345" y="1687"/>
                    <a:pt x="1270" y="1671"/>
                  </a:cubicBezTo>
                  <a:close/>
                  <a:moveTo>
                    <a:pt x="1625" y="1693"/>
                  </a:moveTo>
                  <a:cubicBezTo>
                    <a:pt x="1623" y="1692"/>
                    <a:pt x="1622" y="1691"/>
                    <a:pt x="1620" y="1689"/>
                  </a:cubicBezTo>
                  <a:cubicBezTo>
                    <a:pt x="1580" y="1654"/>
                    <a:pt x="1577" y="1586"/>
                    <a:pt x="1583" y="1542"/>
                  </a:cubicBezTo>
                  <a:cubicBezTo>
                    <a:pt x="1584" y="1534"/>
                    <a:pt x="1586" y="1526"/>
                    <a:pt x="1587" y="1519"/>
                  </a:cubicBezTo>
                  <a:cubicBezTo>
                    <a:pt x="1591" y="1506"/>
                    <a:pt x="1596" y="1495"/>
                    <a:pt x="1602" y="1485"/>
                  </a:cubicBezTo>
                  <a:cubicBezTo>
                    <a:pt x="1628" y="1446"/>
                    <a:pt x="1672" y="1442"/>
                    <a:pt x="1695" y="1440"/>
                  </a:cubicBezTo>
                  <a:cubicBezTo>
                    <a:pt x="1737" y="1438"/>
                    <a:pt x="1768" y="1449"/>
                    <a:pt x="1786" y="1475"/>
                  </a:cubicBezTo>
                  <a:cubicBezTo>
                    <a:pt x="1797" y="1489"/>
                    <a:pt x="1804" y="1507"/>
                    <a:pt x="1807" y="1530"/>
                  </a:cubicBezTo>
                  <a:cubicBezTo>
                    <a:pt x="1807" y="1530"/>
                    <a:pt x="1808" y="1530"/>
                    <a:pt x="1808" y="1531"/>
                  </a:cubicBezTo>
                  <a:cubicBezTo>
                    <a:pt x="1834" y="1705"/>
                    <a:pt x="1690" y="1741"/>
                    <a:pt x="1625" y="1693"/>
                  </a:cubicBezTo>
                  <a:close/>
                  <a:moveTo>
                    <a:pt x="2080" y="1636"/>
                  </a:moveTo>
                  <a:cubicBezTo>
                    <a:pt x="2068" y="1640"/>
                    <a:pt x="2055" y="1644"/>
                    <a:pt x="2042" y="1648"/>
                  </a:cubicBezTo>
                  <a:cubicBezTo>
                    <a:pt x="2034" y="1650"/>
                    <a:pt x="2027" y="1652"/>
                    <a:pt x="2020" y="1654"/>
                  </a:cubicBezTo>
                  <a:cubicBezTo>
                    <a:pt x="1982" y="1664"/>
                    <a:pt x="1945" y="1673"/>
                    <a:pt x="1907" y="1680"/>
                  </a:cubicBezTo>
                  <a:cubicBezTo>
                    <a:pt x="1907" y="1635"/>
                    <a:pt x="1907" y="1635"/>
                    <a:pt x="1907" y="1635"/>
                  </a:cubicBezTo>
                  <a:cubicBezTo>
                    <a:pt x="1936" y="1629"/>
                    <a:pt x="1966" y="1623"/>
                    <a:pt x="1996" y="1616"/>
                  </a:cubicBezTo>
                  <a:cubicBezTo>
                    <a:pt x="1995" y="1495"/>
                    <a:pt x="1995" y="1495"/>
                    <a:pt x="1995" y="1495"/>
                  </a:cubicBezTo>
                  <a:cubicBezTo>
                    <a:pt x="1995" y="1450"/>
                    <a:pt x="1995" y="1450"/>
                    <a:pt x="1995" y="1450"/>
                  </a:cubicBezTo>
                  <a:cubicBezTo>
                    <a:pt x="1974" y="1463"/>
                    <a:pt x="1945" y="1479"/>
                    <a:pt x="1923" y="1491"/>
                  </a:cubicBezTo>
                  <a:cubicBezTo>
                    <a:pt x="1901" y="1457"/>
                    <a:pt x="1901" y="1457"/>
                    <a:pt x="1901" y="1457"/>
                  </a:cubicBezTo>
                  <a:cubicBezTo>
                    <a:pt x="1900" y="1455"/>
                    <a:pt x="1900" y="1455"/>
                    <a:pt x="1900" y="1455"/>
                  </a:cubicBezTo>
                  <a:cubicBezTo>
                    <a:pt x="1934" y="1436"/>
                    <a:pt x="1979" y="1410"/>
                    <a:pt x="2013" y="1391"/>
                  </a:cubicBezTo>
                  <a:cubicBezTo>
                    <a:pt x="2022" y="1388"/>
                    <a:pt x="2032" y="1386"/>
                    <a:pt x="2041" y="1383"/>
                  </a:cubicBezTo>
                  <a:cubicBezTo>
                    <a:pt x="2045" y="1382"/>
                    <a:pt x="2049" y="1381"/>
                    <a:pt x="2053" y="1380"/>
                  </a:cubicBezTo>
                  <a:cubicBezTo>
                    <a:pt x="2053" y="1419"/>
                    <a:pt x="2053" y="1419"/>
                    <a:pt x="2053" y="1419"/>
                  </a:cubicBezTo>
                  <a:cubicBezTo>
                    <a:pt x="2053" y="1478"/>
                    <a:pt x="2053" y="1478"/>
                    <a:pt x="2053" y="1478"/>
                  </a:cubicBezTo>
                  <a:cubicBezTo>
                    <a:pt x="2053" y="1600"/>
                    <a:pt x="2053" y="1600"/>
                    <a:pt x="2053" y="1600"/>
                  </a:cubicBezTo>
                  <a:cubicBezTo>
                    <a:pt x="2062" y="1597"/>
                    <a:pt x="2071" y="1594"/>
                    <a:pt x="2080" y="1591"/>
                  </a:cubicBezTo>
                  <a:cubicBezTo>
                    <a:pt x="2099" y="1585"/>
                    <a:pt x="2118" y="1579"/>
                    <a:pt x="2137" y="1572"/>
                  </a:cubicBezTo>
                  <a:cubicBezTo>
                    <a:pt x="2137" y="1617"/>
                    <a:pt x="2137" y="1617"/>
                    <a:pt x="2137" y="1617"/>
                  </a:cubicBezTo>
                  <a:cubicBezTo>
                    <a:pt x="2118" y="1623"/>
                    <a:pt x="2100" y="1630"/>
                    <a:pt x="2080" y="1636"/>
                  </a:cubicBezTo>
                  <a:close/>
                  <a:moveTo>
                    <a:pt x="2357" y="1506"/>
                  </a:moveTo>
                  <a:cubicBezTo>
                    <a:pt x="2313" y="1536"/>
                    <a:pt x="2263" y="1563"/>
                    <a:pt x="2208" y="1588"/>
                  </a:cubicBezTo>
                  <a:cubicBezTo>
                    <a:pt x="2208" y="1543"/>
                    <a:pt x="2208" y="1543"/>
                    <a:pt x="2208" y="1543"/>
                  </a:cubicBezTo>
                  <a:cubicBezTo>
                    <a:pt x="2233" y="1532"/>
                    <a:pt x="2257" y="1520"/>
                    <a:pt x="2280" y="1508"/>
                  </a:cubicBezTo>
                  <a:cubicBezTo>
                    <a:pt x="2280" y="1380"/>
                    <a:pt x="2280" y="1380"/>
                    <a:pt x="2280" y="1380"/>
                  </a:cubicBezTo>
                  <a:cubicBezTo>
                    <a:pt x="2280" y="1342"/>
                    <a:pt x="2280" y="1342"/>
                    <a:pt x="2280" y="1342"/>
                  </a:cubicBezTo>
                  <a:cubicBezTo>
                    <a:pt x="2263" y="1359"/>
                    <a:pt x="2239" y="1380"/>
                    <a:pt x="2222" y="1396"/>
                  </a:cubicBezTo>
                  <a:cubicBezTo>
                    <a:pt x="2202" y="1364"/>
                    <a:pt x="2202" y="1364"/>
                    <a:pt x="2202" y="1364"/>
                  </a:cubicBezTo>
                  <a:cubicBezTo>
                    <a:pt x="2208" y="1359"/>
                    <a:pt x="2214" y="1354"/>
                    <a:pt x="2220" y="1349"/>
                  </a:cubicBezTo>
                  <a:cubicBezTo>
                    <a:pt x="2244" y="1327"/>
                    <a:pt x="2272" y="1301"/>
                    <a:pt x="2294" y="1280"/>
                  </a:cubicBezTo>
                  <a:cubicBezTo>
                    <a:pt x="2304" y="1274"/>
                    <a:pt x="2314" y="1268"/>
                    <a:pt x="2324" y="1262"/>
                  </a:cubicBezTo>
                  <a:cubicBezTo>
                    <a:pt x="2324" y="1284"/>
                    <a:pt x="2324" y="1284"/>
                    <a:pt x="2324" y="1284"/>
                  </a:cubicBezTo>
                  <a:cubicBezTo>
                    <a:pt x="2324" y="1353"/>
                    <a:pt x="2324" y="1353"/>
                    <a:pt x="2324" y="1353"/>
                  </a:cubicBezTo>
                  <a:cubicBezTo>
                    <a:pt x="2324" y="1483"/>
                    <a:pt x="2324" y="1483"/>
                    <a:pt x="2324" y="1483"/>
                  </a:cubicBezTo>
                  <a:cubicBezTo>
                    <a:pt x="2337" y="1475"/>
                    <a:pt x="2349" y="1467"/>
                    <a:pt x="2361" y="1459"/>
                  </a:cubicBezTo>
                  <a:cubicBezTo>
                    <a:pt x="2369" y="1453"/>
                    <a:pt x="2378" y="1448"/>
                    <a:pt x="2386" y="1442"/>
                  </a:cubicBezTo>
                  <a:cubicBezTo>
                    <a:pt x="2386" y="1486"/>
                    <a:pt x="2386" y="1486"/>
                    <a:pt x="2386" y="1486"/>
                  </a:cubicBezTo>
                  <a:cubicBezTo>
                    <a:pt x="2376" y="1493"/>
                    <a:pt x="2367" y="1500"/>
                    <a:pt x="2357" y="1506"/>
                  </a:cubicBezTo>
                  <a:close/>
                  <a:moveTo>
                    <a:pt x="2534" y="1312"/>
                  </a:moveTo>
                  <a:cubicBezTo>
                    <a:pt x="2527" y="1345"/>
                    <a:pt x="2516" y="1369"/>
                    <a:pt x="2503" y="1386"/>
                  </a:cubicBezTo>
                  <a:cubicBezTo>
                    <a:pt x="2490" y="1405"/>
                    <a:pt x="2476" y="1414"/>
                    <a:pt x="2465" y="1413"/>
                  </a:cubicBezTo>
                  <a:cubicBezTo>
                    <a:pt x="2456" y="1413"/>
                    <a:pt x="2447" y="1403"/>
                    <a:pt x="2441" y="1386"/>
                  </a:cubicBezTo>
                  <a:cubicBezTo>
                    <a:pt x="2432" y="1358"/>
                    <a:pt x="2429" y="1314"/>
                    <a:pt x="2436" y="1266"/>
                  </a:cubicBezTo>
                  <a:cubicBezTo>
                    <a:pt x="2441" y="1228"/>
                    <a:pt x="2453" y="1189"/>
                    <a:pt x="2473" y="1155"/>
                  </a:cubicBezTo>
                  <a:cubicBezTo>
                    <a:pt x="2480" y="1144"/>
                    <a:pt x="2487" y="1134"/>
                    <a:pt x="2495" y="1124"/>
                  </a:cubicBezTo>
                  <a:cubicBezTo>
                    <a:pt x="2512" y="1107"/>
                    <a:pt x="2523" y="1102"/>
                    <a:pt x="2531" y="1109"/>
                  </a:cubicBezTo>
                  <a:cubicBezTo>
                    <a:pt x="2531" y="1110"/>
                    <a:pt x="2532" y="1111"/>
                    <a:pt x="2532" y="1111"/>
                  </a:cubicBezTo>
                  <a:cubicBezTo>
                    <a:pt x="2532" y="1111"/>
                    <a:pt x="2532" y="1111"/>
                    <a:pt x="2532" y="1111"/>
                  </a:cubicBezTo>
                  <a:cubicBezTo>
                    <a:pt x="2549" y="1135"/>
                    <a:pt x="2549" y="1246"/>
                    <a:pt x="2534" y="1312"/>
                  </a:cubicBezTo>
                  <a:close/>
                  <a:moveTo>
                    <a:pt x="2737" y="1197"/>
                  </a:moveTo>
                  <a:cubicBezTo>
                    <a:pt x="2667" y="1197"/>
                    <a:pt x="2654" y="1127"/>
                    <a:pt x="2654" y="1074"/>
                  </a:cubicBezTo>
                  <a:cubicBezTo>
                    <a:pt x="2654" y="1022"/>
                    <a:pt x="2668" y="953"/>
                    <a:pt x="2737" y="953"/>
                  </a:cubicBezTo>
                  <a:cubicBezTo>
                    <a:pt x="2806" y="953"/>
                    <a:pt x="2819" y="1022"/>
                    <a:pt x="2819" y="1074"/>
                  </a:cubicBezTo>
                  <a:cubicBezTo>
                    <a:pt x="2819" y="1127"/>
                    <a:pt x="2807" y="1197"/>
                    <a:pt x="2737" y="1197"/>
                  </a:cubicBezTo>
                  <a:close/>
                  <a:moveTo>
                    <a:pt x="3062" y="1195"/>
                  </a:moveTo>
                  <a:cubicBezTo>
                    <a:pt x="2889" y="1195"/>
                    <a:pt x="2889" y="1195"/>
                    <a:pt x="2889" y="1195"/>
                  </a:cubicBezTo>
                  <a:cubicBezTo>
                    <a:pt x="2889" y="1154"/>
                    <a:pt x="2889" y="1154"/>
                    <a:pt x="2889" y="1154"/>
                  </a:cubicBezTo>
                  <a:cubicBezTo>
                    <a:pt x="2954" y="1154"/>
                    <a:pt x="2954" y="1154"/>
                    <a:pt x="2954" y="1154"/>
                  </a:cubicBezTo>
                  <a:cubicBezTo>
                    <a:pt x="2954" y="1005"/>
                    <a:pt x="2954" y="1005"/>
                    <a:pt x="2954" y="1005"/>
                  </a:cubicBezTo>
                  <a:cubicBezTo>
                    <a:pt x="2902" y="1028"/>
                    <a:pt x="2902" y="1028"/>
                    <a:pt x="2902" y="1028"/>
                  </a:cubicBezTo>
                  <a:cubicBezTo>
                    <a:pt x="2885" y="991"/>
                    <a:pt x="2885" y="991"/>
                    <a:pt x="2885" y="991"/>
                  </a:cubicBezTo>
                  <a:cubicBezTo>
                    <a:pt x="2967" y="956"/>
                    <a:pt x="2967" y="956"/>
                    <a:pt x="2967" y="956"/>
                  </a:cubicBezTo>
                  <a:cubicBezTo>
                    <a:pt x="2997" y="956"/>
                    <a:pt x="2997" y="956"/>
                    <a:pt x="2997" y="956"/>
                  </a:cubicBezTo>
                  <a:cubicBezTo>
                    <a:pt x="2997" y="1154"/>
                    <a:pt x="2997" y="1154"/>
                    <a:pt x="2997" y="1154"/>
                  </a:cubicBezTo>
                  <a:cubicBezTo>
                    <a:pt x="3062" y="1154"/>
                    <a:pt x="3062" y="1154"/>
                    <a:pt x="3062" y="1154"/>
                  </a:cubicBezTo>
                  <a:lnTo>
                    <a:pt x="3062" y="1195"/>
                  </a:lnTo>
                  <a:close/>
                  <a:moveTo>
                    <a:pt x="1111" y="1423"/>
                  </a:moveTo>
                  <a:cubicBezTo>
                    <a:pt x="1108" y="1419"/>
                    <a:pt x="1106" y="1415"/>
                    <a:pt x="1103" y="1412"/>
                  </a:cubicBezTo>
                  <a:cubicBezTo>
                    <a:pt x="1092" y="1397"/>
                    <a:pt x="1078" y="1390"/>
                    <a:pt x="1062" y="1395"/>
                  </a:cubicBezTo>
                  <a:cubicBezTo>
                    <a:pt x="1061" y="1395"/>
                    <a:pt x="1060" y="1395"/>
                    <a:pt x="1059" y="1396"/>
                  </a:cubicBezTo>
                  <a:cubicBezTo>
                    <a:pt x="1045" y="1402"/>
                    <a:pt x="1039" y="1425"/>
                    <a:pt x="1038" y="1448"/>
                  </a:cubicBezTo>
                  <a:cubicBezTo>
                    <a:pt x="1036" y="1472"/>
                    <a:pt x="1038" y="1496"/>
                    <a:pt x="1038" y="1498"/>
                  </a:cubicBezTo>
                  <a:cubicBezTo>
                    <a:pt x="1046" y="1564"/>
                    <a:pt x="1073" y="1575"/>
                    <a:pt x="1082" y="1578"/>
                  </a:cubicBezTo>
                  <a:cubicBezTo>
                    <a:pt x="1087" y="1580"/>
                    <a:pt x="1092" y="1581"/>
                    <a:pt x="1097" y="1580"/>
                  </a:cubicBezTo>
                  <a:cubicBezTo>
                    <a:pt x="1105" y="1579"/>
                    <a:pt x="1112" y="1575"/>
                    <a:pt x="1117" y="1566"/>
                  </a:cubicBezTo>
                  <a:cubicBezTo>
                    <a:pt x="1129" y="1544"/>
                    <a:pt x="1132" y="1511"/>
                    <a:pt x="1128" y="1480"/>
                  </a:cubicBezTo>
                  <a:cubicBezTo>
                    <a:pt x="1125" y="1459"/>
                    <a:pt x="1119" y="1439"/>
                    <a:pt x="1111" y="1423"/>
                  </a:cubicBezTo>
                  <a:close/>
                  <a:moveTo>
                    <a:pt x="2509" y="1164"/>
                  </a:moveTo>
                  <a:cubicBezTo>
                    <a:pt x="2502" y="1159"/>
                    <a:pt x="2480" y="1174"/>
                    <a:pt x="2472" y="1231"/>
                  </a:cubicBezTo>
                  <a:cubicBezTo>
                    <a:pt x="2469" y="1250"/>
                    <a:pt x="2467" y="1273"/>
                    <a:pt x="2468" y="1302"/>
                  </a:cubicBezTo>
                  <a:cubicBezTo>
                    <a:pt x="2469" y="1330"/>
                    <a:pt x="2474" y="1373"/>
                    <a:pt x="2495" y="1351"/>
                  </a:cubicBezTo>
                  <a:cubicBezTo>
                    <a:pt x="2521" y="1323"/>
                    <a:pt x="2525" y="1221"/>
                    <a:pt x="2516" y="1180"/>
                  </a:cubicBezTo>
                  <a:cubicBezTo>
                    <a:pt x="2514" y="1171"/>
                    <a:pt x="2512" y="1165"/>
                    <a:pt x="2509" y="1164"/>
                  </a:cubicBezTo>
                  <a:close/>
                </a:path>
              </a:pathLst>
            </a:cu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algn="ctr" defTabSz="931858" fontAlgn="base">
                <a:spcBef>
                  <a:spcPct val="0"/>
                </a:spcBef>
                <a:spcAft>
                  <a:spcPct val="0"/>
                </a:spcAft>
              </a:pPr>
              <a:endParaRPr lang="en-US" spc="-51">
                <a:gradFill>
                  <a:gsLst>
                    <a:gs pos="0">
                      <a:srgbClr val="FFFFFF"/>
                    </a:gs>
                    <a:gs pos="100000">
                      <a:srgbClr val="FFFFFF"/>
                    </a:gs>
                  </a:gsLst>
                  <a:lin ang="5400000" scaled="0"/>
                </a:gradFill>
                <a:ea typeface="Segoe UI" pitchFamily="34" charset="0"/>
                <a:cs typeface="Segoe UI" pitchFamily="34" charset="0"/>
              </a:endParaRPr>
            </a:p>
          </p:txBody>
        </p:sp>
      </p:grpSp>
      <p:grpSp>
        <p:nvGrpSpPr>
          <p:cNvPr id="113" name="组合 112"/>
          <p:cNvGrpSpPr/>
          <p:nvPr/>
        </p:nvGrpSpPr>
        <p:grpSpPr>
          <a:xfrm>
            <a:off x="8765809" y="2417393"/>
            <a:ext cx="1469475" cy="750203"/>
            <a:chOff x="8765809" y="2302257"/>
            <a:chExt cx="1469475" cy="750203"/>
          </a:xfrm>
        </p:grpSpPr>
        <p:sp>
          <p:nvSpPr>
            <p:cNvPr id="114" name="Oval 15"/>
            <p:cNvSpPr/>
            <p:nvPr/>
          </p:nvSpPr>
          <p:spPr>
            <a:xfrm>
              <a:off x="8765809" y="2302257"/>
              <a:ext cx="1469475" cy="750203"/>
            </a:xfrm>
            <a:custGeom>
              <a:avLst/>
              <a:gdLst/>
              <a:ahLst/>
              <a:cxnLst/>
              <a:rect l="l" t="t" r="r" b="b"/>
              <a:pathLst>
                <a:path w="2895600" h="1478280">
                  <a:moveTo>
                    <a:pt x="1112520" y="0"/>
                  </a:moveTo>
                  <a:cubicBezTo>
                    <a:pt x="1435175" y="0"/>
                    <a:pt x="1705787" y="222820"/>
                    <a:pt x="1776897" y="523460"/>
                  </a:cubicBezTo>
                  <a:cubicBezTo>
                    <a:pt x="1830330" y="473455"/>
                    <a:pt x="1902261" y="443446"/>
                    <a:pt x="1981200" y="443446"/>
                  </a:cubicBezTo>
                  <a:cubicBezTo>
                    <a:pt x="2141537" y="443446"/>
                    <a:pt x="2272959" y="567249"/>
                    <a:pt x="2283615" y="724590"/>
                  </a:cubicBezTo>
                  <a:cubicBezTo>
                    <a:pt x="2337590" y="699394"/>
                    <a:pt x="2397838" y="685800"/>
                    <a:pt x="2461260" y="685800"/>
                  </a:cubicBezTo>
                  <a:cubicBezTo>
                    <a:pt x="2701139" y="685800"/>
                    <a:pt x="2895600" y="880261"/>
                    <a:pt x="2895600" y="1120140"/>
                  </a:cubicBezTo>
                  <a:cubicBezTo>
                    <a:pt x="2895600" y="1271517"/>
                    <a:pt x="2818161" y="1404807"/>
                    <a:pt x="2698117" y="1478280"/>
                  </a:cubicBezTo>
                  <a:lnTo>
                    <a:pt x="64333" y="1478280"/>
                  </a:lnTo>
                  <a:cubicBezTo>
                    <a:pt x="23189" y="1414624"/>
                    <a:pt x="0" y="1338670"/>
                    <a:pt x="0" y="1257300"/>
                  </a:cubicBezTo>
                  <a:cubicBezTo>
                    <a:pt x="0" y="1025837"/>
                    <a:pt x="187637" y="838200"/>
                    <a:pt x="419100" y="838200"/>
                  </a:cubicBezTo>
                  <a:lnTo>
                    <a:pt x="445895" y="840901"/>
                  </a:lnTo>
                  <a:cubicBezTo>
                    <a:pt x="432838" y="791300"/>
                    <a:pt x="426720" y="739265"/>
                    <a:pt x="426720" y="685800"/>
                  </a:cubicBezTo>
                  <a:cubicBezTo>
                    <a:pt x="426720" y="307043"/>
                    <a:pt x="733763" y="0"/>
                    <a:pt x="1112520" y="0"/>
                  </a:cubicBezTo>
                  <a:close/>
                </a:path>
              </a:pathLst>
            </a:cu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548562" bIns="91427" rtlCol="0" anchor="ctr"/>
            <a:lstStyle/>
            <a:p>
              <a:pPr algn="ctr"/>
              <a:endParaRPr lang="en-US" sz="1400" dirty="0">
                <a:solidFill>
                  <a:srgbClr val="FFFFFF"/>
                </a:solidFill>
              </a:endParaRPr>
            </a:p>
          </p:txBody>
        </p:sp>
        <p:sp>
          <p:nvSpPr>
            <p:cNvPr id="115" name="文本框 114"/>
            <p:cNvSpPr txBox="1"/>
            <p:nvPr/>
          </p:nvSpPr>
          <p:spPr>
            <a:xfrm>
              <a:off x="8866676" y="2600509"/>
              <a:ext cx="1368608" cy="400110"/>
            </a:xfrm>
            <a:prstGeom prst="rect">
              <a:avLst/>
            </a:prstGeom>
            <a:noFill/>
          </p:spPr>
          <p:txBody>
            <a:bodyPr wrap="square" rtlCol="0">
              <a:spAutoFit/>
            </a:bodyPr>
            <a:lstStyle/>
            <a:p>
              <a:pPr algn="ctr"/>
              <a:r>
                <a:rPr lang="en-US" altLang="zh-CN" sz="2000" dirty="0" smtClean="0">
                  <a:solidFill>
                    <a:srgbClr val="0070C0"/>
                  </a:solidFill>
                </a:rPr>
                <a:t>Big Data</a:t>
              </a:r>
              <a:endParaRPr lang="zh-CN" altLang="en-US" sz="2000" dirty="0">
                <a:solidFill>
                  <a:srgbClr val="0070C0"/>
                </a:solidFill>
              </a:endParaRPr>
            </a:p>
          </p:txBody>
        </p:sp>
      </p:grpSp>
      <p:sp>
        <p:nvSpPr>
          <p:cNvPr id="116" name="矩形 115"/>
          <p:cNvSpPr/>
          <p:nvPr/>
        </p:nvSpPr>
        <p:spPr>
          <a:xfrm>
            <a:off x="1527637" y="4036115"/>
            <a:ext cx="1710533" cy="369332"/>
          </a:xfrm>
          <a:prstGeom prst="rect">
            <a:avLst/>
          </a:prstGeom>
          <a:solidFill>
            <a:srgbClr val="0070C0"/>
          </a:solidFill>
          <a:ln>
            <a:solidFill>
              <a:schemeClr val="bg1"/>
            </a:solidFill>
          </a:ln>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计算机时代</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17" name="矩形 116"/>
          <p:cNvSpPr/>
          <p:nvPr/>
        </p:nvSpPr>
        <p:spPr>
          <a:xfrm>
            <a:off x="5245680" y="4036115"/>
            <a:ext cx="1710533" cy="369332"/>
          </a:xfrm>
          <a:prstGeom prst="rect">
            <a:avLst/>
          </a:prstGeom>
          <a:solidFill>
            <a:srgbClr val="0070C0"/>
          </a:solidFill>
          <a:ln>
            <a:solidFill>
              <a:schemeClr val="bg1"/>
            </a:solidFill>
          </a:ln>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互联网时代</a:t>
            </a:r>
          </a:p>
        </p:txBody>
      </p:sp>
      <p:sp>
        <p:nvSpPr>
          <p:cNvPr id="118" name="矩形 117"/>
          <p:cNvSpPr/>
          <p:nvPr/>
        </p:nvSpPr>
        <p:spPr>
          <a:xfrm>
            <a:off x="8695713" y="4029892"/>
            <a:ext cx="1710533" cy="369332"/>
          </a:xfrm>
          <a:prstGeom prst="rect">
            <a:avLst/>
          </a:prstGeom>
          <a:solidFill>
            <a:srgbClr val="0070C0"/>
          </a:solidFill>
          <a:ln>
            <a:solidFill>
              <a:schemeClr val="bg1"/>
            </a:solidFill>
          </a:ln>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大数据时代</a:t>
            </a:r>
          </a:p>
        </p:txBody>
      </p:sp>
      <p:sp>
        <p:nvSpPr>
          <p:cNvPr id="119" name="矩形 118"/>
          <p:cNvSpPr/>
          <p:nvPr/>
        </p:nvSpPr>
        <p:spPr>
          <a:xfrm>
            <a:off x="3611285" y="2556017"/>
            <a:ext cx="1453249" cy="646331"/>
          </a:xfrm>
          <a:prstGeom prst="rect">
            <a:avLst/>
          </a:prstGeom>
        </p:spPr>
        <p:txBody>
          <a:bodyPr wrap="square">
            <a:spAutoFit/>
          </a:bodyPr>
          <a:lstStyle/>
          <a:p>
            <a:pPr algn="ct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世纪</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algn="ct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90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年代</a:t>
            </a:r>
          </a:p>
        </p:txBody>
      </p:sp>
      <p:sp>
        <p:nvSpPr>
          <p:cNvPr id="120" name="矩形 119"/>
          <p:cNvSpPr/>
          <p:nvPr/>
        </p:nvSpPr>
        <p:spPr>
          <a:xfrm>
            <a:off x="7163727" y="2836314"/>
            <a:ext cx="1453249" cy="369332"/>
          </a:xfrm>
          <a:prstGeom prst="rect">
            <a:avLst/>
          </a:prstGeom>
        </p:spPr>
        <p:txBody>
          <a:bodyPr wrap="square">
            <a:spAutoFit/>
          </a:bodyPr>
          <a:lstStyle/>
          <a:p>
            <a:pPr algn="ctr"/>
            <a:r>
              <a:rPr lang="en-US" altLang="zh-CN" dirty="0" smtClean="0">
                <a:solidFill>
                  <a:schemeClr val="tx1">
                    <a:lumMod val="95000"/>
                    <a:lumOff val="5000"/>
                  </a:schemeClr>
                </a:solidFill>
                <a:latin typeface="微软雅黑" panose="020B0503020204020204" pitchFamily="34" charset="-122"/>
                <a:ea typeface="微软雅黑" panose="020B0503020204020204" pitchFamily="34" charset="-122"/>
              </a:rPr>
              <a:t>2013</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年</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0040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02</a:t>
            </a:r>
          </a:p>
        </p:txBody>
      </p:sp>
      <p:sp>
        <p:nvSpPr>
          <p:cNvPr id="36" name="文本框 35"/>
          <p:cNvSpPr txBox="1"/>
          <p:nvPr/>
        </p:nvSpPr>
        <p:spPr>
          <a:xfrm>
            <a:off x="2183264" y="261445"/>
            <a:ext cx="3866764"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感受数据之大 </a:t>
            </a:r>
            <a:r>
              <a:rPr lang="en-US" altLang="zh-CN"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 Q&amp;A</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37" name="文本框 36"/>
          <p:cNvSpPr txBox="1"/>
          <p:nvPr/>
        </p:nvSpPr>
        <p:spPr>
          <a:xfrm>
            <a:off x="1039867" y="1314936"/>
            <a:ext cx="2395528" cy="523220"/>
          </a:xfrm>
          <a:prstGeom prst="rect">
            <a:avLst/>
          </a:prstGeom>
          <a:solidFill>
            <a:srgbClr val="00B0F0"/>
          </a:solidFill>
          <a:ln>
            <a:solidFill>
              <a:srgbClr val="00B0F0"/>
            </a:solidFill>
          </a:ln>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Question1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3670480" y="2047740"/>
            <a:ext cx="7469746" cy="1569660"/>
          </a:xfrm>
          <a:prstGeom prst="rect">
            <a:avLst/>
          </a:prstGeom>
          <a:noFill/>
          <a:ln>
            <a:noFill/>
          </a:ln>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高</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德纳在一份报告中</a:t>
            </a:r>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认为：</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大数据是需要新处理模式才能具有更强的</a:t>
            </a:r>
            <a:r>
              <a:rPr lang="zh-CN" altLang="en-US" sz="2400" dirty="0" smtClean="0">
                <a:solidFill>
                  <a:srgbClr val="0264AB"/>
                </a:solidFill>
                <a:latin typeface="微软雅黑" panose="020B0503020204020204" pitchFamily="34" charset="-122"/>
                <a:ea typeface="微软雅黑" panose="020B0503020204020204" pitchFamily="34" charset="-122"/>
              </a:rPr>
              <a:t>决策力</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400" dirty="0" smtClean="0">
                <a:solidFill>
                  <a:srgbClr val="0264AB"/>
                </a:solidFill>
                <a:latin typeface="微软雅黑" panose="020B0503020204020204" pitchFamily="34" charset="-122"/>
                <a:ea typeface="微软雅黑" panose="020B0503020204020204" pitchFamily="34" charset="-122"/>
              </a:rPr>
              <a:t>洞察力</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和</a:t>
            </a:r>
            <a:r>
              <a:rPr lang="zh-CN" altLang="en-US" sz="2400" dirty="0" smtClean="0">
                <a:solidFill>
                  <a:srgbClr val="0264AB"/>
                </a:solidFill>
                <a:latin typeface="微软雅黑" panose="020B0503020204020204" pitchFamily="34" charset="-122"/>
                <a:ea typeface="微软雅黑" panose="020B0503020204020204" pitchFamily="34" charset="-122"/>
              </a:rPr>
              <a:t>流程优化能力</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的</a:t>
            </a:r>
            <a:r>
              <a:rPr lang="zh-CN" altLang="en-US" sz="2400" dirty="0" smtClean="0">
                <a:solidFill>
                  <a:srgbClr val="0264AB"/>
                </a:solidFill>
                <a:latin typeface="微软雅黑" panose="020B0503020204020204" pitchFamily="34" charset="-122"/>
                <a:ea typeface="微软雅黑" panose="020B0503020204020204" pitchFamily="34" charset="-122"/>
              </a:rPr>
              <a:t>海量</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400" dirty="0" smtClean="0">
                <a:solidFill>
                  <a:srgbClr val="0264AB"/>
                </a:solidFill>
                <a:latin typeface="微软雅黑" panose="020B0503020204020204" pitchFamily="34" charset="-122"/>
                <a:ea typeface="微软雅黑" panose="020B0503020204020204" pitchFamily="34" charset="-122"/>
              </a:rPr>
              <a:t>高增长率</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和</a:t>
            </a:r>
            <a:r>
              <a:rPr lang="zh-CN" altLang="en-US" sz="2400" dirty="0" smtClean="0">
                <a:solidFill>
                  <a:srgbClr val="0264AB"/>
                </a:solidFill>
                <a:latin typeface="微软雅黑" panose="020B0503020204020204" pitchFamily="34" charset="-122"/>
                <a:ea typeface="微软雅黑" panose="020B0503020204020204" pitchFamily="34" charset="-122"/>
              </a:rPr>
              <a:t>多样化</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的</a:t>
            </a:r>
            <a:r>
              <a:rPr lang="zh-CN" altLang="en-US" sz="2400" dirty="0" smtClean="0">
                <a:solidFill>
                  <a:srgbClr val="0264AB"/>
                </a:solidFill>
                <a:latin typeface="微软雅黑" panose="020B0503020204020204" pitchFamily="34" charset="-122"/>
                <a:ea typeface="微软雅黑" panose="020B0503020204020204" pitchFamily="34" charset="-122"/>
              </a:rPr>
              <a:t>信息资产</a:t>
            </a: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2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2">
            <a:extLst>
              <a:ext uri="{BEBA8EAE-BF5A-486C-A8C5-ECC9F3942E4B}">
                <a14:imgProps xmlns:a14="http://schemas.microsoft.com/office/drawing/2010/main">
                  <a14:imgLayer>
                    <a14:imgEffect>
                      <a14:backgroundRemoval t="1980" b="99802" l="0" r="100000"/>
                    </a14:imgEffect>
                  </a14:imgLayer>
                </a14:imgProps>
              </a:ext>
              <a:ext uri="{28A0092B-C50C-407E-A947-70E740481C1C}">
                <a14:useLocalDpi xmlns:a14="http://schemas.microsoft.com/office/drawing/2010/main" val="0"/>
              </a:ext>
            </a:extLst>
          </a:blip>
          <a:srcRect l="6682" t="3911" r="19762" b="7957"/>
          <a:stretch/>
        </p:blipFill>
        <p:spPr>
          <a:xfrm>
            <a:off x="1056068" y="2047740"/>
            <a:ext cx="2379328" cy="3371604"/>
          </a:xfrm>
          <a:prstGeom prst="rect">
            <a:avLst/>
          </a:prstGeom>
          <a:ln>
            <a:solidFill>
              <a:srgbClr val="8F5938"/>
            </a:solidFill>
          </a:ln>
        </p:spPr>
      </p:pic>
      <p:sp>
        <p:nvSpPr>
          <p:cNvPr id="6" name="文本框 5"/>
          <p:cNvSpPr txBox="1"/>
          <p:nvPr/>
        </p:nvSpPr>
        <p:spPr>
          <a:xfrm>
            <a:off x="3670479" y="3831574"/>
            <a:ext cx="1442434" cy="461665"/>
          </a:xfrm>
          <a:prstGeom prst="rect">
            <a:avLst/>
          </a:prstGeom>
          <a:solidFill>
            <a:srgbClr val="46231C"/>
          </a:solidFill>
          <a:ln>
            <a:noFill/>
          </a:ln>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是什么？</a:t>
            </a:r>
          </a:p>
        </p:txBody>
      </p:sp>
      <p:sp>
        <p:nvSpPr>
          <p:cNvPr id="53" name="文本框 52"/>
          <p:cNvSpPr txBox="1"/>
          <p:nvPr/>
        </p:nvSpPr>
        <p:spPr>
          <a:xfrm>
            <a:off x="5117205" y="3831574"/>
            <a:ext cx="5765442" cy="461665"/>
          </a:xfrm>
          <a:prstGeom prst="rect">
            <a:avLst/>
          </a:prstGeom>
          <a:noFill/>
          <a:ln>
            <a:noFill/>
          </a:ln>
        </p:spPr>
        <p:txBody>
          <a:bodyPr wrap="square" rtlCol="0">
            <a:spAutoFit/>
          </a:bodyPr>
          <a:lstStyle/>
          <a:p>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大数据是一种信息资产</a:t>
            </a:r>
          </a:p>
        </p:txBody>
      </p:sp>
      <p:sp>
        <p:nvSpPr>
          <p:cNvPr id="54" name="文本框 53"/>
          <p:cNvSpPr txBox="1"/>
          <p:nvPr/>
        </p:nvSpPr>
        <p:spPr>
          <a:xfrm>
            <a:off x="3670479" y="4400779"/>
            <a:ext cx="1442434" cy="461665"/>
          </a:xfrm>
          <a:prstGeom prst="rect">
            <a:avLst/>
          </a:prstGeom>
          <a:solidFill>
            <a:srgbClr val="46231C"/>
          </a:solidFill>
          <a:ln>
            <a:noFill/>
          </a:ln>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有何属性</a:t>
            </a:r>
          </a:p>
        </p:txBody>
      </p:sp>
      <p:sp>
        <p:nvSpPr>
          <p:cNvPr id="55" name="文本框 54"/>
          <p:cNvSpPr txBox="1"/>
          <p:nvPr/>
        </p:nvSpPr>
        <p:spPr>
          <a:xfrm>
            <a:off x="5117205" y="4400779"/>
            <a:ext cx="5765442" cy="461665"/>
          </a:xfrm>
          <a:prstGeom prst="rect">
            <a:avLst/>
          </a:prstGeom>
          <a:noFill/>
          <a:ln>
            <a:noFill/>
          </a:ln>
        </p:spPr>
        <p:txBody>
          <a:bodyPr wrap="square" rtlCol="0">
            <a:spAutoFit/>
          </a:bodyPr>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海量、高增长率和多样化</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3670479" y="4972518"/>
            <a:ext cx="1442434" cy="461665"/>
          </a:xfrm>
          <a:prstGeom prst="rect">
            <a:avLst/>
          </a:prstGeom>
          <a:solidFill>
            <a:srgbClr val="46231C"/>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应用价值</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5117205" y="4972518"/>
            <a:ext cx="6023020" cy="461665"/>
          </a:xfrm>
          <a:prstGeom prst="rect">
            <a:avLst/>
          </a:prstGeom>
          <a:noFill/>
          <a:ln>
            <a:noFill/>
          </a:ln>
        </p:spPr>
        <p:txBody>
          <a:bodyPr wrap="square" rtlCol="0">
            <a:spAutoFit/>
          </a:bodyPr>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具有更强的决策力、洞察力和流程优化能力</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1056067" y="5606919"/>
            <a:ext cx="10084157" cy="830997"/>
          </a:xfrm>
          <a:prstGeom prst="rect">
            <a:avLst/>
          </a:prstGeom>
          <a:solidFill>
            <a:srgbClr val="0070C0"/>
          </a:solidFill>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本书也赞成高德纳的定义，把大数据看做一种战略和习惯，一种新的世界观和方法论。</a:t>
            </a:r>
          </a:p>
        </p:txBody>
      </p:sp>
      <p:sp>
        <p:nvSpPr>
          <p:cNvPr id="63" name="文本框 62"/>
          <p:cNvSpPr txBox="1"/>
          <p:nvPr/>
        </p:nvSpPr>
        <p:spPr>
          <a:xfrm>
            <a:off x="3435394" y="1314936"/>
            <a:ext cx="2772223" cy="523220"/>
          </a:xfrm>
          <a:prstGeom prst="rect">
            <a:avLst/>
          </a:prstGeom>
          <a:noFill/>
          <a:ln>
            <a:solidFill>
              <a:srgbClr val="00B0F0"/>
            </a:solidFill>
          </a:ln>
        </p:spPr>
        <p:txBody>
          <a:bodyPr wrap="square" rtlCol="0">
            <a:spAutoFit/>
          </a:bodyPr>
          <a:lstStyle/>
          <a:p>
            <a:pPr algn="ctr"/>
            <a:r>
              <a:rPr lang="zh-CN" altLang="en-US" sz="2800" dirty="0">
                <a:solidFill>
                  <a:schemeClr val="bg2">
                    <a:lumMod val="10000"/>
                  </a:schemeClr>
                </a:solidFill>
                <a:latin typeface="微软雅黑" panose="020B0503020204020204" pitchFamily="34" charset="-122"/>
                <a:ea typeface="微软雅黑" panose="020B0503020204020204" pitchFamily="34" charset="-122"/>
              </a:rPr>
              <a:t>什么是大</a:t>
            </a:r>
            <a:r>
              <a:rPr lang="zh-CN" altLang="en-US" sz="2800" dirty="0" smtClean="0">
                <a:solidFill>
                  <a:schemeClr val="bg2">
                    <a:lumMod val="10000"/>
                  </a:schemeClr>
                </a:solidFill>
                <a:latin typeface="微软雅黑" panose="020B0503020204020204" pitchFamily="34" charset="-122"/>
                <a:ea typeface="微软雅黑" panose="020B0503020204020204" pitchFamily="34" charset="-122"/>
              </a:rPr>
              <a:t>数据？</a:t>
            </a:r>
            <a:endParaRPr lang="zh-CN" altLang="en-US" sz="2800"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35514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02</a:t>
            </a:r>
          </a:p>
        </p:txBody>
      </p:sp>
      <p:sp>
        <p:nvSpPr>
          <p:cNvPr id="36" name="文本框 35"/>
          <p:cNvSpPr txBox="1"/>
          <p:nvPr/>
        </p:nvSpPr>
        <p:spPr>
          <a:xfrm>
            <a:off x="2183264" y="261445"/>
            <a:ext cx="3866764"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感受数据之大 </a:t>
            </a:r>
            <a:r>
              <a:rPr lang="en-US" altLang="zh-CN"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 Q&amp;A</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37" name="文本框 36"/>
          <p:cNvSpPr txBox="1"/>
          <p:nvPr/>
        </p:nvSpPr>
        <p:spPr>
          <a:xfrm>
            <a:off x="1039867" y="1417968"/>
            <a:ext cx="2395528" cy="523220"/>
          </a:xfrm>
          <a:prstGeom prst="rect">
            <a:avLst/>
          </a:prstGeom>
          <a:solidFill>
            <a:srgbClr val="00B0F0"/>
          </a:solidFill>
          <a:ln>
            <a:solidFill>
              <a:srgbClr val="00B0F0"/>
            </a:solidFill>
          </a:ln>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Question2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3435394" y="1417968"/>
            <a:ext cx="2785102" cy="523220"/>
          </a:xfrm>
          <a:prstGeom prst="rect">
            <a:avLst/>
          </a:prstGeom>
          <a:noFill/>
          <a:ln>
            <a:solidFill>
              <a:srgbClr val="00B0F0"/>
            </a:solidFill>
          </a:ln>
        </p:spPr>
        <p:txBody>
          <a:bodyPr wrap="square" rtlCol="0">
            <a:spAutoFit/>
          </a:bodyPr>
          <a:lstStyle/>
          <a:p>
            <a:pPr algn="ctr"/>
            <a:r>
              <a:rPr lang="zh-CN" altLang="en-US" sz="2800" dirty="0" smtClean="0">
                <a:solidFill>
                  <a:schemeClr val="bg2">
                    <a:lumMod val="10000"/>
                  </a:schemeClr>
                </a:solidFill>
                <a:latin typeface="微软雅黑" panose="020B0503020204020204" pitchFamily="34" charset="-122"/>
                <a:ea typeface="微软雅黑" panose="020B0503020204020204" pitchFamily="34" charset="-122"/>
              </a:rPr>
              <a:t>大数据有何特征</a:t>
            </a:r>
            <a:r>
              <a:rPr lang="en-US" altLang="zh-CN" sz="2800" dirty="0" smtClean="0">
                <a:solidFill>
                  <a:schemeClr val="bg2">
                    <a:lumMod val="10000"/>
                  </a:schemeClr>
                </a:solidFill>
                <a:latin typeface="微软雅黑" panose="020B0503020204020204" pitchFamily="34" charset="-122"/>
                <a:ea typeface="微软雅黑" panose="020B0503020204020204" pitchFamily="34" charset="-122"/>
              </a:rPr>
              <a:t>?</a:t>
            </a:r>
            <a:endParaRPr lang="zh-CN" altLang="en-US" sz="28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3" name="饼形 4"/>
          <p:cNvSpPr/>
          <p:nvPr/>
        </p:nvSpPr>
        <p:spPr>
          <a:xfrm>
            <a:off x="1095209" y="883993"/>
            <a:ext cx="1909185" cy="15396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endParaRPr lang="zh-CN" altLang="en-US" sz="5200" kern="1200"/>
          </a:p>
        </p:txBody>
      </p:sp>
      <p:grpSp>
        <p:nvGrpSpPr>
          <p:cNvPr id="16" name="组合 15"/>
          <p:cNvGrpSpPr/>
          <p:nvPr/>
        </p:nvGrpSpPr>
        <p:grpSpPr>
          <a:xfrm>
            <a:off x="1396622" y="2693242"/>
            <a:ext cx="1720916" cy="1720916"/>
            <a:chOff x="1464424" y="2564452"/>
            <a:chExt cx="1720916" cy="1720916"/>
          </a:xfrm>
        </p:grpSpPr>
        <p:sp>
          <p:nvSpPr>
            <p:cNvPr id="14" name="椭圆 13"/>
            <p:cNvSpPr/>
            <p:nvPr/>
          </p:nvSpPr>
          <p:spPr>
            <a:xfrm>
              <a:off x="1464424" y="2564452"/>
              <a:ext cx="1720916" cy="1720916"/>
            </a:xfrm>
            <a:prstGeom prst="ellipse">
              <a:avLst/>
            </a:prstGeom>
            <a:solidFill>
              <a:schemeClr val="bg1">
                <a:lumMod val="95000"/>
              </a:schemeClr>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0" name="组合 199"/>
            <p:cNvGrpSpPr/>
            <p:nvPr/>
          </p:nvGrpSpPr>
          <p:grpSpPr>
            <a:xfrm>
              <a:off x="1893788" y="2981321"/>
              <a:ext cx="862187" cy="887178"/>
              <a:chOff x="4290646" y="1167618"/>
              <a:chExt cx="1941342" cy="1997614"/>
            </a:xfrm>
            <a:solidFill>
              <a:srgbClr val="0070C0"/>
            </a:solidFill>
          </p:grpSpPr>
          <p:sp>
            <p:nvSpPr>
              <p:cNvPr id="201" name="椭圆 200"/>
              <p:cNvSpPr/>
              <p:nvPr/>
            </p:nvSpPr>
            <p:spPr>
              <a:xfrm>
                <a:off x="4290646" y="1167618"/>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4698609" y="1167618"/>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5106572" y="1167618"/>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椭圆 203"/>
              <p:cNvSpPr/>
              <p:nvPr/>
            </p:nvSpPr>
            <p:spPr>
              <a:xfrm>
                <a:off x="5514535" y="1167618"/>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椭圆 204"/>
              <p:cNvSpPr/>
              <p:nvPr/>
            </p:nvSpPr>
            <p:spPr>
              <a:xfrm>
                <a:off x="5922498" y="1167618"/>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椭圆 205"/>
              <p:cNvSpPr/>
              <p:nvPr/>
            </p:nvSpPr>
            <p:spPr>
              <a:xfrm>
                <a:off x="4290646" y="1589649"/>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a:off x="4698609" y="1589649"/>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a:off x="5106572" y="1589649"/>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椭圆 208"/>
              <p:cNvSpPr/>
              <p:nvPr/>
            </p:nvSpPr>
            <p:spPr>
              <a:xfrm>
                <a:off x="5514535" y="1589649"/>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椭圆 209"/>
              <p:cNvSpPr/>
              <p:nvPr/>
            </p:nvSpPr>
            <p:spPr>
              <a:xfrm>
                <a:off x="5922498" y="1589649"/>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椭圆 210"/>
              <p:cNvSpPr/>
              <p:nvPr/>
            </p:nvSpPr>
            <p:spPr>
              <a:xfrm>
                <a:off x="4290646" y="2011680"/>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椭圆 211"/>
              <p:cNvSpPr/>
              <p:nvPr/>
            </p:nvSpPr>
            <p:spPr>
              <a:xfrm>
                <a:off x="4698609" y="2011680"/>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椭圆 212"/>
              <p:cNvSpPr/>
              <p:nvPr/>
            </p:nvSpPr>
            <p:spPr>
              <a:xfrm>
                <a:off x="5106572" y="2011680"/>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椭圆 213"/>
              <p:cNvSpPr/>
              <p:nvPr/>
            </p:nvSpPr>
            <p:spPr>
              <a:xfrm>
                <a:off x="5514535" y="2011680"/>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椭圆 214"/>
              <p:cNvSpPr/>
              <p:nvPr/>
            </p:nvSpPr>
            <p:spPr>
              <a:xfrm>
                <a:off x="5922498" y="2011680"/>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p:cNvSpPr/>
              <p:nvPr/>
            </p:nvSpPr>
            <p:spPr>
              <a:xfrm>
                <a:off x="4290646" y="2433711"/>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椭圆 216"/>
              <p:cNvSpPr/>
              <p:nvPr/>
            </p:nvSpPr>
            <p:spPr>
              <a:xfrm>
                <a:off x="4698609" y="2433711"/>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椭圆 217"/>
              <p:cNvSpPr/>
              <p:nvPr/>
            </p:nvSpPr>
            <p:spPr>
              <a:xfrm>
                <a:off x="5106572" y="2433711"/>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椭圆 218"/>
              <p:cNvSpPr/>
              <p:nvPr/>
            </p:nvSpPr>
            <p:spPr>
              <a:xfrm>
                <a:off x="5514535" y="2433711"/>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椭圆 219"/>
              <p:cNvSpPr/>
              <p:nvPr/>
            </p:nvSpPr>
            <p:spPr>
              <a:xfrm>
                <a:off x="5922498" y="2433711"/>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椭圆 220"/>
              <p:cNvSpPr/>
              <p:nvPr/>
            </p:nvSpPr>
            <p:spPr>
              <a:xfrm>
                <a:off x="4290646" y="2855742"/>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椭圆 221"/>
              <p:cNvSpPr/>
              <p:nvPr/>
            </p:nvSpPr>
            <p:spPr>
              <a:xfrm>
                <a:off x="4698609" y="2855742"/>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5106572" y="2855742"/>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223"/>
              <p:cNvSpPr/>
              <p:nvPr/>
            </p:nvSpPr>
            <p:spPr>
              <a:xfrm>
                <a:off x="5514535" y="2855742"/>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224"/>
              <p:cNvSpPr/>
              <p:nvPr/>
            </p:nvSpPr>
            <p:spPr>
              <a:xfrm>
                <a:off x="5922498" y="2855742"/>
                <a:ext cx="309490" cy="3094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7" name="组合 16"/>
          <p:cNvGrpSpPr/>
          <p:nvPr/>
        </p:nvGrpSpPr>
        <p:grpSpPr>
          <a:xfrm>
            <a:off x="3968735" y="2693242"/>
            <a:ext cx="1720916" cy="1720916"/>
            <a:chOff x="3877403" y="2564452"/>
            <a:chExt cx="1720916" cy="1720916"/>
          </a:xfrm>
        </p:grpSpPr>
        <p:sp>
          <p:nvSpPr>
            <p:cNvPr id="197" name="椭圆 196"/>
            <p:cNvSpPr/>
            <p:nvPr/>
          </p:nvSpPr>
          <p:spPr>
            <a:xfrm>
              <a:off x="3877403" y="2564452"/>
              <a:ext cx="1720916" cy="1720916"/>
            </a:xfrm>
            <a:prstGeom prst="ellipse">
              <a:avLst/>
            </a:prstGeom>
            <a:solidFill>
              <a:schemeClr val="bg1">
                <a:lumMod val="95000"/>
              </a:schemeClr>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9" name="组合 268"/>
            <p:cNvGrpSpPr/>
            <p:nvPr/>
          </p:nvGrpSpPr>
          <p:grpSpPr>
            <a:xfrm>
              <a:off x="4272198" y="2952505"/>
              <a:ext cx="931326" cy="952990"/>
              <a:chOff x="6410177" y="914400"/>
              <a:chExt cx="1355189" cy="1386712"/>
            </a:xfrm>
          </p:grpSpPr>
          <p:grpSp>
            <p:nvGrpSpPr>
              <p:cNvPr id="270" name="组合 269"/>
              <p:cNvGrpSpPr/>
              <p:nvPr/>
            </p:nvGrpSpPr>
            <p:grpSpPr>
              <a:xfrm>
                <a:off x="6410177" y="914400"/>
                <a:ext cx="525195" cy="211015"/>
                <a:chOff x="6410177" y="914400"/>
                <a:chExt cx="525195" cy="211015"/>
              </a:xfrm>
            </p:grpSpPr>
            <p:sp>
              <p:nvSpPr>
                <p:cNvPr id="307" name="椭圆 306"/>
                <p:cNvSpPr/>
                <p:nvPr/>
              </p:nvSpPr>
              <p:spPr>
                <a:xfrm>
                  <a:off x="6724357" y="914400"/>
                  <a:ext cx="211015" cy="211015"/>
                </a:xfrm>
                <a:prstGeom prst="ellips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08" name="组合 307"/>
                <p:cNvGrpSpPr/>
                <p:nvPr/>
              </p:nvGrpSpPr>
              <p:grpSpPr>
                <a:xfrm flipV="1">
                  <a:off x="6410177" y="935746"/>
                  <a:ext cx="398586" cy="175601"/>
                  <a:chOff x="4557932" y="1378634"/>
                  <a:chExt cx="717453" cy="182880"/>
                </a:xfrm>
              </p:grpSpPr>
              <p:cxnSp>
                <p:nvCxnSpPr>
                  <p:cNvPr id="309" name="直接连接符 308"/>
                  <p:cNvCxnSpPr/>
                  <p:nvPr/>
                </p:nvCxnSpPr>
                <p:spPr>
                  <a:xfrm>
                    <a:off x="4557932" y="1477108"/>
                    <a:ext cx="71745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p:nvPr/>
                </p:nvCxnSpPr>
                <p:spPr>
                  <a:xfrm>
                    <a:off x="4726745" y="137863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1" name="直接连接符 310"/>
                  <p:cNvCxnSpPr/>
                  <p:nvPr/>
                </p:nvCxnSpPr>
                <p:spPr>
                  <a:xfrm>
                    <a:off x="4726745" y="156151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271" name="组合 270"/>
              <p:cNvGrpSpPr/>
              <p:nvPr/>
            </p:nvGrpSpPr>
            <p:grpSpPr>
              <a:xfrm>
                <a:off x="7240171" y="914400"/>
                <a:ext cx="525195" cy="211015"/>
                <a:chOff x="6410177" y="914400"/>
                <a:chExt cx="525195" cy="211015"/>
              </a:xfrm>
            </p:grpSpPr>
            <p:sp>
              <p:nvSpPr>
                <p:cNvPr id="302" name="椭圆 301"/>
                <p:cNvSpPr/>
                <p:nvPr/>
              </p:nvSpPr>
              <p:spPr>
                <a:xfrm>
                  <a:off x="6724357" y="914400"/>
                  <a:ext cx="211015" cy="211015"/>
                </a:xfrm>
                <a:prstGeom prst="ellips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03" name="组合 302"/>
                <p:cNvGrpSpPr/>
                <p:nvPr/>
              </p:nvGrpSpPr>
              <p:grpSpPr>
                <a:xfrm flipV="1">
                  <a:off x="6410177" y="935746"/>
                  <a:ext cx="398586" cy="175601"/>
                  <a:chOff x="4557932" y="1378634"/>
                  <a:chExt cx="717453" cy="182880"/>
                </a:xfrm>
              </p:grpSpPr>
              <p:cxnSp>
                <p:nvCxnSpPr>
                  <p:cNvPr id="304" name="直接连接符 303"/>
                  <p:cNvCxnSpPr/>
                  <p:nvPr/>
                </p:nvCxnSpPr>
                <p:spPr>
                  <a:xfrm>
                    <a:off x="4557932" y="1477108"/>
                    <a:ext cx="71745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5" name="直接连接符 304"/>
                  <p:cNvCxnSpPr/>
                  <p:nvPr/>
                </p:nvCxnSpPr>
                <p:spPr>
                  <a:xfrm>
                    <a:off x="4726745" y="137863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6" name="直接连接符 305"/>
                  <p:cNvCxnSpPr/>
                  <p:nvPr/>
                </p:nvCxnSpPr>
                <p:spPr>
                  <a:xfrm>
                    <a:off x="4726745" y="156151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272" name="组合 271"/>
              <p:cNvGrpSpPr/>
              <p:nvPr/>
            </p:nvGrpSpPr>
            <p:grpSpPr>
              <a:xfrm>
                <a:off x="6808761" y="1237957"/>
                <a:ext cx="525195" cy="211015"/>
                <a:chOff x="6410177" y="914400"/>
                <a:chExt cx="525195" cy="211015"/>
              </a:xfrm>
            </p:grpSpPr>
            <p:sp>
              <p:nvSpPr>
                <p:cNvPr id="297" name="椭圆 296"/>
                <p:cNvSpPr/>
                <p:nvPr/>
              </p:nvSpPr>
              <p:spPr>
                <a:xfrm>
                  <a:off x="6724357" y="914400"/>
                  <a:ext cx="211015" cy="211015"/>
                </a:xfrm>
                <a:prstGeom prst="ellips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98" name="组合 297"/>
                <p:cNvGrpSpPr/>
                <p:nvPr/>
              </p:nvGrpSpPr>
              <p:grpSpPr>
                <a:xfrm flipV="1">
                  <a:off x="6410177" y="935746"/>
                  <a:ext cx="398586" cy="175601"/>
                  <a:chOff x="4557932" y="1378634"/>
                  <a:chExt cx="717453" cy="182880"/>
                </a:xfrm>
              </p:grpSpPr>
              <p:cxnSp>
                <p:nvCxnSpPr>
                  <p:cNvPr id="299" name="直接连接符 298"/>
                  <p:cNvCxnSpPr/>
                  <p:nvPr/>
                </p:nvCxnSpPr>
                <p:spPr>
                  <a:xfrm>
                    <a:off x="4557932" y="1477108"/>
                    <a:ext cx="71745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0" name="直接连接符 299"/>
                  <p:cNvCxnSpPr/>
                  <p:nvPr/>
                </p:nvCxnSpPr>
                <p:spPr>
                  <a:xfrm>
                    <a:off x="4726745" y="137863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p:nvPr/>
                </p:nvCxnSpPr>
                <p:spPr>
                  <a:xfrm>
                    <a:off x="4726745" y="156151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273" name="组合 272"/>
              <p:cNvGrpSpPr/>
              <p:nvPr/>
            </p:nvGrpSpPr>
            <p:grpSpPr>
              <a:xfrm>
                <a:off x="6410177" y="1529459"/>
                <a:ext cx="525195" cy="211015"/>
                <a:chOff x="6410177" y="914400"/>
                <a:chExt cx="525195" cy="211015"/>
              </a:xfrm>
            </p:grpSpPr>
            <p:sp>
              <p:nvSpPr>
                <p:cNvPr id="292" name="椭圆 291"/>
                <p:cNvSpPr/>
                <p:nvPr/>
              </p:nvSpPr>
              <p:spPr>
                <a:xfrm>
                  <a:off x="6724357" y="914400"/>
                  <a:ext cx="211015" cy="211015"/>
                </a:xfrm>
                <a:prstGeom prst="ellips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93" name="组合 292"/>
                <p:cNvGrpSpPr/>
                <p:nvPr/>
              </p:nvGrpSpPr>
              <p:grpSpPr>
                <a:xfrm flipV="1">
                  <a:off x="6410177" y="935746"/>
                  <a:ext cx="398586" cy="175601"/>
                  <a:chOff x="4557932" y="1378634"/>
                  <a:chExt cx="717453" cy="182880"/>
                </a:xfrm>
              </p:grpSpPr>
              <p:cxnSp>
                <p:nvCxnSpPr>
                  <p:cNvPr id="294" name="直接连接符 293"/>
                  <p:cNvCxnSpPr/>
                  <p:nvPr/>
                </p:nvCxnSpPr>
                <p:spPr>
                  <a:xfrm>
                    <a:off x="4557932" y="1477108"/>
                    <a:ext cx="71745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p:nvPr/>
                </p:nvCxnSpPr>
                <p:spPr>
                  <a:xfrm>
                    <a:off x="4726745" y="137863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p:nvPr/>
                </p:nvCxnSpPr>
                <p:spPr>
                  <a:xfrm>
                    <a:off x="4726745" y="156151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274" name="组合 273"/>
              <p:cNvGrpSpPr/>
              <p:nvPr/>
            </p:nvGrpSpPr>
            <p:grpSpPr>
              <a:xfrm>
                <a:off x="6609470" y="1863967"/>
                <a:ext cx="525195" cy="211015"/>
                <a:chOff x="6410177" y="914400"/>
                <a:chExt cx="525195" cy="211015"/>
              </a:xfrm>
            </p:grpSpPr>
            <p:sp>
              <p:nvSpPr>
                <p:cNvPr id="287" name="椭圆 286"/>
                <p:cNvSpPr/>
                <p:nvPr/>
              </p:nvSpPr>
              <p:spPr>
                <a:xfrm>
                  <a:off x="6724357" y="914400"/>
                  <a:ext cx="211015" cy="211015"/>
                </a:xfrm>
                <a:prstGeom prst="ellips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88" name="组合 287"/>
                <p:cNvGrpSpPr/>
                <p:nvPr/>
              </p:nvGrpSpPr>
              <p:grpSpPr>
                <a:xfrm flipV="1">
                  <a:off x="6410177" y="935746"/>
                  <a:ext cx="398586" cy="175601"/>
                  <a:chOff x="4557932" y="1378634"/>
                  <a:chExt cx="717453" cy="182880"/>
                </a:xfrm>
              </p:grpSpPr>
              <p:cxnSp>
                <p:nvCxnSpPr>
                  <p:cNvPr id="289" name="直接连接符 288"/>
                  <p:cNvCxnSpPr/>
                  <p:nvPr/>
                </p:nvCxnSpPr>
                <p:spPr>
                  <a:xfrm>
                    <a:off x="4557932" y="1477108"/>
                    <a:ext cx="71745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a:off x="4726745" y="137863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1" name="直接连接符 290"/>
                  <p:cNvCxnSpPr/>
                  <p:nvPr/>
                </p:nvCxnSpPr>
                <p:spPr>
                  <a:xfrm>
                    <a:off x="4726745" y="156151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275" name="组合 274"/>
              <p:cNvGrpSpPr/>
              <p:nvPr/>
            </p:nvGrpSpPr>
            <p:grpSpPr>
              <a:xfrm>
                <a:off x="7186245" y="1609715"/>
                <a:ext cx="525195" cy="211015"/>
                <a:chOff x="6410177" y="914400"/>
                <a:chExt cx="525195" cy="211015"/>
              </a:xfrm>
            </p:grpSpPr>
            <p:sp>
              <p:nvSpPr>
                <p:cNvPr id="282" name="椭圆 281"/>
                <p:cNvSpPr/>
                <p:nvPr/>
              </p:nvSpPr>
              <p:spPr>
                <a:xfrm>
                  <a:off x="6724357" y="914400"/>
                  <a:ext cx="211015" cy="211015"/>
                </a:xfrm>
                <a:prstGeom prst="ellips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83" name="组合 282"/>
                <p:cNvGrpSpPr/>
                <p:nvPr/>
              </p:nvGrpSpPr>
              <p:grpSpPr>
                <a:xfrm flipV="1">
                  <a:off x="6410177" y="935746"/>
                  <a:ext cx="398586" cy="175601"/>
                  <a:chOff x="4557932" y="1378634"/>
                  <a:chExt cx="717453" cy="182880"/>
                </a:xfrm>
              </p:grpSpPr>
              <p:cxnSp>
                <p:nvCxnSpPr>
                  <p:cNvPr id="284" name="直接连接符 283"/>
                  <p:cNvCxnSpPr/>
                  <p:nvPr/>
                </p:nvCxnSpPr>
                <p:spPr>
                  <a:xfrm>
                    <a:off x="4557932" y="1477108"/>
                    <a:ext cx="71745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a:off x="4726745" y="137863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a:off x="4726745" y="156151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276" name="组合 275"/>
              <p:cNvGrpSpPr/>
              <p:nvPr/>
            </p:nvGrpSpPr>
            <p:grpSpPr>
              <a:xfrm>
                <a:off x="7113562" y="2090097"/>
                <a:ext cx="525195" cy="211015"/>
                <a:chOff x="6410177" y="914400"/>
                <a:chExt cx="525195" cy="211015"/>
              </a:xfrm>
            </p:grpSpPr>
            <p:sp>
              <p:nvSpPr>
                <p:cNvPr id="277" name="椭圆 276"/>
                <p:cNvSpPr/>
                <p:nvPr/>
              </p:nvSpPr>
              <p:spPr>
                <a:xfrm>
                  <a:off x="6724357" y="914400"/>
                  <a:ext cx="211015" cy="211015"/>
                </a:xfrm>
                <a:prstGeom prst="ellips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78" name="组合 277"/>
                <p:cNvGrpSpPr/>
                <p:nvPr/>
              </p:nvGrpSpPr>
              <p:grpSpPr>
                <a:xfrm flipV="1">
                  <a:off x="6410177" y="935746"/>
                  <a:ext cx="398586" cy="175601"/>
                  <a:chOff x="4557932" y="1378634"/>
                  <a:chExt cx="717453" cy="182880"/>
                </a:xfrm>
              </p:grpSpPr>
              <p:cxnSp>
                <p:nvCxnSpPr>
                  <p:cNvPr id="279" name="直接连接符 278"/>
                  <p:cNvCxnSpPr/>
                  <p:nvPr/>
                </p:nvCxnSpPr>
                <p:spPr>
                  <a:xfrm>
                    <a:off x="4557932" y="1477108"/>
                    <a:ext cx="71745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0" name="直接连接符 279"/>
                  <p:cNvCxnSpPr/>
                  <p:nvPr/>
                </p:nvCxnSpPr>
                <p:spPr>
                  <a:xfrm>
                    <a:off x="4726745" y="137863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1" name="直接连接符 280"/>
                  <p:cNvCxnSpPr/>
                  <p:nvPr/>
                </p:nvCxnSpPr>
                <p:spPr>
                  <a:xfrm>
                    <a:off x="4726745" y="1561514"/>
                    <a:ext cx="54864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pSp>
        </p:grpSp>
      </p:grpSp>
      <p:grpSp>
        <p:nvGrpSpPr>
          <p:cNvPr id="18" name="组合 17"/>
          <p:cNvGrpSpPr/>
          <p:nvPr/>
        </p:nvGrpSpPr>
        <p:grpSpPr>
          <a:xfrm>
            <a:off x="6538259" y="2693242"/>
            <a:ext cx="1720916" cy="1720916"/>
            <a:chOff x="6625322" y="2564452"/>
            <a:chExt cx="1720916" cy="1720916"/>
          </a:xfrm>
        </p:grpSpPr>
        <p:sp>
          <p:nvSpPr>
            <p:cNvPr id="198" name="椭圆 197"/>
            <p:cNvSpPr/>
            <p:nvPr/>
          </p:nvSpPr>
          <p:spPr>
            <a:xfrm>
              <a:off x="6625322" y="2564452"/>
              <a:ext cx="1720916" cy="1720916"/>
            </a:xfrm>
            <a:prstGeom prst="ellipse">
              <a:avLst/>
            </a:prstGeom>
            <a:solidFill>
              <a:schemeClr val="bg1">
                <a:lumMod val="95000"/>
              </a:schemeClr>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2" name="组合 311"/>
            <p:cNvGrpSpPr/>
            <p:nvPr/>
          </p:nvGrpSpPr>
          <p:grpSpPr>
            <a:xfrm>
              <a:off x="6843371" y="2912545"/>
              <a:ext cx="1284818" cy="1039183"/>
              <a:chOff x="3793882" y="2176980"/>
              <a:chExt cx="2216537" cy="1792773"/>
            </a:xfrm>
            <a:solidFill>
              <a:srgbClr val="0070C0"/>
            </a:solidFill>
          </p:grpSpPr>
          <p:sp>
            <p:nvSpPr>
              <p:cNvPr id="313" name="椭圆 312"/>
              <p:cNvSpPr/>
              <p:nvPr/>
            </p:nvSpPr>
            <p:spPr>
              <a:xfrm>
                <a:off x="5155810" y="2572636"/>
                <a:ext cx="703385" cy="70338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椭圆 313"/>
              <p:cNvSpPr/>
              <p:nvPr/>
            </p:nvSpPr>
            <p:spPr>
              <a:xfrm>
                <a:off x="4907865" y="2176980"/>
                <a:ext cx="450165" cy="45016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椭圆 314"/>
              <p:cNvSpPr/>
              <p:nvPr/>
            </p:nvSpPr>
            <p:spPr>
              <a:xfrm>
                <a:off x="4681023" y="2899276"/>
                <a:ext cx="488849" cy="488849"/>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6" name="椭圆 315"/>
              <p:cNvSpPr/>
              <p:nvPr/>
            </p:nvSpPr>
            <p:spPr>
              <a:xfrm>
                <a:off x="4754880" y="2602525"/>
                <a:ext cx="267286" cy="267286"/>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椭圆 316"/>
              <p:cNvSpPr/>
              <p:nvPr/>
            </p:nvSpPr>
            <p:spPr>
              <a:xfrm>
                <a:off x="4213272" y="2735518"/>
                <a:ext cx="316524" cy="31652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 name="椭圆 317"/>
              <p:cNvSpPr/>
              <p:nvPr/>
            </p:nvSpPr>
            <p:spPr>
              <a:xfrm>
                <a:off x="3899386" y="3008735"/>
                <a:ext cx="267286" cy="267286"/>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椭圆 318"/>
              <p:cNvSpPr/>
              <p:nvPr/>
            </p:nvSpPr>
            <p:spPr>
              <a:xfrm>
                <a:off x="4228220" y="3120405"/>
                <a:ext cx="407962" cy="40796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椭圆 319"/>
              <p:cNvSpPr/>
              <p:nvPr/>
            </p:nvSpPr>
            <p:spPr>
              <a:xfrm>
                <a:off x="5521570" y="3416723"/>
                <a:ext cx="488849" cy="488849"/>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椭圆 320"/>
              <p:cNvSpPr/>
              <p:nvPr/>
            </p:nvSpPr>
            <p:spPr>
              <a:xfrm>
                <a:off x="4464733" y="3531006"/>
                <a:ext cx="379828" cy="379828"/>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椭圆 321"/>
              <p:cNvSpPr/>
              <p:nvPr/>
            </p:nvSpPr>
            <p:spPr>
              <a:xfrm>
                <a:off x="3793882" y="3480904"/>
                <a:ext cx="488849" cy="488849"/>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椭圆 322"/>
              <p:cNvSpPr/>
              <p:nvPr/>
            </p:nvSpPr>
            <p:spPr>
              <a:xfrm>
                <a:off x="4373967" y="2367794"/>
                <a:ext cx="359136" cy="359136"/>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椭圆 323"/>
              <p:cNvSpPr/>
              <p:nvPr/>
            </p:nvSpPr>
            <p:spPr>
              <a:xfrm>
                <a:off x="4844561" y="3396482"/>
                <a:ext cx="550389" cy="550389"/>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 name="组合 18"/>
          <p:cNvGrpSpPr/>
          <p:nvPr/>
        </p:nvGrpSpPr>
        <p:grpSpPr>
          <a:xfrm>
            <a:off x="9094070" y="2693242"/>
            <a:ext cx="1720916" cy="1720916"/>
            <a:chOff x="9373242" y="2564452"/>
            <a:chExt cx="1720916" cy="1720916"/>
          </a:xfrm>
        </p:grpSpPr>
        <p:sp>
          <p:nvSpPr>
            <p:cNvPr id="199" name="椭圆 198"/>
            <p:cNvSpPr/>
            <p:nvPr/>
          </p:nvSpPr>
          <p:spPr>
            <a:xfrm>
              <a:off x="9373242" y="2564452"/>
              <a:ext cx="1720916" cy="1720916"/>
            </a:xfrm>
            <a:prstGeom prst="ellipse">
              <a:avLst/>
            </a:prstGeom>
            <a:solidFill>
              <a:schemeClr val="bg1">
                <a:lumMod val="95000"/>
              </a:schemeClr>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5" name="组合 324"/>
            <p:cNvGrpSpPr/>
            <p:nvPr/>
          </p:nvGrpSpPr>
          <p:grpSpPr>
            <a:xfrm>
              <a:off x="9548992" y="2858090"/>
              <a:ext cx="1369416" cy="1144512"/>
              <a:chOff x="5938257" y="980704"/>
              <a:chExt cx="2428638" cy="2029776"/>
            </a:xfrm>
            <a:solidFill>
              <a:srgbClr val="0070C0"/>
            </a:solidFill>
          </p:grpSpPr>
          <p:sp>
            <p:nvSpPr>
              <p:cNvPr id="326" name="等腰三角形 325"/>
              <p:cNvSpPr/>
              <p:nvPr/>
            </p:nvSpPr>
            <p:spPr>
              <a:xfrm>
                <a:off x="6390113" y="980704"/>
                <a:ext cx="554829" cy="478301"/>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矩形 326"/>
              <p:cNvSpPr/>
              <p:nvPr/>
            </p:nvSpPr>
            <p:spPr>
              <a:xfrm>
                <a:off x="7832323" y="1941340"/>
                <a:ext cx="534572" cy="534572"/>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椭圆 327"/>
              <p:cNvSpPr/>
              <p:nvPr/>
            </p:nvSpPr>
            <p:spPr>
              <a:xfrm>
                <a:off x="6684689" y="1654691"/>
                <a:ext cx="520505" cy="52050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椭圆 328"/>
              <p:cNvSpPr/>
              <p:nvPr/>
            </p:nvSpPr>
            <p:spPr>
              <a:xfrm>
                <a:off x="7298325" y="2755523"/>
                <a:ext cx="329746" cy="254957"/>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平行四边形 329"/>
              <p:cNvSpPr/>
              <p:nvPr/>
            </p:nvSpPr>
            <p:spPr>
              <a:xfrm>
                <a:off x="5938257" y="1603716"/>
                <a:ext cx="731520" cy="604910"/>
              </a:xfrm>
              <a:prstGeom prst="parallelogram">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椭圆 330"/>
              <p:cNvSpPr/>
              <p:nvPr/>
            </p:nvSpPr>
            <p:spPr>
              <a:xfrm>
                <a:off x="7336031" y="1584563"/>
                <a:ext cx="281354" cy="28135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椭圆 331"/>
              <p:cNvSpPr/>
              <p:nvPr/>
            </p:nvSpPr>
            <p:spPr>
              <a:xfrm>
                <a:off x="7158494" y="1052352"/>
                <a:ext cx="355074" cy="355074"/>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正五边形 332"/>
              <p:cNvSpPr/>
              <p:nvPr/>
            </p:nvSpPr>
            <p:spPr>
              <a:xfrm>
                <a:off x="7054102" y="2020385"/>
                <a:ext cx="661182" cy="629697"/>
              </a:xfrm>
              <a:prstGeom prst="pentag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椭圆 333"/>
              <p:cNvSpPr/>
              <p:nvPr/>
            </p:nvSpPr>
            <p:spPr>
              <a:xfrm>
                <a:off x="7628071" y="1199017"/>
                <a:ext cx="662749" cy="51243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椭圆 334"/>
              <p:cNvSpPr/>
              <p:nvPr/>
            </p:nvSpPr>
            <p:spPr>
              <a:xfrm>
                <a:off x="6353314" y="2338710"/>
                <a:ext cx="662749" cy="51243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36" name="矩形 335"/>
          <p:cNvSpPr/>
          <p:nvPr/>
        </p:nvSpPr>
        <p:spPr>
          <a:xfrm>
            <a:off x="1078765" y="4884059"/>
            <a:ext cx="2356630" cy="920573"/>
          </a:xfrm>
          <a:prstGeom prst="rect">
            <a:avLst/>
          </a:prstGeom>
          <a:solidFill>
            <a:srgbClr val="0070C0"/>
          </a:solidFill>
        </p:spPr>
        <p:txBody>
          <a:bodyPr wrap="square">
            <a:spAutoFit/>
          </a:bodyPr>
          <a:lstStyle/>
          <a:p>
            <a:pPr algn="ct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大容量（</a:t>
            </a:r>
            <a:r>
              <a:rPr lang="en-US" altLang="zh-CN" sz="2000" b="1" dirty="0">
                <a:solidFill>
                  <a:schemeClr val="bg1"/>
                </a:solidFill>
                <a:latin typeface="微软雅黑" panose="020B0503020204020204" pitchFamily="34" charset="-122"/>
                <a:ea typeface="微软雅黑" panose="020B0503020204020204" pitchFamily="34" charset="-122"/>
              </a:rPr>
              <a:t>Volume</a:t>
            </a:r>
            <a:r>
              <a:rPr lang="zh-CN" altLang="en-US" sz="2000" b="1" dirty="0">
                <a:solidFill>
                  <a:schemeClr val="bg1"/>
                </a:solidFill>
                <a:latin typeface="微软雅黑" panose="020B0503020204020204" pitchFamily="34" charset="-122"/>
                <a:ea typeface="微软雅黑" panose="020B0503020204020204" pitchFamily="34" charset="-122"/>
              </a:rPr>
              <a:t>）</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数据巨大</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0" name="矩形 339"/>
          <p:cNvSpPr/>
          <p:nvPr/>
        </p:nvSpPr>
        <p:spPr>
          <a:xfrm>
            <a:off x="3629783" y="4884059"/>
            <a:ext cx="2398820" cy="920573"/>
          </a:xfrm>
          <a:prstGeom prst="rect">
            <a:avLst/>
          </a:prstGeom>
          <a:solidFill>
            <a:srgbClr val="0070C0"/>
          </a:solidFill>
        </p:spPr>
        <p:txBody>
          <a:bodyPr wrap="square">
            <a:spAutoFit/>
          </a:bodyPr>
          <a:lstStyle/>
          <a:p>
            <a:pPr algn="ct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高速度（</a:t>
            </a:r>
            <a:r>
              <a:rPr lang="en-US" altLang="zh-CN" sz="2000" b="1" dirty="0">
                <a:solidFill>
                  <a:schemeClr val="bg1"/>
                </a:solidFill>
                <a:latin typeface="微软雅黑" panose="020B0503020204020204" pitchFamily="34" charset="-122"/>
                <a:ea typeface="微软雅黑" panose="020B0503020204020204" pitchFamily="34" charset="-122"/>
              </a:rPr>
              <a:t>Velocity</a:t>
            </a:r>
            <a:r>
              <a:rPr lang="zh-CN" altLang="en-US" sz="2000" b="1" dirty="0">
                <a:solidFill>
                  <a:schemeClr val="bg1"/>
                </a:solidFill>
                <a:latin typeface="微软雅黑" panose="020B0503020204020204" pitchFamily="34" charset="-122"/>
                <a:ea typeface="微软雅黑" panose="020B0503020204020204" pitchFamily="34" charset="-122"/>
              </a:rPr>
              <a:t>）</a:t>
            </a:r>
          </a:p>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rPr>
              <a:t>处理速度快</a:t>
            </a:r>
          </a:p>
        </p:txBody>
      </p:sp>
      <p:sp>
        <p:nvSpPr>
          <p:cNvPr id="341" name="矩形 340"/>
          <p:cNvSpPr/>
          <p:nvPr/>
        </p:nvSpPr>
        <p:spPr>
          <a:xfrm>
            <a:off x="6222991" y="4884059"/>
            <a:ext cx="2351452" cy="920573"/>
          </a:xfrm>
          <a:prstGeom prst="rect">
            <a:avLst/>
          </a:prstGeom>
          <a:solidFill>
            <a:srgbClr val="0070C0"/>
          </a:solidFill>
        </p:spPr>
        <p:txBody>
          <a:bodyPr wrap="square">
            <a:spAutoFit/>
          </a:bodyPr>
          <a:lstStyle/>
          <a:p>
            <a:pPr algn="ct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多样性（</a:t>
            </a:r>
            <a:r>
              <a:rPr lang="en-US" altLang="zh-CN" sz="2000" b="1" dirty="0">
                <a:solidFill>
                  <a:schemeClr val="bg1"/>
                </a:solidFill>
                <a:latin typeface="微软雅黑" panose="020B0503020204020204" pitchFamily="34" charset="-122"/>
                <a:ea typeface="微软雅黑" panose="020B0503020204020204" pitchFamily="34" charset="-122"/>
              </a:rPr>
              <a:t>Variety</a:t>
            </a:r>
            <a:r>
              <a:rPr lang="zh-CN" altLang="en-US" sz="2000" b="1" dirty="0">
                <a:solidFill>
                  <a:schemeClr val="bg1"/>
                </a:solidFill>
                <a:latin typeface="微软雅黑" panose="020B0503020204020204" pitchFamily="34" charset="-122"/>
                <a:ea typeface="微软雅黑" panose="020B0503020204020204" pitchFamily="34" charset="-122"/>
              </a:rPr>
              <a:t>）</a:t>
            </a:r>
          </a:p>
          <a:p>
            <a:pPr algn="ct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数据类型繁多</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2" name="矩形 341"/>
          <p:cNvSpPr/>
          <p:nvPr/>
        </p:nvSpPr>
        <p:spPr>
          <a:xfrm>
            <a:off x="8768832" y="4884059"/>
            <a:ext cx="2371393" cy="920573"/>
          </a:xfrm>
          <a:prstGeom prst="rect">
            <a:avLst/>
          </a:prstGeom>
          <a:solidFill>
            <a:srgbClr val="0070C0"/>
          </a:solidFill>
        </p:spPr>
        <p:txBody>
          <a:bodyPr wrap="square">
            <a:spAutoFit/>
          </a:bodyPr>
          <a:lstStyle/>
          <a:p>
            <a:pPr algn="ct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真实性（</a:t>
            </a:r>
            <a:r>
              <a:rPr lang="en-US" altLang="zh-CN" sz="2000" b="1" dirty="0">
                <a:solidFill>
                  <a:schemeClr val="bg1"/>
                </a:solidFill>
                <a:latin typeface="微软雅黑" panose="020B0503020204020204" pitchFamily="34" charset="-122"/>
                <a:ea typeface="微软雅黑" panose="020B0503020204020204" pitchFamily="34" charset="-122"/>
              </a:rPr>
              <a:t>Veracity</a:t>
            </a:r>
            <a:r>
              <a:rPr lang="zh-CN" altLang="en-US" sz="2000" b="1" dirty="0">
                <a:solidFill>
                  <a:schemeClr val="bg1"/>
                </a:solidFill>
                <a:latin typeface="微软雅黑" panose="020B0503020204020204" pitchFamily="34" charset="-122"/>
                <a:ea typeface="微软雅黑" panose="020B0503020204020204" pitchFamily="34" charset="-122"/>
              </a:rPr>
              <a:t>）</a:t>
            </a:r>
          </a:p>
          <a:p>
            <a:pPr algn="ct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追求高质量的数据</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2501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B0F0"/>
            </a:gs>
            <a:gs pos="80000">
              <a:srgbClr val="0070C0"/>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46" name="组合 45"/>
          <p:cNvGrpSpPr/>
          <p:nvPr/>
        </p:nvGrpSpPr>
        <p:grpSpPr>
          <a:xfrm>
            <a:off x="2251062" y="2246183"/>
            <a:ext cx="7689875" cy="868676"/>
            <a:chOff x="3179298" y="2231570"/>
            <a:chExt cx="6986491" cy="1027420"/>
          </a:xfrm>
        </p:grpSpPr>
        <p:sp>
          <p:nvSpPr>
            <p:cNvPr id="44" name="矩形 43"/>
            <p:cNvSpPr/>
            <p:nvPr/>
          </p:nvSpPr>
          <p:spPr>
            <a:xfrm>
              <a:off x="4656175" y="2231570"/>
              <a:ext cx="5509614" cy="102742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大数据主义来袭</a:t>
              </a:r>
              <a:endParaRPr lang="zh-CN" altLang="en-US" sz="36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45" name="任意多边形 44"/>
            <p:cNvSpPr/>
            <p:nvPr/>
          </p:nvSpPr>
          <p:spPr>
            <a:xfrm>
              <a:off x="3179298" y="2231571"/>
              <a:ext cx="1962589" cy="1027419"/>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smtClean="0">
                  <a:solidFill>
                    <a:srgbClr val="0070C0"/>
                  </a:solidFill>
                  <a:latin typeface="华康俪金黑W8(P)" panose="020B0800000000000000" pitchFamily="34" charset="-122"/>
                  <a:ea typeface="华康俪金黑W8(P)" panose="020B0800000000000000" pitchFamily="34" charset="-122"/>
                </a:rPr>
                <a:t>PART 2</a:t>
              </a:r>
              <a:endParaRPr lang="zh-CN" altLang="en-US" sz="4000" dirty="0">
                <a:solidFill>
                  <a:srgbClr val="0070C0"/>
                </a:solidFill>
                <a:latin typeface="微软雅黑" panose="020B0503020204020204" pitchFamily="34" charset="-122"/>
                <a:ea typeface="微软雅黑" panose="020B0503020204020204" pitchFamily="34" charset="-122"/>
              </a:endParaRPr>
            </a:p>
          </p:txBody>
        </p:sp>
      </p:grpSp>
      <p:sp>
        <p:nvSpPr>
          <p:cNvPr id="48" name="文本框 47"/>
          <p:cNvSpPr txBox="1"/>
          <p:nvPr/>
        </p:nvSpPr>
        <p:spPr>
          <a:xfrm>
            <a:off x="2602754" y="3915924"/>
            <a:ext cx="6986491" cy="1015663"/>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随着数据量越来越</a:t>
            </a:r>
            <a:r>
              <a:rPr lang="zh-CN" altLang="en-US" sz="2000" dirty="0" smtClean="0">
                <a:solidFill>
                  <a:schemeClr val="bg1"/>
                </a:solidFill>
                <a:latin typeface="微软雅黑" panose="020B0503020204020204" pitchFamily="34" charset="-122"/>
                <a:ea typeface="微软雅黑" panose="020B0503020204020204" pitchFamily="34" charset="-122"/>
              </a:rPr>
              <a:t>大，数据格式越来越多元化，数据产生的速度越来越快，数据的处理也变得越来越困难。如何应对大数据是摆在我们面前的大考验。</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49" name="半闭框 48"/>
          <p:cNvSpPr/>
          <p:nvPr/>
        </p:nvSpPr>
        <p:spPr>
          <a:xfrm>
            <a:off x="2251062" y="3565047"/>
            <a:ext cx="351692" cy="33762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半闭框 49"/>
          <p:cNvSpPr/>
          <p:nvPr/>
        </p:nvSpPr>
        <p:spPr>
          <a:xfrm flipH="1" flipV="1">
            <a:off x="9589245" y="5063096"/>
            <a:ext cx="351692" cy="33762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28232788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6" name="直接连接符 135"/>
          <p:cNvCxnSpPr>
            <a:stCxn id="197" idx="6"/>
            <a:endCxn id="198" idx="2"/>
          </p:cNvCxnSpPr>
          <p:nvPr/>
        </p:nvCxnSpPr>
        <p:spPr>
          <a:xfrm flipV="1">
            <a:off x="5689651" y="2775488"/>
            <a:ext cx="848608" cy="649422"/>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a:stCxn id="198" idx="6"/>
            <a:endCxn id="199" idx="2"/>
          </p:cNvCxnSpPr>
          <p:nvPr/>
        </p:nvCxnSpPr>
        <p:spPr>
          <a:xfrm>
            <a:off x="8259175" y="2775488"/>
            <a:ext cx="834895" cy="649422"/>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14" idx="6"/>
            <a:endCxn id="197" idx="2"/>
          </p:cNvCxnSpPr>
          <p:nvPr/>
        </p:nvCxnSpPr>
        <p:spPr>
          <a:xfrm>
            <a:off x="3117538" y="2775488"/>
            <a:ext cx="851197" cy="649422"/>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01</a:t>
            </a:r>
          </a:p>
        </p:txBody>
      </p:sp>
      <p:sp>
        <p:nvSpPr>
          <p:cNvPr id="36" name="文本框 35"/>
          <p:cNvSpPr txBox="1"/>
          <p:nvPr/>
        </p:nvSpPr>
        <p:spPr>
          <a:xfrm>
            <a:off x="2183264" y="261445"/>
            <a:ext cx="2646878" cy="584775"/>
          </a:xfrm>
          <a:prstGeom prst="rect">
            <a:avLst/>
          </a:prstGeom>
          <a:noFill/>
        </p:spPr>
        <p:txBody>
          <a:bodyPr wrap="none" rtlCol="0">
            <a:spAutoFit/>
          </a:bodyPr>
          <a:lstStyle/>
          <a:p>
            <a:r>
              <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rPr>
              <a:t>一切皆可量化</a:t>
            </a:r>
          </a:p>
        </p:txBody>
      </p:sp>
      <p:sp>
        <p:nvSpPr>
          <p:cNvPr id="14" name="椭圆 13"/>
          <p:cNvSpPr/>
          <p:nvPr/>
        </p:nvSpPr>
        <p:spPr>
          <a:xfrm>
            <a:off x="1396622" y="1915030"/>
            <a:ext cx="1720916" cy="1720916"/>
          </a:xfrm>
          <a:prstGeom prst="ellipse">
            <a:avLst/>
          </a:prstGeom>
          <a:solidFill>
            <a:srgbClr val="0070C0"/>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椭圆 196"/>
          <p:cNvSpPr/>
          <p:nvPr/>
        </p:nvSpPr>
        <p:spPr>
          <a:xfrm>
            <a:off x="3968735" y="2564452"/>
            <a:ext cx="1720916" cy="1720916"/>
          </a:xfrm>
          <a:prstGeom prst="ellipse">
            <a:avLst/>
          </a:prstGeom>
          <a:solidFill>
            <a:srgbClr val="0070C0"/>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6538259" y="1915030"/>
            <a:ext cx="1720916" cy="1720916"/>
          </a:xfrm>
          <a:prstGeom prst="ellipse">
            <a:avLst/>
          </a:prstGeom>
          <a:solidFill>
            <a:srgbClr val="0070C0"/>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9094070" y="2564452"/>
            <a:ext cx="1720916" cy="1720916"/>
          </a:xfrm>
          <a:prstGeom prst="ellipse">
            <a:avLst/>
          </a:prstGeom>
          <a:solidFill>
            <a:srgbClr val="0070C0"/>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文本框 119"/>
          <p:cNvSpPr txBox="1"/>
          <p:nvPr/>
        </p:nvSpPr>
        <p:spPr>
          <a:xfrm>
            <a:off x="1055687" y="1011529"/>
            <a:ext cx="10080625" cy="523220"/>
          </a:xfrm>
          <a:prstGeom prst="rect">
            <a:avLst/>
          </a:prstGeom>
          <a:noFill/>
        </p:spPr>
        <p:txBody>
          <a:bodyPr wrap="square" rtlCol="0">
            <a:spAutoFit/>
          </a:bodyPr>
          <a:lstStyle/>
          <a:p>
            <a:r>
              <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rPr>
              <a:t>每一天，我们身后都拖着一</a:t>
            </a:r>
            <a:r>
              <a:rPr lang="zh-CN" altLang="en-US" sz="2800" dirty="0" smtClean="0">
                <a:solidFill>
                  <a:schemeClr val="tx1">
                    <a:lumMod val="95000"/>
                    <a:lumOff val="5000"/>
                  </a:schemeClr>
                </a:solidFill>
                <a:latin typeface="微软雅黑" panose="020B0503020204020204" pitchFamily="34" charset="-122"/>
                <a:ea typeface="微软雅黑" panose="020B0503020204020204" pitchFamily="34" charset="-122"/>
              </a:rPr>
              <a:t>条由个人</a:t>
            </a:r>
            <a:r>
              <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rPr>
              <a:t>信息组成的长长的“尾巴</a:t>
            </a:r>
            <a:r>
              <a:rPr lang="en-US" altLang="zh-CN" sz="28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1" name="Freeform 27"/>
          <p:cNvSpPr>
            <a:spLocks noChangeAspect="1" noEditPoints="1"/>
          </p:cNvSpPr>
          <p:nvPr/>
        </p:nvSpPr>
        <p:spPr bwMode="black">
          <a:xfrm>
            <a:off x="1554352" y="2284551"/>
            <a:ext cx="1399756" cy="901795"/>
          </a:xfrm>
          <a:custGeom>
            <a:avLst/>
            <a:gdLst/>
            <a:ahLst/>
            <a:cxnLst>
              <a:cxn ang="0">
                <a:pos x="340" y="182"/>
              </a:cxn>
              <a:cxn ang="0">
                <a:pos x="340" y="16"/>
              </a:cxn>
              <a:cxn ang="0">
                <a:pos x="324" y="0"/>
              </a:cxn>
              <a:cxn ang="0">
                <a:pos x="47" y="0"/>
              </a:cxn>
              <a:cxn ang="0">
                <a:pos x="31" y="16"/>
              </a:cxn>
              <a:cxn ang="0">
                <a:pos x="31" y="182"/>
              </a:cxn>
              <a:cxn ang="0">
                <a:pos x="0" y="220"/>
              </a:cxn>
              <a:cxn ang="0">
                <a:pos x="19" y="240"/>
              </a:cxn>
              <a:cxn ang="0">
                <a:pos x="352" y="240"/>
              </a:cxn>
              <a:cxn ang="0">
                <a:pos x="371" y="220"/>
              </a:cxn>
              <a:cxn ang="0">
                <a:pos x="340" y="182"/>
              </a:cxn>
              <a:cxn ang="0">
                <a:pos x="211" y="225"/>
              </a:cxn>
              <a:cxn ang="0">
                <a:pos x="154" y="225"/>
              </a:cxn>
              <a:cxn ang="0">
                <a:pos x="148" y="222"/>
              </a:cxn>
              <a:cxn ang="0">
                <a:pos x="155" y="209"/>
              </a:cxn>
              <a:cxn ang="0">
                <a:pos x="160" y="207"/>
              </a:cxn>
              <a:cxn ang="0">
                <a:pos x="205" y="207"/>
              </a:cxn>
              <a:cxn ang="0">
                <a:pos x="210" y="209"/>
              </a:cxn>
              <a:cxn ang="0">
                <a:pos x="217" y="222"/>
              </a:cxn>
              <a:cxn ang="0">
                <a:pos x="211" y="225"/>
              </a:cxn>
              <a:cxn ang="0">
                <a:pos x="315" y="178"/>
              </a:cxn>
              <a:cxn ang="0">
                <a:pos x="56" y="178"/>
              </a:cxn>
              <a:cxn ang="0">
                <a:pos x="56" y="33"/>
              </a:cxn>
              <a:cxn ang="0">
                <a:pos x="63" y="25"/>
              </a:cxn>
              <a:cxn ang="0">
                <a:pos x="308" y="25"/>
              </a:cxn>
              <a:cxn ang="0">
                <a:pos x="315" y="33"/>
              </a:cxn>
              <a:cxn ang="0">
                <a:pos x="315" y="178"/>
              </a:cxn>
            </a:cxnLst>
            <a:rect l="0" t="0" r="r" b="b"/>
            <a:pathLst>
              <a:path w="371" h="240">
                <a:moveTo>
                  <a:pt x="340" y="182"/>
                </a:moveTo>
                <a:cubicBezTo>
                  <a:pt x="340" y="16"/>
                  <a:pt x="340" y="16"/>
                  <a:pt x="340" y="16"/>
                </a:cubicBezTo>
                <a:cubicBezTo>
                  <a:pt x="340" y="8"/>
                  <a:pt x="333" y="0"/>
                  <a:pt x="324" y="0"/>
                </a:cubicBezTo>
                <a:cubicBezTo>
                  <a:pt x="47" y="0"/>
                  <a:pt x="47" y="0"/>
                  <a:pt x="47" y="0"/>
                </a:cubicBezTo>
                <a:cubicBezTo>
                  <a:pt x="38" y="0"/>
                  <a:pt x="31" y="8"/>
                  <a:pt x="31" y="16"/>
                </a:cubicBezTo>
                <a:cubicBezTo>
                  <a:pt x="31" y="182"/>
                  <a:pt x="31" y="182"/>
                  <a:pt x="31" y="182"/>
                </a:cubicBezTo>
                <a:cubicBezTo>
                  <a:pt x="0" y="220"/>
                  <a:pt x="0" y="220"/>
                  <a:pt x="0" y="220"/>
                </a:cubicBezTo>
                <a:cubicBezTo>
                  <a:pt x="0" y="231"/>
                  <a:pt x="9" y="240"/>
                  <a:pt x="19" y="240"/>
                </a:cubicBezTo>
                <a:cubicBezTo>
                  <a:pt x="352" y="240"/>
                  <a:pt x="352" y="240"/>
                  <a:pt x="352" y="240"/>
                </a:cubicBezTo>
                <a:cubicBezTo>
                  <a:pt x="362" y="240"/>
                  <a:pt x="371" y="231"/>
                  <a:pt x="371" y="220"/>
                </a:cubicBezTo>
                <a:lnTo>
                  <a:pt x="340" y="182"/>
                </a:lnTo>
                <a:close/>
                <a:moveTo>
                  <a:pt x="211" y="225"/>
                </a:moveTo>
                <a:cubicBezTo>
                  <a:pt x="154" y="225"/>
                  <a:pt x="154" y="225"/>
                  <a:pt x="154" y="225"/>
                </a:cubicBezTo>
                <a:cubicBezTo>
                  <a:pt x="151" y="225"/>
                  <a:pt x="148" y="223"/>
                  <a:pt x="148" y="222"/>
                </a:cubicBezTo>
                <a:cubicBezTo>
                  <a:pt x="155" y="209"/>
                  <a:pt x="155" y="209"/>
                  <a:pt x="155" y="209"/>
                </a:cubicBezTo>
                <a:cubicBezTo>
                  <a:pt x="155" y="208"/>
                  <a:pt x="157" y="207"/>
                  <a:pt x="160" y="207"/>
                </a:cubicBezTo>
                <a:cubicBezTo>
                  <a:pt x="205" y="207"/>
                  <a:pt x="205" y="207"/>
                  <a:pt x="205" y="207"/>
                </a:cubicBezTo>
                <a:cubicBezTo>
                  <a:pt x="208" y="207"/>
                  <a:pt x="210" y="208"/>
                  <a:pt x="210" y="209"/>
                </a:cubicBezTo>
                <a:cubicBezTo>
                  <a:pt x="217" y="222"/>
                  <a:pt x="217" y="222"/>
                  <a:pt x="217" y="222"/>
                </a:cubicBezTo>
                <a:cubicBezTo>
                  <a:pt x="217" y="223"/>
                  <a:pt x="214" y="225"/>
                  <a:pt x="211" y="225"/>
                </a:cubicBezTo>
                <a:close/>
                <a:moveTo>
                  <a:pt x="315" y="178"/>
                </a:moveTo>
                <a:cubicBezTo>
                  <a:pt x="56" y="178"/>
                  <a:pt x="56" y="178"/>
                  <a:pt x="56" y="178"/>
                </a:cubicBezTo>
                <a:cubicBezTo>
                  <a:pt x="56" y="33"/>
                  <a:pt x="56" y="33"/>
                  <a:pt x="56" y="33"/>
                </a:cubicBezTo>
                <a:cubicBezTo>
                  <a:pt x="56" y="28"/>
                  <a:pt x="59" y="25"/>
                  <a:pt x="63" y="25"/>
                </a:cubicBezTo>
                <a:cubicBezTo>
                  <a:pt x="308" y="25"/>
                  <a:pt x="308" y="25"/>
                  <a:pt x="308" y="25"/>
                </a:cubicBezTo>
                <a:cubicBezTo>
                  <a:pt x="312" y="25"/>
                  <a:pt x="315" y="28"/>
                  <a:pt x="315" y="33"/>
                </a:cubicBezTo>
                <a:lnTo>
                  <a:pt x="315" y="178"/>
                </a:lnTo>
                <a:close/>
              </a:path>
            </a:pathLst>
          </a:custGeom>
          <a:solidFill>
            <a:srgbClr val="FFFFFF"/>
          </a:solidFill>
          <a:extLst/>
        </p:spPr>
        <p:txBody>
          <a:bodyPr vert="horz" wrap="square" lIns="121920" tIns="60960" rIns="121920" bIns="60960" numCol="1" anchor="t" anchorCtr="0" compatLnSpc="1">
            <a:prstTxWarp prst="textNoShape">
              <a:avLst/>
            </a:prstTxWarp>
          </a:bodyPr>
          <a:lstStyle/>
          <a:p>
            <a:pPr defTabSz="1657157">
              <a:defRPr/>
            </a:pPr>
            <a:endParaRPr lang="en-US" sz="3300" kern="0" dirty="0"/>
          </a:p>
        </p:txBody>
      </p:sp>
      <p:grpSp>
        <p:nvGrpSpPr>
          <p:cNvPr id="123" name="组合 122"/>
          <p:cNvGrpSpPr/>
          <p:nvPr/>
        </p:nvGrpSpPr>
        <p:grpSpPr>
          <a:xfrm>
            <a:off x="4557839" y="2934110"/>
            <a:ext cx="540118" cy="981600"/>
            <a:chOff x="3798277" y="1107061"/>
            <a:chExt cx="1899138" cy="3188971"/>
          </a:xfrm>
        </p:grpSpPr>
        <p:sp>
          <p:nvSpPr>
            <p:cNvPr id="124" name="圆角矩形 123"/>
            <p:cNvSpPr/>
            <p:nvPr/>
          </p:nvSpPr>
          <p:spPr>
            <a:xfrm>
              <a:off x="3798277" y="1107061"/>
              <a:ext cx="1899138" cy="3188971"/>
            </a:xfrm>
            <a:prstGeom prst="round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5" name="直接连接符 124"/>
            <p:cNvCxnSpPr/>
            <p:nvPr/>
          </p:nvCxnSpPr>
          <p:spPr>
            <a:xfrm>
              <a:off x="3798277" y="1457875"/>
              <a:ext cx="1899138" cy="2"/>
            </a:xfrm>
            <a:prstGeom prst="lin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6" name="直接连接符 125"/>
            <p:cNvCxnSpPr/>
            <p:nvPr/>
          </p:nvCxnSpPr>
          <p:spPr>
            <a:xfrm>
              <a:off x="3798277" y="3933789"/>
              <a:ext cx="1899138" cy="2"/>
            </a:xfrm>
            <a:prstGeom prst="lin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7" name="直接连接符 126"/>
            <p:cNvCxnSpPr/>
            <p:nvPr/>
          </p:nvCxnSpPr>
          <p:spPr>
            <a:xfrm>
              <a:off x="4605411" y="1282465"/>
              <a:ext cx="284870" cy="2"/>
            </a:xfrm>
            <a:prstGeom prst="lin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28" name="椭圆 127"/>
            <p:cNvSpPr/>
            <p:nvPr/>
          </p:nvSpPr>
          <p:spPr>
            <a:xfrm flipV="1">
              <a:off x="4644000" y="4026795"/>
              <a:ext cx="142933" cy="1559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9" name="图片 128"/>
          <p:cNvPicPr>
            <a:picLocks noChangeAspect="1"/>
          </p:cNvPicPr>
          <p:nvPr/>
        </p:nvPicPr>
        <p:blipFill>
          <a:blip r:embed="rId2"/>
          <a:stretch>
            <a:fillRect/>
          </a:stretch>
        </p:blipFill>
        <p:spPr>
          <a:xfrm>
            <a:off x="6882818" y="2314140"/>
            <a:ext cx="1098208" cy="922695"/>
          </a:xfrm>
          <a:prstGeom prst="rect">
            <a:avLst/>
          </a:prstGeom>
        </p:spPr>
      </p:pic>
      <p:pic>
        <p:nvPicPr>
          <p:cNvPr id="130" name="Picture 1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24524" y="2794906"/>
            <a:ext cx="1260007" cy="1260007"/>
          </a:xfrm>
          <a:prstGeom prst="rect">
            <a:avLst/>
          </a:prstGeom>
        </p:spPr>
      </p:pic>
      <p:sp>
        <p:nvSpPr>
          <p:cNvPr id="131" name="文本框 130"/>
          <p:cNvSpPr txBox="1"/>
          <p:nvPr/>
        </p:nvSpPr>
        <p:spPr>
          <a:xfrm>
            <a:off x="1502902" y="3882638"/>
            <a:ext cx="1502656" cy="400110"/>
          </a:xfrm>
          <a:prstGeom prst="rect">
            <a:avLst/>
          </a:prstGeom>
          <a:noFill/>
          <a:ln>
            <a:solidFill>
              <a:srgbClr val="0070C0"/>
            </a:solidFill>
          </a:ln>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浏览网页</a:t>
            </a:r>
          </a:p>
        </p:txBody>
      </p:sp>
      <p:sp>
        <p:nvSpPr>
          <p:cNvPr id="132" name="文本框 131"/>
          <p:cNvSpPr txBox="1"/>
          <p:nvPr/>
        </p:nvSpPr>
        <p:spPr>
          <a:xfrm>
            <a:off x="4067361" y="1849545"/>
            <a:ext cx="1502656" cy="400110"/>
          </a:xfrm>
          <a:prstGeom prst="rect">
            <a:avLst/>
          </a:prstGeom>
          <a:noFill/>
          <a:ln>
            <a:solidFill>
              <a:srgbClr val="0070C0"/>
            </a:solidFill>
          </a:ln>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使用手机</a:t>
            </a:r>
            <a:endParaRPr lang="zh-CN" altLang="en-US" sz="2000" dirty="0">
              <a:latin typeface="微软雅黑" panose="020B0503020204020204" pitchFamily="34" charset="-122"/>
              <a:ea typeface="微软雅黑" panose="020B0503020204020204" pitchFamily="34" charset="-122"/>
            </a:endParaRPr>
          </a:p>
        </p:txBody>
      </p:sp>
      <p:sp>
        <p:nvSpPr>
          <p:cNvPr id="133" name="文本框 132"/>
          <p:cNvSpPr txBox="1"/>
          <p:nvPr/>
        </p:nvSpPr>
        <p:spPr>
          <a:xfrm>
            <a:off x="6652828" y="3882638"/>
            <a:ext cx="1502656" cy="400110"/>
          </a:xfrm>
          <a:prstGeom prst="rect">
            <a:avLst/>
          </a:prstGeom>
          <a:noFill/>
          <a:ln>
            <a:solidFill>
              <a:srgbClr val="0070C0"/>
            </a:solidFill>
          </a:ln>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观看电视</a:t>
            </a:r>
            <a:endParaRPr lang="zh-CN" altLang="en-US" sz="2000" dirty="0">
              <a:latin typeface="微软雅黑" panose="020B0503020204020204" pitchFamily="34" charset="-122"/>
              <a:ea typeface="微软雅黑" panose="020B0503020204020204" pitchFamily="34" charset="-122"/>
            </a:endParaRPr>
          </a:p>
        </p:txBody>
      </p:sp>
      <p:sp>
        <p:nvSpPr>
          <p:cNvPr id="134" name="文本框 133"/>
          <p:cNvSpPr txBox="1"/>
          <p:nvPr/>
        </p:nvSpPr>
        <p:spPr>
          <a:xfrm>
            <a:off x="9203199" y="1849545"/>
            <a:ext cx="1502656" cy="400110"/>
          </a:xfrm>
          <a:prstGeom prst="rect">
            <a:avLst/>
          </a:prstGeom>
          <a:noFill/>
          <a:ln>
            <a:solidFill>
              <a:srgbClr val="0070C0"/>
            </a:solidFill>
          </a:ln>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过收费站</a:t>
            </a:r>
            <a:endParaRPr lang="zh-CN" altLang="en-US" sz="2000" dirty="0">
              <a:latin typeface="微软雅黑" panose="020B0503020204020204" pitchFamily="34" charset="-122"/>
              <a:ea typeface="微软雅黑" panose="020B0503020204020204" pitchFamily="34" charset="-122"/>
            </a:endParaRPr>
          </a:p>
        </p:txBody>
      </p:sp>
      <p:sp>
        <p:nvSpPr>
          <p:cNvPr id="144" name="文本框 143"/>
          <p:cNvSpPr txBox="1"/>
          <p:nvPr/>
        </p:nvSpPr>
        <p:spPr>
          <a:xfrm>
            <a:off x="1079462" y="5047481"/>
            <a:ext cx="10045737" cy="1200329"/>
          </a:xfrm>
          <a:prstGeom prst="rect">
            <a:avLst/>
          </a:prstGeom>
          <a:solidFill>
            <a:srgbClr val="0070C0"/>
          </a:solidFill>
        </p:spPr>
        <p:txBody>
          <a:bodyPr wrap="square" rtlCol="0">
            <a:spAutoFit/>
          </a:bodyPr>
          <a:lstStyle/>
          <a:p>
            <a:pPr algn="dist"/>
            <a:r>
              <a:rPr lang="zh-CN" altLang="en-US" sz="2400" dirty="0">
                <a:solidFill>
                  <a:schemeClr val="bg1"/>
                </a:solidFill>
                <a:latin typeface="微软雅黑" panose="020B0503020204020204" pitchFamily="34" charset="-122"/>
                <a:ea typeface="微软雅黑" panose="020B0503020204020204" pitchFamily="34" charset="-122"/>
              </a:rPr>
              <a:t>这些过去完全被忽略掉的信息，现在都通过各种方式被数据化记录下来，数学精英正千方百计地以惊人的准确性测量和剖析我们的每个举动，将我们标注为工薪族、购物者、恋人、选民、博主、甚至抑郁症患者。</a:t>
            </a:r>
          </a:p>
        </p:txBody>
      </p:sp>
    </p:spTree>
    <p:extLst>
      <p:ext uri="{BB962C8B-B14F-4D97-AF65-F5344CB8AC3E}">
        <p14:creationId xmlns:p14="http://schemas.microsoft.com/office/powerpoint/2010/main" val="23263638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151257" y="843864"/>
            <a:ext cx="8988968" cy="80258"/>
            <a:chOff x="2151257" y="846847"/>
            <a:chExt cx="8654604" cy="77273"/>
          </a:xfrm>
        </p:grpSpPr>
        <p:sp>
          <p:nvSpPr>
            <p:cNvPr id="2" name="矩形 1"/>
            <p:cNvSpPr/>
            <p:nvPr/>
          </p:nvSpPr>
          <p:spPr>
            <a:xfrm>
              <a:off x="2151257"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387629"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624001"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860373"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96745" y="846847"/>
              <a:ext cx="1236372" cy="772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333117" y="846847"/>
              <a:ext cx="1236372" cy="7727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69489" y="846847"/>
              <a:ext cx="1236372" cy="7727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p:nvPr/>
        </p:nvSpPr>
        <p:spPr>
          <a:xfrm>
            <a:off x="1039867" y="197980"/>
            <a:ext cx="1143397" cy="711706"/>
          </a:xfrm>
          <a:custGeom>
            <a:avLst/>
            <a:gdLst>
              <a:gd name="connsiteX0" fmla="*/ 0 w 1262130"/>
              <a:gd name="connsiteY0" fmla="*/ 0 h 785611"/>
              <a:gd name="connsiteX1" fmla="*/ 949818 w 1262130"/>
              <a:gd name="connsiteY1" fmla="*/ 0 h 785611"/>
              <a:gd name="connsiteX2" fmla="*/ 1262130 w 1262130"/>
              <a:gd name="connsiteY2" fmla="*/ 785611 h 785611"/>
              <a:gd name="connsiteX3" fmla="*/ 0 w 1262130"/>
              <a:gd name="connsiteY3" fmla="*/ 785611 h 785611"/>
            </a:gdLst>
            <a:ahLst/>
            <a:cxnLst>
              <a:cxn ang="0">
                <a:pos x="connsiteX0" y="connsiteY0"/>
              </a:cxn>
              <a:cxn ang="0">
                <a:pos x="connsiteX1" y="connsiteY1"/>
              </a:cxn>
              <a:cxn ang="0">
                <a:pos x="connsiteX2" y="connsiteY2"/>
              </a:cxn>
              <a:cxn ang="0">
                <a:pos x="connsiteX3" y="connsiteY3"/>
              </a:cxn>
            </a:cxnLst>
            <a:rect l="l" t="t" r="r" b="b"/>
            <a:pathLst>
              <a:path w="1262130" h="785611">
                <a:moveTo>
                  <a:pt x="0" y="0"/>
                </a:moveTo>
                <a:lnTo>
                  <a:pt x="949818" y="0"/>
                </a:lnTo>
                <a:lnTo>
                  <a:pt x="1262130" y="785611"/>
                </a:lnTo>
                <a:lnTo>
                  <a:pt x="0" y="785611"/>
                </a:ln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02</a:t>
            </a:r>
          </a:p>
        </p:txBody>
      </p:sp>
      <p:sp>
        <p:nvSpPr>
          <p:cNvPr id="36" name="文本框 35"/>
          <p:cNvSpPr txBox="1"/>
          <p:nvPr/>
        </p:nvSpPr>
        <p:spPr>
          <a:xfrm>
            <a:off x="2183264" y="261445"/>
            <a:ext cx="2646878" cy="584775"/>
          </a:xfrm>
          <a:prstGeom prst="rect">
            <a:avLst/>
          </a:prstGeom>
          <a:noFill/>
        </p:spPr>
        <p:txBody>
          <a:bodyPr wrap="none" rtlCol="0">
            <a:spAutoFit/>
          </a:bodyPr>
          <a:lstStyle/>
          <a:p>
            <a:r>
              <a:rPr lang="zh-CN" altLang="en-US" sz="3200" dirty="0" smtClean="0">
                <a:solidFill>
                  <a:schemeClr val="tx1">
                    <a:lumMod val="85000"/>
                    <a:lumOff val="15000"/>
                  </a:schemeClr>
                </a:solidFill>
                <a:latin typeface="华康俪金黑W8(P)" panose="020B0800000000000000" pitchFamily="34" charset="-122"/>
                <a:ea typeface="华康俪金黑W8(P)" panose="020B0800000000000000" pitchFamily="34" charset="-122"/>
              </a:rPr>
              <a:t>万物皆有关联</a:t>
            </a:r>
            <a:endParaRPr lang="zh-CN" altLang="en-US" sz="3200" dirty="0">
              <a:solidFill>
                <a:schemeClr val="tx1">
                  <a:lumMod val="85000"/>
                  <a:lumOff val="15000"/>
                </a:schemeClr>
              </a:solidFill>
              <a:latin typeface="华康俪金黑W8(P)" panose="020B0800000000000000" pitchFamily="34" charset="-122"/>
              <a:ea typeface="华康俪金黑W8(P)" panose="020B0800000000000000" pitchFamily="34" charset="-122"/>
            </a:endParaRPr>
          </a:p>
        </p:txBody>
      </p:sp>
      <p:sp>
        <p:nvSpPr>
          <p:cNvPr id="34" name="矩形 33"/>
          <p:cNvSpPr/>
          <p:nvPr/>
        </p:nvSpPr>
        <p:spPr>
          <a:xfrm>
            <a:off x="1039867" y="2298614"/>
            <a:ext cx="6678120" cy="2764924"/>
          </a:xfrm>
          <a:prstGeom prst="rect">
            <a:avLst/>
          </a:prstGeom>
        </p:spPr>
        <p:txBody>
          <a:bodyPr wrap="square">
            <a:spAutoFit/>
          </a:bodyPr>
          <a:lstStyle/>
          <a:p>
            <a:pPr algn="just">
              <a:lnSpc>
                <a:spcPct val="14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在</a:t>
            </a:r>
            <a:r>
              <a:rPr lang="zh-CN" altLang="en-US" dirty="0">
                <a:solidFill>
                  <a:schemeClr val="bg1">
                    <a:lumMod val="50000"/>
                  </a:schemeClr>
                </a:solidFill>
                <a:latin typeface="微软雅黑" panose="020B0503020204020204" pitchFamily="34" charset="-122"/>
                <a:ea typeface="微软雅黑" panose="020B0503020204020204" pitchFamily="34" charset="-122"/>
              </a:rPr>
              <a:t>沃尔玛超市，有一个十分有趣的现象：啤酒和尿布这两种风牛马不相及的商品尽然被摆到了一起。之所以这么安排货架是因为超市主管在分析数以万计的消费者购物篮后发现，啤酒和尿布是两种关联物品，他们经常被同时购买</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a:t>
            </a:r>
            <a:endParaRPr lang="en-US" altLang="zh-CN" dirty="0" smtClean="0">
              <a:solidFill>
                <a:schemeClr val="bg1">
                  <a:lumMod val="50000"/>
                </a:schemeClr>
              </a:solidFill>
              <a:latin typeface="微软雅黑" panose="020B0503020204020204" pitchFamily="34" charset="-122"/>
              <a:ea typeface="微软雅黑" panose="020B0503020204020204" pitchFamily="34" charset="-122"/>
            </a:endParaRPr>
          </a:p>
          <a:p>
            <a:pPr algn="just">
              <a:lnSpc>
                <a:spcPct val="14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原来</a:t>
            </a:r>
            <a:r>
              <a:rPr lang="zh-CN" altLang="en-US" dirty="0">
                <a:solidFill>
                  <a:schemeClr val="bg1">
                    <a:lumMod val="50000"/>
                  </a:schemeClr>
                </a:solidFill>
                <a:latin typeface="微软雅黑" panose="020B0503020204020204" pitchFamily="34" charset="-122"/>
                <a:ea typeface="微软雅黑" panose="020B0503020204020204" pitchFamily="34" charset="-122"/>
              </a:rPr>
              <a:t>，美国妇女通常会在家照顾孩子，他们经常会嘱咐丈夫在下班回家的路上为孩子买尿布，而丈夫在买尿布的时候同时会顺手拎一打自己爱喝的啤酒。</a:t>
            </a:r>
          </a:p>
        </p:txBody>
      </p:sp>
      <p:sp>
        <p:nvSpPr>
          <p:cNvPr id="37" name="文本框 36"/>
          <p:cNvSpPr txBox="1"/>
          <p:nvPr/>
        </p:nvSpPr>
        <p:spPr>
          <a:xfrm>
            <a:off x="1039867" y="1302057"/>
            <a:ext cx="2395528" cy="523220"/>
          </a:xfrm>
          <a:prstGeom prst="rect">
            <a:avLst/>
          </a:prstGeom>
          <a:solidFill>
            <a:srgbClr val="00B0F0"/>
          </a:solidFill>
          <a:ln>
            <a:solidFill>
              <a:srgbClr val="00B0F0"/>
            </a:solidFill>
          </a:ln>
        </p:spPr>
        <p:txBody>
          <a:bodyPr wrap="square"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举个例子</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435394" y="1302057"/>
            <a:ext cx="2785102" cy="523220"/>
          </a:xfrm>
          <a:prstGeom prst="rect">
            <a:avLst/>
          </a:prstGeom>
          <a:noFill/>
          <a:ln>
            <a:solidFill>
              <a:srgbClr val="00B0F0"/>
            </a:solidFill>
          </a:ln>
        </p:spPr>
        <p:txBody>
          <a:bodyPr wrap="square" rtlCol="0">
            <a:spAutoFit/>
          </a:bodyPr>
          <a:lstStyle/>
          <a:p>
            <a:pPr algn="ctr"/>
            <a:r>
              <a:rPr lang="zh-CN" altLang="en-US" sz="2800" dirty="0" smtClean="0">
                <a:solidFill>
                  <a:schemeClr val="bg2">
                    <a:lumMod val="10000"/>
                  </a:schemeClr>
                </a:solidFill>
                <a:latin typeface="微软雅黑" panose="020B0503020204020204" pitchFamily="34" charset="-122"/>
                <a:ea typeface="微软雅黑" panose="020B0503020204020204" pitchFamily="34" charset="-122"/>
              </a:rPr>
              <a:t>“啤酒和尿布”</a:t>
            </a:r>
            <a:endParaRPr lang="zh-CN" altLang="en-US" sz="2800" dirty="0">
              <a:solidFill>
                <a:schemeClr val="bg2">
                  <a:lumMod val="10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rotWithShape="1">
          <a:blip r:embed="rId2"/>
          <a:srcRect l="5868" r="7456"/>
          <a:stretch/>
        </p:blipFill>
        <p:spPr>
          <a:xfrm>
            <a:off x="7717987" y="2265467"/>
            <a:ext cx="3422238" cy="3046988"/>
          </a:xfrm>
          <a:prstGeom prst="rect">
            <a:avLst/>
          </a:prstGeom>
        </p:spPr>
      </p:pic>
      <p:sp>
        <p:nvSpPr>
          <p:cNvPr id="49" name="文本框 48"/>
          <p:cNvSpPr txBox="1"/>
          <p:nvPr/>
        </p:nvSpPr>
        <p:spPr>
          <a:xfrm>
            <a:off x="1039867" y="5561371"/>
            <a:ext cx="10100358" cy="830997"/>
          </a:xfrm>
          <a:prstGeom prst="rect">
            <a:avLst/>
          </a:prstGeom>
          <a:solidFill>
            <a:srgbClr val="0070C0"/>
          </a:solid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从数据中需找相关关系，通过这种关系对未来作出预测，这是大数据方法论的核心思想。</a:t>
            </a:r>
          </a:p>
        </p:txBody>
      </p:sp>
    </p:spTree>
    <p:extLst>
      <p:ext uri="{BB962C8B-B14F-4D97-AF65-F5344CB8AC3E}">
        <p14:creationId xmlns:p14="http://schemas.microsoft.com/office/powerpoint/2010/main" val="1630780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TotalTime>
  <Words>1789</Words>
  <Application>Microsoft Office PowerPoint</Application>
  <PresentationFormat>宽屏</PresentationFormat>
  <Paragraphs>179</Paragraphs>
  <Slides>22</Slides>
  <Notes>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22</vt:i4>
      </vt:variant>
    </vt:vector>
  </HeadingPairs>
  <TitlesOfParts>
    <vt:vector size="37" baseType="lpstr">
      <vt:lpstr>Meiryo</vt:lpstr>
      <vt:lpstr>方正粗宋简体</vt:lpstr>
      <vt:lpstr>方正书宋简体</vt:lpstr>
      <vt:lpstr>华康俪金黑W8(P)</vt:lpstr>
      <vt:lpstr>华文细黑</vt:lpstr>
      <vt:lpstr>宋体</vt:lpstr>
      <vt:lpstr>微软雅黑</vt:lpstr>
      <vt:lpstr>Arial</vt:lpstr>
      <vt:lpstr>Calibri</vt:lpstr>
      <vt:lpstr>Calibri Light</vt:lpstr>
      <vt:lpstr>Segoe UI</vt:lpstr>
      <vt:lpstr>Segoe UI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57</cp:revision>
  <dcterms:created xsi:type="dcterms:W3CDTF">2014-04-15T03:24:42Z</dcterms:created>
  <dcterms:modified xsi:type="dcterms:W3CDTF">2021-05-19T00:39:24Z</dcterms:modified>
</cp:coreProperties>
</file>