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4" r:id="rId2"/>
  </p:sldMasterIdLst>
  <p:notesMasterIdLst>
    <p:notesMasterId r:id="rId24"/>
  </p:notesMasterIdLst>
  <p:handoutMasterIdLst>
    <p:handoutMasterId r:id="rId25"/>
  </p:handoutMasterIdLst>
  <p:sldIdLst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0" r:id="rId11"/>
    <p:sldId id="291" r:id="rId12"/>
    <p:sldId id="292" r:id="rId13"/>
    <p:sldId id="293" r:id="rId14"/>
    <p:sldId id="294" r:id="rId15"/>
    <p:sldId id="295" r:id="rId16"/>
    <p:sldId id="296" r:id="rId17"/>
    <p:sldId id="297" r:id="rId18"/>
    <p:sldId id="298" r:id="rId19"/>
    <p:sldId id="300" r:id="rId20"/>
    <p:sldId id="301" r:id="rId21"/>
    <p:sldId id="302" r:id="rId22"/>
    <p:sldId id="303" r:id="rId23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E6FBFE"/>
    <a:srgbClr val="57D2E3"/>
    <a:srgbClr val="21B1C5"/>
    <a:srgbClr val="B2F3FC"/>
    <a:srgbClr val="4BCFE1"/>
    <a:srgbClr val="5BADF7"/>
    <a:srgbClr val="6A56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046B2B6-8532-49E7-BF1B-8BBCE0B9DD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53262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E6444E5A-E522-49FF-BE66-D49310EE3B3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7467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51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439A607F-F14A-4A5A-98AC-6CD61228E9B9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98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44E5A-E522-49FF-BE66-D49310EE3B3F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756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444E5A-E522-49FF-BE66-D49310EE3B3F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982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186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3FF14-B3FF-4FC8-B737-FA0EEA692FA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67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273844"/>
            <a:ext cx="7886700" cy="4358879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5AC4D1-1333-4AC4-B520-8C8847DB752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093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58EDBD-9E16-4E3A-9DB0-6964779549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4143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E7EC5-2CAA-431C-96D0-2FA26100528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155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1B063-6198-464B-AF7B-FD40271B4B6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4193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E9A9D-0774-4A67-88E4-8D1C4737AD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85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F076A-A8C2-4008-8AF8-E2D2C1084DC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19544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3E828-0C88-4E07-9BAB-66D496F857D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075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DC8F7D-C283-41EC-93F4-D080F10406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9536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EBDA80-E736-44A7-A940-D86915DB94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3486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8C8A8F-FE63-41DC-BCD9-B30D3D22E2F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714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B3533-AF27-4868-9300-BA1AB673EBB5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240750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92903D-F75D-4169-8A26-0D0A021A7D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0361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D2294-473C-4160-BD1B-5489EE7239F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9579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DAC41-F9BF-4FC7-9F40-E502D0E3196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0889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5293AA-111F-4AB7-ABF5-B69C92944DE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609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E9D6A-3C9F-45F2-9FEA-91D067E4CF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24588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B0863-9213-4F70-B442-44BF72B5F50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72928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FF7985-8949-45FD-979E-B592437AC93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55107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40BAF-99B5-4173-9381-2C474F36920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90603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29C987-E7B0-4FCB-8B7A-DEA7033BB63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352482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4A151A-1BD1-481D-9525-807DB30781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89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380544-B7C7-4F13-B2DD-A216918F23E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94736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D5622E-3E9B-479D-B262-7519A02D61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34276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BFB96-643A-4388-8063-F1EA9C5749A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0527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66106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1369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020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0387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7658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102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6740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144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797ACD-19E2-4233-BFAC-B23E85FB210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4492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4986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198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53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0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0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400"/>
            </a:lvl4pPr>
            <a:lvl5pPr marL="1371600" indent="0">
              <a:buNone/>
              <a:defRPr sz="1400"/>
            </a:lvl5pPr>
            <a:lvl6pPr marL="1714500" indent="0">
              <a:buNone/>
              <a:defRPr sz="1400"/>
            </a:lvl6pPr>
            <a:lvl7pPr marL="2057400" indent="0">
              <a:buNone/>
              <a:defRPr sz="1400"/>
            </a:lvl7pPr>
            <a:lvl8pPr marL="2400300" indent="0">
              <a:buNone/>
              <a:defRPr sz="1400"/>
            </a:lvl8pPr>
            <a:lvl9pPr marL="27432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510E0-E2E2-44F5-8DA6-EC92664D244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7390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EE109-D291-4AFC-B331-10C4C16824B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506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B3134-B441-4F5A-9338-6E0B6AC46FF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261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400"/>
            </a:lvl2pPr>
            <a:lvl3pPr marL="685800" indent="0">
              <a:buNone/>
              <a:defRPr sz="1200"/>
            </a:lvl3pPr>
            <a:lvl4pPr marL="1028700" indent="0">
              <a:buNone/>
              <a:defRPr sz="1100"/>
            </a:lvl4pPr>
            <a:lvl5pPr marL="1371600" indent="0">
              <a:buNone/>
              <a:defRPr sz="1100"/>
            </a:lvl5pPr>
            <a:lvl6pPr marL="1714500" indent="0">
              <a:buNone/>
              <a:defRPr sz="1100"/>
            </a:lvl6pPr>
            <a:lvl7pPr marL="2057400" indent="0">
              <a:buNone/>
              <a:defRPr sz="1100"/>
            </a:lvl7pPr>
            <a:lvl8pPr marL="2400300" indent="0">
              <a:buNone/>
              <a:defRPr sz="1100"/>
            </a:lvl8pPr>
            <a:lvl9pPr marL="2743200" indent="0">
              <a:buNone/>
              <a:defRPr sz="1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590A7D-A17B-4BFA-9C57-BA9C6F28CDF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10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CC271-EE1F-4434-A732-8527DCB9390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859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/>
              <a:pPr/>
              <a:t>2021/5/19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898989"/>
                </a:solidFill>
              </a:defRPr>
            </a:lvl1pPr>
          </a:lstStyle>
          <a:p>
            <a:fld id="{1E668544-132F-4879-A11C-F3281B7480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2" r:id="rId2"/>
    <p:sldLayoutId id="2147483701" r:id="rId3"/>
    <p:sldLayoutId id="2147483700" r:id="rId4"/>
    <p:sldLayoutId id="2147483699" r:id="rId5"/>
    <p:sldLayoutId id="2147483698" r:id="rId6"/>
    <p:sldLayoutId id="2147483697" r:id="rId7"/>
    <p:sldLayoutId id="2147483696" r:id="rId8"/>
    <p:sldLayoutId id="2147483695" r:id="rId9"/>
    <p:sldLayoutId id="2147483694" r:id="rId10"/>
    <p:sldLayoutId id="2147483693" r:id="rId11"/>
    <p:sldLayoutId id="2147483692" r:id="rId12"/>
    <p:sldLayoutId id="2147483691" r:id="rId13"/>
    <p:sldLayoutId id="2147483690" r:id="rId14"/>
    <p:sldLayoutId id="2147483689" r:id="rId15"/>
    <p:sldLayoutId id="2147483688" r:id="rId16"/>
    <p:sldLayoutId id="2147483687" r:id="rId17"/>
    <p:sldLayoutId id="2147483686" r:id="rId18"/>
    <p:sldLayoutId id="2147483685" r:id="rId19"/>
    <p:sldLayoutId id="2147483684" r:id="rId20"/>
    <p:sldLayoutId id="2147483683" r:id="rId21"/>
    <p:sldLayoutId id="2147483682" r:id="rId22"/>
    <p:sldLayoutId id="2147483681" r:id="rId23"/>
    <p:sldLayoutId id="2147483680" r:id="rId24"/>
    <p:sldLayoutId id="2147483679" r:id="rId25"/>
    <p:sldLayoutId id="2147483678" r:id="rId26"/>
    <p:sldLayoutId id="2147483677" r:id="rId27"/>
    <p:sldLayoutId id="2147483676" r:id="rId28"/>
    <p:sldLayoutId id="2147483675" r:id="rId29"/>
    <p:sldLayoutId id="2147483674" r:id="rId30"/>
    <p:sldLayoutId id="2147483673" r:id="rId3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171450" indent="-171450" algn="l" rtl="0" fontAlgn="base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2021/5/19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932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14"/>
          <p:cNvSpPr>
            <a:spLocks noChangeArrowheads="1"/>
          </p:cNvSpPr>
          <p:nvPr/>
        </p:nvSpPr>
        <p:spPr bwMode="auto">
          <a:xfrm>
            <a:off x="4898" y="630226"/>
            <a:ext cx="9144000" cy="4513274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55000" dir="5400000" sy="-100000" algn="bl" rotWithShape="0"/>
          </a:effec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endParaRPr lang="zh-CN" altLang="en-US" dirty="0" smtClean="0"/>
          </a:p>
        </p:txBody>
      </p:sp>
      <p:grpSp>
        <p:nvGrpSpPr>
          <p:cNvPr id="4098" name="组合 8"/>
          <p:cNvGrpSpPr>
            <a:grpSpLocks/>
          </p:cNvGrpSpPr>
          <p:nvPr/>
        </p:nvGrpSpPr>
        <p:grpSpPr bwMode="auto">
          <a:xfrm>
            <a:off x="1498825" y="1384309"/>
            <a:ext cx="2661047" cy="1570409"/>
            <a:chOff x="1172046" y="1963860"/>
            <a:chExt cx="3548062" cy="2094677"/>
          </a:xfrm>
        </p:grpSpPr>
        <p:sp>
          <p:nvSpPr>
            <p:cNvPr id="25" name="矩形 24"/>
            <p:cNvSpPr>
              <a:spLocks noChangeArrowheads="1"/>
            </p:cNvSpPr>
            <p:nvPr/>
          </p:nvSpPr>
          <p:spPr bwMode="auto">
            <a:xfrm>
              <a:off x="1524473" y="1963860"/>
              <a:ext cx="2843211" cy="584999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50000"/>
                </a:lnSpc>
                <a:defRPr/>
              </a:pP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第四单元 </a:t>
              </a:r>
              <a:r>
                <a:rPr lang="en-US" altLang="zh-CN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· </a:t>
              </a:r>
              <a:r>
                <a:rPr lang="zh-CN" alt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第十课</a:t>
              </a:r>
            </a:p>
          </p:txBody>
        </p:sp>
        <p:sp>
          <p:nvSpPr>
            <p:cNvPr id="4100" name="TextBox 2"/>
            <p:cNvSpPr txBox="1">
              <a:spLocks noChangeArrowheads="1"/>
            </p:cNvSpPr>
            <p:nvPr/>
          </p:nvSpPr>
          <p:spPr bwMode="auto">
            <a:xfrm>
              <a:off x="1172046" y="2826961"/>
              <a:ext cx="3548062" cy="1231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5400" b="1" dirty="0">
                  <a:latin typeface="微软雅黑" pitchFamily="34" charset="-122"/>
                  <a:ea typeface="微软雅黑" pitchFamily="34" charset="-122"/>
                </a:rPr>
                <a:t>日月潭</a:t>
              </a:r>
            </a:p>
          </p:txBody>
        </p:sp>
      </p:grpSp>
      <p:pic>
        <p:nvPicPr>
          <p:cNvPr id="4101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7649" y="573286"/>
            <a:ext cx="3018235" cy="399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2281762" y="3554394"/>
            <a:ext cx="1095172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25029" y="689372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82241" y="2140744"/>
            <a:ext cx="4045744" cy="152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     中午，太阳高照，整个日月潭的美景和周围的建筑，都清晰地展现在眼前。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333501" y="1402556"/>
            <a:ext cx="27551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正午之景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552" y="1468227"/>
            <a:ext cx="3535858" cy="266462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66197" y="4146947"/>
            <a:ext cx="241815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正午的日月潭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679847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54857" y="1987154"/>
            <a:ext cx="411837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     要是下起蒙蒙细雨，日月潭好像披上轻纱，周围的景物一片朦胧，就像童话中的仙境。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46635" y="1321594"/>
            <a:ext cx="2268140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雨中美景</a:t>
            </a:r>
          </a:p>
        </p:txBody>
      </p:sp>
      <p:pic>
        <p:nvPicPr>
          <p:cNvPr id="15364" name="Picture 4" descr="C:\Users\yymao\Desktop\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9688" y="890588"/>
            <a:ext cx="3049191" cy="1741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 descr="xiay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0873" y="2740819"/>
            <a:ext cx="3134915" cy="165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98307" y="4532710"/>
            <a:ext cx="2418160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雨中的日月潭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0996" y="1030800"/>
            <a:ext cx="3050005" cy="1741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3534" y="2713077"/>
            <a:ext cx="3040982" cy="1651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61938" y="716757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16387" name="WordArt 4"/>
          <p:cNvSpPr>
            <a:spLocks noChangeArrowheads="1" noChangeShapeType="1" noTextEdit="1"/>
          </p:cNvSpPr>
          <p:nvPr/>
        </p:nvSpPr>
        <p:spPr bwMode="auto">
          <a:xfrm>
            <a:off x="803672" y="2686050"/>
            <a:ext cx="1028700" cy="39052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日月潭</a:t>
            </a:r>
          </a:p>
        </p:txBody>
      </p:sp>
      <p:sp>
        <p:nvSpPr>
          <p:cNvPr id="16388" name="WordArt 5"/>
          <p:cNvSpPr>
            <a:spLocks noChangeArrowheads="1" noChangeShapeType="1" noTextEdit="1"/>
          </p:cNvSpPr>
          <p:nvPr/>
        </p:nvSpPr>
        <p:spPr bwMode="auto">
          <a:xfrm>
            <a:off x="2132410" y="3927873"/>
            <a:ext cx="1028700" cy="39171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雨天：</a:t>
            </a:r>
          </a:p>
        </p:txBody>
      </p:sp>
      <p:sp>
        <p:nvSpPr>
          <p:cNvPr id="16389" name="WordArt 6"/>
          <p:cNvSpPr>
            <a:spLocks noChangeArrowheads="1" noChangeShapeType="1" noTextEdit="1"/>
          </p:cNvSpPr>
          <p:nvPr/>
        </p:nvSpPr>
        <p:spPr bwMode="auto">
          <a:xfrm>
            <a:off x="2143125" y="2686050"/>
            <a:ext cx="1028700" cy="39052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清晨：</a:t>
            </a:r>
          </a:p>
        </p:txBody>
      </p:sp>
      <p:sp>
        <p:nvSpPr>
          <p:cNvPr id="16390" name="WordArt 7"/>
          <p:cNvSpPr>
            <a:spLocks noChangeArrowheads="1" noChangeShapeType="1" noTextEdit="1"/>
          </p:cNvSpPr>
          <p:nvPr/>
        </p:nvSpPr>
        <p:spPr bwMode="auto">
          <a:xfrm>
            <a:off x="2143125" y="3271838"/>
            <a:ext cx="1028700" cy="391716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中午：</a:t>
            </a:r>
          </a:p>
        </p:txBody>
      </p:sp>
      <p:sp>
        <p:nvSpPr>
          <p:cNvPr id="16391" name="WordArt 8"/>
          <p:cNvSpPr>
            <a:spLocks noChangeArrowheads="1" noChangeShapeType="1" noTextEdit="1"/>
          </p:cNvSpPr>
          <p:nvPr/>
        </p:nvSpPr>
        <p:spPr bwMode="auto">
          <a:xfrm>
            <a:off x="3482579" y="1443038"/>
            <a:ext cx="1371600" cy="391716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台 湾 省</a:t>
            </a:r>
          </a:p>
        </p:txBody>
      </p:sp>
      <p:sp>
        <p:nvSpPr>
          <p:cNvPr id="16392" name="WordArt 9"/>
          <p:cNvSpPr>
            <a:spLocks noChangeArrowheads="1" noChangeShapeType="1" noTextEdit="1"/>
          </p:cNvSpPr>
          <p:nvPr/>
        </p:nvSpPr>
        <p:spPr bwMode="auto">
          <a:xfrm>
            <a:off x="3429000" y="2686050"/>
            <a:ext cx="1515666" cy="39052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薄薄的雾</a:t>
            </a:r>
          </a:p>
        </p:txBody>
      </p:sp>
      <p:sp>
        <p:nvSpPr>
          <p:cNvPr id="16393" name="WordArt 10"/>
          <p:cNvSpPr>
            <a:spLocks noChangeArrowheads="1" noChangeShapeType="1" noTextEdit="1"/>
          </p:cNvSpPr>
          <p:nvPr/>
        </p:nvSpPr>
        <p:spPr bwMode="auto">
          <a:xfrm>
            <a:off x="3375423" y="3271838"/>
            <a:ext cx="1497806" cy="391716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太阳高照</a:t>
            </a:r>
          </a:p>
        </p:txBody>
      </p:sp>
      <p:sp>
        <p:nvSpPr>
          <p:cNvPr id="16394" name="WordArt 11"/>
          <p:cNvSpPr>
            <a:spLocks noChangeArrowheads="1" noChangeShapeType="1" noTextEdit="1"/>
          </p:cNvSpPr>
          <p:nvPr/>
        </p:nvSpPr>
        <p:spPr bwMode="auto">
          <a:xfrm>
            <a:off x="3375422" y="3927873"/>
            <a:ext cx="1524000" cy="39171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披上轻纱</a:t>
            </a:r>
          </a:p>
        </p:txBody>
      </p:sp>
      <p:sp>
        <p:nvSpPr>
          <p:cNvPr id="16395" name="WordArt 13"/>
          <p:cNvSpPr>
            <a:spLocks noChangeArrowheads="1" noChangeShapeType="1" noTextEdit="1"/>
          </p:cNvSpPr>
          <p:nvPr/>
        </p:nvSpPr>
        <p:spPr bwMode="auto">
          <a:xfrm>
            <a:off x="2162175" y="2049067"/>
            <a:ext cx="1028700" cy="39171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名字：</a:t>
            </a:r>
          </a:p>
        </p:txBody>
      </p:sp>
      <p:sp>
        <p:nvSpPr>
          <p:cNvPr id="16396" name="WordArt 14"/>
          <p:cNvSpPr>
            <a:spLocks noChangeArrowheads="1" noChangeShapeType="1" noTextEdit="1"/>
          </p:cNvSpPr>
          <p:nvPr/>
        </p:nvSpPr>
        <p:spPr bwMode="auto">
          <a:xfrm>
            <a:off x="3455194" y="2047875"/>
            <a:ext cx="685800" cy="391716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像日</a:t>
            </a:r>
          </a:p>
        </p:txBody>
      </p:sp>
      <p:sp>
        <p:nvSpPr>
          <p:cNvPr id="16397" name="WordArt 15"/>
          <p:cNvSpPr>
            <a:spLocks noChangeArrowheads="1" noChangeShapeType="1" noTextEdit="1"/>
          </p:cNvSpPr>
          <p:nvPr/>
        </p:nvSpPr>
        <p:spPr bwMode="auto">
          <a:xfrm>
            <a:off x="4187429" y="2030017"/>
            <a:ext cx="731044" cy="391715"/>
          </a:xfrm>
          <a:prstGeom prst="rect">
            <a:avLst/>
          </a:prstGeom>
          <a:ln>
            <a:noFill/>
          </a:ln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>
                <a:ln w="9525">
                  <a:noFill/>
                  <a:round/>
                  <a:headEnd/>
                  <a:tailEnd/>
                </a:ln>
                <a:latin typeface="微软雅黑"/>
                <a:ea typeface="微软雅黑"/>
              </a:rPr>
              <a:t>像月</a:t>
            </a:r>
          </a:p>
        </p:txBody>
      </p:sp>
      <p:sp>
        <p:nvSpPr>
          <p:cNvPr id="11279" name="TextBox 17"/>
          <p:cNvSpPr txBox="1">
            <a:spLocks noChangeArrowheads="1"/>
          </p:cNvSpPr>
          <p:nvPr/>
        </p:nvSpPr>
        <p:spPr bwMode="auto">
          <a:xfrm>
            <a:off x="2120504" y="1381125"/>
            <a:ext cx="1293019" cy="529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微软雅黑" pitchFamily="34" charset="-122"/>
                <a:ea typeface="微软雅黑" pitchFamily="34" charset="-122"/>
              </a:rPr>
              <a:t>位置：</a:t>
            </a:r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619" y="1407694"/>
            <a:ext cx="3483142" cy="279160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  <p:bldP spid="16389" grpId="0"/>
      <p:bldP spid="16390" grpId="0"/>
      <p:bldP spid="16391" grpId="0"/>
      <p:bldP spid="16392" grpId="0"/>
      <p:bldP spid="16393" grpId="0"/>
      <p:bldP spid="16394" grpId="0"/>
      <p:bldP spid="16395" grpId="0"/>
      <p:bldP spid="16396" grpId="0"/>
      <p:bldP spid="16397" grpId="0"/>
      <p:bldP spid="1127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717947"/>
            <a:ext cx="157043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17410" name="Rectangle 5"/>
          <p:cNvSpPr>
            <a:spLocks noChangeArrowheads="1"/>
          </p:cNvSpPr>
          <p:nvPr/>
        </p:nvSpPr>
        <p:spPr bwMode="auto">
          <a:xfrm>
            <a:off x="1366838" y="1402556"/>
            <a:ext cx="6697266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just"/>
            <a:r>
              <a:rPr lang="en-US" altLang="zh-CN" sz="2700" dirty="0">
                <a:latin typeface="微软雅黑" pitchFamily="34" charset="-122"/>
                <a:ea typeface="微软雅黑" pitchFamily="34" charset="-122"/>
              </a:rPr>
              <a:t>         </a:t>
            </a:r>
            <a:r>
              <a:rPr lang="zh-CN" altLang="en-US" sz="2700" dirty="0">
                <a:latin typeface="微软雅黑" pitchFamily="34" charset="-122"/>
                <a:ea typeface="微软雅黑" pitchFamily="34" charset="-122"/>
              </a:rPr>
              <a:t>日月潭是我国（     ）省最大的一个（   ）。那里（          ），（        ），周围有许多（          ）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777979" y="1456135"/>
            <a:ext cx="1521619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台湾</a:t>
            </a: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687117" y="1866900"/>
            <a:ext cx="754856" cy="43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湖</a:t>
            </a: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3702844" y="1831181"/>
            <a:ext cx="159781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群山环绕</a:t>
            </a: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844778" y="1858566"/>
            <a:ext cx="1728788" cy="43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树木茂盛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2949179" y="2232423"/>
            <a:ext cx="1421606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名胜古迹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3363489"/>
            <a:ext cx="9144000" cy="151925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75035" y="789385"/>
            <a:ext cx="157162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845344" y="2264569"/>
            <a:ext cx="7340204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indent="200025" algn="just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小岛把湖水分成两半，北边叫日潭。南边叫月潭。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pPr indent="200025" algn="just"/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  <a:p>
            <a:pPr indent="200025" algn="just" eaLnBrk="0" hangingPunct="0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小岛把湖水分成两半，北边</a:t>
            </a:r>
            <a:r>
              <a:rPr lang="zh-CN" altLang="en-US" sz="2400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像圆圆的太阳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，叫日潭。南边</a:t>
            </a:r>
            <a:r>
              <a:rPr lang="zh-CN" altLang="en-US" sz="2400" dirty="0">
                <a:solidFill>
                  <a:srgbClr val="FF3300"/>
                </a:solidFill>
                <a:latin typeface="微软雅黑" pitchFamily="34" charset="-122"/>
                <a:ea typeface="微软雅黑" pitchFamily="34" charset="-122"/>
              </a:rPr>
              <a:t>像弯弯的月亮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，叫月潭</a:t>
            </a:r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167063" y="1446610"/>
            <a:ext cx="2755106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比较两句话的区别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45269" y="74533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19458" name="Rectangle 3"/>
          <p:cNvSpPr txBox="1">
            <a:spLocks noChangeArrowheads="1"/>
          </p:cNvSpPr>
          <p:nvPr/>
        </p:nvSpPr>
        <p:spPr bwMode="auto">
          <a:xfrm>
            <a:off x="882252" y="1624013"/>
            <a:ext cx="4870477" cy="225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90000"/>
              </a:lnSpc>
              <a:spcBef>
                <a:spcPts val="750"/>
              </a:spcBef>
            </a:pPr>
            <a:endParaRPr lang="zh-CN" altLang="en-US" sz="2400" dirty="0"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  <a:p>
            <a:pPr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台湾最大的一个湖是（         ）。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日月潭的湖水（         ）。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日潭像（                  ）。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月潭像（                  ）。</a:t>
            </a:r>
          </a:p>
          <a:p>
            <a:pPr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endParaRPr lang="en-US" altLang="zh-CN" sz="2400" dirty="0">
              <a:latin typeface="微软雅黑" pitchFamily="34" charset="-122"/>
              <a:ea typeface="微软雅黑" pitchFamily="34" charset="-122"/>
              <a:sym typeface="Calibri" pitchFamily="34" charset="0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068367" y="1989535"/>
            <a:ext cx="106918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日月潭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381376" y="2453879"/>
            <a:ext cx="1079897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碧绿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470548" y="2918223"/>
            <a:ext cx="1674019" cy="43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圆圆的太阳</a:t>
            </a:r>
          </a:p>
        </p:txBody>
      </p:sp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280048" y="3293269"/>
            <a:ext cx="1844278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40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弯弯的月亮</a:t>
            </a: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8665" y="1682335"/>
            <a:ext cx="3160545" cy="237040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327422" y="690563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953691" y="3186113"/>
            <a:ext cx="7160125" cy="1284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日月潭是我国</a:t>
            </a:r>
            <a:r>
              <a:rPr lang="zh-CN" altLang="en-US" sz="2100" u="sng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台湾省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最大的一个湖。它在台中附近的高山上。那里</a:t>
            </a:r>
            <a:r>
              <a:rPr lang="zh-CN" altLang="en-US" sz="2100" u="sng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群山环绕，树木茂盛，周围有许多名胜古迹。</a:t>
            </a:r>
          </a:p>
        </p:txBody>
      </p:sp>
      <p:sp>
        <p:nvSpPr>
          <p:cNvPr id="20483" name="Text Box 9"/>
          <p:cNvSpPr txBox="1">
            <a:spLocks noChangeArrowheads="1"/>
          </p:cNvSpPr>
          <p:nvPr/>
        </p:nvSpPr>
        <p:spPr bwMode="auto">
          <a:xfrm>
            <a:off x="2520553" y="2244329"/>
            <a:ext cx="91797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484" name="Text Box 11"/>
          <p:cNvSpPr txBox="1">
            <a:spLocks noChangeArrowheads="1"/>
          </p:cNvSpPr>
          <p:nvPr/>
        </p:nvSpPr>
        <p:spPr bwMode="auto">
          <a:xfrm>
            <a:off x="4194573" y="2622947"/>
            <a:ext cx="1997869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973931" y="2199085"/>
            <a:ext cx="4714875" cy="8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、日月潭地处哪里？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、日月潭环境怎么样？</a:t>
            </a:r>
          </a:p>
        </p:txBody>
      </p:sp>
      <p:sp>
        <p:nvSpPr>
          <p:cNvPr id="20486" name="矩形 8"/>
          <p:cNvSpPr>
            <a:spLocks noChangeArrowheads="1"/>
          </p:cNvSpPr>
          <p:nvPr/>
        </p:nvSpPr>
        <p:spPr bwMode="auto">
          <a:xfrm>
            <a:off x="2799160" y="1109662"/>
            <a:ext cx="3524250" cy="577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3300" dirty="0">
                <a:latin typeface="微软雅黑" pitchFamily="34" charset="-122"/>
                <a:ea typeface="微软雅黑" pitchFamily="34" charset="-122"/>
              </a:rPr>
              <a:t>读课文，回答问题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94072" y="713185"/>
            <a:ext cx="157162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21506" name="TextBox 1"/>
          <p:cNvSpPr txBox="1">
            <a:spLocks noChangeArrowheads="1"/>
          </p:cNvSpPr>
          <p:nvPr/>
        </p:nvSpPr>
        <p:spPr bwMode="auto">
          <a:xfrm>
            <a:off x="928687" y="1639491"/>
            <a:ext cx="4929188" cy="8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）注意比较体会早晨和中午日月他景色的不同；</a:t>
            </a:r>
            <a:endParaRPr lang="en-US" altLang="zh-CN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507" name="矩形 2"/>
          <p:cNvSpPr>
            <a:spLocks noChangeArrowheads="1"/>
          </p:cNvSpPr>
          <p:nvPr/>
        </p:nvSpPr>
        <p:spPr bwMode="auto">
          <a:xfrm>
            <a:off x="875110" y="2818210"/>
            <a:ext cx="5089922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40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）在描写日月潭中景色的时候，运用了哪几种修辞手法？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2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982266" y="3996929"/>
            <a:ext cx="5089922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运用了</a:t>
            </a:r>
            <a:r>
              <a:rPr lang="zh-CN" altLang="en-US" sz="240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拟人和比喻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的修辞手法。</a:t>
            </a:r>
          </a:p>
        </p:txBody>
      </p:sp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2357" y="2629920"/>
            <a:ext cx="2816053" cy="184659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83369" y="738188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拓展阅读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56073" y="2119313"/>
            <a:ext cx="4050506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2700">
                <a:latin typeface="微软雅黑" pitchFamily="34" charset="-122"/>
                <a:ea typeface="微软雅黑" pitchFamily="34" charset="-122"/>
              </a:rPr>
              <a:t>一个大湖高山躺，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700">
                <a:latin typeface="微软雅黑" pitchFamily="34" charset="-122"/>
                <a:ea typeface="微软雅黑" pitchFamily="34" charset="-122"/>
              </a:rPr>
              <a:t>北边圆圆像太阳，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700">
                <a:latin typeface="微软雅黑" pitchFamily="34" charset="-122"/>
                <a:ea typeface="微软雅黑" pitchFamily="34" charset="-122"/>
              </a:rPr>
              <a:t>南边弯弯像月亮，</a:t>
            </a:r>
          </a:p>
          <a:p>
            <a:pPr algn="ctr" eaLnBrk="1" hangingPunct="1">
              <a:lnSpc>
                <a:spcPct val="150000"/>
              </a:lnSpc>
            </a:pPr>
            <a:r>
              <a:rPr lang="zh-CN" altLang="en-US" sz="2700">
                <a:latin typeface="微软雅黑" pitchFamily="34" charset="-122"/>
                <a:ea typeface="微软雅黑" pitchFamily="34" charset="-122"/>
              </a:rPr>
              <a:t>日月潭上好风光。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38287" y="1254919"/>
            <a:ext cx="4376738" cy="623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3600" kern="10" spc="540" dirty="0">
                <a:effectLst>
                  <a:outerShdw dist="45791" dir="3378596" algn="ctr" rotWithShape="0">
                    <a:srgbClr val="4D4D4D">
                      <a:alpha val="80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日月潭儿歌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4098" y="1766735"/>
            <a:ext cx="3681663" cy="2634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53591" y="78105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课堂总结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1982" y="1775223"/>
            <a:ext cx="5085858" cy="1878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、日月潭的景色这么美，请你以后把它介绍给大家；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、找出课文里自己喜欢的好词佳句，存入“词语宝库”。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7840" y="1443565"/>
            <a:ext cx="3198437" cy="270426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790576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48917" y="1510903"/>
            <a:ext cx="3888581" cy="622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谈一谈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78619" y="2245519"/>
            <a:ext cx="4358879" cy="1800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7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你知道台湾有哪些著名的旅游景点吗？谈一谈你所了解到的台湾景点。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239" y="1452812"/>
            <a:ext cx="3791639" cy="292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文本框 2"/>
          <p:cNvSpPr txBox="1"/>
          <p:nvPr/>
        </p:nvSpPr>
        <p:spPr>
          <a:xfrm>
            <a:off x="4818955" y="280327"/>
            <a:ext cx="1862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53591" y="78105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作业布置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82216" y="2003453"/>
            <a:ext cx="4898088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、向爸爸妈妈或你的好朋友介绍日月潭；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、画画你心中的日月潭；</a:t>
            </a:r>
          </a:p>
          <a:p>
            <a:pPr eaLnBrk="1" hangingPunct="1">
              <a:lnSpc>
                <a:spcPct val="140000"/>
              </a:lnSpc>
            </a:pP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、搜集有关日月潭的故事和传说，读一读。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75612" y="1497316"/>
            <a:ext cx="3198437" cy="270426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686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25029" y="68580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课文导入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3" y="1434766"/>
            <a:ext cx="3636542" cy="2553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6415" y="1434765"/>
            <a:ext cx="4103897" cy="253565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810941" y="1346597"/>
            <a:ext cx="5635228" cy="214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、那里群山环绕，树木茂盛，周围有许多名胜古迹。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、湖面上飘着薄薄的雾。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、晨星和灯光隐隐约约地倒映在湖水中。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4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、周围的建筑清晰地展现在眼前。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微软雅黑" pitchFamily="34" charset="-122"/>
                <a:ea typeface="微软雅黑" pitchFamily="34" charset="-122"/>
              </a:rPr>
              <a:t>5</a:t>
            </a: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、景物一片朦胧，就像童话中的仙境。</a:t>
            </a:r>
          </a:p>
        </p:txBody>
      </p:sp>
      <p:sp>
        <p:nvSpPr>
          <p:cNvPr id="4" name="矩形 3"/>
          <p:cNvSpPr/>
          <p:nvPr/>
        </p:nvSpPr>
        <p:spPr bwMode="auto">
          <a:xfrm>
            <a:off x="240507" y="72747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初读课文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727472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词语积累</a:t>
            </a:r>
          </a:p>
        </p:txBody>
      </p:sp>
      <p:sp>
        <p:nvSpPr>
          <p:cNvPr id="9219" name="WordArt 6" descr="窄竖线"/>
          <p:cNvSpPr>
            <a:spLocks noChangeArrowheads="1" noChangeShapeType="1" noTextEdit="1"/>
          </p:cNvSpPr>
          <p:nvPr/>
        </p:nvSpPr>
        <p:spPr bwMode="auto">
          <a:xfrm>
            <a:off x="1982391" y="1053704"/>
            <a:ext cx="4854178" cy="916781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zh-CN" altLang="en-US" sz="2700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000"/>
                </a:solidFill>
                <a:effectLst>
                  <a:outerShdw dist="45791" dir="2021404" algn="ctr" rotWithShape="0">
                    <a:srgbClr val="808080"/>
                  </a:outerShdw>
                </a:effectLst>
                <a:latin typeface="微软雅黑"/>
                <a:ea typeface="微软雅黑"/>
              </a:rPr>
              <a:t>你们认识这些词语吗？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 bwMode="auto">
          <a:xfrm>
            <a:off x="1903810" y="2291953"/>
            <a:ext cx="5031581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marL="2286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附近     轻纱      群山环绕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建筑  	</a:t>
            </a:r>
            <a:r>
              <a:rPr lang="en-US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 </a:t>
            </a:r>
            <a:r>
              <a:rPr lang="zh-CN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仙境      名胜古迹 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展现     朦胧      隐隐约约</a:t>
            </a:r>
          </a:p>
          <a:p>
            <a:pPr eaLnBrk="1" hangingPunct="1">
              <a:lnSpc>
                <a:spcPct val="90000"/>
              </a:lnSpc>
              <a:spcBef>
                <a:spcPts val="750"/>
              </a:spcBef>
              <a:buFont typeface="Arial" pitchFamily="34" charset="0"/>
              <a:buChar char="•"/>
            </a:pPr>
            <a:r>
              <a:rPr lang="zh-CN" altLang="zh-CN" sz="3000" dirty="0">
                <a:latin typeface="微软雅黑" pitchFamily="34" charset="-122"/>
                <a:ea typeface="微软雅黑" pitchFamily="34" charset="-122"/>
                <a:sym typeface="Calibri" pitchFamily="34" charset="0"/>
              </a:rPr>
              <a:t>茂盛     清晰      风光秀丽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53604" y="74295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字词积累</a:t>
            </a:r>
          </a:p>
        </p:txBody>
      </p:sp>
      <p:pic>
        <p:nvPicPr>
          <p:cNvPr id="10242" name="Picture 2" descr="nth33y1b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282" y="927498"/>
            <a:ext cx="4745831" cy="4117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037660" y="2282429"/>
            <a:ext cx="1020365" cy="1027509"/>
            <a:chOff x="-48" y="0"/>
            <a:chExt cx="1044" cy="1155"/>
          </a:xfrm>
        </p:grpSpPr>
        <p:pic>
          <p:nvPicPr>
            <p:cNvPr id="10244" name="Picture 4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5" name="Rectangle 5"/>
            <p:cNvSpPr>
              <a:spLocks noChangeArrowheads="1"/>
            </p:cNvSpPr>
            <p:nvPr/>
          </p:nvSpPr>
          <p:spPr bwMode="auto">
            <a:xfrm>
              <a:off x="-48" y="454"/>
              <a:ext cx="982" cy="4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 朦胧</a:t>
              </a:r>
            </a:p>
          </p:txBody>
        </p:sp>
      </p:grp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3330179" y="1526381"/>
            <a:ext cx="1133475" cy="1104900"/>
            <a:chOff x="0" y="0"/>
            <a:chExt cx="1088" cy="1155"/>
          </a:xfrm>
        </p:grpSpPr>
        <p:pic>
          <p:nvPicPr>
            <p:cNvPr id="10247" name="Picture 7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8"/>
            <p:cNvSpPr txBox="1">
              <a:spLocks noChangeArrowheads="1"/>
            </p:cNvSpPr>
            <p:nvPr/>
          </p:nvSpPr>
          <p:spPr bwMode="auto">
            <a:xfrm>
              <a:off x="45" y="408"/>
              <a:ext cx="1043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轻纱</a:t>
              </a:r>
            </a:p>
          </p:txBody>
        </p:sp>
      </p:grpSp>
      <p:grpSp>
        <p:nvGrpSpPr>
          <p:cNvPr id="5" name="Group 9"/>
          <p:cNvGrpSpPr>
            <a:grpSpLocks/>
          </p:cNvGrpSpPr>
          <p:nvPr/>
        </p:nvGrpSpPr>
        <p:grpSpPr bwMode="auto">
          <a:xfrm>
            <a:off x="2331244" y="1822848"/>
            <a:ext cx="1241822" cy="1158478"/>
            <a:chOff x="0" y="0"/>
            <a:chExt cx="996" cy="1155"/>
          </a:xfrm>
        </p:grpSpPr>
        <p:pic>
          <p:nvPicPr>
            <p:cNvPr id="10250" name="Picture 10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11"/>
            <p:cNvSpPr txBox="1">
              <a:spLocks noChangeArrowheads="1"/>
            </p:cNvSpPr>
            <p:nvPr/>
          </p:nvSpPr>
          <p:spPr bwMode="auto">
            <a:xfrm>
              <a:off x="136" y="452"/>
              <a:ext cx="771" cy="5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000" b="1">
                  <a:latin typeface="华文隶书" pitchFamily="2" charset="-122"/>
                  <a:ea typeface="华文隶书" pitchFamily="2" charset="-122"/>
                </a:rPr>
                <a:t>环绕</a:t>
              </a: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3217069" y="2228850"/>
            <a:ext cx="1194197" cy="996554"/>
            <a:chOff x="-132" y="0"/>
            <a:chExt cx="1128" cy="1155"/>
          </a:xfrm>
        </p:grpSpPr>
        <p:pic>
          <p:nvPicPr>
            <p:cNvPr id="10253" name="Picture 13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Rectangle 14"/>
            <p:cNvSpPr>
              <a:spLocks noChangeArrowheads="1"/>
            </p:cNvSpPr>
            <p:nvPr/>
          </p:nvSpPr>
          <p:spPr bwMode="auto">
            <a:xfrm>
              <a:off x="-132" y="436"/>
              <a:ext cx="946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  古迹</a:t>
              </a:r>
            </a:p>
          </p:txBody>
        </p:sp>
      </p:grpSp>
      <p:grpSp>
        <p:nvGrpSpPr>
          <p:cNvPr id="7" name="Group 15"/>
          <p:cNvGrpSpPr>
            <a:grpSpLocks/>
          </p:cNvGrpSpPr>
          <p:nvPr/>
        </p:nvGrpSpPr>
        <p:grpSpPr bwMode="auto">
          <a:xfrm>
            <a:off x="2790825" y="1202531"/>
            <a:ext cx="971550" cy="963216"/>
            <a:chOff x="0" y="0"/>
            <a:chExt cx="996" cy="1155"/>
          </a:xfrm>
        </p:grpSpPr>
        <p:pic>
          <p:nvPicPr>
            <p:cNvPr id="10256" name="Picture 16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7" name="Rectangle 17"/>
            <p:cNvSpPr>
              <a:spLocks noChangeArrowheads="1"/>
            </p:cNvSpPr>
            <p:nvPr/>
          </p:nvSpPr>
          <p:spPr bwMode="auto">
            <a:xfrm>
              <a:off x="46" y="430"/>
              <a:ext cx="809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附近</a:t>
              </a:r>
            </a:p>
          </p:txBody>
        </p:sp>
      </p:grpSp>
      <p:grpSp>
        <p:nvGrpSpPr>
          <p:cNvPr id="8" name="Group 18"/>
          <p:cNvGrpSpPr>
            <a:grpSpLocks/>
          </p:cNvGrpSpPr>
          <p:nvPr/>
        </p:nvGrpSpPr>
        <p:grpSpPr bwMode="auto">
          <a:xfrm>
            <a:off x="2483644" y="2687242"/>
            <a:ext cx="1026319" cy="972740"/>
            <a:chOff x="0" y="0"/>
            <a:chExt cx="1193" cy="1155"/>
          </a:xfrm>
        </p:grpSpPr>
        <p:pic>
          <p:nvPicPr>
            <p:cNvPr id="10259" name="Picture 19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193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24" y="489"/>
              <a:ext cx="1042" cy="4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名胜</a:t>
              </a:r>
            </a:p>
          </p:txBody>
        </p:sp>
      </p:grp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3438525" y="2984898"/>
            <a:ext cx="1082279" cy="916781"/>
            <a:chOff x="0" y="0"/>
            <a:chExt cx="1043" cy="1155"/>
          </a:xfrm>
        </p:grpSpPr>
        <p:pic>
          <p:nvPicPr>
            <p:cNvPr id="10262" name="Picture 22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3" name="Text Box 23"/>
            <p:cNvSpPr txBox="1">
              <a:spLocks noChangeArrowheads="1"/>
            </p:cNvSpPr>
            <p:nvPr/>
          </p:nvSpPr>
          <p:spPr bwMode="auto">
            <a:xfrm>
              <a:off x="45" y="408"/>
              <a:ext cx="998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隐约</a:t>
              </a:r>
            </a:p>
          </p:txBody>
        </p:sp>
      </p:grpSp>
      <p:grpSp>
        <p:nvGrpSpPr>
          <p:cNvPr id="10" name="Group 24"/>
          <p:cNvGrpSpPr>
            <a:grpSpLocks/>
          </p:cNvGrpSpPr>
          <p:nvPr/>
        </p:nvGrpSpPr>
        <p:grpSpPr bwMode="auto">
          <a:xfrm>
            <a:off x="5867400" y="1418035"/>
            <a:ext cx="1028700" cy="1116806"/>
            <a:chOff x="0" y="0"/>
            <a:chExt cx="996" cy="1155"/>
          </a:xfrm>
        </p:grpSpPr>
        <p:pic>
          <p:nvPicPr>
            <p:cNvPr id="10265" name="Picture 25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6" name="Rectangle 26"/>
            <p:cNvSpPr>
              <a:spLocks noChangeArrowheads="1"/>
            </p:cNvSpPr>
            <p:nvPr/>
          </p:nvSpPr>
          <p:spPr bwMode="auto">
            <a:xfrm>
              <a:off x="141" y="489"/>
              <a:ext cx="700" cy="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展现</a:t>
              </a:r>
            </a:p>
          </p:txBody>
        </p:sp>
      </p:grp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388519" y="896542"/>
            <a:ext cx="1079897" cy="963215"/>
            <a:chOff x="0" y="0"/>
            <a:chExt cx="996" cy="1155"/>
          </a:xfrm>
        </p:grpSpPr>
        <p:pic>
          <p:nvPicPr>
            <p:cNvPr id="10268" name="Picture 28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69" name="Rectangle 29"/>
            <p:cNvSpPr>
              <a:spLocks noChangeArrowheads="1"/>
            </p:cNvSpPr>
            <p:nvPr/>
          </p:nvSpPr>
          <p:spPr bwMode="auto">
            <a:xfrm>
              <a:off x="46" y="430"/>
              <a:ext cx="715" cy="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秀丽</a:t>
              </a:r>
            </a:p>
          </p:txBody>
        </p:sp>
      </p:grpSp>
      <p:grpSp>
        <p:nvGrpSpPr>
          <p:cNvPr id="12" name="Group 30"/>
          <p:cNvGrpSpPr>
            <a:grpSpLocks/>
          </p:cNvGrpSpPr>
          <p:nvPr/>
        </p:nvGrpSpPr>
        <p:grpSpPr bwMode="auto">
          <a:xfrm>
            <a:off x="4217194" y="1364456"/>
            <a:ext cx="1172766" cy="1104900"/>
            <a:chOff x="-79" y="0"/>
            <a:chExt cx="1075" cy="1155"/>
          </a:xfrm>
        </p:grpSpPr>
        <p:pic>
          <p:nvPicPr>
            <p:cNvPr id="10271" name="Picture 31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>
              <a:off x="-79" y="458"/>
              <a:ext cx="1043" cy="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  建筑</a:t>
              </a:r>
            </a:p>
          </p:txBody>
        </p:sp>
      </p:grpSp>
      <p:grpSp>
        <p:nvGrpSpPr>
          <p:cNvPr id="13" name="Group 33"/>
          <p:cNvGrpSpPr>
            <a:grpSpLocks/>
          </p:cNvGrpSpPr>
          <p:nvPr/>
        </p:nvGrpSpPr>
        <p:grpSpPr bwMode="auto">
          <a:xfrm>
            <a:off x="4302919" y="2282429"/>
            <a:ext cx="1095375" cy="996553"/>
            <a:chOff x="0" y="0"/>
            <a:chExt cx="1051" cy="1155"/>
          </a:xfrm>
        </p:grpSpPr>
        <p:pic>
          <p:nvPicPr>
            <p:cNvPr id="10274" name="Picture 34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5" name="Text Box 35"/>
            <p:cNvSpPr txBox="1">
              <a:spLocks noChangeArrowheads="1"/>
            </p:cNvSpPr>
            <p:nvPr/>
          </p:nvSpPr>
          <p:spPr bwMode="auto">
            <a:xfrm>
              <a:off x="8" y="274"/>
              <a:ext cx="1043" cy="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>
                  <a:latin typeface="华文隶书" pitchFamily="2" charset="-122"/>
                  <a:ea typeface="华文隶书" pitchFamily="2" charset="-122"/>
                </a:rPr>
                <a:t> </a:t>
              </a:r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环绕</a:t>
              </a:r>
            </a:p>
          </p:txBody>
        </p:sp>
      </p:grpSp>
      <p:grpSp>
        <p:nvGrpSpPr>
          <p:cNvPr id="14" name="Group 36"/>
          <p:cNvGrpSpPr>
            <a:grpSpLocks/>
          </p:cNvGrpSpPr>
          <p:nvPr/>
        </p:nvGrpSpPr>
        <p:grpSpPr bwMode="auto">
          <a:xfrm>
            <a:off x="5004197" y="2661048"/>
            <a:ext cx="1079897" cy="996553"/>
            <a:chOff x="0" y="0"/>
            <a:chExt cx="996" cy="1155"/>
          </a:xfrm>
        </p:grpSpPr>
        <p:pic>
          <p:nvPicPr>
            <p:cNvPr id="10277" name="Picture 37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78" name="Rectangle 38"/>
            <p:cNvSpPr>
              <a:spLocks noChangeArrowheads="1"/>
            </p:cNvSpPr>
            <p:nvPr/>
          </p:nvSpPr>
          <p:spPr bwMode="auto">
            <a:xfrm>
              <a:off x="45" y="436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仙境</a:t>
              </a:r>
            </a:p>
          </p:txBody>
        </p:sp>
      </p:grpSp>
      <p:grpSp>
        <p:nvGrpSpPr>
          <p:cNvPr id="15" name="Group 39"/>
          <p:cNvGrpSpPr>
            <a:grpSpLocks/>
          </p:cNvGrpSpPr>
          <p:nvPr/>
        </p:nvGrpSpPr>
        <p:grpSpPr bwMode="auto">
          <a:xfrm>
            <a:off x="5112544" y="2012156"/>
            <a:ext cx="1079897" cy="996554"/>
            <a:chOff x="0" y="0"/>
            <a:chExt cx="996" cy="1155"/>
          </a:xfrm>
        </p:grpSpPr>
        <p:pic>
          <p:nvPicPr>
            <p:cNvPr id="10280" name="Picture 40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1" name="Rectangle 41"/>
            <p:cNvSpPr>
              <a:spLocks noChangeArrowheads="1"/>
            </p:cNvSpPr>
            <p:nvPr/>
          </p:nvSpPr>
          <p:spPr bwMode="auto">
            <a:xfrm>
              <a:off x="113" y="478"/>
              <a:ext cx="810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风景</a:t>
              </a:r>
            </a:p>
          </p:txBody>
        </p:sp>
      </p:grpSp>
      <p:grpSp>
        <p:nvGrpSpPr>
          <p:cNvPr id="16" name="Group 42"/>
          <p:cNvGrpSpPr>
            <a:grpSpLocks/>
          </p:cNvGrpSpPr>
          <p:nvPr/>
        </p:nvGrpSpPr>
        <p:grpSpPr bwMode="auto">
          <a:xfrm>
            <a:off x="5219700" y="878681"/>
            <a:ext cx="1119188" cy="996554"/>
            <a:chOff x="0" y="0"/>
            <a:chExt cx="1031" cy="1155"/>
          </a:xfrm>
        </p:grpSpPr>
        <p:pic>
          <p:nvPicPr>
            <p:cNvPr id="10283" name="Picture 43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4" name="Rectangle 44"/>
            <p:cNvSpPr>
              <a:spLocks noChangeArrowheads="1"/>
            </p:cNvSpPr>
            <p:nvPr/>
          </p:nvSpPr>
          <p:spPr bwMode="auto">
            <a:xfrm>
              <a:off x="153" y="446"/>
              <a:ext cx="878" cy="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清晰</a:t>
              </a:r>
            </a:p>
          </p:txBody>
        </p:sp>
      </p:grpSp>
      <p:grpSp>
        <p:nvGrpSpPr>
          <p:cNvPr id="17" name="Group 45"/>
          <p:cNvGrpSpPr>
            <a:grpSpLocks/>
          </p:cNvGrpSpPr>
          <p:nvPr/>
        </p:nvGrpSpPr>
        <p:grpSpPr bwMode="auto">
          <a:xfrm>
            <a:off x="4377929" y="770335"/>
            <a:ext cx="950119" cy="1105725"/>
            <a:chOff x="-100" y="0"/>
            <a:chExt cx="1096" cy="1280"/>
          </a:xfrm>
        </p:grpSpPr>
        <p:pic>
          <p:nvPicPr>
            <p:cNvPr id="10286" name="Picture 46" descr="tklu1geq[1]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96" cy="1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87" name="Rectangle 47"/>
            <p:cNvSpPr>
              <a:spLocks noChangeArrowheads="1"/>
            </p:cNvSpPr>
            <p:nvPr/>
          </p:nvSpPr>
          <p:spPr bwMode="auto">
            <a:xfrm>
              <a:off x="-100" y="425"/>
              <a:ext cx="967" cy="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latin typeface="华文隶书" pitchFamily="2" charset="-122"/>
                  <a:ea typeface="华文隶书" pitchFamily="2" charset="-122"/>
                </a:rPr>
                <a:t>  茂盛</a:t>
              </a:r>
            </a:p>
          </p:txBody>
        </p:sp>
      </p:grpSp>
      <p:sp>
        <p:nvSpPr>
          <p:cNvPr id="10288" name="文本框 18"/>
          <p:cNvSpPr txBox="1">
            <a:spLocks noChangeArrowheads="1"/>
          </p:cNvSpPr>
          <p:nvPr/>
        </p:nvSpPr>
        <p:spPr bwMode="auto">
          <a:xfrm>
            <a:off x="754856" y="4156473"/>
            <a:ext cx="183832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游戏</a:t>
            </a:r>
            <a:r>
              <a:rPr lang="en-US" altLang="zh-CN" sz="2100" b="1">
                <a:latin typeface="微软雅黑" pitchFamily="34" charset="-122"/>
                <a:ea typeface="微软雅黑" pitchFamily="34" charset="-122"/>
              </a:rPr>
              <a:t>---</a:t>
            </a:r>
            <a:r>
              <a:rPr lang="zh-CN" altLang="en-US" sz="2100" b="1">
                <a:latin typeface="微软雅黑" pitchFamily="34" charset="-122"/>
                <a:ea typeface="微软雅黑" pitchFamily="34" charset="-122"/>
              </a:rPr>
              <a:t>摘苹果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5" dur="500" fill="hold"/>
                                        <p:tgtEl>
                                          <p:spTgt spid="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 nodeType="clickPar">
                      <p:stCondLst>
                        <p:cond delay="indefinite"/>
                      </p:stCondLst>
                      <p:childTnLst>
                        <p:par>
                          <p:cTn id="10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4" dur="500" fill="hold"/>
                                        <p:tgtEl>
                                          <p:spTgt spid="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3" dur="5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2" dur="500" fill="hold"/>
                                        <p:tgtEl>
                                          <p:spTgt spid="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35744" y="748903"/>
            <a:ext cx="1570435" cy="41433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9359" y="1311805"/>
            <a:ext cx="3573379" cy="258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882254" y="1446610"/>
            <a:ext cx="3888581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日月潭在什么地方？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20303" y="2039541"/>
            <a:ext cx="4433888" cy="1546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日月潭是我国台湾省最大的一个湖。它在台中附近的高山上。那里群山环绕，树木茂盛，周围有许多名胜古迹。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153591" y="781051"/>
            <a:ext cx="1570434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611982" y="1775223"/>
            <a:ext cx="4693444" cy="2331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en-US" altLang="zh-CN" sz="21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日月潭很深，湖水碧绿。湖中央有个美丽的小岛，叫光华岛。这个岛把湖水分成两半，北边像圆圆的太阳，叫日潭；南边像弯弯的月亮，叫月潭。所以人们称它为日月潭。</a:t>
            </a:r>
          </a:p>
        </p:txBody>
      </p:sp>
      <p:sp>
        <p:nvSpPr>
          <p:cNvPr id="12291" name="WordArt 13"/>
          <p:cNvSpPr>
            <a:spLocks noChangeArrowheads="1" noChangeShapeType="1" noTextEdit="1"/>
          </p:cNvSpPr>
          <p:nvPr/>
        </p:nvSpPr>
        <p:spPr bwMode="auto">
          <a:xfrm>
            <a:off x="2572941" y="1194198"/>
            <a:ext cx="1162050" cy="672703"/>
          </a:xfrm>
          <a:prstGeom prst="rect">
            <a:avLst/>
          </a:prstGeom>
        </p:spPr>
        <p:txBody>
          <a:bodyPr spcFirstLastPara="1" wrap="none" lIns="68580" tIns="34290" rIns="68580" bIns="34290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21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微软雅黑"/>
                <a:ea typeface="微软雅黑"/>
              </a:rPr>
              <a:t>日月潭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9366" y="1550097"/>
            <a:ext cx="3198437" cy="270426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 bwMode="auto">
          <a:xfrm>
            <a:off x="245269" y="736997"/>
            <a:ext cx="1570435" cy="41314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 eaLnBrk="0" hangingPunct="0">
              <a:defRPr/>
            </a:pP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课文讲解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347913" y="1109663"/>
            <a:ext cx="508635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2100" b="1" dirty="0">
                <a:latin typeface="微软雅黑" pitchFamily="34" charset="-122"/>
                <a:ea typeface="微软雅黑" pitchFamily="34" charset="-122"/>
              </a:rPr>
              <a:t>按时间顺序来写日月潭的景色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5072" y="2562226"/>
            <a:ext cx="4648200" cy="159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清晨，太阳刚刚升起，湖面上飘着薄薄的雾。天边的晨星和山上的点点灯光，隐隐约约地倒映在湖水中。</a:t>
            </a:r>
            <a:endParaRPr lang="en-US" altLang="zh-CN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40631" y="2121694"/>
            <a:ext cx="264556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清晨之景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932885" y="4179094"/>
            <a:ext cx="2418159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清晨的日月潭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5457" y="1875807"/>
            <a:ext cx="2895348" cy="2279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781</Words>
  <Characters>0</Characters>
  <Application>Microsoft Office PowerPoint</Application>
  <DocSecurity>0</DocSecurity>
  <PresentationFormat>全屏显示(16:9)</PresentationFormat>
  <Lines>0</Lines>
  <Paragraphs>126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华文隶书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406</cp:revision>
  <dcterms:created xsi:type="dcterms:W3CDTF">2013-07-01T03:05:00Z</dcterms:created>
  <dcterms:modified xsi:type="dcterms:W3CDTF">2021-05-19T01:40:12Z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