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26"/>
  </p:notesMasterIdLst>
  <p:handoutMasterIdLst>
    <p:handoutMasterId r:id="rId27"/>
  </p:handoutMasterIdLst>
  <p:sldIdLst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353" r:id="rId22"/>
    <p:sldId id="354" r:id="rId23"/>
    <p:sldId id="355" r:id="rId24"/>
    <p:sldId id="356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385723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78" y="120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20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752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822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688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559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2627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99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46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745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70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01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6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素材：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背景：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图表：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个人简历：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手抄报：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语文课件：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数学课件：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英语课件：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美术课件：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科学课件：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物理课件：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化学课件：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生物课件：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地理课件：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历史课件：</a:t>
            </a:r>
            <a:r>
              <a:rPr lang="en-US" altLang="zh-CN" sz="1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019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71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217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442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5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6" y="162088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81981" y="177138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882258"/>
            <a:ext cx="914400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葡萄沟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578613" y="607942"/>
            <a:ext cx="3216265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人教版小学语文二年级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13509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3857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2" name="矩形 11"/>
          <p:cNvSpPr/>
          <p:nvPr/>
        </p:nvSpPr>
        <p:spPr>
          <a:xfrm>
            <a:off x="1181364" y="632851"/>
            <a:ext cx="5880620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葡萄沟出产哪些水果</a:t>
            </a: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21508" descr="1499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234" y="1251203"/>
            <a:ext cx="1863329" cy="148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1509" descr="1177385575812c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3607" y="1243268"/>
            <a:ext cx="1860363" cy="150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1510" descr="1657202mvW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235" y="2807264"/>
            <a:ext cx="1879854" cy="14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1511" descr="2006112329631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9839" y="2807263"/>
            <a:ext cx="1909264" cy="14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1512" descr="200701051028349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691" y="1225735"/>
            <a:ext cx="2669381" cy="300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21513"/>
          <p:cNvSpPr txBox="1">
            <a:spLocks noChangeArrowheads="1"/>
          </p:cNvSpPr>
          <p:nvPr/>
        </p:nvSpPr>
        <p:spPr bwMode="auto">
          <a:xfrm>
            <a:off x="2155321" y="1263137"/>
            <a:ext cx="662525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杏子</a:t>
            </a:r>
          </a:p>
        </p:txBody>
      </p:sp>
      <p:sp>
        <p:nvSpPr>
          <p:cNvPr id="20" name="文本框 21514"/>
          <p:cNvSpPr txBox="1">
            <a:spLocks noChangeArrowheads="1"/>
          </p:cNvSpPr>
          <p:nvPr/>
        </p:nvSpPr>
        <p:spPr bwMode="auto">
          <a:xfrm>
            <a:off x="4196039" y="1379929"/>
            <a:ext cx="542688" cy="3000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香梨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955060" y="2862789"/>
            <a:ext cx="917972" cy="553998"/>
            <a:chOff x="1174260" y="4433996"/>
            <a:chExt cx="1223963" cy="738663"/>
          </a:xfrm>
        </p:grpSpPr>
        <p:sp>
          <p:nvSpPr>
            <p:cNvPr id="22" name="文本框 21516"/>
            <p:cNvSpPr txBox="1">
              <a:spLocks noChangeArrowheads="1"/>
            </p:cNvSpPr>
            <p:nvPr/>
          </p:nvSpPr>
          <p:spPr bwMode="auto">
            <a:xfrm>
              <a:off x="1174260" y="4433996"/>
              <a:ext cx="1223963" cy="738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" dirty="0">
                  <a:solidFill>
                    <a:srgbClr val="FF0066"/>
                  </a:solidFill>
                  <a:latin typeface="微软雅黑" panose="020B0503020204020204" charset="-122"/>
                  <a:ea typeface="微软雅黑" panose="020B0503020204020204" charset="-122"/>
                </a:rPr>
                <a:t>蜜       桃</a:t>
              </a:r>
            </a:p>
          </p:txBody>
        </p:sp>
        <p:sp>
          <p:nvSpPr>
            <p:cNvPr id="23" name="文本框 21517"/>
            <p:cNvSpPr txBox="1">
              <a:spLocks noChangeArrowheads="1"/>
            </p:cNvSpPr>
            <p:nvPr/>
          </p:nvSpPr>
          <p:spPr bwMode="auto">
            <a:xfrm>
              <a:off x="1571753" y="4433996"/>
              <a:ext cx="576897" cy="43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500" dirty="0" err="1">
                  <a:latin typeface="Times New Roman" panose="02020603050405020304" pitchFamily="18" charset="0"/>
                </a:rPr>
                <a:t>mì</a:t>
              </a:r>
              <a:endParaRPr lang="en-US" altLang="zh-CN" sz="15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4" name="文本框 21518"/>
          <p:cNvSpPr txBox="1">
            <a:spLocks noChangeArrowheads="1"/>
          </p:cNvSpPr>
          <p:nvPr/>
        </p:nvSpPr>
        <p:spPr bwMode="auto">
          <a:xfrm>
            <a:off x="2834914" y="2779619"/>
            <a:ext cx="663128" cy="34624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沙果</a:t>
            </a:r>
          </a:p>
        </p:txBody>
      </p:sp>
      <p:sp>
        <p:nvSpPr>
          <p:cNvPr id="25" name="文本框 21519"/>
          <p:cNvSpPr txBox="1">
            <a:spLocks noChangeArrowheads="1"/>
          </p:cNvSpPr>
          <p:nvPr/>
        </p:nvSpPr>
        <p:spPr bwMode="auto">
          <a:xfrm>
            <a:off x="4960690" y="2701208"/>
            <a:ext cx="1054175" cy="6232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葡萄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animBg="1"/>
      <p:bldP spid="20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2" name="矩形 11"/>
          <p:cNvSpPr/>
          <p:nvPr/>
        </p:nvSpPr>
        <p:spPr>
          <a:xfrm>
            <a:off x="1349199" y="994116"/>
            <a:ext cx="6739936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这句话是按什么顺序写的？你是从哪些词语看出来的。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514452" y="1582827"/>
            <a:ext cx="133285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时间顺序。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11488" y="2292094"/>
            <a:ext cx="1004757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五月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644099" y="2292094"/>
            <a:ext cx="1004757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七八月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5676711" y="2295434"/>
            <a:ext cx="1280440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八九月份</a:t>
            </a:r>
          </a:p>
        </p:txBody>
      </p:sp>
      <p:sp>
        <p:nvSpPr>
          <p:cNvPr id="4" name="右箭头 3"/>
          <p:cNvSpPr/>
          <p:nvPr/>
        </p:nvSpPr>
        <p:spPr>
          <a:xfrm>
            <a:off x="2708777" y="2360656"/>
            <a:ext cx="842790" cy="262596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4741388" y="2360656"/>
            <a:ext cx="842790" cy="262596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8" grpId="0" animBg="1"/>
      <p:bldP spid="9" grpId="0" animBg="1"/>
      <p:bldP spid="10" grpId="0" animBg="1"/>
      <p:bldP spid="4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37762" y="2400696"/>
            <a:ext cx="5139098" cy="3997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葡萄沟真是个</a:t>
            </a:r>
            <a:r>
              <a:rPr lang="zh-CN" altLang="en-US" sz="2100" u="sng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</a:t>
            </a: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好地方</a:t>
            </a:r>
          </a:p>
        </p:txBody>
      </p:sp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2" name="矩形 11"/>
          <p:cNvSpPr/>
          <p:nvPr/>
        </p:nvSpPr>
        <p:spPr>
          <a:xfrm>
            <a:off x="1349199" y="994116"/>
            <a:ext cx="6739936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读了这一段，你觉得葡萄沟是一个怎样的地方？</a:t>
            </a:r>
          </a:p>
        </p:txBody>
      </p:sp>
      <p:sp>
        <p:nvSpPr>
          <p:cNvPr id="13" name="矩形 12"/>
          <p:cNvSpPr/>
          <p:nvPr/>
        </p:nvSpPr>
        <p:spPr>
          <a:xfrm>
            <a:off x="2828214" y="2211706"/>
            <a:ext cx="1683193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出产水果的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261" y="1627373"/>
            <a:ext cx="3356681" cy="251751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矩形 3"/>
          <p:cNvSpPr/>
          <p:nvPr/>
        </p:nvSpPr>
        <p:spPr>
          <a:xfrm>
            <a:off x="1019616" y="1370333"/>
            <a:ext cx="4987331" cy="553998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默读这一自然段，标好句序。</a:t>
            </a:r>
          </a:p>
        </p:txBody>
      </p:sp>
      <p:sp>
        <p:nvSpPr>
          <p:cNvPr id="3" name="矩形 2"/>
          <p:cNvSpPr/>
          <p:nvPr/>
        </p:nvSpPr>
        <p:spPr>
          <a:xfrm>
            <a:off x="1462296" y="793483"/>
            <a:ext cx="2175115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学习第</a:t>
            </a:r>
            <a:r>
              <a:rPr lang="en-US" altLang="zh-CN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自然段</a:t>
            </a:r>
          </a:p>
        </p:txBody>
      </p:sp>
      <p:sp>
        <p:nvSpPr>
          <p:cNvPr id="8" name="矩形 7"/>
          <p:cNvSpPr/>
          <p:nvPr/>
        </p:nvSpPr>
        <p:spPr>
          <a:xfrm>
            <a:off x="1019615" y="2198836"/>
            <a:ext cx="5924514" cy="1037749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 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这一段中的句子基本上是按什么顺序写的？你是从哪些词看出来的？用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“——"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划一划这些词。</a:t>
            </a:r>
          </a:p>
        </p:txBody>
      </p:sp>
      <p:sp>
        <p:nvSpPr>
          <p:cNvPr id="10" name="矩形 9"/>
          <p:cNvSpPr/>
          <p:nvPr/>
        </p:nvSpPr>
        <p:spPr>
          <a:xfrm>
            <a:off x="1629863" y="3078367"/>
            <a:ext cx="133285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时间顺序。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280715" y="3717391"/>
            <a:ext cx="5015425" cy="3997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种     枝叶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展开      到了秋季    这时候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  <p:bldP spid="8" grpId="0" build="p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7180" y="1010721"/>
            <a:ext cx="2058224" cy="270747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63672" y="3635565"/>
            <a:ext cx="186523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夏季枝叶茂密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4281" y="1027247"/>
            <a:ext cx="4315190" cy="269920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389258" y="3635566"/>
            <a:ext cx="186523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秋季葡萄成熟</a:t>
            </a:r>
          </a:p>
        </p:txBody>
      </p:sp>
      <p:sp>
        <p:nvSpPr>
          <p:cNvPr id="13" name="矩形 12"/>
          <p:cNvSpPr/>
          <p:nvPr/>
        </p:nvSpPr>
        <p:spPr>
          <a:xfrm>
            <a:off x="3536500" y="933680"/>
            <a:ext cx="416685" cy="258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景色美丽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3" name="矩形 12"/>
          <p:cNvSpPr/>
          <p:nvPr/>
        </p:nvSpPr>
        <p:spPr>
          <a:xfrm>
            <a:off x="4123339" y="973279"/>
            <a:ext cx="416685" cy="258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热情好客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731" y="1232480"/>
            <a:ext cx="3051537" cy="2113472"/>
          </a:xfrm>
          <a:prstGeom prst="roundRect">
            <a:avLst>
              <a:gd name="adj" fmla="val 50000"/>
            </a:avLst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95" y="1232480"/>
            <a:ext cx="2954010" cy="2067807"/>
          </a:xfrm>
          <a:prstGeom prst="roundRect">
            <a:avLst>
              <a:gd name="adj" fmla="val 50000"/>
            </a:avLst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37762" y="2400696"/>
            <a:ext cx="5139098" cy="3997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葡萄沟真是个</a:t>
            </a:r>
            <a:r>
              <a:rPr lang="zh-CN" altLang="en-US" sz="2100" u="sng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</a:t>
            </a: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好地方</a:t>
            </a:r>
          </a:p>
        </p:txBody>
      </p:sp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2" name="矩形 11"/>
          <p:cNvSpPr/>
          <p:nvPr/>
        </p:nvSpPr>
        <p:spPr>
          <a:xfrm>
            <a:off x="1349199" y="994116"/>
            <a:ext cx="6739936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读了第</a:t>
            </a: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自然段，你觉得葡萄沟是一个怎样的地方？</a:t>
            </a:r>
          </a:p>
        </p:txBody>
      </p:sp>
      <p:sp>
        <p:nvSpPr>
          <p:cNvPr id="13" name="矩形 12"/>
          <p:cNvSpPr/>
          <p:nvPr/>
        </p:nvSpPr>
        <p:spPr>
          <a:xfrm>
            <a:off x="2828213" y="1811984"/>
            <a:ext cx="1683193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景色美丽的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219" y="1582605"/>
            <a:ext cx="3356681" cy="251751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28214" y="2187682"/>
            <a:ext cx="1683193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热情好客的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矩形 3"/>
          <p:cNvSpPr/>
          <p:nvPr/>
        </p:nvSpPr>
        <p:spPr>
          <a:xfrm>
            <a:off x="1019615" y="1370333"/>
            <a:ext cx="5656607" cy="553998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说说这一段写什么？</a:t>
            </a:r>
          </a:p>
        </p:txBody>
      </p:sp>
      <p:sp>
        <p:nvSpPr>
          <p:cNvPr id="3" name="矩形 2"/>
          <p:cNvSpPr/>
          <p:nvPr/>
        </p:nvSpPr>
        <p:spPr>
          <a:xfrm>
            <a:off x="1674494" y="793483"/>
            <a:ext cx="2175115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学习第</a:t>
            </a:r>
            <a:r>
              <a:rPr lang="en-US" altLang="zh-CN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自然段</a:t>
            </a:r>
          </a:p>
        </p:txBody>
      </p:sp>
      <p:sp>
        <p:nvSpPr>
          <p:cNvPr id="12" name="矩形 11"/>
          <p:cNvSpPr/>
          <p:nvPr/>
        </p:nvSpPr>
        <p:spPr>
          <a:xfrm>
            <a:off x="1784588" y="1813557"/>
            <a:ext cx="2539458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葡萄干非常有名。</a:t>
            </a:r>
          </a:p>
        </p:txBody>
      </p:sp>
      <p:sp>
        <p:nvSpPr>
          <p:cNvPr id="13" name="矩形 12"/>
          <p:cNvSpPr/>
          <p:nvPr/>
        </p:nvSpPr>
        <p:spPr>
          <a:xfrm>
            <a:off x="926686" y="2322243"/>
            <a:ext cx="4524623" cy="1038746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  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“——"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划出写葡萄沟生产的葡萄干的特点的词。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784589" y="3374577"/>
            <a:ext cx="2063330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颜色鲜   味道甜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1100" y="657605"/>
            <a:ext cx="1219769" cy="163388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3047" y="2841616"/>
            <a:ext cx="2449814" cy="1654637"/>
          </a:xfrm>
          <a:prstGeom prst="roundRect">
            <a:avLst>
              <a:gd name="adj" fmla="val 50000"/>
            </a:avLst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  <p:bldP spid="12" grpId="0"/>
      <p:bldP spid="13" grpId="0" build="p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12" name="矩形 11"/>
          <p:cNvSpPr/>
          <p:nvPr/>
        </p:nvSpPr>
        <p:spPr>
          <a:xfrm>
            <a:off x="811009" y="1787331"/>
            <a:ext cx="418677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葡萄沟生产的葡萄干非常有名，</a:t>
            </a:r>
            <a:endParaRPr lang="en-US" altLang="zh-CN" sz="21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葡萄沟的确是个好地方。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012" y="987732"/>
            <a:ext cx="3702161" cy="277662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sp>
        <p:nvSpPr>
          <p:cNvPr id="4" name="矩形 3"/>
          <p:cNvSpPr/>
          <p:nvPr/>
        </p:nvSpPr>
        <p:spPr>
          <a:xfrm>
            <a:off x="3389440" y="175668"/>
            <a:ext cx="1874552" cy="1454244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葡萄沟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996234" y="1689201"/>
            <a:ext cx="698542" cy="2363118"/>
          </a:xfrm>
          <a:prstGeom prst="roundRect">
            <a:avLst>
              <a:gd name="adj" fmla="val 45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真是个好地方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656186" y="1689026"/>
            <a:ext cx="1442675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出产水果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244472" y="1699503"/>
            <a:ext cx="338769" cy="2192204"/>
          </a:xfrm>
          <a:prstGeom prst="lef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右大括号 2"/>
          <p:cNvSpPr/>
          <p:nvPr/>
        </p:nvSpPr>
        <p:spPr>
          <a:xfrm>
            <a:off x="6598893" y="1716584"/>
            <a:ext cx="355374" cy="2439528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641803" y="2596158"/>
            <a:ext cx="1457073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景色美丽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4429005" y="2202635"/>
            <a:ext cx="1839904" cy="3933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夏天：枝叶茂盛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2641803" y="3492336"/>
            <a:ext cx="1457073" cy="3997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热情好客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456307" y="2838134"/>
            <a:ext cx="1785455" cy="3933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秋天：五光十色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1574676" y="2097966"/>
            <a:ext cx="698542" cy="1545588"/>
          </a:xfrm>
          <a:prstGeom prst="roundRect">
            <a:avLst>
              <a:gd name="adj" fmla="val 45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葡萄沟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0" grpId="0" bldLvl="0" animBg="1"/>
      <p:bldP spid="2" grpId="0" animBg="1"/>
      <p:bldP spid="3" grpId="0" animBg="1"/>
      <p:bldP spid="15" grpId="0" bldLvl="0" animBg="1"/>
      <p:bldP spid="17" grpId="0" bldLvl="0" animBg="1"/>
      <p:bldP spid="18" grpId="0" bldLvl="0" animBg="1"/>
      <p:bldP spid="19" grpId="0" bldLvl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617" y="2144038"/>
            <a:ext cx="1998734" cy="249234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55077" y="1185632"/>
            <a:ext cx="6089573" cy="214674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同学们，今天老师带大家去一个神秘的地方，那里地处地盆之中，四周高山环抱，增热快散热慢，降水少，日照时间长气温高，夏季能达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40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度以上，有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火州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之称，这个地方就是新疆的吐鲁番。吐鲁番有个地方叫葡萄沟，那里盛产水果。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1004" y="4498581"/>
            <a:ext cx="3197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EEBF7"/>
                </a:solidFill>
              </a:rPr>
              <a:t>https://www.ypppt.com/</a:t>
            </a:r>
            <a:endParaRPr lang="zh-CN" altLang="en-US" dirty="0">
              <a:solidFill>
                <a:srgbClr val="DEEBF7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444" y="1319683"/>
            <a:ext cx="1759945" cy="17599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423" y="1621069"/>
            <a:ext cx="2417001" cy="177938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6686" y="682336"/>
            <a:ext cx="7137662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你知道新疆除了吐鲁番的葡萄外，还有什么地方的什么水果也很有名吗？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049581" y="1665310"/>
            <a:ext cx="1020986" cy="525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哈密瓜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701227" y="1935542"/>
            <a:ext cx="3015867" cy="2288171"/>
          </a:xfrm>
          <a:prstGeom prst="roundRect">
            <a:avLst>
              <a:gd name="adj" fmla="val 692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新疆民谣说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:"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吐鲁番的葡萄哈密的瓜，库尔勒的香梨人人夸，叶城的石榴顶呱呱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"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，道出了新疆有名的四种瓜果和瓜果之乡。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899" y="3080104"/>
            <a:ext cx="2689739" cy="1517012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883444" y="1319683"/>
            <a:ext cx="1817783" cy="5252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库尔勒的香梨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559697" y="3115628"/>
            <a:ext cx="454447" cy="14459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叶城的石榴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 animBg="1"/>
      <p:bldP spid="10" grpId="0" animBg="1"/>
      <p:bldP spid="1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2" name="矩形 1"/>
          <p:cNvSpPr/>
          <p:nvPr/>
        </p:nvSpPr>
        <p:spPr>
          <a:xfrm>
            <a:off x="1118936" y="839813"/>
            <a:ext cx="1896932" cy="5309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zh-CN" altLang="en-US" sz="3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选词填空</a:t>
            </a:r>
          </a:p>
        </p:txBody>
      </p:sp>
      <p:sp>
        <p:nvSpPr>
          <p:cNvPr id="4" name="矩形 3"/>
          <p:cNvSpPr/>
          <p:nvPr/>
        </p:nvSpPr>
        <p:spPr>
          <a:xfrm>
            <a:off x="966997" y="1493202"/>
            <a:ext cx="7667473" cy="29777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各式各样	五光十色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到了秋季，葡萄一大串一大串地挂在绿叶底下，有红的、白的、紫的、暗红的、淡绿的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, (                 )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美丽极了。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热情	热烈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     (	         )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好客的维吾尔族老乡，摘下最甜的葡萄给客人吃。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闻名	有名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新疆生产的葡萄干颜色鲜，味道甜，非常（	）。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79074" y="2096848"/>
            <a:ext cx="1627513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五光十色</a:t>
            </a:r>
          </a:p>
        </p:txBody>
      </p:sp>
      <p:sp>
        <p:nvSpPr>
          <p:cNvPr id="22" name="矩形 21"/>
          <p:cNvSpPr/>
          <p:nvPr/>
        </p:nvSpPr>
        <p:spPr>
          <a:xfrm>
            <a:off x="1611489" y="2936432"/>
            <a:ext cx="1627513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热情</a:t>
            </a:r>
          </a:p>
        </p:txBody>
      </p:sp>
      <p:sp>
        <p:nvSpPr>
          <p:cNvPr id="23" name="矩形 22"/>
          <p:cNvSpPr/>
          <p:nvPr/>
        </p:nvSpPr>
        <p:spPr>
          <a:xfrm>
            <a:off x="5844633" y="3725859"/>
            <a:ext cx="1627513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有名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96384" y="1179396"/>
            <a:ext cx="63705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baseline="-250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700" b="1" baseline="-25000" dirty="0">
                <a:latin typeface="微软雅黑" panose="020B0503020204020204" charset="-122"/>
                <a:ea typeface="微软雅黑" panose="020B0503020204020204" charset="-122"/>
              </a:rPr>
              <a:t>朗读课文，摘抄自己喜欢的词语和句子。</a:t>
            </a:r>
            <a:endParaRPr lang="zh-CN" altLang="en-US" sz="27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2858271"/>
            <a:ext cx="2544883" cy="169448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96385" y="1968827"/>
            <a:ext cx="63705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baseline="-25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700" b="1" baseline="-25000" dirty="0">
                <a:latin typeface="微软雅黑" panose="020B0503020204020204" charset="-122"/>
                <a:ea typeface="微软雅黑" panose="020B0503020204020204" charset="-122"/>
              </a:rPr>
              <a:t>夸夸自己的家乡，收集家乡的资料。</a:t>
            </a:r>
            <a:endParaRPr lang="zh-CN" altLang="en-US" sz="27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303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12" name="文本框 21507"/>
          <p:cNvSpPr txBox="1">
            <a:spLocks noChangeArrowheads="1"/>
          </p:cNvSpPr>
          <p:nvPr/>
        </p:nvSpPr>
        <p:spPr bwMode="auto">
          <a:xfrm>
            <a:off x="814108" y="696266"/>
            <a:ext cx="7820584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那里出产水果。</a:t>
            </a:r>
            <a:r>
              <a:rPr lang="zh-CN" altLang="en-US" sz="24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五月</a:t>
            </a:r>
            <a:r>
              <a:rPr lang="zh-CN" altLang="en-US" sz="24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有杏子，</a:t>
            </a:r>
            <a:r>
              <a:rPr lang="zh-CN" altLang="en-US" sz="24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七八月</a:t>
            </a:r>
            <a:r>
              <a:rPr lang="zh-CN" altLang="en-US" sz="24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有香梨、蜜桃、沙果，到了</a:t>
            </a:r>
            <a:r>
              <a:rPr lang="zh-CN" altLang="en-US" sz="24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九十月份</a:t>
            </a:r>
            <a:r>
              <a:rPr lang="zh-CN" altLang="en-US" sz="24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，人们最喜爱的葡萄成熟了。</a:t>
            </a:r>
          </a:p>
        </p:txBody>
      </p:sp>
      <p:pic>
        <p:nvPicPr>
          <p:cNvPr id="13" name="图片 21508" descr="1499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870" y="1713910"/>
            <a:ext cx="1863329" cy="148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1509" descr="1177385575812c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242" y="1705974"/>
            <a:ext cx="1860363" cy="150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1510" descr="1657202mvW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870" y="3269970"/>
            <a:ext cx="1879854" cy="14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1511" descr="200611232963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5475" y="3269970"/>
            <a:ext cx="1909264" cy="14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1512" descr="200701051028349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326" y="1688442"/>
            <a:ext cx="2669381" cy="300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21513"/>
          <p:cNvSpPr txBox="1">
            <a:spLocks noChangeArrowheads="1"/>
          </p:cNvSpPr>
          <p:nvPr/>
        </p:nvSpPr>
        <p:spPr bwMode="auto">
          <a:xfrm>
            <a:off x="2080957" y="1725843"/>
            <a:ext cx="662525" cy="3462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杏子</a:t>
            </a:r>
          </a:p>
        </p:txBody>
      </p:sp>
      <p:sp>
        <p:nvSpPr>
          <p:cNvPr id="19" name="文本框 21514"/>
          <p:cNvSpPr txBox="1">
            <a:spLocks noChangeArrowheads="1"/>
          </p:cNvSpPr>
          <p:nvPr/>
        </p:nvSpPr>
        <p:spPr bwMode="auto">
          <a:xfrm>
            <a:off x="4121674" y="1842636"/>
            <a:ext cx="542688" cy="3000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5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香梨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0696" y="3325496"/>
            <a:ext cx="917972" cy="553998"/>
            <a:chOff x="1174260" y="4433996"/>
            <a:chExt cx="1223963" cy="738663"/>
          </a:xfrm>
        </p:grpSpPr>
        <p:sp>
          <p:nvSpPr>
            <p:cNvPr id="21" name="文本框 21516"/>
            <p:cNvSpPr txBox="1">
              <a:spLocks noChangeArrowheads="1"/>
            </p:cNvSpPr>
            <p:nvPr/>
          </p:nvSpPr>
          <p:spPr bwMode="auto">
            <a:xfrm>
              <a:off x="1174260" y="4433996"/>
              <a:ext cx="1223963" cy="738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" dirty="0">
                  <a:solidFill>
                    <a:srgbClr val="FF0066"/>
                  </a:solidFill>
                  <a:latin typeface="微软雅黑" panose="020B0503020204020204" charset="-122"/>
                  <a:ea typeface="微软雅黑" panose="020B0503020204020204" charset="-122"/>
                </a:rPr>
                <a:t>蜜       桃</a:t>
              </a:r>
            </a:p>
          </p:txBody>
        </p:sp>
        <p:sp>
          <p:nvSpPr>
            <p:cNvPr id="22" name="文本框 21517"/>
            <p:cNvSpPr txBox="1">
              <a:spLocks noChangeArrowheads="1"/>
            </p:cNvSpPr>
            <p:nvPr/>
          </p:nvSpPr>
          <p:spPr bwMode="auto">
            <a:xfrm>
              <a:off x="1571753" y="4433996"/>
              <a:ext cx="576897" cy="43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500" dirty="0" err="1">
                  <a:latin typeface="Times New Roman" panose="02020603050405020304" pitchFamily="18" charset="0"/>
                </a:rPr>
                <a:t>mì</a:t>
              </a:r>
              <a:endParaRPr lang="en-US" altLang="zh-CN" sz="15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3" name="文本框 21518"/>
          <p:cNvSpPr txBox="1">
            <a:spLocks noChangeArrowheads="1"/>
          </p:cNvSpPr>
          <p:nvPr/>
        </p:nvSpPr>
        <p:spPr bwMode="auto">
          <a:xfrm>
            <a:off x="2760550" y="3242325"/>
            <a:ext cx="663128" cy="34624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沙果</a:t>
            </a:r>
          </a:p>
        </p:txBody>
      </p:sp>
      <p:sp>
        <p:nvSpPr>
          <p:cNvPr id="24" name="文本框 21519"/>
          <p:cNvSpPr txBox="1">
            <a:spLocks noChangeArrowheads="1"/>
          </p:cNvSpPr>
          <p:nvPr/>
        </p:nvSpPr>
        <p:spPr bwMode="auto">
          <a:xfrm>
            <a:off x="4886326" y="3163914"/>
            <a:ext cx="1054175" cy="6232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葡萄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489" y="1127661"/>
            <a:ext cx="1998734" cy="249234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animBg="1"/>
      <p:bldP spid="19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080574" y="216633"/>
            <a:ext cx="106183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600745" y="886597"/>
            <a:ext cx="79130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g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o 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c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hǎ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n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lí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f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è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n   </a:t>
            </a:r>
            <a:r>
              <a:rPr lang="en-US" altLang="zh-CN" sz="2400" b="1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zhī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d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ā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d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n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gòu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h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568642" y="2730342"/>
            <a:ext cx="8302943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shōu  chéng  shì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g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n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liú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d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ìng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l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ì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f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è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n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w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è</a:t>
            </a:r>
            <a:r>
              <a:rPr lang="en-US" altLang="zh-CN" sz="2400" b="1" dirty="0" err="1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i</a:t>
            </a:r>
            <a:r>
              <a:rPr lang="fr-FR" altLang="zh-CN" sz="2400" b="1" dirty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  </a:t>
            </a:r>
            <a:endParaRPr lang="en-US" altLang="zh-CN" sz="2400" b="1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0216" y="1327752"/>
            <a:ext cx="8093694" cy="889032"/>
            <a:chOff x="706955" y="1770336"/>
            <a:chExt cx="10791592" cy="118537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955" y="1770338"/>
              <a:ext cx="1200507" cy="118537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7462" y="1770337"/>
              <a:ext cx="1200507" cy="118537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968" y="1770336"/>
              <a:ext cx="1200507" cy="118537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497" y="1770338"/>
              <a:ext cx="1200507" cy="1185374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1003" y="1770337"/>
              <a:ext cx="1200507" cy="1185374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1510" y="1770336"/>
              <a:ext cx="1200507" cy="1185374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96696" y="1770337"/>
              <a:ext cx="1200507" cy="118537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97202" y="1770336"/>
              <a:ext cx="1200507" cy="118537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98040" y="1770336"/>
              <a:ext cx="1200507" cy="1185374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568672" y="3168599"/>
            <a:ext cx="8093694" cy="889032"/>
            <a:chOff x="706955" y="1770336"/>
            <a:chExt cx="10791592" cy="1185376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955" y="1770338"/>
              <a:ext cx="1200507" cy="1185374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7462" y="1770337"/>
              <a:ext cx="1200507" cy="118537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968" y="1770336"/>
              <a:ext cx="1200507" cy="1185374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497" y="1770338"/>
              <a:ext cx="1200507" cy="1185374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1003" y="1770337"/>
              <a:ext cx="1200507" cy="1185374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1510" y="1770336"/>
              <a:ext cx="1200507" cy="1185374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96696" y="1770337"/>
              <a:ext cx="1200507" cy="1185374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97202" y="1770336"/>
              <a:ext cx="1200507" cy="1185374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98040" y="1770336"/>
              <a:ext cx="1200507" cy="1185374"/>
            </a:xfrm>
            <a:prstGeom prst="rect">
              <a:avLst/>
            </a:prstGeom>
          </p:spPr>
        </p:pic>
      </p:grpSp>
      <p:sp>
        <p:nvSpPr>
          <p:cNvPr id="64" name="文本框 63"/>
          <p:cNvSpPr txBox="1"/>
          <p:nvPr/>
        </p:nvSpPr>
        <p:spPr>
          <a:xfrm>
            <a:off x="542906" y="1228599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沟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1469052" y="1264765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产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2335901" y="1269912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梨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262047" y="1306078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137160" y="1236862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枝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5063305" y="1273028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5930155" y="1278175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淡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6856300" y="1314341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7748667" y="1281290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600745" y="3079433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收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1526890" y="3115598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城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2393740" y="3120746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市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3319885" y="3156912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干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194998" y="3087696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留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5121144" y="3123861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钉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5987993" y="3129009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利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6914139" y="3165174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7806505" y="3132123"/>
            <a:ext cx="887567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味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5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080574" y="216633"/>
            <a:ext cx="106183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35368" y="3136726"/>
            <a:ext cx="44627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干</a:t>
            </a: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4887549" y="1494348"/>
            <a:ext cx="44627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好</a:t>
            </a: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5381069" y="1007013"/>
            <a:ext cx="1762431" cy="136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hào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（好客）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hǎo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（好坏）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1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9" name="左大括号 4"/>
          <p:cNvSpPr/>
          <p:nvPr/>
        </p:nvSpPr>
        <p:spPr bwMode="auto">
          <a:xfrm>
            <a:off x="2292210" y="2875403"/>
            <a:ext cx="203597" cy="917154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11" name="左大括号 18"/>
          <p:cNvSpPr/>
          <p:nvPr/>
        </p:nvSpPr>
        <p:spPr bwMode="auto">
          <a:xfrm>
            <a:off x="5268277" y="1264186"/>
            <a:ext cx="193603" cy="850927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2420571" y="2529711"/>
            <a:ext cx="2538413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gān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（葡萄干）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gàn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（干活）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1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4887549" y="3049542"/>
            <a:ext cx="44627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分</a:t>
            </a: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5548386" y="2529711"/>
            <a:ext cx="1762431" cy="13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fèn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（水分）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fēn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（分开）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1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15" name="左大括号 18"/>
          <p:cNvSpPr/>
          <p:nvPr/>
        </p:nvSpPr>
        <p:spPr bwMode="auto">
          <a:xfrm>
            <a:off x="5333824" y="2810255"/>
            <a:ext cx="214562" cy="917154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26355" y="1571095"/>
            <a:ext cx="44627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种</a:t>
            </a:r>
          </a:p>
        </p:txBody>
      </p:sp>
      <p:sp>
        <p:nvSpPr>
          <p:cNvPr id="18" name="左大括号 4"/>
          <p:cNvSpPr/>
          <p:nvPr/>
        </p:nvSpPr>
        <p:spPr bwMode="auto">
          <a:xfrm>
            <a:off x="2172622" y="1424619"/>
            <a:ext cx="203597" cy="731531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2349453" y="1007013"/>
            <a:ext cx="2538413" cy="13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zhòng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（种葡萄）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2100" dirty="0" err="1">
                <a:latin typeface="GB Pinyinok-B" panose="02010601030101010101" pitchFamily="2" charset="-122"/>
                <a:ea typeface="GB Pinyinok-B" panose="02010601030101010101" pitchFamily="2" charset="-122"/>
              </a:rPr>
              <a:t>zhǒng</a:t>
            </a:r>
            <a:r>
              <a:rPr lang="en-US" altLang="zh-CN" sz="21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（种子）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1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build="p"/>
      <p:bldP spid="9" grpId="0" animBg="1"/>
      <p:bldP spid="11" grpId="0" animBg="1"/>
      <p:bldP spid="13" grpId="0" build="p"/>
      <p:bldP spid="12" grpId="0"/>
      <p:bldP spid="14" grpId="0" build="p"/>
      <p:bldP spid="15" grpId="0" animBg="1"/>
      <p:bldP spid="17" grpId="0"/>
      <p:bldP spid="18" grpId="0" animBg="1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0574" y="815803"/>
            <a:ext cx="6827293" cy="33932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份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山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坡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枝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叶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30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搭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起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好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客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老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乡     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30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收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下 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城市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利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用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0574" y="216633"/>
            <a:ext cx="106183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357" y="1305499"/>
            <a:ext cx="3863429" cy="241384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矩形 3"/>
          <p:cNvSpPr/>
          <p:nvPr/>
        </p:nvSpPr>
        <p:spPr>
          <a:xfrm>
            <a:off x="1248929" y="1275043"/>
            <a:ext cx="3475268" cy="553998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葡萄沟在什么地方？</a:t>
            </a:r>
          </a:p>
        </p:txBody>
      </p:sp>
      <p:sp>
        <p:nvSpPr>
          <p:cNvPr id="3" name="矩形 2"/>
          <p:cNvSpPr/>
          <p:nvPr/>
        </p:nvSpPr>
        <p:spPr>
          <a:xfrm>
            <a:off x="1484968" y="714390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130" y="1152970"/>
            <a:ext cx="3616286" cy="2712215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167666" y="2087842"/>
            <a:ext cx="1306052" cy="130605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新疆</a:t>
            </a:r>
          </a:p>
        </p:txBody>
      </p:sp>
      <p:sp>
        <p:nvSpPr>
          <p:cNvPr id="11" name="椭圆 10"/>
          <p:cNvSpPr/>
          <p:nvPr/>
        </p:nvSpPr>
        <p:spPr>
          <a:xfrm>
            <a:off x="2523787" y="2087843"/>
            <a:ext cx="1218938" cy="12189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吐鲁番</a:t>
            </a:r>
          </a:p>
        </p:txBody>
      </p:sp>
      <p:sp>
        <p:nvSpPr>
          <p:cNvPr id="12" name="椭圆 11"/>
          <p:cNvSpPr/>
          <p:nvPr/>
        </p:nvSpPr>
        <p:spPr>
          <a:xfrm>
            <a:off x="3792794" y="2196259"/>
            <a:ext cx="1002106" cy="10021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葡萄沟</a:t>
            </a:r>
          </a:p>
        </p:txBody>
      </p:sp>
      <p:sp>
        <p:nvSpPr>
          <p:cNvPr id="9" name="右箭头 8"/>
          <p:cNvSpPr/>
          <p:nvPr/>
        </p:nvSpPr>
        <p:spPr>
          <a:xfrm>
            <a:off x="2330634" y="3482334"/>
            <a:ext cx="1693587" cy="497495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26806" y="3482335"/>
            <a:ext cx="484748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89223" y="3430703"/>
            <a:ext cx="484748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  <p:bldP spid="10" grpId="0" animBg="1"/>
      <p:bldP spid="11" grpId="0" animBg="1"/>
      <p:bldP spid="12" grpId="0" animBg="1"/>
      <p:bldP spid="9" grpId="0" animBg="1"/>
      <p:bldP spid="13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4" name="矩形 3"/>
          <p:cNvSpPr/>
          <p:nvPr/>
        </p:nvSpPr>
        <p:spPr>
          <a:xfrm>
            <a:off x="1248929" y="1275043"/>
            <a:ext cx="4063955" cy="1038746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文中哪句话是夸葡萄沟的？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用“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”划下来。</a:t>
            </a:r>
          </a:p>
        </p:txBody>
      </p:sp>
      <p:sp>
        <p:nvSpPr>
          <p:cNvPr id="3" name="矩形 2"/>
          <p:cNvSpPr/>
          <p:nvPr/>
        </p:nvSpPr>
        <p:spPr>
          <a:xfrm>
            <a:off x="1484968" y="714390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656" y="1275043"/>
            <a:ext cx="3616286" cy="271221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611488" y="2596525"/>
            <a:ext cx="2907185" cy="553998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葡萄沟真是个好地方。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1506190" y="805479"/>
            <a:ext cx="217511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学习第</a:t>
            </a:r>
            <a:r>
              <a:rPr lang="en-US" altLang="zh-CN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自然段</a:t>
            </a:r>
          </a:p>
        </p:txBody>
      </p:sp>
      <p:sp>
        <p:nvSpPr>
          <p:cNvPr id="2" name="矩形 1"/>
          <p:cNvSpPr/>
          <p:nvPr/>
        </p:nvSpPr>
        <p:spPr>
          <a:xfrm>
            <a:off x="1506190" y="1258521"/>
            <a:ext cx="5880620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这一自然段主要讲葡萄沟是个怎样的地方</a:t>
            </a:r>
            <a:r>
              <a:rPr lang="en-US" altLang="zh-CN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43262" y="2307878"/>
            <a:ext cx="1332857" cy="58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出产水果。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306" y="1861695"/>
            <a:ext cx="3356681" cy="251751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789</Words>
  <Application>Microsoft Office PowerPoint</Application>
  <PresentationFormat>全屏显示(16:9)</PresentationFormat>
  <Paragraphs>156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468</cp:revision>
  <cp:lastPrinted>2018-04-06T08:03:00Z</cp:lastPrinted>
  <dcterms:created xsi:type="dcterms:W3CDTF">2016-02-25T11:28:00Z</dcterms:created>
  <dcterms:modified xsi:type="dcterms:W3CDTF">2021-05-19T11:56:03Z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