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2"/>
  </p:notesMasterIdLst>
  <p:sldIdLst>
    <p:sldId id="256" r:id="rId3"/>
    <p:sldId id="257" r:id="rId4"/>
    <p:sldId id="258" r:id="rId5"/>
    <p:sldId id="259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3" r:id="rId20"/>
    <p:sldId id="294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4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8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08BBA3-02D7-4E42-BB1E-395EC5D02014}" type="datetimeFigureOut">
              <a:rPr lang="zh-CN" altLang="en-US" smtClean="0"/>
              <a:t>2021/5/19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C4EDB-2A7A-4D77-82E1-E199216345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9695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DC4EDB-2A7A-4D77-82E1-E1992163455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039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6241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4410F23-1586-4D9E-97A9-2F41DA6EBB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1A0E2CED-592F-450F-8767-4DAC8E5519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25E9B41-75DA-4F00-980A-7780DA79D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AA5D5-7F38-4357-AC54-285A36D4B41C}" type="datetimeFigureOut">
              <a:rPr lang="zh-CN" altLang="en-US" smtClean="0"/>
              <a:t>2021/5/19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B5DB384-C4AB-4428-93B8-C62167659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52A8021-18BD-4070-A255-45283740C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F8D6E-D470-428D-82E8-4474B7C398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086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BCD0279-17DE-4B7C-A1C3-6C6DBFF60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00AE1777-5B83-415F-BF2E-22FA60ADC9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429532E-B112-4BA4-A4BB-EFB3BBD3A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AA5D5-7F38-4357-AC54-285A36D4B41C}" type="datetimeFigureOut">
              <a:rPr lang="zh-CN" altLang="en-US" smtClean="0"/>
              <a:t>2021/5/19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C47277D-F56F-4853-85D8-8C71DABF1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1801D5A-D731-4213-8ACA-5705BC1E3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F8D6E-D470-428D-82E8-4474B7C398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42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F81BFD4E-45FE-4D3E-BC3E-2CB5E40AB5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48894511-9685-4CB4-AFC2-03ADCD3582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4D6690A-CAFD-493E-9B32-64D6857FF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AA5D5-7F38-4357-AC54-285A36D4B41C}" type="datetimeFigureOut">
              <a:rPr lang="zh-CN" altLang="en-US" smtClean="0"/>
              <a:t>2021/5/19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C35A705-65E2-442F-B3CF-464B18A4E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EF598C3-BBD0-41A0-BABF-0F57D7C7A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F8D6E-D470-428D-82E8-4474B7C398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50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879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3901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0805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1288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432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028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0181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414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F34C055-CD74-406D-9809-95F280D4D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D041CD4-FF81-4594-A1C9-28111B3E08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0BE6B8A-98E9-4DBA-B913-FF63D3D71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AA5D5-7F38-4357-AC54-285A36D4B41C}" type="datetimeFigureOut">
              <a:rPr lang="zh-CN" altLang="en-US" smtClean="0"/>
              <a:t>2021/5/19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E9082E4-F300-479A-83F5-EAD5A928A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7EAC6FB-8C5A-478E-AC60-D7AE7B66D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F8D6E-D470-428D-82E8-4474B7C398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779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6046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3067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211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CF1297D-A1A2-4F04-B1C2-DE43FA084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61055A9-2553-45C0-AC89-E7576505E2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22F62FA-3883-4C50-B1E6-ADCF34DB1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AA5D5-7F38-4357-AC54-285A36D4B41C}" type="datetimeFigureOut">
              <a:rPr lang="zh-CN" altLang="en-US" smtClean="0"/>
              <a:t>2021/5/19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B31A940-3241-4BCF-8F44-3170BAFD7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BB79F2D-6A8F-4F53-9CAC-09B97B963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F8D6E-D470-428D-82E8-4474B7C398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36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35E49C8-64F0-44AC-A695-15CAFF35E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FB0C8C1-DA57-4DF7-9076-60FB38131B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3461DAA3-4FA5-459E-8F89-4CF4E115DC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B469001-F92B-48DF-ADDF-AB6F30955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AA5D5-7F38-4357-AC54-285A36D4B41C}" type="datetimeFigureOut">
              <a:rPr lang="zh-CN" altLang="en-US" smtClean="0"/>
              <a:t>2021/5/19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62433629-426C-468A-8EB7-1AAB7B928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7C42B312-5D12-46AE-88EF-198E12D48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F8D6E-D470-428D-82E8-4474B7C398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721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965B85F-3010-4688-93ED-DA7313C3F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D1803D7-8B5B-4443-90DB-4C8F037922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45538859-F88C-4265-911E-DDC0132C38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71EAC304-CD88-472E-B919-6C21E2C5AF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783A90BA-ABC9-4ACC-B164-390C972A79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72693619-BED6-491A-B801-D895BCE51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AA5D5-7F38-4357-AC54-285A36D4B41C}" type="datetimeFigureOut">
              <a:rPr lang="zh-CN" altLang="en-US" smtClean="0"/>
              <a:t>2021/5/19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496F5BF2-E1C7-466F-BE74-4986C5BB6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24B11F00-4339-4F52-B49C-42073DA04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F8D6E-D470-428D-82E8-4474B7C398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717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DBDDCD3-28BD-4FFC-B874-CD737C8B0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2B8EDDDD-0FE2-41C6-B1C6-BAE5CAC4C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AA5D5-7F38-4357-AC54-285A36D4B41C}" type="datetimeFigureOut">
              <a:rPr lang="zh-CN" altLang="en-US" smtClean="0"/>
              <a:t>2021/5/19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4C47E91D-7688-4FE8-82A1-E88A8986F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3A6116B7-DF9F-431C-85A3-E0645E5E2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F8D6E-D470-428D-82E8-4474B7C398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870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F60FC8E6-9AC4-4471-9AE0-A4B370995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AA5D5-7F38-4357-AC54-285A36D4B41C}" type="datetimeFigureOut">
              <a:rPr lang="zh-CN" altLang="en-US" smtClean="0"/>
              <a:t>2021/5/19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F48F5B2F-30CB-4952-A82D-1EE319A8D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A1CB1E18-A4C7-42BF-AA6A-1A53CB015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F8D6E-D470-428D-82E8-4474B7C398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062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DD0BAEF-2BC4-4B2F-955F-7D6635F51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9062AA8-7314-4442-8D65-60CC9DE1FD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969AB3CC-4A92-4205-8340-06D0A1CEF7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A0E3E1F-EFAD-4896-A8C5-F0AA73F8F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AA5D5-7F38-4357-AC54-285A36D4B41C}" type="datetimeFigureOut">
              <a:rPr lang="zh-CN" altLang="en-US" smtClean="0"/>
              <a:t>2021/5/19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05B5B57-F9A0-4311-A3DD-2AB140BE9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CBF5E9E-9E26-4DCC-AB86-736F17A2D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F8D6E-D470-428D-82E8-4474B7C398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5670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8D3C227-EECA-429A-8C4A-C7C6740E4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428BDA53-FC32-4713-A30C-863FDAE1DC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FBBB75B2-180A-4874-A3EB-A0B9FD1562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7E933BB-8271-4383-8C65-2BCDBDF56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AA5D5-7F38-4357-AC54-285A36D4B41C}" type="datetimeFigureOut">
              <a:rPr lang="zh-CN" altLang="en-US" smtClean="0"/>
              <a:t>2021/5/19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FCF7A69-A81F-40EF-A69E-F46A22A9D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5516AD7-C3A2-4673-8654-0063460FE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F8D6E-D470-428D-82E8-4474B7C398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103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9B969A44-9C8D-445D-893D-1C668FBE2C9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BEEA62A3-F114-4894-BFD9-2945C4E7A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F131757-7ECA-4D8F-BF71-9B3ECF8CE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5FB7B5D-4B4F-46AA-9EE2-2782DAFEA0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AA5D5-7F38-4357-AC54-285A36D4B41C}" type="datetimeFigureOut">
              <a:rPr lang="zh-CN" altLang="en-US" smtClean="0"/>
              <a:t>2021/5/19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7547445-1609-4BBB-820E-E3449F66EE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D247FC8-DE75-40E1-900B-8ECD27ACB3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F8D6E-D470-428D-82E8-4474B7C398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94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969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wmf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48FF3815-8586-4549-A647-62339D392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EFA65A1-3E40-4E4B-8444-897B24D41CB7}"/>
              </a:ext>
            </a:extLst>
          </p:cNvPr>
          <p:cNvSpPr/>
          <p:nvPr/>
        </p:nvSpPr>
        <p:spPr>
          <a:xfrm>
            <a:off x="0" y="868680"/>
            <a:ext cx="12192000" cy="423671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三极拙楷简体" panose="00000500000000000000" pitchFamily="2" charset="-122"/>
              <a:ea typeface="三极拙楷简体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E9929F7-65E1-4CD2-8EF6-7E28D0BFFB54}"/>
              </a:ext>
            </a:extLst>
          </p:cNvPr>
          <p:cNvSpPr txBox="1"/>
          <p:nvPr/>
        </p:nvSpPr>
        <p:spPr>
          <a:xfrm>
            <a:off x="3413164" y="1125247"/>
            <a:ext cx="5365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dirty="0">
                <a:solidFill>
                  <a:srgbClr val="0070C0"/>
                </a:solidFill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[</a:t>
            </a:r>
            <a:r>
              <a:rPr lang="zh-CN" altLang="en-US" sz="3200" dirty="0">
                <a:solidFill>
                  <a:srgbClr val="0070C0"/>
                </a:solidFill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部教版二年级语文上册</a:t>
            </a:r>
            <a:r>
              <a:rPr lang="en-US" altLang="zh-CN" sz="3200" dirty="0">
                <a:solidFill>
                  <a:srgbClr val="0070C0"/>
                </a:solidFill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]</a:t>
            </a:r>
            <a:endParaRPr lang="zh-CN" altLang="en-US" sz="3200" dirty="0">
              <a:solidFill>
                <a:srgbClr val="0070C0"/>
              </a:solidFill>
              <a:latin typeface="站酷快乐体 " panose="02010600030101010101" pitchFamily="2" charset="-122"/>
              <a:ea typeface="站酷快乐体 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72B058B3-C497-46E5-978C-A7BCDE5DDF3B}"/>
              </a:ext>
            </a:extLst>
          </p:cNvPr>
          <p:cNvSpPr txBox="1"/>
          <p:nvPr/>
        </p:nvSpPr>
        <p:spPr>
          <a:xfrm>
            <a:off x="3271253" y="4416968"/>
            <a:ext cx="2685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0070C0"/>
                </a:solidFill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授课老师</a:t>
            </a:r>
            <a:r>
              <a:rPr lang="zh-CN" altLang="en-US" sz="2400" dirty="0" smtClean="0">
                <a:solidFill>
                  <a:srgbClr val="0070C0"/>
                </a:solidFill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：优品</a:t>
            </a:r>
            <a:r>
              <a:rPr lang="en-US" altLang="zh-CN" sz="2400" dirty="0" smtClean="0">
                <a:solidFill>
                  <a:srgbClr val="0070C0"/>
                </a:solidFill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PPT</a:t>
            </a:r>
            <a:endParaRPr lang="zh-CN" altLang="en-US" sz="2400" dirty="0">
              <a:solidFill>
                <a:srgbClr val="0070C0"/>
              </a:solidFill>
              <a:latin typeface="站酷快乐体 " panose="02010600030101010101" pitchFamily="2" charset="-122"/>
              <a:ea typeface="站酷快乐体 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AEB0FDF3-D21D-44C9-AD86-B4661AB85AB8}"/>
              </a:ext>
            </a:extLst>
          </p:cNvPr>
          <p:cNvSpPr txBox="1"/>
          <p:nvPr/>
        </p:nvSpPr>
        <p:spPr>
          <a:xfrm>
            <a:off x="6389378" y="4429576"/>
            <a:ext cx="2310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0070C0"/>
                </a:solidFill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授课时间：</a:t>
            </a:r>
            <a:r>
              <a:rPr lang="en-US" altLang="zh-CN" sz="2400" dirty="0">
                <a:solidFill>
                  <a:srgbClr val="0070C0"/>
                </a:solidFill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20XX</a:t>
            </a:r>
            <a:endParaRPr lang="zh-CN" altLang="en-US" sz="2400" dirty="0">
              <a:solidFill>
                <a:srgbClr val="0070C0"/>
              </a:solidFill>
              <a:latin typeface="站酷快乐体 " panose="02010600030101010101" pitchFamily="2" charset="-122"/>
              <a:ea typeface="站酷快乐体 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0F853B91-4B08-4207-BA51-30EBF042F450}"/>
              </a:ext>
            </a:extLst>
          </p:cNvPr>
          <p:cNvSpPr txBox="1"/>
          <p:nvPr/>
        </p:nvSpPr>
        <p:spPr>
          <a:xfrm>
            <a:off x="1615736" y="1372228"/>
            <a:ext cx="907297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800" dirty="0">
                <a:ln w="190500">
                  <a:solidFill>
                    <a:schemeClr val="accent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日月潭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0A2F5353-1DBF-4A24-94C5-C16FC633A98B}"/>
              </a:ext>
            </a:extLst>
          </p:cNvPr>
          <p:cNvSpPr txBox="1"/>
          <p:nvPr/>
        </p:nvSpPr>
        <p:spPr>
          <a:xfrm>
            <a:off x="1615736" y="1372228"/>
            <a:ext cx="897532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800" dirty="0">
                <a:solidFill>
                  <a:schemeClr val="bg1"/>
                </a:solidFill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日月潭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6D7054BE-9023-459F-A606-84A079857F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6352">
            <a:off x="689906" y="411197"/>
            <a:ext cx="1922058" cy="1922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110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10185DD-CBE3-45B7-A197-9B60B3FE0A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" r="3027" b="9346"/>
          <a:stretch/>
        </p:blipFill>
        <p:spPr>
          <a:xfrm>
            <a:off x="1" y="-20925"/>
            <a:ext cx="12192000" cy="6878925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EFA65A1-3E40-4E4B-8444-897B24D41CB7}"/>
              </a:ext>
            </a:extLst>
          </p:cNvPr>
          <p:cNvSpPr/>
          <p:nvPr/>
        </p:nvSpPr>
        <p:spPr>
          <a:xfrm>
            <a:off x="213360" y="228600"/>
            <a:ext cx="11765280" cy="6355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三极拙楷简体" panose="00000500000000000000" pitchFamily="2" charset="-122"/>
              <a:ea typeface="三极拙楷简体" panose="00000500000000000000" pitchFamily="2" charset="-122"/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EC1F1C2-3D6D-489B-B5C7-B77D6D4D47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6352">
            <a:off x="284018" y="348357"/>
            <a:ext cx="1022823" cy="102282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C1C5186-9745-4867-9CC8-7F60F1C2EF9A}"/>
              </a:ext>
            </a:extLst>
          </p:cNvPr>
          <p:cNvSpPr txBox="1"/>
          <p:nvPr/>
        </p:nvSpPr>
        <p:spPr>
          <a:xfrm>
            <a:off x="1426597" y="628935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课文讲解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CF2C30FD-E408-4946-8EF0-A27C689EA937}"/>
              </a:ext>
            </a:extLst>
          </p:cNvPr>
          <p:cNvGrpSpPr/>
          <p:nvPr/>
        </p:nvGrpSpPr>
        <p:grpSpPr>
          <a:xfrm>
            <a:off x="6885498" y="2243641"/>
            <a:ext cx="3788091" cy="3026805"/>
            <a:chOff x="6788469" y="1779831"/>
            <a:chExt cx="3788091" cy="3026805"/>
          </a:xfrm>
        </p:grpSpPr>
        <p:sp>
          <p:nvSpPr>
            <p:cNvPr id="7" name="TextBox 4">
              <a:extLst>
                <a:ext uri="{FF2B5EF4-FFF2-40B4-BE49-F238E27FC236}">
                  <a16:creationId xmlns:a16="http://schemas.microsoft.com/office/drawing/2014/main" xmlns="" id="{F1A17B62-1E65-4C07-A900-4241427205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88469" y="1779831"/>
              <a:ext cx="3673475" cy="58477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3200" b="1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日月潭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CBA726A9-C587-407F-9608-86C1FC4CAFA0}"/>
                </a:ext>
              </a:extLst>
            </p:cNvPr>
            <p:cNvSpPr txBox="1"/>
            <p:nvPr/>
          </p:nvSpPr>
          <p:spPr>
            <a:xfrm>
              <a:off x="6788469" y="2867644"/>
              <a:ext cx="3788091" cy="19389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>
                <a:defRPr/>
              </a:pPr>
              <a:r>
                <a:rPr lang="zh-CN" altLang="en-US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位 置：</a:t>
              </a:r>
              <a:r>
                <a:rPr lang="zh-CN" altLang="en-US" sz="2400" kern="10" dirty="0">
                  <a:ln w="9525">
                    <a:noFill/>
                    <a:round/>
                  </a:ln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台 湾 省</a:t>
              </a:r>
              <a:endParaRPr lang="en-US" altLang="zh-CN" sz="2400" kern="10" dirty="0">
                <a:ln w="9525">
                  <a:noFill/>
                  <a:round/>
                </a:ln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dist">
                <a:defRPr/>
              </a:pPr>
              <a:r>
                <a:rPr lang="zh-CN" altLang="en-US" sz="2400" kern="10" dirty="0">
                  <a:ln w="9525">
                    <a:noFill/>
                    <a:round/>
                  </a:ln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名字：像月像日</a:t>
              </a:r>
              <a:endParaRPr lang="en-US" altLang="zh-CN" sz="2400" kern="10" dirty="0">
                <a:ln w="9525">
                  <a:noFill/>
                  <a:round/>
                </a:ln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dist">
                <a:defRPr/>
              </a:pPr>
              <a:r>
                <a:rPr lang="zh-CN" altLang="en-US" sz="2400" kern="10" dirty="0">
                  <a:ln w="9525">
                    <a:noFill/>
                    <a:round/>
                  </a:ln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清晨薄薄的像雾</a:t>
              </a:r>
              <a:endParaRPr lang="en-US" altLang="zh-CN" sz="2400" kern="10" dirty="0">
                <a:ln w="9525">
                  <a:noFill/>
                  <a:round/>
                </a:ln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dist">
                <a:defRPr/>
              </a:pPr>
              <a:r>
                <a:rPr lang="zh-CN" altLang="en-US" sz="2400" kern="10" dirty="0">
                  <a:ln w="9525">
                    <a:noFill/>
                    <a:round/>
                  </a:ln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中午太阳高照</a:t>
              </a:r>
              <a:endParaRPr lang="en-US" altLang="zh-CN" sz="2400" kern="10" dirty="0">
                <a:ln w="9525">
                  <a:noFill/>
                  <a:round/>
                </a:ln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dist">
                <a:defRPr/>
              </a:pPr>
              <a:r>
                <a:rPr lang="zh-CN" altLang="en-US" sz="2400" kern="10" dirty="0">
                  <a:ln w="9525">
                    <a:noFill/>
                    <a:round/>
                  </a:ln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雨天披上轻纱</a:t>
              </a:r>
            </a:p>
          </p:txBody>
        </p:sp>
      </p:grpSp>
      <p:pic>
        <p:nvPicPr>
          <p:cNvPr id="8196" name="Picture 4">
            <a:extLst>
              <a:ext uri="{FF2B5EF4-FFF2-40B4-BE49-F238E27FC236}">
                <a16:creationId xmlns:a16="http://schemas.microsoft.com/office/drawing/2014/main" xmlns="" id="{CE466097-BD46-4E1D-BE15-12AFEC76C2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294" y="2179894"/>
            <a:ext cx="4684270" cy="311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60830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10185DD-CBE3-45B7-A197-9B60B3FE0A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" r="3027" b="9346"/>
          <a:stretch/>
        </p:blipFill>
        <p:spPr>
          <a:xfrm>
            <a:off x="1" y="-20925"/>
            <a:ext cx="12192000" cy="6878925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EFA65A1-3E40-4E4B-8444-897B24D41CB7}"/>
              </a:ext>
            </a:extLst>
          </p:cNvPr>
          <p:cNvSpPr/>
          <p:nvPr/>
        </p:nvSpPr>
        <p:spPr>
          <a:xfrm>
            <a:off x="213360" y="228600"/>
            <a:ext cx="11765280" cy="6355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三极拙楷简体" panose="00000500000000000000" pitchFamily="2" charset="-122"/>
              <a:ea typeface="三极拙楷简体" panose="00000500000000000000" pitchFamily="2" charset="-122"/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EC1F1C2-3D6D-489B-B5C7-B77D6D4D47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6352">
            <a:off x="284018" y="348357"/>
            <a:ext cx="1022823" cy="102282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C1C5186-9745-4867-9CC8-7F60F1C2EF9A}"/>
              </a:ext>
            </a:extLst>
          </p:cNvPr>
          <p:cNvSpPr txBox="1"/>
          <p:nvPr/>
        </p:nvSpPr>
        <p:spPr>
          <a:xfrm>
            <a:off x="1426597" y="628935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课文讲解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AA940FB2-F90A-473C-B92A-731822B70693}"/>
              </a:ext>
            </a:extLst>
          </p:cNvPr>
          <p:cNvGrpSpPr/>
          <p:nvPr/>
        </p:nvGrpSpPr>
        <p:grpSpPr>
          <a:xfrm>
            <a:off x="644958" y="1891270"/>
            <a:ext cx="5669118" cy="3628044"/>
            <a:chOff x="2135484" y="2062952"/>
            <a:chExt cx="6173427" cy="3628044"/>
          </a:xfrm>
        </p:grpSpPr>
        <p:sp>
          <p:nvSpPr>
            <p:cNvPr id="13" name="Rectangle 5">
              <a:extLst>
                <a:ext uri="{FF2B5EF4-FFF2-40B4-BE49-F238E27FC236}">
                  <a16:creationId xmlns:a16="http://schemas.microsoft.com/office/drawing/2014/main" xmlns="" id="{1E11C9EE-21C5-4DD9-A0BD-06D471D5FC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5484" y="2062952"/>
              <a:ext cx="6173427" cy="3628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250000"/>
                </a:lnSpc>
                <a:defRPr/>
              </a:pPr>
              <a:r>
                <a:rPr lang="en-US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  </a:t>
              </a:r>
              <a:r>
                <a:rPr lang="zh-CN" altLang="en-US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日月潭是我国（      ）省最大的一个（     ）。那里（                ），（                  ），周围有许多（                  ）。</a:t>
              </a:r>
            </a:p>
          </p:txBody>
        </p:sp>
        <p:sp>
          <p:nvSpPr>
            <p:cNvPr id="14" name="Rectangle 8">
              <a:extLst>
                <a:ext uri="{FF2B5EF4-FFF2-40B4-BE49-F238E27FC236}">
                  <a16:creationId xmlns:a16="http://schemas.microsoft.com/office/drawing/2014/main" xmlns="" id="{10EF292E-1431-4A1D-89F1-3D608DC8E0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3008" y="2459996"/>
              <a:ext cx="202882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台湾</a:t>
              </a:r>
            </a:p>
          </p:txBody>
        </p:sp>
        <p:sp>
          <p:nvSpPr>
            <p:cNvPr id="15" name="Rectangle 9">
              <a:extLst>
                <a:ext uri="{FF2B5EF4-FFF2-40B4-BE49-F238E27FC236}">
                  <a16:creationId xmlns:a16="http://schemas.microsoft.com/office/drawing/2014/main" xmlns="" id="{4A7CEDC7-7DF8-4890-A70E-75FC31059D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482" y="3358468"/>
              <a:ext cx="100647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湖</a:t>
              </a:r>
            </a:p>
          </p:txBody>
        </p:sp>
        <p:sp>
          <p:nvSpPr>
            <p:cNvPr id="16" name="Rectangle 10">
              <a:extLst>
                <a:ext uri="{FF2B5EF4-FFF2-40B4-BE49-F238E27FC236}">
                  <a16:creationId xmlns:a16="http://schemas.microsoft.com/office/drawing/2014/main" xmlns="" id="{D7113E44-514E-4099-B1DF-978561058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2147" y="3358467"/>
              <a:ext cx="213042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群山环绕</a:t>
              </a:r>
            </a:p>
          </p:txBody>
        </p:sp>
        <p:sp>
          <p:nvSpPr>
            <p:cNvPr id="17" name="Rectangle 11">
              <a:extLst>
                <a:ext uri="{FF2B5EF4-FFF2-40B4-BE49-F238E27FC236}">
                  <a16:creationId xmlns:a16="http://schemas.microsoft.com/office/drawing/2014/main" xmlns="" id="{5D1C66AB-B18D-4FB5-B22B-8D9C764972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9397" y="4279305"/>
              <a:ext cx="230505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树木茂盛</a:t>
              </a:r>
            </a:p>
          </p:txBody>
        </p:sp>
        <p:sp>
          <p:nvSpPr>
            <p:cNvPr id="18" name="Rectangle 12">
              <a:extLst>
                <a:ext uri="{FF2B5EF4-FFF2-40B4-BE49-F238E27FC236}">
                  <a16:creationId xmlns:a16="http://schemas.microsoft.com/office/drawing/2014/main" xmlns="" id="{3A420E5C-D01D-4590-BD27-FEFDC460B1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482" y="5177777"/>
              <a:ext cx="189547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名胜古迹</a:t>
              </a:r>
            </a:p>
          </p:txBody>
        </p:sp>
      </p:grpSp>
      <p:pic>
        <p:nvPicPr>
          <p:cNvPr id="9218" name="Picture 2" descr="æ¥ææ½­">
            <a:extLst>
              <a:ext uri="{FF2B5EF4-FFF2-40B4-BE49-F238E27FC236}">
                <a16:creationId xmlns:a16="http://schemas.microsoft.com/office/drawing/2014/main" xmlns="" id="{59C0A212-EC3B-42AF-9E77-F8E29F8EA5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747" y="2348446"/>
            <a:ext cx="4004732" cy="27136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4011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10185DD-CBE3-45B7-A197-9B60B3FE0A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" r="3027" b="9346"/>
          <a:stretch/>
        </p:blipFill>
        <p:spPr>
          <a:xfrm>
            <a:off x="1" y="-20925"/>
            <a:ext cx="12192000" cy="6878925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EFA65A1-3E40-4E4B-8444-897B24D41CB7}"/>
              </a:ext>
            </a:extLst>
          </p:cNvPr>
          <p:cNvSpPr/>
          <p:nvPr/>
        </p:nvSpPr>
        <p:spPr>
          <a:xfrm>
            <a:off x="213360" y="228600"/>
            <a:ext cx="11765280" cy="6355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三极拙楷简体" panose="00000500000000000000" pitchFamily="2" charset="-122"/>
              <a:ea typeface="三极拙楷简体" panose="00000500000000000000" pitchFamily="2" charset="-122"/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EC1F1C2-3D6D-489B-B5C7-B77D6D4D47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6352">
            <a:off x="284018" y="348357"/>
            <a:ext cx="1022823" cy="102282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C1C5186-9745-4867-9CC8-7F60F1C2EF9A}"/>
              </a:ext>
            </a:extLst>
          </p:cNvPr>
          <p:cNvSpPr txBox="1"/>
          <p:nvPr/>
        </p:nvSpPr>
        <p:spPr>
          <a:xfrm>
            <a:off x="1426597" y="628935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课文讲解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F5AA28C2-9212-4B5C-8843-8A3883C88B57}"/>
              </a:ext>
            </a:extLst>
          </p:cNvPr>
          <p:cNvGrpSpPr/>
          <p:nvPr/>
        </p:nvGrpSpPr>
        <p:grpSpPr>
          <a:xfrm>
            <a:off x="4489837" y="606694"/>
            <a:ext cx="6902018" cy="5598892"/>
            <a:chOff x="4489837" y="606694"/>
            <a:chExt cx="6902018" cy="5598892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E032756E-8984-4C2B-AA86-27546BB19D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9837" y="606694"/>
              <a:ext cx="6902018" cy="5598892"/>
            </a:xfrm>
            <a:prstGeom prst="rect">
              <a:avLst/>
            </a:prstGeom>
          </p:spPr>
        </p:pic>
        <p:sp>
          <p:nvSpPr>
            <p:cNvPr id="7" name="Rectangle 5">
              <a:extLst>
                <a:ext uri="{FF2B5EF4-FFF2-40B4-BE49-F238E27FC236}">
                  <a16:creationId xmlns:a16="http://schemas.microsoft.com/office/drawing/2014/main" xmlns="" id="{DA4CB795-25EB-4C99-ABD2-F03DE94F4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2694" y="2417243"/>
              <a:ext cx="4841800" cy="2461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 indent="2667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indent="266693" eaLnBrk="1" hangingPunct="1">
                <a:lnSpc>
                  <a:spcPct val="200000"/>
                </a:lnSpc>
                <a:defRPr/>
              </a:pPr>
              <a:r>
                <a:rPr lang="zh-CN" altLang="en-US" sz="20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 小岛把湖水分成两半，北边叫日潭。南边叫月潭。</a:t>
              </a:r>
            </a:p>
            <a:p>
              <a:pPr indent="266693">
                <a:lnSpc>
                  <a:spcPct val="200000"/>
                </a:lnSpc>
                <a:defRPr/>
              </a:pPr>
              <a:r>
                <a:rPr lang="zh-CN" altLang="en-US" sz="20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 小岛把湖水分成两半，北边像圆圆的太阳，叫日潭。南边像弯弯的月亮，叫月潭。</a:t>
              </a:r>
            </a:p>
            <a:p>
              <a:pPr indent="266693">
                <a:lnSpc>
                  <a:spcPct val="200000"/>
                </a:lnSpc>
                <a:defRPr/>
              </a:pPr>
              <a:endParaRPr lang="en-US" altLang="zh-CN" sz="20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9543A693-ABBA-486E-9513-FD66E67D1B15}"/>
                </a:ext>
              </a:extLst>
            </p:cNvPr>
            <p:cNvSpPr txBox="1"/>
            <p:nvPr/>
          </p:nvSpPr>
          <p:spPr>
            <a:xfrm>
              <a:off x="4523695" y="789675"/>
              <a:ext cx="609600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hangingPunct="1">
                <a:defRPr/>
              </a:pPr>
              <a:r>
                <a:rPr lang="zh-CN" altLang="en-US" sz="3200" b="1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比较两句话的区别</a:t>
              </a:r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16B4E582-5C80-4DE5-93A5-4AE82DAC00B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07" y="1960549"/>
            <a:ext cx="3286501" cy="417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5957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10185DD-CBE3-45B7-A197-9B60B3FE0A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" r="3027" b="9346"/>
          <a:stretch/>
        </p:blipFill>
        <p:spPr>
          <a:xfrm>
            <a:off x="1" y="-20925"/>
            <a:ext cx="12192000" cy="6878925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EFA65A1-3E40-4E4B-8444-897B24D41CB7}"/>
              </a:ext>
            </a:extLst>
          </p:cNvPr>
          <p:cNvSpPr/>
          <p:nvPr/>
        </p:nvSpPr>
        <p:spPr>
          <a:xfrm>
            <a:off x="213360" y="228600"/>
            <a:ext cx="11765280" cy="6355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三极拙楷简体" panose="00000500000000000000" pitchFamily="2" charset="-122"/>
              <a:ea typeface="三极拙楷简体" panose="00000500000000000000" pitchFamily="2" charset="-122"/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EC1F1C2-3D6D-489B-B5C7-B77D6D4D47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6352">
            <a:off x="284018" y="348357"/>
            <a:ext cx="1022823" cy="102282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C1C5186-9745-4867-9CC8-7F60F1C2EF9A}"/>
              </a:ext>
            </a:extLst>
          </p:cNvPr>
          <p:cNvSpPr txBox="1"/>
          <p:nvPr/>
        </p:nvSpPr>
        <p:spPr>
          <a:xfrm>
            <a:off x="1426597" y="628935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课文讲解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767C3B5F-BB0F-4017-B992-70B181ADBB07}"/>
              </a:ext>
            </a:extLst>
          </p:cNvPr>
          <p:cNvGrpSpPr/>
          <p:nvPr/>
        </p:nvGrpSpPr>
        <p:grpSpPr>
          <a:xfrm>
            <a:off x="938593" y="628935"/>
            <a:ext cx="6380163" cy="5017790"/>
            <a:chOff x="3879913" y="430704"/>
            <a:chExt cx="6380163" cy="5017790"/>
          </a:xfrm>
        </p:grpSpPr>
        <p:sp>
          <p:nvSpPr>
            <p:cNvPr id="16" name="Rectangle 3">
              <a:extLst>
                <a:ext uri="{FF2B5EF4-FFF2-40B4-BE49-F238E27FC236}">
                  <a16:creationId xmlns:a16="http://schemas.microsoft.com/office/drawing/2014/main" xmlns="" id="{0ADC7A2C-0489-4B9F-8D19-C5AF444F26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79913" y="430704"/>
              <a:ext cx="6380163" cy="3013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>
              <a:lvl1pPr marL="2286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228594" indent="-228594">
                <a:lnSpc>
                  <a:spcPct val="250000"/>
                </a:lnSpc>
                <a:spcBef>
                  <a:spcPts val="1000"/>
                </a:spcBef>
                <a:defRPr/>
              </a:pPr>
              <a:endParaRPr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marL="228594" indent="-228594">
                <a:lnSpc>
                  <a:spcPct val="25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/>
              </a:pPr>
              <a:r>
                <a:rPr lang="zh-CN" altLang="en-US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台湾最大的一个湖是（             ）。</a:t>
              </a:r>
            </a:p>
            <a:p>
              <a:pPr marL="228594" indent="-228594">
                <a:lnSpc>
                  <a:spcPct val="25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/>
              </a:pPr>
              <a:r>
                <a:rPr lang="zh-CN" altLang="en-US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日月潭的湖水（               ）。</a:t>
              </a:r>
            </a:p>
            <a:p>
              <a:pPr marL="228594" indent="-228594">
                <a:lnSpc>
                  <a:spcPct val="25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/>
              </a:pPr>
              <a:r>
                <a:rPr lang="zh-CN" altLang="en-US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日潭像（                       ）。</a:t>
              </a:r>
            </a:p>
            <a:p>
              <a:pPr marL="228594" indent="-228594">
                <a:lnSpc>
                  <a:spcPct val="25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/>
              </a:pPr>
              <a:r>
                <a:rPr lang="zh-CN" altLang="en-US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月潭像（                        ）。</a:t>
              </a:r>
            </a:p>
            <a:p>
              <a:pPr marL="228594" indent="-228594">
                <a:lnSpc>
                  <a:spcPct val="25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/>
              </a:pPr>
              <a:endParaRPr lang="en-US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Text Box 7">
              <a:extLst>
                <a:ext uri="{FF2B5EF4-FFF2-40B4-BE49-F238E27FC236}">
                  <a16:creationId xmlns:a16="http://schemas.microsoft.com/office/drawing/2014/main" xmlns="" id="{C9FC633D-BC15-4C14-89C1-259DE855BC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10266" y="1871033"/>
              <a:ext cx="142557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en-US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日月潭</a:t>
              </a:r>
            </a:p>
          </p:txBody>
        </p:sp>
        <p:sp>
          <p:nvSpPr>
            <p:cNvPr id="18" name="Text Box 9">
              <a:extLst>
                <a:ext uri="{FF2B5EF4-FFF2-40B4-BE49-F238E27FC236}">
                  <a16:creationId xmlns:a16="http://schemas.microsoft.com/office/drawing/2014/main" xmlns="" id="{46AFC6AF-5DD3-47B5-886F-2605671248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32721" y="2905905"/>
              <a:ext cx="143986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en-US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碧绿</a:t>
              </a:r>
            </a:p>
          </p:txBody>
        </p:sp>
        <p:sp>
          <p:nvSpPr>
            <p:cNvPr id="19" name="Text Box 12">
              <a:extLst>
                <a:ext uri="{FF2B5EF4-FFF2-40B4-BE49-F238E27FC236}">
                  <a16:creationId xmlns:a16="http://schemas.microsoft.com/office/drawing/2014/main" xmlns="" id="{30AAD8C7-1F71-45C4-A853-6343BFC87C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34104" y="3928591"/>
              <a:ext cx="223202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en-US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圆圆的太阳</a:t>
              </a:r>
            </a:p>
          </p:txBody>
        </p:sp>
        <p:sp>
          <p:nvSpPr>
            <p:cNvPr id="20" name="Text Box 13">
              <a:extLst>
                <a:ext uri="{FF2B5EF4-FFF2-40B4-BE49-F238E27FC236}">
                  <a16:creationId xmlns:a16="http://schemas.microsoft.com/office/drawing/2014/main" xmlns="" id="{1C79F13C-B022-4676-859D-0A29779CEE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44898" y="4986829"/>
              <a:ext cx="245903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en-US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弯弯的月亮</a:t>
              </a:r>
            </a:p>
          </p:txBody>
        </p:sp>
      </p:grpSp>
      <p:pic>
        <p:nvPicPr>
          <p:cNvPr id="10242" name="Picture 2">
            <a:extLst>
              <a:ext uri="{FF2B5EF4-FFF2-40B4-BE49-F238E27FC236}">
                <a16:creationId xmlns:a16="http://schemas.microsoft.com/office/drawing/2014/main" xmlns="" id="{D9E6486D-1793-4C95-AA0B-4EF8895FB9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734" y="2174797"/>
            <a:ext cx="5209994" cy="3478878"/>
          </a:xfrm>
          <a:prstGeom prst="rect">
            <a:avLst/>
          </a:prstGeom>
          <a:ln w="889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83517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10185DD-CBE3-45B7-A197-9B60B3FE0A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" r="3027" b="9346"/>
          <a:stretch/>
        </p:blipFill>
        <p:spPr>
          <a:xfrm>
            <a:off x="1" y="-20925"/>
            <a:ext cx="12192000" cy="6878925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EFA65A1-3E40-4E4B-8444-897B24D41CB7}"/>
              </a:ext>
            </a:extLst>
          </p:cNvPr>
          <p:cNvSpPr/>
          <p:nvPr/>
        </p:nvSpPr>
        <p:spPr>
          <a:xfrm>
            <a:off x="213360" y="228600"/>
            <a:ext cx="11765280" cy="6355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三极拙楷简体" panose="00000500000000000000" pitchFamily="2" charset="-122"/>
              <a:ea typeface="三极拙楷简体" panose="00000500000000000000" pitchFamily="2" charset="-122"/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EC1F1C2-3D6D-489B-B5C7-B77D6D4D47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6352">
            <a:off x="284018" y="348357"/>
            <a:ext cx="1022823" cy="102282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C1C5186-9745-4867-9CC8-7F60F1C2EF9A}"/>
              </a:ext>
            </a:extLst>
          </p:cNvPr>
          <p:cNvSpPr txBox="1"/>
          <p:nvPr/>
        </p:nvSpPr>
        <p:spPr>
          <a:xfrm>
            <a:off x="1426597" y="628935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课文讲解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BEAA4209-BE56-435C-BA7E-68CE6989C16C}"/>
              </a:ext>
            </a:extLst>
          </p:cNvPr>
          <p:cNvGrpSpPr/>
          <p:nvPr/>
        </p:nvGrpSpPr>
        <p:grpSpPr>
          <a:xfrm>
            <a:off x="795429" y="1575984"/>
            <a:ext cx="10778645" cy="3710945"/>
            <a:chOff x="56343" y="1194461"/>
            <a:chExt cx="16617523" cy="3710945"/>
          </a:xfrm>
        </p:grpSpPr>
        <p:sp>
          <p:nvSpPr>
            <p:cNvPr id="8" name="Rectangle 3">
              <a:extLst>
                <a:ext uri="{FF2B5EF4-FFF2-40B4-BE49-F238E27FC236}">
                  <a16:creationId xmlns:a16="http://schemas.microsoft.com/office/drawing/2014/main" xmlns="" id="{5FAF35C1-45F6-421E-97D9-359D9495F8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55905" y="3192493"/>
              <a:ext cx="10217961" cy="1712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>
              <a:lvl1pPr marL="2286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228594" indent="-228594" eaLnBrk="1" hangingPunct="1">
                <a:lnSpc>
                  <a:spcPct val="20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/>
              </a:pPr>
              <a:r>
                <a:rPr lang="zh-CN" altLang="en-US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日月潭是我国台湾省最大的一个湖。它在台中附近的高山上。那里群山环绕，树木茂盛，周围有许多名胜古迹。</a:t>
              </a:r>
            </a:p>
            <a:p>
              <a:pPr marL="228594" indent="-228594" eaLnBrk="1" hangingPunct="1">
                <a:lnSpc>
                  <a:spcPct val="200000"/>
                </a:lnSpc>
                <a:spcBef>
                  <a:spcPts val="1000"/>
                </a:spcBef>
                <a:defRPr/>
              </a:pPr>
              <a:endParaRPr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marL="228594" indent="-228594" eaLnBrk="1" hangingPunct="1">
                <a:lnSpc>
                  <a:spcPct val="200000"/>
                </a:lnSpc>
                <a:spcBef>
                  <a:spcPts val="1000"/>
                </a:spcBef>
                <a:defRPr/>
              </a:pPr>
              <a:endParaRPr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Text Box 9">
              <a:extLst>
                <a:ext uri="{FF2B5EF4-FFF2-40B4-BE49-F238E27FC236}">
                  <a16:creationId xmlns:a16="http://schemas.microsoft.com/office/drawing/2014/main" xmlns="" id="{0A6AF403-20E5-4C30-888D-1AAA766C4D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0737" y="2992438"/>
              <a:ext cx="12239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endParaRPr lang="zh-CN" altLang="zh-CN" sz="2000" ker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" name="Text Box 11">
              <a:extLst>
                <a:ext uri="{FF2B5EF4-FFF2-40B4-BE49-F238E27FC236}">
                  <a16:creationId xmlns:a16="http://schemas.microsoft.com/office/drawing/2014/main" xmlns="" id="{1FA29690-CA44-45BC-A42D-B3C10673AC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92765" y="3497263"/>
              <a:ext cx="266382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endParaRPr lang="zh-CN" altLang="zh-CN" sz="2000" ker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5C13B456-7481-425C-B54F-FD4A76422D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43" y="1525240"/>
              <a:ext cx="6286501" cy="1467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200000"/>
                </a:lnSpc>
                <a:defRPr/>
              </a:pPr>
              <a:r>
                <a:rPr lang="en-US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</a:t>
              </a:r>
              <a:r>
                <a:rPr lang="zh-CN" altLang="en-US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、日月潭地处哪里？</a:t>
              </a:r>
              <a:endParaRPr lang="en-US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eaLnBrk="1" hangingPunct="1">
                <a:lnSpc>
                  <a:spcPct val="200000"/>
                </a:lnSpc>
                <a:defRPr/>
              </a:pPr>
              <a:r>
                <a:rPr lang="en-US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</a:t>
              </a:r>
              <a:r>
                <a:rPr lang="zh-CN" altLang="en-US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、日月潭环境怎么样？</a:t>
              </a:r>
            </a:p>
          </p:txBody>
        </p:sp>
        <p:sp>
          <p:nvSpPr>
            <p:cNvPr id="13" name="矩形 8">
              <a:extLst>
                <a:ext uri="{FF2B5EF4-FFF2-40B4-BE49-F238E27FC236}">
                  <a16:creationId xmlns:a16="http://schemas.microsoft.com/office/drawing/2014/main" xmlns="" id="{D7FC8707-F3E9-4F94-AD61-C708C1AB1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657" y="1194461"/>
              <a:ext cx="408071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读课文，回答问题</a:t>
              </a:r>
            </a:p>
          </p:txBody>
        </p:sp>
      </p:grpSp>
      <p:pic>
        <p:nvPicPr>
          <p:cNvPr id="11266" name="Picture 2">
            <a:extLst>
              <a:ext uri="{FF2B5EF4-FFF2-40B4-BE49-F238E27FC236}">
                <a16:creationId xmlns:a16="http://schemas.microsoft.com/office/drawing/2014/main" xmlns="" id="{2DF8371B-5F28-4598-8E0F-04C5DAB6BE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45" b="17489"/>
          <a:stretch/>
        </p:blipFill>
        <p:spPr bwMode="auto">
          <a:xfrm>
            <a:off x="5050293" y="1540394"/>
            <a:ext cx="6264347" cy="190869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1270" name="Picture 6">
            <a:extLst>
              <a:ext uri="{FF2B5EF4-FFF2-40B4-BE49-F238E27FC236}">
                <a16:creationId xmlns:a16="http://schemas.microsoft.com/office/drawing/2014/main" xmlns="" id="{44006C9C-8AD5-49C9-BCE4-A289522160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634" y="3655647"/>
            <a:ext cx="2981325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646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10185DD-CBE3-45B7-A197-9B60B3FE0A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" r="3027" b="9346"/>
          <a:stretch/>
        </p:blipFill>
        <p:spPr>
          <a:xfrm>
            <a:off x="1" y="-20925"/>
            <a:ext cx="12192000" cy="6878925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EFA65A1-3E40-4E4B-8444-897B24D41CB7}"/>
              </a:ext>
            </a:extLst>
          </p:cNvPr>
          <p:cNvSpPr/>
          <p:nvPr/>
        </p:nvSpPr>
        <p:spPr>
          <a:xfrm>
            <a:off x="213360" y="228600"/>
            <a:ext cx="11765280" cy="6355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三极拙楷简体" panose="00000500000000000000" pitchFamily="2" charset="-122"/>
              <a:ea typeface="三极拙楷简体" panose="00000500000000000000" pitchFamily="2" charset="-122"/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EC1F1C2-3D6D-489B-B5C7-B77D6D4D47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6352">
            <a:off x="284018" y="348357"/>
            <a:ext cx="1022823" cy="102282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C1C5186-9745-4867-9CC8-7F60F1C2EF9A}"/>
              </a:ext>
            </a:extLst>
          </p:cNvPr>
          <p:cNvSpPr txBox="1"/>
          <p:nvPr/>
        </p:nvSpPr>
        <p:spPr>
          <a:xfrm>
            <a:off x="1426597" y="628935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课文讲解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E953598-8006-4413-9EB1-820D560E9A26}"/>
              </a:ext>
            </a:extLst>
          </p:cNvPr>
          <p:cNvGrpSpPr/>
          <p:nvPr/>
        </p:nvGrpSpPr>
        <p:grpSpPr>
          <a:xfrm>
            <a:off x="795429" y="2491354"/>
            <a:ext cx="8478127" cy="2382131"/>
            <a:chOff x="434379" y="1439794"/>
            <a:chExt cx="8478127" cy="2382131"/>
          </a:xfrm>
        </p:grpSpPr>
        <p:sp>
          <p:nvSpPr>
            <p:cNvPr id="8" name="TextBox 1">
              <a:extLst>
                <a:ext uri="{FF2B5EF4-FFF2-40B4-BE49-F238E27FC236}">
                  <a16:creationId xmlns:a16="http://schemas.microsoft.com/office/drawing/2014/main" xmlns="" id="{4248A59E-29FB-4A11-AEC5-7EEDF916C3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4379" y="1439794"/>
              <a:ext cx="785309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</a:t>
              </a:r>
              <a:r>
                <a:rPr lang="en-US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</a:t>
              </a:r>
              <a:r>
                <a:rPr lang="zh-CN" altLang="en-US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）注意比较体会早晨和中午日月他景色的不同；</a:t>
              </a:r>
              <a:endParaRPr lang="en-US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矩形 2">
              <a:extLst>
                <a:ext uri="{FF2B5EF4-FFF2-40B4-BE49-F238E27FC236}">
                  <a16:creationId xmlns:a16="http://schemas.microsoft.com/office/drawing/2014/main" xmlns="" id="{44622287-13F1-4F04-875E-8DEC84A2DD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379" y="2400027"/>
              <a:ext cx="8478127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400" ker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</a:t>
              </a:r>
              <a:r>
                <a:rPr lang="en-US" altLang="zh-CN" sz="2400" ker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</a:t>
              </a:r>
              <a:r>
                <a:rPr lang="zh-CN" altLang="en-US" sz="2400" ker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）在描写日月潭中景色的时候，运用了哪几种修辞手法？</a:t>
              </a:r>
              <a:endParaRPr lang="en-US" altLang="zh-CN" sz="2400" ker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eaLnBrk="1" hangingPunct="1">
                <a:defRPr/>
              </a:pPr>
              <a:endParaRPr lang="zh-CN" altLang="en-US" sz="2400" ker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F80D2C7D-2ED3-42CA-9CB4-CFD745967D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489" y="3360260"/>
              <a:ext cx="678656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400" ker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运用了拟人和比喻的修辞手法。</a:t>
              </a: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736EDDC2-B441-45E2-98D6-E99D40F14D7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461" y="2926089"/>
            <a:ext cx="3703311" cy="37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251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10185DD-CBE3-45B7-A197-9B60B3FE0A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" r="3027" b="9346"/>
          <a:stretch/>
        </p:blipFill>
        <p:spPr>
          <a:xfrm>
            <a:off x="1" y="-20925"/>
            <a:ext cx="12192000" cy="6878925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EFA65A1-3E40-4E4B-8444-897B24D41CB7}"/>
              </a:ext>
            </a:extLst>
          </p:cNvPr>
          <p:cNvSpPr/>
          <p:nvPr/>
        </p:nvSpPr>
        <p:spPr>
          <a:xfrm>
            <a:off x="213360" y="228600"/>
            <a:ext cx="11765280" cy="6355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三极拙楷简体" panose="00000500000000000000" pitchFamily="2" charset="-122"/>
              <a:ea typeface="三极拙楷简体" panose="00000500000000000000" pitchFamily="2" charset="-122"/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EC1F1C2-3D6D-489B-B5C7-B77D6D4D47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6352">
            <a:off x="284018" y="348357"/>
            <a:ext cx="1022823" cy="102282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C1C5186-9745-4867-9CC8-7F60F1C2EF9A}"/>
              </a:ext>
            </a:extLst>
          </p:cNvPr>
          <p:cNvSpPr txBox="1"/>
          <p:nvPr/>
        </p:nvSpPr>
        <p:spPr>
          <a:xfrm>
            <a:off x="1426597" y="628935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课堂总结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580E8E26-A673-4CE0-B64B-CC908E06BA08}"/>
              </a:ext>
            </a:extLst>
          </p:cNvPr>
          <p:cNvGrpSpPr/>
          <p:nvPr/>
        </p:nvGrpSpPr>
        <p:grpSpPr>
          <a:xfrm>
            <a:off x="3920164" y="859767"/>
            <a:ext cx="7845115" cy="4963144"/>
            <a:chOff x="3920164" y="859767"/>
            <a:chExt cx="7845115" cy="4963144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DC3E38B7-93F9-4252-8317-AC56DC438F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0164" y="859767"/>
              <a:ext cx="7845115" cy="4963144"/>
            </a:xfrm>
            <a:prstGeom prst="rect">
              <a:avLst/>
            </a:prstGeom>
          </p:spPr>
        </p:pic>
        <p:sp>
          <p:nvSpPr>
            <p:cNvPr id="7" name="Text Box 8">
              <a:extLst>
                <a:ext uri="{FF2B5EF4-FFF2-40B4-BE49-F238E27FC236}">
                  <a16:creationId xmlns:a16="http://schemas.microsoft.com/office/drawing/2014/main" xmlns="" id="{290F2C3F-DC4F-4504-B358-E458E21070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6036" y="1811883"/>
              <a:ext cx="5974081" cy="3637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250000"/>
                </a:lnSpc>
                <a:defRPr/>
              </a:pPr>
              <a:r>
                <a:rPr lang="en-US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</a:t>
              </a:r>
              <a:r>
                <a:rPr lang="zh-CN" altLang="en-US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、日月潭的景色这么美，请你以后把它介绍给大家；</a:t>
              </a:r>
            </a:p>
            <a:p>
              <a:pPr eaLnBrk="1" hangingPunct="1">
                <a:lnSpc>
                  <a:spcPct val="250000"/>
                </a:lnSpc>
                <a:defRPr/>
              </a:pPr>
              <a:r>
                <a:rPr lang="en-US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</a:t>
              </a:r>
              <a:r>
                <a:rPr lang="zh-CN" altLang="en-US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、找出课文里自己喜欢的好词佳句，存入“词语宝库”。</a:t>
              </a:r>
            </a:p>
          </p:txBody>
        </p:sp>
      </p:grp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F2BE9679-46FB-4B26-9C11-62F63BC788A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31" y="2278312"/>
            <a:ext cx="4175766" cy="4175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982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10185DD-CBE3-45B7-A197-9B60B3FE0A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" r="3027" b="9346"/>
          <a:stretch/>
        </p:blipFill>
        <p:spPr>
          <a:xfrm>
            <a:off x="1" y="-20925"/>
            <a:ext cx="12192000" cy="6878925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EFA65A1-3E40-4E4B-8444-897B24D41CB7}"/>
              </a:ext>
            </a:extLst>
          </p:cNvPr>
          <p:cNvSpPr/>
          <p:nvPr/>
        </p:nvSpPr>
        <p:spPr>
          <a:xfrm>
            <a:off x="213360" y="228600"/>
            <a:ext cx="11765280" cy="6355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三极拙楷简体" panose="00000500000000000000" pitchFamily="2" charset="-122"/>
              <a:ea typeface="三极拙楷简体" panose="00000500000000000000" pitchFamily="2" charset="-122"/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EC1F1C2-3D6D-489B-B5C7-B77D6D4D47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6352">
            <a:off x="284018" y="348357"/>
            <a:ext cx="1022823" cy="102282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C1C5186-9745-4867-9CC8-7F60F1C2EF9A}"/>
              </a:ext>
            </a:extLst>
          </p:cNvPr>
          <p:cNvSpPr txBox="1"/>
          <p:nvPr/>
        </p:nvSpPr>
        <p:spPr>
          <a:xfrm>
            <a:off x="1426597" y="628935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作业布置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F23922A-8023-4032-92F5-15BF03FF1A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3360" y="274320"/>
            <a:ext cx="11112882" cy="5797689"/>
          </a:xfrm>
          <a:prstGeom prst="rect">
            <a:avLst/>
          </a:prstGeom>
        </p:spPr>
      </p:pic>
      <p:sp>
        <p:nvSpPr>
          <p:cNvPr id="7" name="Text Box 8">
            <a:extLst>
              <a:ext uri="{FF2B5EF4-FFF2-40B4-BE49-F238E27FC236}">
                <a16:creationId xmlns:a16="http://schemas.microsoft.com/office/drawing/2014/main" xmlns="" id="{2266E5DD-8D2E-422B-8EC2-CDFFC4529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3553" y="2230822"/>
            <a:ext cx="6257925" cy="2713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50000"/>
              </a:lnSpc>
              <a:defRPr/>
            </a:pPr>
            <a:r>
              <a:rPr lang="en-US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r>
              <a:rPr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、向爸爸妈妈或你的好朋友介绍日月潭；</a:t>
            </a:r>
          </a:p>
          <a:p>
            <a:pPr eaLnBrk="1" hangingPunct="1">
              <a:lnSpc>
                <a:spcPct val="250000"/>
              </a:lnSpc>
              <a:defRPr/>
            </a:pPr>
            <a:r>
              <a:rPr lang="en-US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r>
              <a:rPr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、画画你心中的日月潭；</a:t>
            </a:r>
          </a:p>
          <a:p>
            <a:pPr eaLnBrk="1" hangingPunct="1">
              <a:lnSpc>
                <a:spcPct val="250000"/>
              </a:lnSpc>
              <a:defRPr/>
            </a:pPr>
            <a:r>
              <a:rPr lang="en-US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r>
              <a:rPr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、搜集有关日月潭的故事和传说，读一读。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BE56AAE5-6950-4B50-86DD-22F822EF57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597" y="2575343"/>
            <a:ext cx="4282658" cy="4282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7820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>
            <a:extLst>
              <a:ext uri="{FF2B5EF4-FFF2-40B4-BE49-F238E27FC236}">
                <a16:creationId xmlns:a16="http://schemas.microsoft.com/office/drawing/2014/main" xmlns="" id="{48FF3815-8586-4549-A647-62339D392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1EFA65A1-3E40-4E4B-8444-897B24D41CB7}"/>
              </a:ext>
            </a:extLst>
          </p:cNvPr>
          <p:cNvSpPr/>
          <p:nvPr/>
        </p:nvSpPr>
        <p:spPr>
          <a:xfrm>
            <a:off x="0" y="868680"/>
            <a:ext cx="12192000" cy="423671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三极拙楷简体" panose="00000500000000000000" pitchFamily="2" charset="-122"/>
              <a:ea typeface="三极拙楷简体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4E9929F7-65E1-4CD2-8EF6-7E28D0BFFB54}"/>
              </a:ext>
            </a:extLst>
          </p:cNvPr>
          <p:cNvSpPr txBox="1"/>
          <p:nvPr/>
        </p:nvSpPr>
        <p:spPr>
          <a:xfrm>
            <a:off x="3413164" y="1125247"/>
            <a:ext cx="5365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dirty="0">
                <a:solidFill>
                  <a:srgbClr val="0070C0"/>
                </a:solidFill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[</a:t>
            </a:r>
            <a:r>
              <a:rPr lang="zh-CN" altLang="en-US" sz="3200" dirty="0">
                <a:solidFill>
                  <a:srgbClr val="0070C0"/>
                </a:solidFill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部教版二年级语文上册</a:t>
            </a:r>
            <a:r>
              <a:rPr lang="en-US" altLang="zh-CN" sz="3200" dirty="0">
                <a:solidFill>
                  <a:srgbClr val="0070C0"/>
                </a:solidFill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]</a:t>
            </a:r>
            <a:endParaRPr lang="zh-CN" altLang="en-US" sz="3200" dirty="0">
              <a:solidFill>
                <a:srgbClr val="0070C0"/>
              </a:solidFill>
              <a:latin typeface="站酷快乐体 " panose="02010600030101010101" pitchFamily="2" charset="-122"/>
              <a:ea typeface="站酷快乐体 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72B058B3-C497-46E5-978C-A7BCDE5DDF3B}"/>
              </a:ext>
            </a:extLst>
          </p:cNvPr>
          <p:cNvSpPr txBox="1"/>
          <p:nvPr/>
        </p:nvSpPr>
        <p:spPr>
          <a:xfrm>
            <a:off x="3271253" y="4416968"/>
            <a:ext cx="2685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0070C0"/>
                </a:solidFill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授课老师</a:t>
            </a:r>
            <a:r>
              <a:rPr lang="zh-CN" altLang="en-US" sz="2400" dirty="0" smtClean="0">
                <a:solidFill>
                  <a:srgbClr val="0070C0"/>
                </a:solidFill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：优品</a:t>
            </a:r>
            <a:r>
              <a:rPr lang="en-US" altLang="zh-CN" sz="2400" dirty="0" smtClean="0">
                <a:solidFill>
                  <a:srgbClr val="0070C0"/>
                </a:solidFill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PPT</a:t>
            </a:r>
            <a:endParaRPr lang="zh-CN" altLang="en-US" sz="2400" dirty="0">
              <a:solidFill>
                <a:srgbClr val="0070C0"/>
              </a:solidFill>
              <a:latin typeface="站酷快乐体 " panose="02010600030101010101" pitchFamily="2" charset="-122"/>
              <a:ea typeface="站酷快乐体 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AEB0FDF3-D21D-44C9-AD86-B4661AB85AB8}"/>
              </a:ext>
            </a:extLst>
          </p:cNvPr>
          <p:cNvSpPr txBox="1"/>
          <p:nvPr/>
        </p:nvSpPr>
        <p:spPr>
          <a:xfrm>
            <a:off x="6389378" y="4429576"/>
            <a:ext cx="2310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0070C0"/>
                </a:solidFill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授课时间：</a:t>
            </a:r>
            <a:r>
              <a:rPr lang="en-US" altLang="zh-CN" sz="2400" dirty="0">
                <a:solidFill>
                  <a:srgbClr val="0070C0"/>
                </a:solidFill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20XX</a:t>
            </a:r>
            <a:endParaRPr lang="zh-CN" altLang="en-US" sz="2400" dirty="0">
              <a:solidFill>
                <a:srgbClr val="0070C0"/>
              </a:solidFill>
              <a:latin typeface="站酷快乐体 " panose="02010600030101010101" pitchFamily="2" charset="-122"/>
              <a:ea typeface="站酷快乐体 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0F853B91-4B08-4207-BA51-30EBF042F450}"/>
              </a:ext>
            </a:extLst>
          </p:cNvPr>
          <p:cNvSpPr txBox="1"/>
          <p:nvPr/>
        </p:nvSpPr>
        <p:spPr>
          <a:xfrm>
            <a:off x="1615736" y="1372228"/>
            <a:ext cx="907297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800" dirty="0">
                <a:ln w="190500">
                  <a:solidFill>
                    <a:schemeClr val="accent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日月潭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0A2F5353-1DBF-4A24-94C5-C16FC633A98B}"/>
              </a:ext>
            </a:extLst>
          </p:cNvPr>
          <p:cNvSpPr txBox="1"/>
          <p:nvPr/>
        </p:nvSpPr>
        <p:spPr>
          <a:xfrm>
            <a:off x="1615736" y="1372228"/>
            <a:ext cx="897532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800" dirty="0">
                <a:solidFill>
                  <a:schemeClr val="bg1"/>
                </a:solidFill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日月潭</a:t>
            </a: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6D7054BE-9023-459F-A606-84A079857F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6352">
            <a:off x="689906" y="411197"/>
            <a:ext cx="1922058" cy="1922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777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323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10185DD-CBE3-45B7-A197-9B60B3FE0A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" r="3027" b="9346"/>
          <a:stretch/>
        </p:blipFill>
        <p:spPr>
          <a:xfrm>
            <a:off x="1" y="-20925"/>
            <a:ext cx="12192000" cy="6878925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EFA65A1-3E40-4E4B-8444-897B24D41CB7}"/>
              </a:ext>
            </a:extLst>
          </p:cNvPr>
          <p:cNvSpPr/>
          <p:nvPr/>
        </p:nvSpPr>
        <p:spPr>
          <a:xfrm>
            <a:off x="213360" y="228600"/>
            <a:ext cx="11765280" cy="6355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三极拙楷简体" panose="00000500000000000000" pitchFamily="2" charset="-122"/>
              <a:ea typeface="三极拙楷简体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13" name="矩形 21510">
            <a:extLst>
              <a:ext uri="{FF2B5EF4-FFF2-40B4-BE49-F238E27FC236}">
                <a16:creationId xmlns:a16="http://schemas.microsoft.com/office/drawing/2014/main" xmlns="" id="{F53A06F5-C17D-4491-883F-40A0345D1A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2565" y="2766958"/>
            <a:ext cx="5897880" cy="248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3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你知道台湾有哪些著名的旅游景点吗？谈一谈你所了解到的台湾景点。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A6E936FF-FC20-4CF8-B2EC-4DF1BCBA4C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6352">
            <a:off x="284018" y="348357"/>
            <a:ext cx="1022823" cy="1022823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1DA01920-4666-4E28-83AB-68DBD1C0F09D}"/>
              </a:ext>
            </a:extLst>
          </p:cNvPr>
          <p:cNvSpPr txBox="1"/>
          <p:nvPr/>
        </p:nvSpPr>
        <p:spPr>
          <a:xfrm>
            <a:off x="1426597" y="628935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课文导入</a:t>
            </a:r>
          </a:p>
        </p:txBody>
      </p:sp>
      <p:sp>
        <p:nvSpPr>
          <p:cNvPr id="18" name="TextBox 3">
            <a:extLst>
              <a:ext uri="{FF2B5EF4-FFF2-40B4-BE49-F238E27FC236}">
                <a16:creationId xmlns:a16="http://schemas.microsoft.com/office/drawing/2014/main" xmlns="" id="{3475CDEB-FAB7-4440-80CB-392D4CE38C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1646774"/>
            <a:ext cx="3351009" cy="995422"/>
          </a:xfrm>
          <a:prstGeom prst="flowChartTerminator">
            <a:avLst/>
          </a:prstGeom>
          <a:solidFill>
            <a:srgbClr val="00B0F0"/>
          </a:solidFill>
          <a:ln>
            <a:noFill/>
          </a:ln>
        </p:spPr>
        <p:txBody>
          <a:bodyPr wrap="square"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40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谈一谈</a:t>
            </a:r>
          </a:p>
        </p:txBody>
      </p:sp>
      <p:pic>
        <p:nvPicPr>
          <p:cNvPr id="2050" name="Picture 2" descr="æ¥ææ½­">
            <a:extLst>
              <a:ext uri="{FF2B5EF4-FFF2-40B4-BE49-F238E27FC236}">
                <a16:creationId xmlns:a16="http://schemas.microsoft.com/office/drawing/2014/main" xmlns="" id="{8BBC1983-ECF9-49FA-934C-DA65F33B08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586" y="1794534"/>
            <a:ext cx="3067945" cy="4085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5752730" y="628935"/>
            <a:ext cx="3151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2417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10185DD-CBE3-45B7-A197-9B60B3FE0A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" r="3027" b="9346"/>
          <a:stretch/>
        </p:blipFill>
        <p:spPr>
          <a:xfrm>
            <a:off x="1" y="-20925"/>
            <a:ext cx="12192000" cy="6878925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EFA65A1-3E40-4E4B-8444-897B24D41CB7}"/>
              </a:ext>
            </a:extLst>
          </p:cNvPr>
          <p:cNvSpPr/>
          <p:nvPr/>
        </p:nvSpPr>
        <p:spPr>
          <a:xfrm>
            <a:off x="213360" y="228600"/>
            <a:ext cx="11765280" cy="6355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三极拙楷简体" panose="00000500000000000000" pitchFamily="2" charset="-122"/>
              <a:ea typeface="三极拙楷简体" panose="00000500000000000000" pitchFamily="2" charset="-122"/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DD3754C-A326-4D9D-A618-A7DEAF5C75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3272"/>
            <a:ext cx="9140765" cy="5767400"/>
          </a:xfrm>
          <a:prstGeom prst="rect">
            <a:avLst/>
          </a:prstGeom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4A2F9ED8-9499-41BC-A417-DA88CB3891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0177" y="1918649"/>
            <a:ext cx="6423688" cy="3436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50000"/>
              </a:lnSpc>
              <a:defRPr/>
            </a:pPr>
            <a:r>
              <a:rPr lang="en-US" altLang="zh-CN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、那里群山环绕，树木茂盛，周围有许多名胜古迹。</a:t>
            </a:r>
          </a:p>
          <a:p>
            <a:pPr>
              <a:lnSpc>
                <a:spcPct val="250000"/>
              </a:lnSpc>
              <a:defRPr/>
            </a:pPr>
            <a:r>
              <a:rPr lang="en-US" altLang="zh-CN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、湖面上飘着薄薄的雾。</a:t>
            </a:r>
          </a:p>
          <a:p>
            <a:pPr>
              <a:lnSpc>
                <a:spcPct val="250000"/>
              </a:lnSpc>
              <a:defRPr/>
            </a:pPr>
            <a:r>
              <a:rPr lang="en-US" altLang="zh-CN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、晨星和灯光隐隐约约地倒映在湖水中。</a:t>
            </a:r>
          </a:p>
          <a:p>
            <a:pPr>
              <a:lnSpc>
                <a:spcPct val="250000"/>
              </a:lnSpc>
              <a:defRPr/>
            </a:pPr>
            <a:r>
              <a:rPr lang="en-US" altLang="zh-CN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、周围的建筑清晰地展现在眼前。</a:t>
            </a:r>
          </a:p>
          <a:p>
            <a:pPr>
              <a:lnSpc>
                <a:spcPct val="250000"/>
              </a:lnSpc>
              <a:defRPr/>
            </a:pPr>
            <a:r>
              <a:rPr lang="en-US" altLang="zh-CN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</a:t>
            </a: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、景物一片朦胧，就像童话中的仙境。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E068466F-E436-4E68-A356-7B96C654E16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6352">
            <a:off x="284018" y="348357"/>
            <a:ext cx="1022823" cy="1022823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66A27A76-5425-4B28-B765-370B59D0420E}"/>
              </a:ext>
            </a:extLst>
          </p:cNvPr>
          <p:cNvSpPr txBox="1"/>
          <p:nvPr/>
        </p:nvSpPr>
        <p:spPr>
          <a:xfrm>
            <a:off x="1426597" y="628935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课文导入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9319D5FF-4934-440A-9028-E89EB78A0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431" y="2490425"/>
            <a:ext cx="4981997" cy="3300176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05264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10185DD-CBE3-45B7-A197-9B60B3FE0A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" r="3027" b="9346"/>
          <a:stretch/>
        </p:blipFill>
        <p:spPr>
          <a:xfrm>
            <a:off x="1" y="-20925"/>
            <a:ext cx="12192000" cy="6878925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EFA65A1-3E40-4E4B-8444-897B24D41CB7}"/>
              </a:ext>
            </a:extLst>
          </p:cNvPr>
          <p:cNvSpPr/>
          <p:nvPr/>
        </p:nvSpPr>
        <p:spPr>
          <a:xfrm>
            <a:off x="213360" y="228600"/>
            <a:ext cx="11765280" cy="6355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三极拙楷简体" panose="00000500000000000000" pitchFamily="2" charset="-122"/>
              <a:ea typeface="三极拙楷简体" panose="00000500000000000000" pitchFamily="2" charset="-122"/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EC1F1C2-3D6D-489B-B5C7-B77D6D4D47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6352">
            <a:off x="284018" y="348357"/>
            <a:ext cx="1022823" cy="102282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C1C5186-9745-4867-9CC8-7F60F1C2EF9A}"/>
              </a:ext>
            </a:extLst>
          </p:cNvPr>
          <p:cNvSpPr txBox="1"/>
          <p:nvPr/>
        </p:nvSpPr>
        <p:spPr>
          <a:xfrm>
            <a:off x="1426597" y="628935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词语积累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CEDC217B-DDD7-474F-A18F-5D528575EA5F}"/>
              </a:ext>
            </a:extLst>
          </p:cNvPr>
          <p:cNvGrpSpPr/>
          <p:nvPr/>
        </p:nvGrpSpPr>
        <p:grpSpPr>
          <a:xfrm>
            <a:off x="5227321" y="1445810"/>
            <a:ext cx="7773337" cy="3329917"/>
            <a:chOff x="2941321" y="1340125"/>
            <a:chExt cx="7773337" cy="3329917"/>
          </a:xfrm>
        </p:grpSpPr>
        <p:sp>
          <p:nvSpPr>
            <p:cNvPr id="7" name="Rectangle 3">
              <a:extLst>
                <a:ext uri="{FF2B5EF4-FFF2-40B4-BE49-F238E27FC236}">
                  <a16:creationId xmlns:a16="http://schemas.microsoft.com/office/drawing/2014/main" xmlns="" id="{C6E06198-F423-46F3-972F-E9DBF7F0C013}"/>
                </a:ext>
              </a:extLst>
            </p:cNvPr>
            <p:cNvSpPr txBox="1">
              <a:spLocks noRot="1" noChangeArrowheads="1"/>
            </p:cNvSpPr>
            <p:nvPr/>
          </p:nvSpPr>
          <p:spPr bwMode="auto">
            <a:xfrm>
              <a:off x="4005883" y="1933191"/>
              <a:ext cx="6708775" cy="2736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>
              <a:lvl1pPr marL="2286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228594" indent="-228594" eaLnBrk="1" hangingPunct="1">
                <a:lnSpc>
                  <a:spcPct val="20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/>
              </a:pPr>
              <a:r>
                <a:rPr lang="zh-CN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附近     轻纱      群山环绕</a:t>
              </a:r>
            </a:p>
            <a:p>
              <a:pPr marL="228594" indent="-228594" eaLnBrk="1" hangingPunct="1">
                <a:lnSpc>
                  <a:spcPct val="20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/>
              </a:pPr>
              <a:r>
                <a:rPr lang="zh-CN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建筑  </a:t>
              </a:r>
              <a:r>
                <a:rPr lang="zh-CN" altLang="en-US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</a:t>
              </a:r>
              <a:r>
                <a:rPr lang="zh-CN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仙境      名胜古迹 </a:t>
              </a:r>
            </a:p>
            <a:p>
              <a:pPr marL="228594" indent="-228594" eaLnBrk="1" hangingPunct="1">
                <a:lnSpc>
                  <a:spcPct val="20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/>
              </a:pPr>
              <a:r>
                <a:rPr lang="zh-CN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展现     朦胧      隐隐约约</a:t>
              </a:r>
            </a:p>
            <a:p>
              <a:pPr marL="228594" indent="-228594" eaLnBrk="1" hangingPunct="1">
                <a:lnSpc>
                  <a:spcPct val="20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/>
              </a:pPr>
              <a:r>
                <a:rPr lang="zh-CN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茂盛     清晰      风光秀丽 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D22D4D70-C27D-4AD8-BE91-81C654FB9959}"/>
                </a:ext>
              </a:extLst>
            </p:cNvPr>
            <p:cNvSpPr txBox="1"/>
            <p:nvPr/>
          </p:nvSpPr>
          <p:spPr>
            <a:xfrm>
              <a:off x="2941321" y="1340125"/>
              <a:ext cx="609600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2800" b="1" kern="10" dirty="0">
                  <a:ln w="12700">
                    <a:noFill/>
                    <a:round/>
                  </a:ln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你们认识这些词语吗？</a:t>
              </a:r>
            </a:p>
          </p:txBody>
        </p:sp>
      </p:grp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9F685868-9CF9-4884-8FB0-74B221F45C8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84" y="2230385"/>
            <a:ext cx="5455920" cy="4091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5030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10185DD-CBE3-45B7-A197-9B60B3FE0A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" r="3027" b="9346"/>
          <a:stretch/>
        </p:blipFill>
        <p:spPr>
          <a:xfrm>
            <a:off x="1" y="-20925"/>
            <a:ext cx="12192000" cy="6878925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EFA65A1-3E40-4E4B-8444-897B24D41CB7}"/>
              </a:ext>
            </a:extLst>
          </p:cNvPr>
          <p:cNvSpPr/>
          <p:nvPr/>
        </p:nvSpPr>
        <p:spPr>
          <a:xfrm>
            <a:off x="213360" y="228600"/>
            <a:ext cx="11765280" cy="6355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三极拙楷简体" panose="00000500000000000000" pitchFamily="2" charset="-122"/>
              <a:ea typeface="三极拙楷简体" panose="00000500000000000000" pitchFamily="2" charset="-122"/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EC1F1C2-3D6D-489B-B5C7-B77D6D4D47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6352">
            <a:off x="284018" y="348357"/>
            <a:ext cx="1022823" cy="102282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C1C5186-9745-4867-9CC8-7F60F1C2EF9A}"/>
              </a:ext>
            </a:extLst>
          </p:cNvPr>
          <p:cNvSpPr txBox="1"/>
          <p:nvPr/>
        </p:nvSpPr>
        <p:spPr>
          <a:xfrm>
            <a:off x="1426597" y="628935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字词积累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0A60DA00-A712-4D32-BD33-548F92ECE02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16"/>
          <a:stretch/>
        </p:blipFill>
        <p:spPr>
          <a:xfrm>
            <a:off x="492248" y="1116782"/>
            <a:ext cx="5390392" cy="5466898"/>
          </a:xfrm>
          <a:prstGeom prst="rect">
            <a:avLst/>
          </a:prstGeom>
        </p:spPr>
      </p:pic>
      <p:grpSp>
        <p:nvGrpSpPr>
          <p:cNvPr id="8" name="Group 3">
            <a:extLst>
              <a:ext uri="{FF2B5EF4-FFF2-40B4-BE49-F238E27FC236}">
                <a16:creationId xmlns:a16="http://schemas.microsoft.com/office/drawing/2014/main" xmlns="" id="{FECDCC00-7F10-4C1A-A0B2-9786E4251210}"/>
              </a:ext>
            </a:extLst>
          </p:cNvPr>
          <p:cNvGrpSpPr/>
          <p:nvPr/>
        </p:nvGrpSpPr>
        <p:grpSpPr bwMode="auto">
          <a:xfrm>
            <a:off x="5001345" y="3337386"/>
            <a:ext cx="1328775" cy="1059055"/>
            <a:chOff x="-247" y="0"/>
            <a:chExt cx="1490" cy="1155"/>
          </a:xfrm>
        </p:grpSpPr>
        <p:pic>
          <p:nvPicPr>
            <p:cNvPr id="9" name="Picture 4" descr="tklu1geq[1]">
              <a:extLst>
                <a:ext uri="{FF2B5EF4-FFF2-40B4-BE49-F238E27FC236}">
                  <a16:creationId xmlns:a16="http://schemas.microsoft.com/office/drawing/2014/main" xmlns="" id="{1D3BC7B7-BFC6-4EB4-980F-01A8A6B09A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5">
              <a:extLst>
                <a:ext uri="{FF2B5EF4-FFF2-40B4-BE49-F238E27FC236}">
                  <a16:creationId xmlns:a16="http://schemas.microsoft.com/office/drawing/2014/main" xmlns="" id="{54B40BCE-D7A9-4CDC-A5D0-3A6AA56DB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47" y="463"/>
              <a:ext cx="1490" cy="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朦胧</a:t>
              </a:r>
            </a:p>
          </p:txBody>
        </p:sp>
      </p:grpSp>
      <p:grpSp>
        <p:nvGrpSpPr>
          <p:cNvPr id="11" name="Group 6">
            <a:extLst>
              <a:ext uri="{FF2B5EF4-FFF2-40B4-BE49-F238E27FC236}">
                <a16:creationId xmlns:a16="http://schemas.microsoft.com/office/drawing/2014/main" xmlns="" id="{EDFE17CE-670C-4F7D-8936-EB5B4FFBA67B}"/>
              </a:ext>
            </a:extLst>
          </p:cNvPr>
          <p:cNvGrpSpPr/>
          <p:nvPr/>
        </p:nvGrpSpPr>
        <p:grpSpPr bwMode="auto">
          <a:xfrm>
            <a:off x="1574674" y="2655389"/>
            <a:ext cx="1058005" cy="1138824"/>
            <a:chOff x="-117" y="0"/>
            <a:chExt cx="1113" cy="1155"/>
          </a:xfrm>
        </p:grpSpPr>
        <p:pic>
          <p:nvPicPr>
            <p:cNvPr id="13" name="Picture 7" descr="tklu1geq[1]">
              <a:extLst>
                <a:ext uri="{FF2B5EF4-FFF2-40B4-BE49-F238E27FC236}">
                  <a16:creationId xmlns:a16="http://schemas.microsoft.com/office/drawing/2014/main" xmlns="" id="{59E2452A-A7A2-452B-A746-8E67BB873E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 Box 8">
              <a:extLst>
                <a:ext uri="{FF2B5EF4-FFF2-40B4-BE49-F238E27FC236}">
                  <a16:creationId xmlns:a16="http://schemas.microsoft.com/office/drawing/2014/main" xmlns="" id="{78D5553E-9FF9-495A-8B0D-FBF3926B49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17" y="454"/>
              <a:ext cx="1043" cy="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en-US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轻纱</a:t>
              </a:r>
            </a:p>
          </p:txBody>
        </p:sp>
      </p:grpSp>
      <p:grpSp>
        <p:nvGrpSpPr>
          <p:cNvPr id="15" name="Group 9">
            <a:extLst>
              <a:ext uri="{FF2B5EF4-FFF2-40B4-BE49-F238E27FC236}">
                <a16:creationId xmlns:a16="http://schemas.microsoft.com/office/drawing/2014/main" xmlns="" id="{AA57CB1A-B883-4609-9943-AF49E382BD0A}"/>
              </a:ext>
            </a:extLst>
          </p:cNvPr>
          <p:cNvGrpSpPr/>
          <p:nvPr/>
        </p:nvGrpSpPr>
        <p:grpSpPr bwMode="auto">
          <a:xfrm>
            <a:off x="492248" y="2914924"/>
            <a:ext cx="1078111" cy="1136099"/>
            <a:chOff x="0" y="0"/>
            <a:chExt cx="996" cy="1155"/>
          </a:xfrm>
        </p:grpSpPr>
        <p:pic>
          <p:nvPicPr>
            <p:cNvPr id="16" name="Picture 10" descr="tklu1geq[1]">
              <a:extLst>
                <a:ext uri="{FF2B5EF4-FFF2-40B4-BE49-F238E27FC236}">
                  <a16:creationId xmlns:a16="http://schemas.microsoft.com/office/drawing/2014/main" xmlns="" id="{2057C7C3-D7AA-48B8-BC55-6ACD9AD74D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 Box 11">
              <a:extLst>
                <a:ext uri="{FF2B5EF4-FFF2-40B4-BE49-F238E27FC236}">
                  <a16:creationId xmlns:a16="http://schemas.microsoft.com/office/drawing/2014/main" xmlns="" id="{3466F303-FE7A-4EAA-A2FE-BF2D922545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6" y="452"/>
              <a:ext cx="771" cy="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en-US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环绕</a:t>
              </a:r>
            </a:p>
          </p:txBody>
        </p:sp>
      </p:grpSp>
      <p:grpSp>
        <p:nvGrpSpPr>
          <p:cNvPr id="18" name="Group 12">
            <a:extLst>
              <a:ext uri="{FF2B5EF4-FFF2-40B4-BE49-F238E27FC236}">
                <a16:creationId xmlns:a16="http://schemas.microsoft.com/office/drawing/2014/main" xmlns="" id="{4C2579B8-3D2A-4BE5-8A14-C8CF1C6334B8}"/>
              </a:ext>
            </a:extLst>
          </p:cNvPr>
          <p:cNvGrpSpPr/>
          <p:nvPr/>
        </p:nvGrpSpPr>
        <p:grpSpPr bwMode="auto">
          <a:xfrm>
            <a:off x="1380169" y="3564259"/>
            <a:ext cx="1250968" cy="1027151"/>
            <a:chOff x="-299" y="0"/>
            <a:chExt cx="1295" cy="1155"/>
          </a:xfrm>
        </p:grpSpPr>
        <p:pic>
          <p:nvPicPr>
            <p:cNvPr id="19" name="Picture 13" descr="tklu1geq[1]">
              <a:extLst>
                <a:ext uri="{FF2B5EF4-FFF2-40B4-BE49-F238E27FC236}">
                  <a16:creationId xmlns:a16="http://schemas.microsoft.com/office/drawing/2014/main" xmlns="" id="{79E77186-D426-46A3-B53E-C9085DBE19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xmlns="" id="{ECF4E3F3-8ED6-4A3D-9BDE-0270A25E2B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99" y="442"/>
              <a:ext cx="1203" cy="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 古迹</a:t>
              </a:r>
            </a:p>
          </p:txBody>
        </p:sp>
      </p:grpSp>
      <p:grpSp>
        <p:nvGrpSpPr>
          <p:cNvPr id="21" name="Group 15">
            <a:extLst>
              <a:ext uri="{FF2B5EF4-FFF2-40B4-BE49-F238E27FC236}">
                <a16:creationId xmlns:a16="http://schemas.microsoft.com/office/drawing/2014/main" xmlns="" id="{8F8DE570-1616-4767-9728-43B6013BFC5C}"/>
              </a:ext>
            </a:extLst>
          </p:cNvPr>
          <p:cNvGrpSpPr/>
          <p:nvPr/>
        </p:nvGrpSpPr>
        <p:grpSpPr bwMode="auto">
          <a:xfrm>
            <a:off x="881123" y="2187295"/>
            <a:ext cx="955028" cy="992787"/>
            <a:chOff x="-77" y="0"/>
            <a:chExt cx="1073" cy="1155"/>
          </a:xfrm>
        </p:grpSpPr>
        <p:pic>
          <p:nvPicPr>
            <p:cNvPr id="22" name="Picture 16" descr="tklu1geq[1]">
              <a:extLst>
                <a:ext uri="{FF2B5EF4-FFF2-40B4-BE49-F238E27FC236}">
                  <a16:creationId xmlns:a16="http://schemas.microsoft.com/office/drawing/2014/main" xmlns="" id="{8A422035-01D2-4D54-BE98-619943817D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xmlns="" id="{C41397F8-1104-4C60-9876-BAB6E94828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7" y="423"/>
              <a:ext cx="995" cy="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附近</a:t>
              </a:r>
            </a:p>
          </p:txBody>
        </p:sp>
      </p:grpSp>
      <p:grpSp>
        <p:nvGrpSpPr>
          <p:cNvPr id="24" name="Group 18">
            <a:extLst>
              <a:ext uri="{FF2B5EF4-FFF2-40B4-BE49-F238E27FC236}">
                <a16:creationId xmlns:a16="http://schemas.microsoft.com/office/drawing/2014/main" xmlns="" id="{216E0DA3-F28F-4C58-95C5-00A0C849191A}"/>
              </a:ext>
            </a:extLst>
          </p:cNvPr>
          <p:cNvGrpSpPr/>
          <p:nvPr/>
        </p:nvGrpSpPr>
        <p:grpSpPr bwMode="auto">
          <a:xfrm>
            <a:off x="702346" y="3904053"/>
            <a:ext cx="1032232" cy="1002607"/>
            <a:chOff x="-68" y="0"/>
            <a:chExt cx="1315" cy="1155"/>
          </a:xfrm>
        </p:grpSpPr>
        <p:pic>
          <p:nvPicPr>
            <p:cNvPr id="25" name="Picture 19" descr="tklu1geq[1]">
              <a:extLst>
                <a:ext uri="{FF2B5EF4-FFF2-40B4-BE49-F238E27FC236}">
                  <a16:creationId xmlns:a16="http://schemas.microsoft.com/office/drawing/2014/main" xmlns="" id="{0BF125AB-9845-4261-ABD1-315E5AEACE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93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Rectangle 20">
              <a:extLst>
                <a:ext uri="{FF2B5EF4-FFF2-40B4-BE49-F238E27FC236}">
                  <a16:creationId xmlns:a16="http://schemas.microsoft.com/office/drawing/2014/main" xmlns="" id="{90C63B4C-6A9F-41C2-9D5D-7B525AC8D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8" y="458"/>
              <a:ext cx="1315" cy="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名胜</a:t>
              </a:r>
            </a:p>
          </p:txBody>
        </p:sp>
      </p:grpSp>
      <p:grpSp>
        <p:nvGrpSpPr>
          <p:cNvPr id="27" name="Group 21">
            <a:extLst>
              <a:ext uri="{FF2B5EF4-FFF2-40B4-BE49-F238E27FC236}">
                <a16:creationId xmlns:a16="http://schemas.microsoft.com/office/drawing/2014/main" xmlns="" id="{3ADB5A33-6AA5-418D-9989-777237599900}"/>
              </a:ext>
            </a:extLst>
          </p:cNvPr>
          <p:cNvGrpSpPr/>
          <p:nvPr/>
        </p:nvGrpSpPr>
        <p:grpSpPr bwMode="auto">
          <a:xfrm>
            <a:off x="2604553" y="3531768"/>
            <a:ext cx="1189199" cy="944928"/>
            <a:chOff x="-105" y="0"/>
            <a:chExt cx="1256" cy="1155"/>
          </a:xfrm>
        </p:grpSpPr>
        <p:pic>
          <p:nvPicPr>
            <p:cNvPr id="28" name="Picture 22" descr="tklu1geq[1]">
              <a:extLst>
                <a:ext uri="{FF2B5EF4-FFF2-40B4-BE49-F238E27FC236}">
                  <a16:creationId xmlns:a16="http://schemas.microsoft.com/office/drawing/2014/main" xmlns="" id="{B61849E9-6137-4CE5-9423-881A474CCD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Text Box 23">
              <a:extLst>
                <a:ext uri="{FF2B5EF4-FFF2-40B4-BE49-F238E27FC236}">
                  <a16:creationId xmlns:a16="http://schemas.microsoft.com/office/drawing/2014/main" xmlns="" id="{5149C456-0504-4BA3-918B-47F16C850A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05" y="428"/>
              <a:ext cx="1256" cy="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en-US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隐约</a:t>
              </a:r>
            </a:p>
          </p:txBody>
        </p:sp>
      </p:grpSp>
      <p:grpSp>
        <p:nvGrpSpPr>
          <p:cNvPr id="30" name="Group 24">
            <a:extLst>
              <a:ext uri="{FF2B5EF4-FFF2-40B4-BE49-F238E27FC236}">
                <a16:creationId xmlns:a16="http://schemas.microsoft.com/office/drawing/2014/main" xmlns="" id="{3A792309-6624-44E2-89DD-D2F67A0AB7C3}"/>
              </a:ext>
            </a:extLst>
          </p:cNvPr>
          <p:cNvGrpSpPr/>
          <p:nvPr/>
        </p:nvGrpSpPr>
        <p:grpSpPr bwMode="auto">
          <a:xfrm>
            <a:off x="3485380" y="2444613"/>
            <a:ext cx="938640" cy="1151095"/>
            <a:chOff x="0" y="0"/>
            <a:chExt cx="996" cy="1155"/>
          </a:xfrm>
        </p:grpSpPr>
        <p:pic>
          <p:nvPicPr>
            <p:cNvPr id="31" name="Picture 25" descr="tklu1geq[1]">
              <a:extLst>
                <a:ext uri="{FF2B5EF4-FFF2-40B4-BE49-F238E27FC236}">
                  <a16:creationId xmlns:a16="http://schemas.microsoft.com/office/drawing/2014/main" xmlns="" id="{8AD00259-E86B-4E19-87AF-44A2E3CC00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Rectangle 26">
              <a:extLst>
                <a:ext uri="{FF2B5EF4-FFF2-40B4-BE49-F238E27FC236}">
                  <a16:creationId xmlns:a16="http://schemas.microsoft.com/office/drawing/2014/main" xmlns="" id="{3CB75C0C-DBE1-4CB3-BE2E-90E1F065E1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" y="489"/>
              <a:ext cx="849" cy="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展现</a:t>
              </a:r>
            </a:p>
          </p:txBody>
        </p:sp>
      </p:grpSp>
      <p:grpSp>
        <p:nvGrpSpPr>
          <p:cNvPr id="33" name="Group 27">
            <a:extLst>
              <a:ext uri="{FF2B5EF4-FFF2-40B4-BE49-F238E27FC236}">
                <a16:creationId xmlns:a16="http://schemas.microsoft.com/office/drawing/2014/main" xmlns="" id="{3D484896-D9FB-447B-828C-460718F6CE61}"/>
              </a:ext>
            </a:extLst>
          </p:cNvPr>
          <p:cNvGrpSpPr/>
          <p:nvPr/>
        </p:nvGrpSpPr>
        <p:grpSpPr bwMode="auto">
          <a:xfrm>
            <a:off x="1758022" y="1779309"/>
            <a:ext cx="1089232" cy="992787"/>
            <a:chOff x="0" y="0"/>
            <a:chExt cx="1101" cy="1155"/>
          </a:xfrm>
        </p:grpSpPr>
        <p:pic>
          <p:nvPicPr>
            <p:cNvPr id="34" name="Picture 28" descr="tklu1geq[1]">
              <a:extLst>
                <a:ext uri="{FF2B5EF4-FFF2-40B4-BE49-F238E27FC236}">
                  <a16:creationId xmlns:a16="http://schemas.microsoft.com/office/drawing/2014/main" xmlns="" id="{D4FF5F60-2279-450D-8ABC-702E9EE829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Rectangle 29">
              <a:extLst>
                <a:ext uri="{FF2B5EF4-FFF2-40B4-BE49-F238E27FC236}">
                  <a16:creationId xmlns:a16="http://schemas.microsoft.com/office/drawing/2014/main" xmlns="" id="{D091C547-ACCA-43A9-9B92-A7289536AF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" y="437"/>
              <a:ext cx="997" cy="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秀丽</a:t>
              </a:r>
            </a:p>
          </p:txBody>
        </p:sp>
      </p:grpSp>
      <p:grpSp>
        <p:nvGrpSpPr>
          <p:cNvPr id="36" name="Group 30">
            <a:extLst>
              <a:ext uri="{FF2B5EF4-FFF2-40B4-BE49-F238E27FC236}">
                <a16:creationId xmlns:a16="http://schemas.microsoft.com/office/drawing/2014/main" xmlns="" id="{92BC2488-CEAF-48DF-B8C6-1B794CBA5AE1}"/>
              </a:ext>
            </a:extLst>
          </p:cNvPr>
          <p:cNvGrpSpPr/>
          <p:nvPr/>
        </p:nvGrpSpPr>
        <p:grpSpPr bwMode="auto">
          <a:xfrm>
            <a:off x="2319785" y="2451465"/>
            <a:ext cx="1383656" cy="1138824"/>
            <a:chOff x="-276" y="0"/>
            <a:chExt cx="1390" cy="1155"/>
          </a:xfrm>
        </p:grpSpPr>
        <p:pic>
          <p:nvPicPr>
            <p:cNvPr id="37" name="Picture 31" descr="tklu1geq[1]">
              <a:extLst>
                <a:ext uri="{FF2B5EF4-FFF2-40B4-BE49-F238E27FC236}">
                  <a16:creationId xmlns:a16="http://schemas.microsoft.com/office/drawing/2014/main" xmlns="" id="{E48DD77F-B4FE-4AF8-B9CD-E8887127C3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Text Box 32">
              <a:extLst>
                <a:ext uri="{FF2B5EF4-FFF2-40B4-BE49-F238E27FC236}">
                  <a16:creationId xmlns:a16="http://schemas.microsoft.com/office/drawing/2014/main" xmlns="" id="{5A9910B2-9732-417F-8CA3-CA28A40F0B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276" y="458"/>
              <a:ext cx="1390" cy="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en-US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 建筑</a:t>
              </a:r>
            </a:p>
          </p:txBody>
        </p:sp>
      </p:grpSp>
      <p:grpSp>
        <p:nvGrpSpPr>
          <p:cNvPr id="39" name="Group 33">
            <a:extLst>
              <a:ext uri="{FF2B5EF4-FFF2-40B4-BE49-F238E27FC236}">
                <a16:creationId xmlns:a16="http://schemas.microsoft.com/office/drawing/2014/main" xmlns="" id="{7A13D33A-6734-4873-A305-377B9AB1A42F}"/>
              </a:ext>
            </a:extLst>
          </p:cNvPr>
          <p:cNvGrpSpPr/>
          <p:nvPr/>
        </p:nvGrpSpPr>
        <p:grpSpPr bwMode="auto">
          <a:xfrm>
            <a:off x="4422317" y="3011765"/>
            <a:ext cx="991868" cy="1027148"/>
            <a:chOff x="-17" y="0"/>
            <a:chExt cx="1043" cy="1155"/>
          </a:xfrm>
        </p:grpSpPr>
        <p:pic>
          <p:nvPicPr>
            <p:cNvPr id="40" name="Picture 34" descr="tklu1geq[1]">
              <a:extLst>
                <a:ext uri="{FF2B5EF4-FFF2-40B4-BE49-F238E27FC236}">
                  <a16:creationId xmlns:a16="http://schemas.microsoft.com/office/drawing/2014/main" xmlns="" id="{A849F5E0-6F82-4076-B07F-040805E3BE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Text Box 35">
              <a:extLst>
                <a:ext uri="{FF2B5EF4-FFF2-40B4-BE49-F238E27FC236}">
                  <a16:creationId xmlns:a16="http://schemas.microsoft.com/office/drawing/2014/main" xmlns="" id="{999B7D22-5AAA-43E6-8F48-07251356B0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7" y="415"/>
              <a:ext cx="1043" cy="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en-US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环绕</a:t>
              </a:r>
            </a:p>
          </p:txBody>
        </p:sp>
      </p:grpSp>
      <p:grpSp>
        <p:nvGrpSpPr>
          <p:cNvPr id="42" name="Group 36">
            <a:extLst>
              <a:ext uri="{FF2B5EF4-FFF2-40B4-BE49-F238E27FC236}">
                <a16:creationId xmlns:a16="http://schemas.microsoft.com/office/drawing/2014/main" xmlns="" id="{E485CBC3-ABFC-4B1E-B4C2-66A309C3581E}"/>
              </a:ext>
            </a:extLst>
          </p:cNvPr>
          <p:cNvGrpSpPr/>
          <p:nvPr/>
        </p:nvGrpSpPr>
        <p:grpSpPr bwMode="auto">
          <a:xfrm>
            <a:off x="3584987" y="3532057"/>
            <a:ext cx="1055595" cy="1027148"/>
            <a:chOff x="-71" y="0"/>
            <a:chExt cx="1067" cy="1155"/>
          </a:xfrm>
        </p:grpSpPr>
        <p:pic>
          <p:nvPicPr>
            <p:cNvPr id="43" name="Picture 37" descr="tklu1geq[1]">
              <a:extLst>
                <a:ext uri="{FF2B5EF4-FFF2-40B4-BE49-F238E27FC236}">
                  <a16:creationId xmlns:a16="http://schemas.microsoft.com/office/drawing/2014/main" xmlns="" id="{7E12965F-E231-4E45-93FF-B7E20A151A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" name="Rectangle 38">
              <a:extLst>
                <a:ext uri="{FF2B5EF4-FFF2-40B4-BE49-F238E27FC236}">
                  <a16:creationId xmlns:a16="http://schemas.microsoft.com/office/drawing/2014/main" xmlns="" id="{48CA6570-CDCF-4CBC-B1E5-B196ED0303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1" y="463"/>
              <a:ext cx="1052" cy="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仙境</a:t>
              </a:r>
            </a:p>
          </p:txBody>
        </p:sp>
      </p:grpSp>
      <p:grpSp>
        <p:nvGrpSpPr>
          <p:cNvPr id="45" name="Group 39">
            <a:extLst>
              <a:ext uri="{FF2B5EF4-FFF2-40B4-BE49-F238E27FC236}">
                <a16:creationId xmlns:a16="http://schemas.microsoft.com/office/drawing/2014/main" xmlns="" id="{621852DA-A38F-4C98-AAFF-6F93A1B5234D}"/>
              </a:ext>
            </a:extLst>
          </p:cNvPr>
          <p:cNvGrpSpPr/>
          <p:nvPr/>
        </p:nvGrpSpPr>
        <p:grpSpPr bwMode="auto">
          <a:xfrm>
            <a:off x="4414694" y="2049630"/>
            <a:ext cx="985355" cy="1027150"/>
            <a:chOff x="0" y="0"/>
            <a:chExt cx="996" cy="1155"/>
          </a:xfrm>
        </p:grpSpPr>
        <p:pic>
          <p:nvPicPr>
            <p:cNvPr id="46" name="Picture 40" descr="tklu1geq[1]">
              <a:extLst>
                <a:ext uri="{FF2B5EF4-FFF2-40B4-BE49-F238E27FC236}">
                  <a16:creationId xmlns:a16="http://schemas.microsoft.com/office/drawing/2014/main" xmlns="" id="{91E117DA-8849-4C90-BD09-8BB2DAC92D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" name="Rectangle 41">
              <a:extLst>
                <a:ext uri="{FF2B5EF4-FFF2-40B4-BE49-F238E27FC236}">
                  <a16:creationId xmlns:a16="http://schemas.microsoft.com/office/drawing/2014/main" xmlns="" id="{CEB97B9B-B415-4ABC-9065-92905A87BC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" y="477"/>
              <a:ext cx="962" cy="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风景</a:t>
              </a:r>
            </a:p>
          </p:txBody>
        </p:sp>
      </p:grpSp>
      <p:grpSp>
        <p:nvGrpSpPr>
          <p:cNvPr id="48" name="Group 42">
            <a:extLst>
              <a:ext uri="{FF2B5EF4-FFF2-40B4-BE49-F238E27FC236}">
                <a16:creationId xmlns:a16="http://schemas.microsoft.com/office/drawing/2014/main" xmlns="" id="{42249183-8D74-4167-B921-52DDAC8A207D}"/>
              </a:ext>
            </a:extLst>
          </p:cNvPr>
          <p:cNvGrpSpPr/>
          <p:nvPr/>
        </p:nvGrpSpPr>
        <p:grpSpPr bwMode="auto">
          <a:xfrm>
            <a:off x="3565740" y="1560415"/>
            <a:ext cx="1021204" cy="1027151"/>
            <a:chOff x="0" y="0"/>
            <a:chExt cx="1031" cy="1155"/>
          </a:xfrm>
        </p:grpSpPr>
        <p:pic>
          <p:nvPicPr>
            <p:cNvPr id="49" name="Picture 43" descr="tklu1geq[1]">
              <a:extLst>
                <a:ext uri="{FF2B5EF4-FFF2-40B4-BE49-F238E27FC236}">
                  <a16:creationId xmlns:a16="http://schemas.microsoft.com/office/drawing/2014/main" xmlns="" id="{D1482BDD-3FA4-4252-9F85-1C005528E6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Rectangle 44">
              <a:extLst>
                <a:ext uri="{FF2B5EF4-FFF2-40B4-BE49-F238E27FC236}">
                  <a16:creationId xmlns:a16="http://schemas.microsoft.com/office/drawing/2014/main" xmlns="" id="{9E7201D6-1EFE-4003-BDB6-631DC0BA94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" y="446"/>
              <a:ext cx="878" cy="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400" b="1" ker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清晰</a:t>
              </a:r>
            </a:p>
          </p:txBody>
        </p:sp>
      </p:grpSp>
      <p:grpSp>
        <p:nvGrpSpPr>
          <p:cNvPr id="51" name="Group 45">
            <a:extLst>
              <a:ext uri="{FF2B5EF4-FFF2-40B4-BE49-F238E27FC236}">
                <a16:creationId xmlns:a16="http://schemas.microsoft.com/office/drawing/2014/main" xmlns="" id="{6E046B5C-F76F-47EE-B24F-128FF6C55ECE}"/>
              </a:ext>
            </a:extLst>
          </p:cNvPr>
          <p:cNvGrpSpPr/>
          <p:nvPr/>
        </p:nvGrpSpPr>
        <p:grpSpPr bwMode="auto">
          <a:xfrm>
            <a:off x="2512227" y="1539797"/>
            <a:ext cx="1013273" cy="1028376"/>
            <a:chOff x="-285" y="0"/>
            <a:chExt cx="1281" cy="1155"/>
          </a:xfrm>
        </p:grpSpPr>
        <p:pic>
          <p:nvPicPr>
            <p:cNvPr id="52" name="Picture 46" descr="tklu1geq[1]">
              <a:extLst>
                <a:ext uri="{FF2B5EF4-FFF2-40B4-BE49-F238E27FC236}">
                  <a16:creationId xmlns:a16="http://schemas.microsoft.com/office/drawing/2014/main" xmlns="" id="{FFA34581-3C98-4412-A199-16DCA72632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3" name="Rectangle 47">
              <a:extLst>
                <a:ext uri="{FF2B5EF4-FFF2-40B4-BE49-F238E27FC236}">
                  <a16:creationId xmlns:a16="http://schemas.microsoft.com/office/drawing/2014/main" xmlns="" id="{B4EF3756-8DD5-4DD7-B877-BC781DC9B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" y="429"/>
              <a:ext cx="1256" cy="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茂盛</a:t>
              </a:r>
            </a:p>
          </p:txBody>
        </p:sp>
      </p:grpSp>
      <p:pic>
        <p:nvPicPr>
          <p:cNvPr id="54" name="图片 53">
            <a:extLst>
              <a:ext uri="{FF2B5EF4-FFF2-40B4-BE49-F238E27FC236}">
                <a16:creationId xmlns:a16="http://schemas.microsoft.com/office/drawing/2014/main" xmlns="" id="{E4861FF9-A730-47B1-BA74-6D3B8BC4B10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514" y="1936728"/>
            <a:ext cx="4813158" cy="494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2635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10185DD-CBE3-45B7-A197-9B60B3FE0A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" r="3027" b="9346"/>
          <a:stretch/>
        </p:blipFill>
        <p:spPr>
          <a:xfrm>
            <a:off x="1" y="-20925"/>
            <a:ext cx="12192000" cy="6878925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EFA65A1-3E40-4E4B-8444-897B24D41CB7}"/>
              </a:ext>
            </a:extLst>
          </p:cNvPr>
          <p:cNvSpPr/>
          <p:nvPr/>
        </p:nvSpPr>
        <p:spPr>
          <a:xfrm>
            <a:off x="213360" y="228600"/>
            <a:ext cx="11765280" cy="6355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三极拙楷简体" panose="00000500000000000000" pitchFamily="2" charset="-122"/>
              <a:ea typeface="三极拙楷简体" panose="00000500000000000000" pitchFamily="2" charset="-122"/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EC1F1C2-3D6D-489B-B5C7-B77D6D4D47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6352">
            <a:off x="284018" y="348357"/>
            <a:ext cx="1022823" cy="102282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C1C5186-9745-4867-9CC8-7F60F1C2EF9A}"/>
              </a:ext>
            </a:extLst>
          </p:cNvPr>
          <p:cNvSpPr txBox="1"/>
          <p:nvPr/>
        </p:nvSpPr>
        <p:spPr>
          <a:xfrm>
            <a:off x="1426597" y="628935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课文讲解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xmlns="" id="{0493A691-B4F8-4350-AE56-CA79A0E57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8949" y="2120959"/>
            <a:ext cx="5184775" cy="5847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32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日月潭在什么地方？</a:t>
            </a:r>
          </a:p>
        </p:txBody>
      </p:sp>
      <p:sp>
        <p:nvSpPr>
          <p:cNvPr id="8" name="TextBox 9">
            <a:extLst>
              <a:ext uri="{FF2B5EF4-FFF2-40B4-BE49-F238E27FC236}">
                <a16:creationId xmlns:a16="http://schemas.microsoft.com/office/drawing/2014/main" xmlns="" id="{1D398E9B-EB41-4B3A-89C9-FE4E3B75F4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8949" y="2483979"/>
            <a:ext cx="5911851" cy="2713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250000"/>
              </a:lnSpc>
              <a:defRPr/>
            </a:pPr>
            <a:r>
              <a:rPr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日月潭是我国台湾省最大的一个湖。它在台中附近的高山上。那里群山环绕，树木茂盛，周围有许多名胜古迹。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xmlns="" id="{B180C77E-249B-4054-87B5-90E9F0DD69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902" y="2298784"/>
            <a:ext cx="4182470" cy="278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47604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10185DD-CBE3-45B7-A197-9B60B3FE0A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" r="3027" b="9346"/>
          <a:stretch/>
        </p:blipFill>
        <p:spPr>
          <a:xfrm>
            <a:off x="1" y="-20925"/>
            <a:ext cx="12192000" cy="6878925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EFA65A1-3E40-4E4B-8444-897B24D41CB7}"/>
              </a:ext>
            </a:extLst>
          </p:cNvPr>
          <p:cNvSpPr/>
          <p:nvPr/>
        </p:nvSpPr>
        <p:spPr>
          <a:xfrm>
            <a:off x="213360" y="228600"/>
            <a:ext cx="11765280" cy="6355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三极拙楷简体" panose="00000500000000000000" pitchFamily="2" charset="-122"/>
              <a:ea typeface="三极拙楷简体" panose="00000500000000000000" pitchFamily="2" charset="-122"/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EC1F1C2-3D6D-489B-B5C7-B77D6D4D47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6352">
            <a:off x="284018" y="348357"/>
            <a:ext cx="1022823" cy="102282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C1C5186-9745-4867-9CC8-7F60F1C2EF9A}"/>
              </a:ext>
            </a:extLst>
          </p:cNvPr>
          <p:cNvSpPr txBox="1"/>
          <p:nvPr/>
        </p:nvSpPr>
        <p:spPr>
          <a:xfrm>
            <a:off x="1426597" y="628935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课文讲解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6BEFA61F-5C97-4324-8CB0-92346C54601D}"/>
              </a:ext>
            </a:extLst>
          </p:cNvPr>
          <p:cNvGrpSpPr/>
          <p:nvPr/>
        </p:nvGrpSpPr>
        <p:grpSpPr>
          <a:xfrm>
            <a:off x="563543" y="1340125"/>
            <a:ext cx="8345441" cy="4319025"/>
            <a:chOff x="563543" y="1340125"/>
            <a:chExt cx="8345441" cy="4319025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33027B93-3B2E-4A79-8A12-AFE34994C1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543" y="1340125"/>
              <a:ext cx="8345441" cy="4319025"/>
            </a:xfrm>
            <a:prstGeom prst="rect">
              <a:avLst/>
            </a:prstGeom>
          </p:spPr>
        </p:pic>
        <p:sp>
          <p:nvSpPr>
            <p:cNvPr id="7" name="Text Box 8">
              <a:extLst>
                <a:ext uri="{FF2B5EF4-FFF2-40B4-BE49-F238E27FC236}">
                  <a16:creationId xmlns:a16="http://schemas.microsoft.com/office/drawing/2014/main" xmlns="" id="{F341BB6C-2BD2-476A-851E-8DB47F31D6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6597" y="2150271"/>
              <a:ext cx="6257925" cy="3038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250000"/>
                </a:lnSpc>
                <a:defRPr/>
              </a:pPr>
              <a:r>
                <a:rPr lang="en-US" altLang="zh-CN" sz="20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    </a:t>
              </a:r>
              <a:r>
                <a:rPr lang="zh-CN" altLang="en-US" sz="20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日月潭很深，湖水碧绿。湖中央有个美丽的小岛，叫光华岛。这个岛把湖水分成两半，北边像圆圆的太阳，叫日潭；南边像弯弯的月亮，叫月潭。所以人们称它为日月潭。</a:t>
              </a:r>
            </a:p>
          </p:txBody>
        </p:sp>
      </p:grp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AFAB2FD9-09D9-4492-AD9E-D1FDEB4E551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421" y="2682240"/>
            <a:ext cx="3901440" cy="390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3896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10185DD-CBE3-45B7-A197-9B60B3FE0A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" r="3027" b="9346"/>
          <a:stretch/>
        </p:blipFill>
        <p:spPr>
          <a:xfrm>
            <a:off x="1" y="-20925"/>
            <a:ext cx="12192000" cy="6878925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EFA65A1-3E40-4E4B-8444-897B24D41CB7}"/>
              </a:ext>
            </a:extLst>
          </p:cNvPr>
          <p:cNvSpPr/>
          <p:nvPr/>
        </p:nvSpPr>
        <p:spPr>
          <a:xfrm>
            <a:off x="213360" y="228600"/>
            <a:ext cx="11765280" cy="6355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三极拙楷简体" panose="00000500000000000000" pitchFamily="2" charset="-122"/>
              <a:ea typeface="三极拙楷简体" panose="00000500000000000000" pitchFamily="2" charset="-122"/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EC1F1C2-3D6D-489B-B5C7-B77D6D4D47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6352">
            <a:off x="284018" y="348357"/>
            <a:ext cx="1022823" cy="102282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C1C5186-9745-4867-9CC8-7F60F1C2EF9A}"/>
              </a:ext>
            </a:extLst>
          </p:cNvPr>
          <p:cNvSpPr txBox="1"/>
          <p:nvPr/>
        </p:nvSpPr>
        <p:spPr>
          <a:xfrm>
            <a:off x="1426597" y="628935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课文讲解</a:t>
            </a:r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xmlns="" id="{5CB8634E-3FD8-4806-8334-86146AF399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21" y="1719427"/>
            <a:ext cx="6781800" cy="590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eaLnBrk="1" hangingPunct="1">
              <a:lnSpc>
                <a:spcPct val="15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按时间顺序来写日月潭的景色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xmlns="" id="{7187CC22-91A9-40AD-A927-1A466E5995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8892" y="2787321"/>
            <a:ext cx="6471920" cy="2713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50000"/>
              </a:lnSpc>
              <a:defRPr/>
            </a:pPr>
            <a:r>
              <a:rPr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   清晨，太阳刚刚升起，湖面上飘着薄薄的雾。天边的晨星和山上的点点灯光，隐隐约约地倒映在湖水中。</a:t>
            </a:r>
            <a:endParaRPr lang="en-US" altLang="zh-CN" sz="2400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xmlns="" id="{C94DFC3A-D3CE-4AFD-8802-58C20DD4AA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4489" y="2325657"/>
            <a:ext cx="3527425" cy="5847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32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清晨之景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xmlns="" id="{D017B142-73B7-412D-8D2A-1817F5E854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23" y="2787321"/>
            <a:ext cx="4017040" cy="2464442"/>
          </a:xfrm>
          <a:prstGeom prst="rect">
            <a:avLst/>
          </a:prstGeom>
          <a:ln w="889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1062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10185DD-CBE3-45B7-A197-9B60B3FE0A7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" r="3027" b="9346"/>
          <a:stretch/>
        </p:blipFill>
        <p:spPr>
          <a:xfrm>
            <a:off x="1" y="-20925"/>
            <a:ext cx="12192000" cy="6878925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EFA65A1-3E40-4E4B-8444-897B24D41CB7}"/>
              </a:ext>
            </a:extLst>
          </p:cNvPr>
          <p:cNvSpPr/>
          <p:nvPr/>
        </p:nvSpPr>
        <p:spPr>
          <a:xfrm>
            <a:off x="213360" y="228600"/>
            <a:ext cx="11765280" cy="6355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三极拙楷简体" panose="00000500000000000000" pitchFamily="2" charset="-122"/>
              <a:ea typeface="三极拙楷简体" panose="00000500000000000000" pitchFamily="2" charset="-122"/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EC1F1C2-3D6D-489B-B5C7-B77D6D4D47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6352">
            <a:off x="284018" y="348357"/>
            <a:ext cx="1022823" cy="102282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C1C5186-9745-4867-9CC8-7F60F1C2EF9A}"/>
              </a:ext>
            </a:extLst>
          </p:cNvPr>
          <p:cNvSpPr txBox="1"/>
          <p:nvPr/>
        </p:nvSpPr>
        <p:spPr>
          <a:xfrm>
            <a:off x="1426597" y="628935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课文讲解</a:t>
            </a:r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xmlns="" id="{3F7EBE68-AFE6-4D12-9150-8D20469C4F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675" y="2823075"/>
            <a:ext cx="5394325" cy="179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50000"/>
              </a:lnSpc>
              <a:defRPr/>
            </a:pPr>
            <a:r>
              <a:rPr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    中午，太阳高照，整个日月潭的美景和周围的建筑，都清晰地展现在眼前。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xmlns="" id="{D09B11B2-E180-4758-BBFD-94499ED630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6454" y="2130351"/>
            <a:ext cx="3673475" cy="5847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32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正午之景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xmlns="" id="{4E209D28-6177-4C46-8208-6F08433F47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315" y="1935679"/>
            <a:ext cx="4376910" cy="3191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78664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746</Words>
  <Application>Microsoft Office PowerPoint</Application>
  <PresentationFormat>宽屏</PresentationFormat>
  <Paragraphs>109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Meiryo</vt:lpstr>
      <vt:lpstr>等线</vt:lpstr>
      <vt:lpstr>等线 Light</vt:lpstr>
      <vt:lpstr>三极拙楷简体</vt:lpstr>
      <vt:lpstr>宋体</vt:lpstr>
      <vt:lpstr>微软雅黑</vt:lpstr>
      <vt:lpstr>站酷快乐体 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>kan</cp:lastModifiedBy>
  <cp:revision>10</cp:revision>
  <dcterms:created xsi:type="dcterms:W3CDTF">2021-02-26T01:27:35Z</dcterms:created>
  <dcterms:modified xsi:type="dcterms:W3CDTF">2021-05-19T04:05:57Z</dcterms:modified>
</cp:coreProperties>
</file>