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97" r:id="rId2"/>
    <p:sldMasterId id="2147483716" r:id="rId3"/>
  </p:sldMasterIdLst>
  <p:notesMasterIdLst>
    <p:notesMasterId r:id="rId28"/>
  </p:notesMasterIdLst>
  <p:sldIdLst>
    <p:sldId id="301" r:id="rId4"/>
    <p:sldId id="302" r:id="rId5"/>
    <p:sldId id="303" r:id="rId6"/>
    <p:sldId id="304" r:id="rId7"/>
    <p:sldId id="305" r:id="rId8"/>
    <p:sldId id="306" r:id="rId9"/>
    <p:sldId id="307" r:id="rId10"/>
    <p:sldId id="308" r:id="rId11"/>
    <p:sldId id="309" r:id="rId12"/>
    <p:sldId id="310" r:id="rId13"/>
    <p:sldId id="311" r:id="rId14"/>
    <p:sldId id="312" r:id="rId15"/>
    <p:sldId id="313" r:id="rId16"/>
    <p:sldId id="314" r:id="rId17"/>
    <p:sldId id="315" r:id="rId18"/>
    <p:sldId id="316" r:id="rId19"/>
    <p:sldId id="317" r:id="rId20"/>
    <p:sldId id="318" r:id="rId21"/>
    <p:sldId id="319" r:id="rId22"/>
    <p:sldId id="320" r:id="rId23"/>
    <p:sldId id="321" r:id="rId24"/>
    <p:sldId id="322" r:id="rId25"/>
    <p:sldId id="323" r:id="rId26"/>
    <p:sldId id="324" r:id="rId27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2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A1C450"/>
    <a:srgbClr val="E042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96" y="120"/>
      </p:cViewPr>
      <p:guideLst>
        <p:guide orient="horz" pos="2160"/>
        <p:guide pos="3840"/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C8BD8C-1D6E-4659-B749-EBA859F10B91}" type="datetimeFigureOut">
              <a:rPr lang="zh-CN" altLang="en-US" smtClean="0"/>
              <a:t>2021/5/19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246869-9481-4960-9839-8B21FAE2FB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9043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166133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77942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更多资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9772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版权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83517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710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710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5765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200151"/>
            <a:ext cx="405765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39791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39791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4628" y="1151335"/>
            <a:ext cx="4042172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4628" y="1631156"/>
            <a:ext cx="4042172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3008710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448" y="204788"/>
            <a:ext cx="5111353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6"/>
            <a:ext cx="3008710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PT封面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圆角矩形 319"/>
          <p:cNvSpPr/>
          <p:nvPr userDrawn="1"/>
        </p:nvSpPr>
        <p:spPr>
          <a:xfrm>
            <a:off x="1629132" y="1509856"/>
            <a:ext cx="5885737" cy="1962227"/>
          </a:xfrm>
          <a:prstGeom prst="roundRect">
            <a:avLst>
              <a:gd name="adj" fmla="val 50000"/>
            </a:avLst>
          </a:prstGeom>
          <a:solidFill>
            <a:srgbClr val="82A3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321" name="直接连接符 320"/>
          <p:cNvCxnSpPr/>
          <p:nvPr userDrawn="1"/>
        </p:nvCxnSpPr>
        <p:spPr>
          <a:xfrm>
            <a:off x="2628002" y="2600561"/>
            <a:ext cx="3887997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36620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1891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1891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1891" y="4025503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579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04885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1585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8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80118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200153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200153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61976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07323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7066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矩形 313" hidden="1"/>
          <p:cNvSpPr/>
          <p:nvPr userDrawn="1"/>
        </p:nvSpPr>
        <p:spPr>
          <a:xfrm>
            <a:off x="92596" y="259873"/>
            <a:ext cx="8964809" cy="47970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759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106671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15738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90818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00447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05981"/>
            <a:ext cx="27432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05981"/>
            <a:ext cx="80772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52222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PT封面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圆角矩形 319"/>
          <p:cNvSpPr/>
          <p:nvPr userDrawn="1"/>
        </p:nvSpPr>
        <p:spPr>
          <a:xfrm>
            <a:off x="1629132" y="1509856"/>
            <a:ext cx="5885737" cy="1962227"/>
          </a:xfrm>
          <a:prstGeom prst="roundRect">
            <a:avLst>
              <a:gd name="adj" fmla="val 50000"/>
            </a:avLst>
          </a:prstGeom>
          <a:solidFill>
            <a:srgbClr val="82A3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321" name="直接连接符 320"/>
          <p:cNvCxnSpPr/>
          <p:nvPr userDrawn="1"/>
        </p:nvCxnSpPr>
        <p:spPr>
          <a:xfrm>
            <a:off x="2628002" y="2600561"/>
            <a:ext cx="3887997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36620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学习目标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矩形 313" hidden="1"/>
          <p:cNvSpPr/>
          <p:nvPr userDrawn="1"/>
        </p:nvSpPr>
        <p:spPr>
          <a:xfrm>
            <a:off x="92596" y="259873"/>
            <a:ext cx="8964809" cy="47970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759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新课导入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35879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助学资料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7940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学习字词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1839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新课导入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35879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初读感知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11338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随堂练习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77995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83089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04327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9708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3350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71926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93339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11510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739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助学资料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7940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91025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14464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96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字词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1839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初读感知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11338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随堂练习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77995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尾页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85225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1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25.xml"/><Relationship Id="rId16" Type="http://schemas.openxmlformats.org/officeDocument/2006/relationships/slideLayout" Target="../slideLayouts/slideLayout39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3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0AF272-A32E-47FD-B373-7B9D20EA542F}" type="datetimeFigureOut">
              <a:rPr lang="zh-CN" altLang="en-US" smtClean="0"/>
              <a:pPr/>
              <a:t>2021/5/19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</p:sldLayoutIdLs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3"/>
            <a:ext cx="8229600" cy="339447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5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0AF272-A32E-47FD-B373-7B9D20EA542F}" type="datetimeFigureOut">
              <a:rPr lang="zh-CN" altLang="en-US" smtClean="0"/>
              <a:pPr/>
              <a:t>2021/5/19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5"/>
            <a:ext cx="2895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5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2180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  <p:sldLayoutId id="2147483712" r:id="rId15"/>
    <p:sldLayoutId id="2147483713" r:id="rId16"/>
    <p:sldLayoutId id="2147483714" r:id="rId17"/>
    <p:sldLayoutId id="2147483715" r:id="rId18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751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/>
        </p:nvSpPr>
        <p:spPr>
          <a:xfrm>
            <a:off x="-476" y="1875949"/>
            <a:ext cx="9136856" cy="680561"/>
          </a:xfrm>
          <a:prstGeom prst="rect">
            <a:avLst/>
          </a:prstGeom>
        </p:spPr>
        <p:txBody>
          <a:bodyPr lIns="68580" tIns="34290" rIns="68580" bIns="3429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45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10.</a:t>
            </a:r>
            <a:r>
              <a:rPr lang="zh-CN" altLang="en-US" sz="45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日月潭</a:t>
            </a:r>
            <a:endParaRPr lang="en-US" altLang="zh-CN" sz="45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7" name="副标题 2"/>
          <p:cNvSpPr>
            <a:spLocks noGrp="1"/>
          </p:cNvSpPr>
          <p:nvPr/>
        </p:nvSpPr>
        <p:spPr>
          <a:xfrm>
            <a:off x="-953" y="2707005"/>
            <a:ext cx="9137333" cy="345758"/>
          </a:xfrm>
          <a:prstGeom prst="rect">
            <a:avLst/>
          </a:prstGeom>
        </p:spPr>
        <p:txBody>
          <a:bodyPr lIns="68580" tIns="34290" rIns="68580" bIns="3429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第</a:t>
            </a:r>
            <a:r>
              <a:rPr lang="en-US" altLang="zh-CN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1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课时</a:t>
            </a:r>
            <a:endParaRPr lang="zh-CN" altLang="en-US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4288801"/>
            <a:ext cx="9136380" cy="3527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62"/>
          <p:cNvSpPr txBox="1"/>
          <p:nvPr/>
        </p:nvSpPr>
        <p:spPr>
          <a:xfrm>
            <a:off x="3910698" y="3302939"/>
            <a:ext cx="119734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组词</a:t>
            </a:r>
          </a:p>
        </p:txBody>
      </p:sp>
      <p:sp>
        <p:nvSpPr>
          <p:cNvPr id="4" name="文本框 63"/>
          <p:cNvSpPr txBox="1"/>
          <p:nvPr/>
        </p:nvSpPr>
        <p:spPr>
          <a:xfrm>
            <a:off x="4854752" y="3304918"/>
            <a:ext cx="3719657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名字  名人  出名</a:t>
            </a:r>
          </a:p>
        </p:txBody>
      </p:sp>
      <p:sp>
        <p:nvSpPr>
          <p:cNvPr id="5" name="文本框 20"/>
          <p:cNvSpPr txBox="1"/>
          <p:nvPr/>
        </p:nvSpPr>
        <p:spPr>
          <a:xfrm>
            <a:off x="3910698" y="4036058"/>
            <a:ext cx="1782043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造句</a:t>
            </a:r>
          </a:p>
        </p:txBody>
      </p:sp>
      <p:sp>
        <p:nvSpPr>
          <p:cNvPr id="6" name="文本框 21"/>
          <p:cNvSpPr txBox="1"/>
          <p:nvPr/>
        </p:nvSpPr>
        <p:spPr>
          <a:xfrm>
            <a:off x="4854752" y="4029157"/>
            <a:ext cx="3504891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你报名朗读比赛了吗？</a:t>
            </a:r>
          </a:p>
        </p:txBody>
      </p:sp>
      <p:grpSp>
        <p:nvGrpSpPr>
          <p:cNvPr id="7" name="组合 23"/>
          <p:cNvGrpSpPr/>
          <p:nvPr/>
        </p:nvGrpSpPr>
        <p:grpSpPr>
          <a:xfrm>
            <a:off x="901613" y="1816472"/>
            <a:ext cx="2079180" cy="1968989"/>
            <a:chOff x="379999" y="1753368"/>
            <a:chExt cx="4320000" cy="4320000"/>
          </a:xfrm>
        </p:grpSpPr>
        <p:sp>
          <p:nvSpPr>
            <p:cNvPr id="8" name="矩形 7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" name="直接连接符 8"/>
            <p:cNvCxnSpPr>
              <a:stCxn id="8" idx="1"/>
              <a:endCxn id="8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8" idx="0"/>
              <a:endCxn id="8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25"/>
          <p:cNvSpPr txBox="1"/>
          <p:nvPr/>
        </p:nvSpPr>
        <p:spPr>
          <a:xfrm>
            <a:off x="1024127" y="1693312"/>
            <a:ext cx="2501457" cy="2065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名</a:t>
            </a: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4854752" y="1655748"/>
            <a:ext cx="1230900" cy="57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300" b="1" dirty="0" err="1">
                <a:solidFill>
                  <a:srgbClr val="E04236"/>
                </a:solidFill>
                <a:latin typeface="Pinyin Adjust" pitchFamily="2" charset="0"/>
                <a:ea typeface="GB Pinyinok-B" pitchFamily="2" charset="-122"/>
              </a:rPr>
              <a:t>míng</a:t>
            </a:r>
            <a:endParaRPr lang="en-US" altLang="zh-CN" sz="3300" b="1" dirty="0">
              <a:solidFill>
                <a:srgbClr val="E04236"/>
              </a:solidFill>
              <a:latin typeface="Pinyin Adjust" pitchFamily="2" charset="0"/>
              <a:ea typeface="GB Pinyinok-B" pitchFamily="2" charset="-122"/>
            </a:endParaRPr>
          </a:p>
        </p:txBody>
      </p:sp>
      <p:sp>
        <p:nvSpPr>
          <p:cNvPr id="18" name="文本框 60"/>
          <p:cNvSpPr txBox="1"/>
          <p:nvPr/>
        </p:nvSpPr>
        <p:spPr>
          <a:xfrm>
            <a:off x="3910698" y="2541680"/>
            <a:ext cx="949849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笔顺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4752" y="2379708"/>
            <a:ext cx="29718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9" name="组合 18"/>
          <p:cNvGrpSpPr/>
          <p:nvPr/>
        </p:nvGrpSpPr>
        <p:grpSpPr>
          <a:xfrm>
            <a:off x="3324745" y="332254"/>
            <a:ext cx="2494511" cy="887798"/>
            <a:chOff x="4534838" y="569134"/>
            <a:chExt cx="3326014" cy="1183730"/>
          </a:xfrm>
        </p:grpSpPr>
        <p:sp>
          <p:nvSpPr>
            <p:cNvPr id="20" name="圆角矩形 19"/>
            <p:cNvSpPr/>
            <p:nvPr/>
          </p:nvSpPr>
          <p:spPr>
            <a:xfrm>
              <a:off x="4916293" y="1022308"/>
              <a:ext cx="2944559" cy="671630"/>
            </a:xfrm>
            <a:prstGeom prst="roundRect">
              <a:avLst>
                <a:gd name="adj" fmla="val 50000"/>
              </a:avLst>
            </a:prstGeom>
            <a:noFill/>
            <a:ln w="28575">
              <a:solidFill>
                <a:srgbClr val="A1C4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我会写</a:t>
              </a:r>
              <a:endParaRPr lang="en-US" altLang="zh-CN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4534838" y="569134"/>
              <a:ext cx="1037106" cy="1183730"/>
            </a:xfrm>
            <a:prstGeom prst="rect">
              <a:avLst/>
            </a:prstGeom>
          </p:spPr>
        </p:pic>
      </p:grpSp>
      <p:sp>
        <p:nvSpPr>
          <p:cNvPr id="22" name="文本框 60"/>
          <p:cNvSpPr txBox="1"/>
          <p:nvPr/>
        </p:nvSpPr>
        <p:spPr>
          <a:xfrm>
            <a:off x="3910698" y="1745516"/>
            <a:ext cx="949849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拼音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1" grpId="0"/>
      <p:bldP spid="15" grpId="0"/>
      <p:bldP spid="18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2453" y="2364827"/>
            <a:ext cx="4250531" cy="75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文本框 62"/>
          <p:cNvSpPr txBox="1"/>
          <p:nvPr/>
        </p:nvSpPr>
        <p:spPr>
          <a:xfrm>
            <a:off x="3910698" y="3302939"/>
            <a:ext cx="119734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组词</a:t>
            </a:r>
          </a:p>
        </p:txBody>
      </p:sp>
      <p:sp>
        <p:nvSpPr>
          <p:cNvPr id="32" name="文本框 63"/>
          <p:cNvSpPr txBox="1"/>
          <p:nvPr/>
        </p:nvSpPr>
        <p:spPr>
          <a:xfrm>
            <a:off x="4854752" y="3304918"/>
            <a:ext cx="3719657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名胜  胜利  胜出</a:t>
            </a:r>
          </a:p>
        </p:txBody>
      </p:sp>
      <p:sp>
        <p:nvSpPr>
          <p:cNvPr id="33" name="文本框 20"/>
          <p:cNvSpPr txBox="1"/>
          <p:nvPr/>
        </p:nvSpPr>
        <p:spPr>
          <a:xfrm>
            <a:off x="3910698" y="4036058"/>
            <a:ext cx="1782043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造句</a:t>
            </a:r>
          </a:p>
        </p:txBody>
      </p:sp>
      <p:sp>
        <p:nvSpPr>
          <p:cNvPr id="34" name="文本框 21"/>
          <p:cNvSpPr txBox="1"/>
          <p:nvPr/>
        </p:nvSpPr>
        <p:spPr>
          <a:xfrm>
            <a:off x="4854752" y="4029157"/>
            <a:ext cx="3504891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黄山是闻名中外的旅游胜地。</a:t>
            </a:r>
          </a:p>
        </p:txBody>
      </p:sp>
      <p:grpSp>
        <p:nvGrpSpPr>
          <p:cNvPr id="35" name="组合 23"/>
          <p:cNvGrpSpPr/>
          <p:nvPr/>
        </p:nvGrpSpPr>
        <p:grpSpPr>
          <a:xfrm>
            <a:off x="901613" y="1816472"/>
            <a:ext cx="2079180" cy="1968989"/>
            <a:chOff x="379999" y="1753368"/>
            <a:chExt cx="4320000" cy="4320000"/>
          </a:xfrm>
        </p:grpSpPr>
        <p:sp>
          <p:nvSpPr>
            <p:cNvPr id="36" name="矩形 35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7" name="直接连接符 36"/>
            <p:cNvCxnSpPr>
              <a:stCxn id="36" idx="1"/>
              <a:endCxn id="36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>
              <a:stCxn id="36" idx="0"/>
              <a:endCxn id="36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文本框 25"/>
          <p:cNvSpPr txBox="1"/>
          <p:nvPr/>
        </p:nvSpPr>
        <p:spPr>
          <a:xfrm>
            <a:off x="1024127" y="1693312"/>
            <a:ext cx="2501457" cy="206595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胜</a:t>
            </a:r>
          </a:p>
        </p:txBody>
      </p:sp>
      <p:sp>
        <p:nvSpPr>
          <p:cNvPr id="40" name="矩形 39"/>
          <p:cNvSpPr>
            <a:spLocks noChangeArrowheads="1"/>
          </p:cNvSpPr>
          <p:nvPr/>
        </p:nvSpPr>
        <p:spPr bwMode="auto">
          <a:xfrm>
            <a:off x="4854752" y="1655748"/>
            <a:ext cx="1230900" cy="57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300" b="1" dirty="0" err="1">
                <a:solidFill>
                  <a:srgbClr val="E04236"/>
                </a:solidFill>
                <a:latin typeface="Pinyin Adjust" pitchFamily="2" charset="0"/>
                <a:ea typeface="GB Pinyinok-B" pitchFamily="2" charset="-122"/>
              </a:rPr>
              <a:t>shèng</a:t>
            </a:r>
            <a:endParaRPr lang="en-US" altLang="zh-CN" sz="3300" b="1" dirty="0">
              <a:solidFill>
                <a:srgbClr val="E04236"/>
              </a:solidFill>
              <a:latin typeface="Pinyin Adjust" pitchFamily="2" charset="0"/>
              <a:ea typeface="GB Pinyinok-B" pitchFamily="2" charset="-122"/>
            </a:endParaRPr>
          </a:p>
        </p:txBody>
      </p:sp>
      <p:sp>
        <p:nvSpPr>
          <p:cNvPr id="41" name="文本框 60"/>
          <p:cNvSpPr txBox="1"/>
          <p:nvPr/>
        </p:nvSpPr>
        <p:spPr>
          <a:xfrm>
            <a:off x="3910698" y="2541680"/>
            <a:ext cx="949849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笔顺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3324745" y="332254"/>
            <a:ext cx="2494511" cy="887798"/>
            <a:chOff x="4534838" y="569134"/>
            <a:chExt cx="3326014" cy="1183730"/>
          </a:xfrm>
        </p:grpSpPr>
        <p:sp>
          <p:nvSpPr>
            <p:cNvPr id="43" name="圆角矩形 42"/>
            <p:cNvSpPr/>
            <p:nvPr/>
          </p:nvSpPr>
          <p:spPr>
            <a:xfrm>
              <a:off x="4916293" y="1022308"/>
              <a:ext cx="2944559" cy="671630"/>
            </a:xfrm>
            <a:prstGeom prst="roundRect">
              <a:avLst>
                <a:gd name="adj" fmla="val 50000"/>
              </a:avLst>
            </a:prstGeom>
            <a:noFill/>
            <a:ln w="28575">
              <a:solidFill>
                <a:srgbClr val="A1C4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我会写</a:t>
              </a:r>
              <a:endParaRPr lang="en-US" altLang="zh-CN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4534838" y="569134"/>
              <a:ext cx="1037106" cy="1183730"/>
            </a:xfrm>
            <a:prstGeom prst="rect">
              <a:avLst/>
            </a:prstGeom>
          </p:spPr>
        </p:pic>
      </p:grpSp>
      <p:sp>
        <p:nvSpPr>
          <p:cNvPr id="45" name="文本框 60"/>
          <p:cNvSpPr txBox="1"/>
          <p:nvPr/>
        </p:nvSpPr>
        <p:spPr>
          <a:xfrm>
            <a:off x="3910698" y="1745516"/>
            <a:ext cx="949849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拼音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9" grpId="0"/>
      <p:bldP spid="40" grpId="0"/>
      <p:bldP spid="41" grpId="0"/>
      <p:bldP spid="4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0043" y="2367981"/>
            <a:ext cx="4264819" cy="750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文本框 62"/>
          <p:cNvSpPr txBox="1"/>
          <p:nvPr/>
        </p:nvSpPr>
        <p:spPr>
          <a:xfrm>
            <a:off x="3910698" y="3302939"/>
            <a:ext cx="119734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组词</a:t>
            </a:r>
          </a:p>
        </p:txBody>
      </p:sp>
      <p:sp>
        <p:nvSpPr>
          <p:cNvPr id="15" name="文本框 63"/>
          <p:cNvSpPr txBox="1"/>
          <p:nvPr/>
        </p:nvSpPr>
        <p:spPr>
          <a:xfrm>
            <a:off x="4854752" y="3304918"/>
            <a:ext cx="3719657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足迹  陈迹  古迹</a:t>
            </a:r>
          </a:p>
        </p:txBody>
      </p:sp>
      <p:sp>
        <p:nvSpPr>
          <p:cNvPr id="16" name="文本框 20"/>
          <p:cNvSpPr txBox="1"/>
          <p:nvPr/>
        </p:nvSpPr>
        <p:spPr>
          <a:xfrm>
            <a:off x="3910698" y="4036058"/>
            <a:ext cx="1782043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造句</a:t>
            </a:r>
          </a:p>
        </p:txBody>
      </p:sp>
      <p:sp>
        <p:nvSpPr>
          <p:cNvPr id="18" name="文本框 21"/>
          <p:cNvSpPr txBox="1"/>
          <p:nvPr/>
        </p:nvSpPr>
        <p:spPr>
          <a:xfrm>
            <a:off x="4854752" y="4029157"/>
            <a:ext cx="3504891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沙滩上留下一行清晰的足迹。</a:t>
            </a:r>
          </a:p>
        </p:txBody>
      </p:sp>
      <p:grpSp>
        <p:nvGrpSpPr>
          <p:cNvPr id="19" name="组合 23"/>
          <p:cNvGrpSpPr/>
          <p:nvPr/>
        </p:nvGrpSpPr>
        <p:grpSpPr>
          <a:xfrm>
            <a:off x="901613" y="1816472"/>
            <a:ext cx="2079180" cy="1968989"/>
            <a:chOff x="379999" y="1753368"/>
            <a:chExt cx="4320000" cy="4320000"/>
          </a:xfrm>
        </p:grpSpPr>
        <p:sp>
          <p:nvSpPr>
            <p:cNvPr id="20" name="矩形 19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1" name="直接连接符 20"/>
            <p:cNvCxnSpPr>
              <a:stCxn id="20" idx="1"/>
              <a:endCxn id="20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>
              <a:stCxn id="20" idx="0"/>
              <a:endCxn id="20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文本框 25"/>
          <p:cNvSpPr txBox="1"/>
          <p:nvPr/>
        </p:nvSpPr>
        <p:spPr>
          <a:xfrm>
            <a:off x="1024127" y="1693312"/>
            <a:ext cx="2501457" cy="206595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迹</a:t>
            </a: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4854752" y="1655748"/>
            <a:ext cx="1230900" cy="57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300" b="1" dirty="0" err="1">
                <a:solidFill>
                  <a:srgbClr val="E04236"/>
                </a:solidFill>
                <a:latin typeface="Pinyin Adjust" pitchFamily="2" charset="0"/>
                <a:ea typeface="GB Pinyinok-B" pitchFamily="2" charset="-122"/>
              </a:rPr>
              <a:t>jì</a:t>
            </a:r>
            <a:endParaRPr lang="en-US" altLang="zh-CN" sz="3300" b="1" dirty="0">
              <a:solidFill>
                <a:srgbClr val="E04236"/>
              </a:solidFill>
              <a:latin typeface="Pinyin Adjust" pitchFamily="2" charset="0"/>
              <a:ea typeface="GB Pinyinok-B" pitchFamily="2" charset="-122"/>
            </a:endParaRPr>
          </a:p>
        </p:txBody>
      </p:sp>
      <p:sp>
        <p:nvSpPr>
          <p:cNvPr id="25" name="文本框 60"/>
          <p:cNvSpPr txBox="1"/>
          <p:nvPr/>
        </p:nvSpPr>
        <p:spPr>
          <a:xfrm>
            <a:off x="3910698" y="2541680"/>
            <a:ext cx="949849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笔顺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3324745" y="332254"/>
            <a:ext cx="2494511" cy="887798"/>
            <a:chOff x="4534838" y="569134"/>
            <a:chExt cx="3326014" cy="1183730"/>
          </a:xfrm>
        </p:grpSpPr>
        <p:sp>
          <p:nvSpPr>
            <p:cNvPr id="27" name="圆角矩形 26"/>
            <p:cNvSpPr/>
            <p:nvPr/>
          </p:nvSpPr>
          <p:spPr>
            <a:xfrm>
              <a:off x="4916293" y="1022308"/>
              <a:ext cx="2944559" cy="671630"/>
            </a:xfrm>
            <a:prstGeom prst="roundRect">
              <a:avLst>
                <a:gd name="adj" fmla="val 50000"/>
              </a:avLst>
            </a:prstGeom>
            <a:noFill/>
            <a:ln w="28575">
              <a:solidFill>
                <a:srgbClr val="A1C4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我会写</a:t>
              </a:r>
              <a:endParaRPr lang="en-US" altLang="zh-CN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4534838" y="569134"/>
              <a:ext cx="1037106" cy="1183730"/>
            </a:xfrm>
            <a:prstGeom prst="rect">
              <a:avLst/>
            </a:prstGeom>
          </p:spPr>
        </p:pic>
      </p:grpSp>
      <p:sp>
        <p:nvSpPr>
          <p:cNvPr id="29" name="文本框 60"/>
          <p:cNvSpPr txBox="1"/>
          <p:nvPr/>
        </p:nvSpPr>
        <p:spPr>
          <a:xfrm>
            <a:off x="3910698" y="1745516"/>
            <a:ext cx="949849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拼音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23" grpId="0"/>
      <p:bldP spid="24" grpId="0"/>
      <p:bldP spid="25" grpId="0"/>
      <p:bldP spid="2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7985" y="2332469"/>
            <a:ext cx="2536031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文本框 62"/>
          <p:cNvSpPr txBox="1"/>
          <p:nvPr/>
        </p:nvSpPr>
        <p:spPr>
          <a:xfrm>
            <a:off x="3910698" y="3302939"/>
            <a:ext cx="119734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组词</a:t>
            </a:r>
          </a:p>
        </p:txBody>
      </p:sp>
      <p:sp>
        <p:nvSpPr>
          <p:cNvPr id="16" name="文本框 63"/>
          <p:cNvSpPr txBox="1"/>
          <p:nvPr/>
        </p:nvSpPr>
        <p:spPr>
          <a:xfrm>
            <a:off x="4854752" y="3304918"/>
            <a:ext cx="3719657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中央  央求  央告</a:t>
            </a:r>
          </a:p>
        </p:txBody>
      </p:sp>
      <p:sp>
        <p:nvSpPr>
          <p:cNvPr id="17" name="文本框 20"/>
          <p:cNvSpPr txBox="1"/>
          <p:nvPr/>
        </p:nvSpPr>
        <p:spPr>
          <a:xfrm>
            <a:off x="3910698" y="4036058"/>
            <a:ext cx="1782043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造句</a:t>
            </a:r>
          </a:p>
        </p:txBody>
      </p:sp>
      <p:sp>
        <p:nvSpPr>
          <p:cNvPr id="18" name="文本框 21"/>
          <p:cNvSpPr txBox="1"/>
          <p:nvPr/>
        </p:nvSpPr>
        <p:spPr>
          <a:xfrm>
            <a:off x="4854752" y="4029157"/>
            <a:ext cx="3504891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这个湖的中央有一个小岛。</a:t>
            </a:r>
          </a:p>
        </p:txBody>
      </p:sp>
      <p:grpSp>
        <p:nvGrpSpPr>
          <p:cNvPr id="19" name="组合 23"/>
          <p:cNvGrpSpPr/>
          <p:nvPr/>
        </p:nvGrpSpPr>
        <p:grpSpPr>
          <a:xfrm>
            <a:off x="901613" y="1816472"/>
            <a:ext cx="2079180" cy="1968989"/>
            <a:chOff x="379999" y="1753368"/>
            <a:chExt cx="4320000" cy="4320000"/>
          </a:xfrm>
        </p:grpSpPr>
        <p:sp>
          <p:nvSpPr>
            <p:cNvPr id="20" name="矩形 19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1" name="直接连接符 20"/>
            <p:cNvCxnSpPr>
              <a:stCxn id="20" idx="1"/>
              <a:endCxn id="20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>
              <a:stCxn id="20" idx="0"/>
              <a:endCxn id="20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文本框 25"/>
          <p:cNvSpPr txBox="1"/>
          <p:nvPr/>
        </p:nvSpPr>
        <p:spPr>
          <a:xfrm>
            <a:off x="1024127" y="1693312"/>
            <a:ext cx="2501457" cy="206595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央</a:t>
            </a: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4854752" y="1655748"/>
            <a:ext cx="1230900" cy="57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300" b="1" dirty="0" err="1">
                <a:solidFill>
                  <a:srgbClr val="E04236"/>
                </a:solidFill>
                <a:latin typeface="Pinyin Adjust" pitchFamily="2" charset="0"/>
                <a:ea typeface="GB Pinyinok-B" pitchFamily="2" charset="-122"/>
              </a:rPr>
              <a:t>yāng</a:t>
            </a:r>
            <a:endParaRPr lang="en-US" altLang="zh-CN" sz="3300" b="1" dirty="0">
              <a:solidFill>
                <a:srgbClr val="E04236"/>
              </a:solidFill>
              <a:latin typeface="Pinyin Adjust" pitchFamily="2" charset="0"/>
              <a:ea typeface="GB Pinyinok-B" pitchFamily="2" charset="-122"/>
            </a:endParaRPr>
          </a:p>
        </p:txBody>
      </p:sp>
      <p:sp>
        <p:nvSpPr>
          <p:cNvPr id="25" name="文本框 60"/>
          <p:cNvSpPr txBox="1"/>
          <p:nvPr/>
        </p:nvSpPr>
        <p:spPr>
          <a:xfrm>
            <a:off x="3910698" y="2541680"/>
            <a:ext cx="949849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笔顺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3324745" y="332254"/>
            <a:ext cx="2494511" cy="887798"/>
            <a:chOff x="4534838" y="569134"/>
            <a:chExt cx="3326014" cy="1183730"/>
          </a:xfrm>
        </p:grpSpPr>
        <p:sp>
          <p:nvSpPr>
            <p:cNvPr id="27" name="圆角矩形 26"/>
            <p:cNvSpPr/>
            <p:nvPr/>
          </p:nvSpPr>
          <p:spPr>
            <a:xfrm>
              <a:off x="4916293" y="1022308"/>
              <a:ext cx="2944559" cy="671630"/>
            </a:xfrm>
            <a:prstGeom prst="roundRect">
              <a:avLst>
                <a:gd name="adj" fmla="val 50000"/>
              </a:avLst>
            </a:prstGeom>
            <a:noFill/>
            <a:ln w="28575">
              <a:solidFill>
                <a:srgbClr val="A1C4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我会写</a:t>
              </a:r>
              <a:endParaRPr lang="en-US" altLang="zh-CN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4534838" y="569134"/>
              <a:ext cx="1037106" cy="1183730"/>
            </a:xfrm>
            <a:prstGeom prst="rect">
              <a:avLst/>
            </a:prstGeom>
          </p:spPr>
        </p:pic>
      </p:grpSp>
      <p:sp>
        <p:nvSpPr>
          <p:cNvPr id="29" name="文本框 60"/>
          <p:cNvSpPr txBox="1"/>
          <p:nvPr/>
        </p:nvSpPr>
        <p:spPr>
          <a:xfrm>
            <a:off x="3910698" y="1745516"/>
            <a:ext cx="949849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拼音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7" grpId="0"/>
      <p:bldP spid="23" grpId="0"/>
      <p:bldP spid="24" grpId="0"/>
      <p:bldP spid="25" grpId="0"/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7996" y="2330773"/>
            <a:ext cx="3421856" cy="75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文本框 62"/>
          <p:cNvSpPr txBox="1"/>
          <p:nvPr/>
        </p:nvSpPr>
        <p:spPr>
          <a:xfrm>
            <a:off x="3910698" y="3302939"/>
            <a:ext cx="119734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组词</a:t>
            </a:r>
          </a:p>
        </p:txBody>
      </p:sp>
      <p:sp>
        <p:nvSpPr>
          <p:cNvPr id="15" name="文本框 63"/>
          <p:cNvSpPr txBox="1"/>
          <p:nvPr/>
        </p:nvSpPr>
        <p:spPr>
          <a:xfrm>
            <a:off x="4854752" y="3304918"/>
            <a:ext cx="3719657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美丽  秀丽  华丽</a:t>
            </a:r>
          </a:p>
        </p:txBody>
      </p:sp>
      <p:sp>
        <p:nvSpPr>
          <p:cNvPr id="16" name="文本框 20"/>
          <p:cNvSpPr txBox="1"/>
          <p:nvPr/>
        </p:nvSpPr>
        <p:spPr>
          <a:xfrm>
            <a:off x="3910698" y="4036058"/>
            <a:ext cx="1782043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造句</a:t>
            </a:r>
          </a:p>
        </p:txBody>
      </p:sp>
      <p:sp>
        <p:nvSpPr>
          <p:cNvPr id="17" name="文本框 21"/>
          <p:cNvSpPr txBox="1"/>
          <p:nvPr/>
        </p:nvSpPr>
        <p:spPr>
          <a:xfrm>
            <a:off x="4854752" y="4029157"/>
            <a:ext cx="3504891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美丽的春天已经来了。</a:t>
            </a:r>
          </a:p>
        </p:txBody>
      </p:sp>
      <p:grpSp>
        <p:nvGrpSpPr>
          <p:cNvPr id="18" name="组合 23"/>
          <p:cNvGrpSpPr/>
          <p:nvPr/>
        </p:nvGrpSpPr>
        <p:grpSpPr>
          <a:xfrm>
            <a:off x="901613" y="1816472"/>
            <a:ext cx="2079180" cy="1968989"/>
            <a:chOff x="379999" y="1753368"/>
            <a:chExt cx="4320000" cy="4320000"/>
          </a:xfrm>
        </p:grpSpPr>
        <p:sp>
          <p:nvSpPr>
            <p:cNvPr id="19" name="矩形 18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0" name="直接连接符 19"/>
            <p:cNvCxnSpPr>
              <a:stCxn id="19" idx="1"/>
              <a:endCxn id="19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>
              <a:stCxn id="19" idx="0"/>
              <a:endCxn id="19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文本框 25"/>
          <p:cNvSpPr txBox="1"/>
          <p:nvPr/>
        </p:nvSpPr>
        <p:spPr>
          <a:xfrm>
            <a:off x="1024127" y="1693312"/>
            <a:ext cx="2501457" cy="206595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丽</a:t>
            </a: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4854752" y="1655748"/>
            <a:ext cx="1230900" cy="57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300" b="1" dirty="0" err="1">
                <a:solidFill>
                  <a:srgbClr val="E04236"/>
                </a:solidFill>
                <a:latin typeface="Pinyin Adjust" pitchFamily="2" charset="0"/>
                <a:ea typeface="GB Pinyinok-B" pitchFamily="2" charset="-122"/>
              </a:rPr>
              <a:t>lì</a:t>
            </a:r>
            <a:endParaRPr lang="en-US" altLang="zh-CN" sz="3300" b="1" dirty="0">
              <a:solidFill>
                <a:srgbClr val="E04236"/>
              </a:solidFill>
              <a:latin typeface="Pinyin Adjust" pitchFamily="2" charset="0"/>
              <a:ea typeface="GB Pinyinok-B" pitchFamily="2" charset="-122"/>
            </a:endParaRPr>
          </a:p>
        </p:txBody>
      </p:sp>
      <p:sp>
        <p:nvSpPr>
          <p:cNvPr id="24" name="文本框 60"/>
          <p:cNvSpPr txBox="1"/>
          <p:nvPr/>
        </p:nvSpPr>
        <p:spPr>
          <a:xfrm>
            <a:off x="3910698" y="2541680"/>
            <a:ext cx="949849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笔顺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3324745" y="332254"/>
            <a:ext cx="2494511" cy="887798"/>
            <a:chOff x="4534838" y="569134"/>
            <a:chExt cx="3326014" cy="1183730"/>
          </a:xfrm>
        </p:grpSpPr>
        <p:sp>
          <p:nvSpPr>
            <p:cNvPr id="26" name="圆角矩形 25"/>
            <p:cNvSpPr/>
            <p:nvPr/>
          </p:nvSpPr>
          <p:spPr>
            <a:xfrm>
              <a:off x="4916293" y="1022308"/>
              <a:ext cx="2944559" cy="671630"/>
            </a:xfrm>
            <a:prstGeom prst="roundRect">
              <a:avLst>
                <a:gd name="adj" fmla="val 50000"/>
              </a:avLst>
            </a:prstGeom>
            <a:noFill/>
            <a:ln w="28575">
              <a:solidFill>
                <a:srgbClr val="A1C4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我会写</a:t>
              </a:r>
              <a:endParaRPr lang="en-US" altLang="zh-CN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4534838" y="569134"/>
              <a:ext cx="1037106" cy="1183730"/>
            </a:xfrm>
            <a:prstGeom prst="rect">
              <a:avLst/>
            </a:prstGeom>
          </p:spPr>
        </p:pic>
      </p:grpSp>
      <p:sp>
        <p:nvSpPr>
          <p:cNvPr id="28" name="文本框 60"/>
          <p:cNvSpPr txBox="1"/>
          <p:nvPr/>
        </p:nvSpPr>
        <p:spPr>
          <a:xfrm>
            <a:off x="3910698" y="1745516"/>
            <a:ext cx="949849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拼音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22" grpId="0"/>
      <p:bldP spid="23" grpId="0"/>
      <p:bldP spid="24" grpId="0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2577" y="2315964"/>
            <a:ext cx="2978944" cy="75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文本框 62"/>
          <p:cNvSpPr txBox="1"/>
          <p:nvPr/>
        </p:nvSpPr>
        <p:spPr>
          <a:xfrm>
            <a:off x="3910698" y="3302939"/>
            <a:ext cx="119734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组词</a:t>
            </a:r>
          </a:p>
        </p:txBody>
      </p:sp>
      <p:sp>
        <p:nvSpPr>
          <p:cNvPr id="16" name="文本框 63"/>
          <p:cNvSpPr txBox="1"/>
          <p:nvPr/>
        </p:nvSpPr>
        <p:spPr>
          <a:xfrm>
            <a:off x="4854752" y="3304918"/>
            <a:ext cx="3719657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华美  中华  年华</a:t>
            </a:r>
          </a:p>
        </p:txBody>
      </p:sp>
      <p:sp>
        <p:nvSpPr>
          <p:cNvPr id="17" name="文本框 20"/>
          <p:cNvSpPr txBox="1"/>
          <p:nvPr/>
        </p:nvSpPr>
        <p:spPr>
          <a:xfrm>
            <a:off x="3910698" y="4036058"/>
            <a:ext cx="1782043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造句</a:t>
            </a:r>
          </a:p>
        </p:txBody>
      </p:sp>
      <p:sp>
        <p:nvSpPr>
          <p:cNvPr id="18" name="文本框 21"/>
          <p:cNvSpPr txBox="1"/>
          <p:nvPr/>
        </p:nvSpPr>
        <p:spPr>
          <a:xfrm>
            <a:off x="4854752" y="4029157"/>
            <a:ext cx="3504891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这是一座华丽的宫殿。</a:t>
            </a:r>
          </a:p>
        </p:txBody>
      </p:sp>
      <p:grpSp>
        <p:nvGrpSpPr>
          <p:cNvPr id="19" name="组合 23"/>
          <p:cNvGrpSpPr/>
          <p:nvPr/>
        </p:nvGrpSpPr>
        <p:grpSpPr>
          <a:xfrm>
            <a:off x="901613" y="1816472"/>
            <a:ext cx="2079180" cy="1968989"/>
            <a:chOff x="379999" y="1753368"/>
            <a:chExt cx="4320000" cy="4320000"/>
          </a:xfrm>
        </p:grpSpPr>
        <p:sp>
          <p:nvSpPr>
            <p:cNvPr id="20" name="矩形 19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1" name="直接连接符 20"/>
            <p:cNvCxnSpPr>
              <a:stCxn id="20" idx="1"/>
              <a:endCxn id="20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>
              <a:stCxn id="20" idx="0"/>
              <a:endCxn id="20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文本框 25"/>
          <p:cNvSpPr txBox="1"/>
          <p:nvPr/>
        </p:nvSpPr>
        <p:spPr>
          <a:xfrm>
            <a:off x="1024127" y="1693312"/>
            <a:ext cx="2501457" cy="206595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华</a:t>
            </a: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4854752" y="1655748"/>
            <a:ext cx="1230900" cy="57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300" b="1" dirty="0" err="1">
                <a:solidFill>
                  <a:srgbClr val="E04236"/>
                </a:solidFill>
                <a:latin typeface="Pinyin Adjust" pitchFamily="2" charset="0"/>
                <a:ea typeface="GB Pinyinok-B" pitchFamily="2" charset="-122"/>
              </a:rPr>
              <a:t>huá</a:t>
            </a:r>
            <a:endParaRPr lang="en-US" altLang="zh-CN" sz="3300" b="1" dirty="0">
              <a:solidFill>
                <a:srgbClr val="E04236"/>
              </a:solidFill>
              <a:latin typeface="Pinyin Adjust" pitchFamily="2" charset="0"/>
              <a:ea typeface="GB Pinyinok-B" pitchFamily="2" charset="-122"/>
            </a:endParaRPr>
          </a:p>
        </p:txBody>
      </p:sp>
      <p:sp>
        <p:nvSpPr>
          <p:cNvPr id="25" name="文本框 60"/>
          <p:cNvSpPr txBox="1"/>
          <p:nvPr/>
        </p:nvSpPr>
        <p:spPr>
          <a:xfrm>
            <a:off x="3910698" y="2541680"/>
            <a:ext cx="949849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笔顺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3324745" y="332254"/>
            <a:ext cx="2494511" cy="887798"/>
            <a:chOff x="4534838" y="569134"/>
            <a:chExt cx="3326014" cy="1183730"/>
          </a:xfrm>
        </p:grpSpPr>
        <p:sp>
          <p:nvSpPr>
            <p:cNvPr id="27" name="圆角矩形 26"/>
            <p:cNvSpPr/>
            <p:nvPr/>
          </p:nvSpPr>
          <p:spPr>
            <a:xfrm>
              <a:off x="4916293" y="1022308"/>
              <a:ext cx="2944559" cy="671630"/>
            </a:xfrm>
            <a:prstGeom prst="roundRect">
              <a:avLst>
                <a:gd name="adj" fmla="val 50000"/>
              </a:avLst>
            </a:prstGeom>
            <a:noFill/>
            <a:ln w="28575">
              <a:solidFill>
                <a:srgbClr val="A1C4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我会写</a:t>
              </a:r>
              <a:endParaRPr lang="en-US" altLang="zh-CN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4534838" y="569134"/>
              <a:ext cx="1037106" cy="1183730"/>
            </a:xfrm>
            <a:prstGeom prst="rect">
              <a:avLst/>
            </a:prstGeom>
          </p:spPr>
        </p:pic>
      </p:grpSp>
      <p:sp>
        <p:nvSpPr>
          <p:cNvPr id="29" name="文本框 60"/>
          <p:cNvSpPr txBox="1"/>
          <p:nvPr/>
        </p:nvSpPr>
        <p:spPr>
          <a:xfrm>
            <a:off x="3910698" y="1745516"/>
            <a:ext cx="949849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拼音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3" grpId="0"/>
      <p:bldP spid="24" grpId="0"/>
      <p:bldP spid="25" grpId="0"/>
      <p:bldP spid="2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3"/>
          <p:cNvGrpSpPr/>
          <p:nvPr/>
        </p:nvGrpSpPr>
        <p:grpSpPr>
          <a:xfrm>
            <a:off x="901613" y="1816472"/>
            <a:ext cx="2079180" cy="1968989"/>
            <a:chOff x="379999" y="1753368"/>
            <a:chExt cx="4320000" cy="4320000"/>
          </a:xfrm>
        </p:grpSpPr>
        <p:sp>
          <p:nvSpPr>
            <p:cNvPr id="23" name="矩形 22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4" name="直接连接符 23"/>
            <p:cNvCxnSpPr>
              <a:stCxn id="23" idx="1"/>
              <a:endCxn id="23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>
              <a:stCxn id="23" idx="0"/>
              <a:endCxn id="23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文本框 25"/>
          <p:cNvSpPr txBox="1"/>
          <p:nvPr/>
        </p:nvSpPr>
        <p:spPr>
          <a:xfrm>
            <a:off x="1024127" y="1693312"/>
            <a:ext cx="2501457" cy="206595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展</a:t>
            </a:r>
          </a:p>
        </p:txBody>
      </p:sp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9528" y="2318274"/>
            <a:ext cx="4686300" cy="750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线形标注 1 14"/>
          <p:cNvSpPr/>
          <p:nvPr/>
        </p:nvSpPr>
        <p:spPr>
          <a:xfrm>
            <a:off x="429608" y="3937439"/>
            <a:ext cx="2561899" cy="496614"/>
          </a:xfrm>
          <a:prstGeom prst="borderCallout1">
            <a:avLst>
              <a:gd name="adj1" fmla="val 3216"/>
              <a:gd name="adj2" fmla="val 16990"/>
              <a:gd name="adj3" fmla="val -57818"/>
              <a:gd name="adj4" fmla="val 44479"/>
            </a:avLst>
          </a:prstGeom>
          <a:solidFill>
            <a:srgbClr val="A1C4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不要多写一“丿”</a:t>
            </a:r>
          </a:p>
        </p:txBody>
      </p:sp>
      <p:sp>
        <p:nvSpPr>
          <p:cNvPr id="16" name="矩形 15"/>
          <p:cNvSpPr/>
          <p:nvPr/>
        </p:nvSpPr>
        <p:spPr>
          <a:xfrm>
            <a:off x="1594228" y="3022672"/>
            <a:ext cx="220260" cy="702188"/>
          </a:xfrm>
          <a:prstGeom prst="rect">
            <a:avLst/>
          </a:prstGeom>
          <a:noFill/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62"/>
          <p:cNvSpPr txBox="1"/>
          <p:nvPr/>
        </p:nvSpPr>
        <p:spPr>
          <a:xfrm>
            <a:off x="3910698" y="3302939"/>
            <a:ext cx="119734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组词</a:t>
            </a:r>
          </a:p>
        </p:txBody>
      </p:sp>
      <p:sp>
        <p:nvSpPr>
          <p:cNvPr id="19" name="文本框 63"/>
          <p:cNvSpPr txBox="1"/>
          <p:nvPr/>
        </p:nvSpPr>
        <p:spPr>
          <a:xfrm>
            <a:off x="4854752" y="3304918"/>
            <a:ext cx="3719657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展开  展现  开展</a:t>
            </a:r>
          </a:p>
        </p:txBody>
      </p:sp>
      <p:sp>
        <p:nvSpPr>
          <p:cNvPr id="20" name="文本框 20"/>
          <p:cNvSpPr txBox="1"/>
          <p:nvPr/>
        </p:nvSpPr>
        <p:spPr>
          <a:xfrm>
            <a:off x="3910698" y="4036058"/>
            <a:ext cx="1782043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造句</a:t>
            </a:r>
          </a:p>
        </p:txBody>
      </p:sp>
      <p:sp>
        <p:nvSpPr>
          <p:cNvPr id="21" name="文本框 21"/>
          <p:cNvSpPr txBox="1"/>
          <p:nvPr/>
        </p:nvSpPr>
        <p:spPr>
          <a:xfrm>
            <a:off x="4854752" y="4029157"/>
            <a:ext cx="3504891" cy="71558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我们学校这学期开展了很多活动。</a:t>
            </a: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4854752" y="1655748"/>
            <a:ext cx="1230900" cy="57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300" b="1" dirty="0" err="1">
                <a:solidFill>
                  <a:srgbClr val="E04236"/>
                </a:solidFill>
                <a:latin typeface="Pinyin Adjust" pitchFamily="2" charset="0"/>
                <a:ea typeface="GB Pinyinok-B" pitchFamily="2" charset="-122"/>
              </a:rPr>
              <a:t>zhǎn</a:t>
            </a:r>
            <a:endParaRPr lang="en-US" altLang="zh-CN" sz="3300" b="1" dirty="0">
              <a:solidFill>
                <a:srgbClr val="E04236"/>
              </a:solidFill>
              <a:latin typeface="Pinyin Adjust" pitchFamily="2" charset="0"/>
              <a:ea typeface="GB Pinyinok-B" pitchFamily="2" charset="-122"/>
            </a:endParaRPr>
          </a:p>
        </p:txBody>
      </p:sp>
      <p:sp>
        <p:nvSpPr>
          <p:cNvPr id="28" name="文本框 60"/>
          <p:cNvSpPr txBox="1"/>
          <p:nvPr/>
        </p:nvSpPr>
        <p:spPr>
          <a:xfrm>
            <a:off x="3437718" y="2541680"/>
            <a:ext cx="949849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笔顺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3324745" y="332254"/>
            <a:ext cx="2494511" cy="887798"/>
            <a:chOff x="4534838" y="569134"/>
            <a:chExt cx="3326014" cy="1183730"/>
          </a:xfrm>
        </p:grpSpPr>
        <p:sp>
          <p:nvSpPr>
            <p:cNvPr id="30" name="圆角矩形 29"/>
            <p:cNvSpPr/>
            <p:nvPr/>
          </p:nvSpPr>
          <p:spPr>
            <a:xfrm>
              <a:off x="4916293" y="1022308"/>
              <a:ext cx="2944559" cy="671630"/>
            </a:xfrm>
            <a:prstGeom prst="roundRect">
              <a:avLst>
                <a:gd name="adj" fmla="val 50000"/>
              </a:avLst>
            </a:prstGeom>
            <a:noFill/>
            <a:ln w="28575">
              <a:solidFill>
                <a:srgbClr val="A1C4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我会写</a:t>
              </a:r>
              <a:endParaRPr lang="en-US" altLang="zh-CN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4534838" y="569134"/>
              <a:ext cx="1037106" cy="1183730"/>
            </a:xfrm>
            <a:prstGeom prst="rect">
              <a:avLst/>
            </a:prstGeom>
          </p:spPr>
        </p:pic>
      </p:grpSp>
      <p:sp>
        <p:nvSpPr>
          <p:cNvPr id="32" name="文本框 60"/>
          <p:cNvSpPr txBox="1"/>
          <p:nvPr/>
        </p:nvSpPr>
        <p:spPr>
          <a:xfrm>
            <a:off x="3910698" y="1745516"/>
            <a:ext cx="949849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拼音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15" grpId="0" animBg="1"/>
      <p:bldP spid="16" grpId="0" animBg="1"/>
      <p:bldP spid="18" grpId="0"/>
      <p:bldP spid="19" grpId="0"/>
      <p:bldP spid="20" grpId="0"/>
      <p:bldP spid="27" grpId="0"/>
      <p:bldP spid="28" grpId="0"/>
      <p:bldP spid="3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2019" y="2316667"/>
            <a:ext cx="3843338" cy="750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文本框 62"/>
          <p:cNvSpPr txBox="1"/>
          <p:nvPr/>
        </p:nvSpPr>
        <p:spPr>
          <a:xfrm>
            <a:off x="3910698" y="3302939"/>
            <a:ext cx="119734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组词</a:t>
            </a:r>
          </a:p>
        </p:txBody>
      </p:sp>
      <p:sp>
        <p:nvSpPr>
          <p:cNvPr id="18" name="文本框 63"/>
          <p:cNvSpPr txBox="1"/>
          <p:nvPr/>
        </p:nvSpPr>
        <p:spPr>
          <a:xfrm>
            <a:off x="4854752" y="3304918"/>
            <a:ext cx="3719657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现在  出现  现代</a:t>
            </a:r>
          </a:p>
        </p:txBody>
      </p:sp>
      <p:sp>
        <p:nvSpPr>
          <p:cNvPr id="19" name="文本框 20"/>
          <p:cNvSpPr txBox="1"/>
          <p:nvPr/>
        </p:nvSpPr>
        <p:spPr>
          <a:xfrm>
            <a:off x="3910698" y="4036058"/>
            <a:ext cx="1782043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造句</a:t>
            </a:r>
          </a:p>
        </p:txBody>
      </p:sp>
      <p:sp>
        <p:nvSpPr>
          <p:cNvPr id="20" name="文本框 21"/>
          <p:cNvSpPr txBox="1"/>
          <p:nvPr/>
        </p:nvSpPr>
        <p:spPr>
          <a:xfrm>
            <a:off x="4854752" y="4029157"/>
            <a:ext cx="3504891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他现在的情况很好。</a:t>
            </a:r>
          </a:p>
        </p:txBody>
      </p:sp>
      <p:grpSp>
        <p:nvGrpSpPr>
          <p:cNvPr id="21" name="组合 23"/>
          <p:cNvGrpSpPr/>
          <p:nvPr/>
        </p:nvGrpSpPr>
        <p:grpSpPr>
          <a:xfrm>
            <a:off x="901613" y="1816472"/>
            <a:ext cx="2079180" cy="1968989"/>
            <a:chOff x="379999" y="1753368"/>
            <a:chExt cx="4320000" cy="4320000"/>
          </a:xfrm>
        </p:grpSpPr>
        <p:sp>
          <p:nvSpPr>
            <p:cNvPr id="22" name="矩形 21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3" name="直接连接符 22"/>
            <p:cNvCxnSpPr>
              <a:stCxn id="22" idx="1"/>
              <a:endCxn id="22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>
              <a:stCxn id="22" idx="0"/>
              <a:endCxn id="22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文本框 25"/>
          <p:cNvSpPr txBox="1"/>
          <p:nvPr/>
        </p:nvSpPr>
        <p:spPr>
          <a:xfrm>
            <a:off x="1024127" y="1693312"/>
            <a:ext cx="2501457" cy="206595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现</a:t>
            </a: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4854752" y="1655748"/>
            <a:ext cx="1230900" cy="57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300" b="1" dirty="0" err="1">
                <a:solidFill>
                  <a:srgbClr val="E04236"/>
                </a:solidFill>
                <a:latin typeface="Pinyin Adjust" pitchFamily="2" charset="0"/>
                <a:ea typeface="GB Pinyinok-B" pitchFamily="2" charset="-122"/>
              </a:rPr>
              <a:t>xiàn</a:t>
            </a:r>
            <a:endParaRPr lang="en-US" altLang="zh-CN" sz="3300" b="1" dirty="0">
              <a:solidFill>
                <a:srgbClr val="E04236"/>
              </a:solidFill>
              <a:latin typeface="Pinyin Adjust" pitchFamily="2" charset="0"/>
              <a:ea typeface="GB Pinyinok-B" pitchFamily="2" charset="-122"/>
            </a:endParaRPr>
          </a:p>
        </p:txBody>
      </p:sp>
      <p:sp>
        <p:nvSpPr>
          <p:cNvPr id="27" name="文本框 60"/>
          <p:cNvSpPr txBox="1"/>
          <p:nvPr/>
        </p:nvSpPr>
        <p:spPr>
          <a:xfrm>
            <a:off x="3910698" y="2541680"/>
            <a:ext cx="949849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笔顺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3324745" y="332254"/>
            <a:ext cx="2494511" cy="887798"/>
            <a:chOff x="4534838" y="569134"/>
            <a:chExt cx="3326014" cy="1183730"/>
          </a:xfrm>
        </p:grpSpPr>
        <p:sp>
          <p:nvSpPr>
            <p:cNvPr id="29" name="圆角矩形 28"/>
            <p:cNvSpPr/>
            <p:nvPr/>
          </p:nvSpPr>
          <p:spPr>
            <a:xfrm>
              <a:off x="4916293" y="1022308"/>
              <a:ext cx="2944559" cy="671630"/>
            </a:xfrm>
            <a:prstGeom prst="roundRect">
              <a:avLst>
                <a:gd name="adj" fmla="val 50000"/>
              </a:avLst>
            </a:prstGeom>
            <a:noFill/>
            <a:ln w="28575">
              <a:solidFill>
                <a:srgbClr val="A1C4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我会写</a:t>
              </a:r>
              <a:endParaRPr lang="en-US" altLang="zh-CN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4534838" y="569134"/>
              <a:ext cx="1037106" cy="1183730"/>
            </a:xfrm>
            <a:prstGeom prst="rect">
              <a:avLst/>
            </a:prstGeom>
          </p:spPr>
        </p:pic>
      </p:grpSp>
      <p:sp>
        <p:nvSpPr>
          <p:cNvPr id="31" name="文本框 60"/>
          <p:cNvSpPr txBox="1"/>
          <p:nvPr/>
        </p:nvSpPr>
        <p:spPr>
          <a:xfrm>
            <a:off x="3910698" y="1745516"/>
            <a:ext cx="949849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拼音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19" grpId="0"/>
      <p:bldP spid="25" grpId="0"/>
      <p:bldP spid="26" grpId="0"/>
      <p:bldP spid="27" grpId="0"/>
      <p:bldP spid="3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3"/>
          <p:cNvGrpSpPr/>
          <p:nvPr/>
        </p:nvGrpSpPr>
        <p:grpSpPr>
          <a:xfrm>
            <a:off x="901613" y="1816472"/>
            <a:ext cx="2079180" cy="1968989"/>
            <a:chOff x="379999" y="1753368"/>
            <a:chExt cx="4320000" cy="4320000"/>
          </a:xfrm>
        </p:grpSpPr>
        <p:sp>
          <p:nvSpPr>
            <p:cNvPr id="22" name="矩形 21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3" name="直接连接符 22"/>
            <p:cNvCxnSpPr>
              <a:stCxn id="22" idx="1"/>
              <a:endCxn id="22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>
              <a:stCxn id="22" idx="0"/>
              <a:endCxn id="22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文本框 25"/>
          <p:cNvSpPr txBox="1"/>
          <p:nvPr/>
        </p:nvSpPr>
        <p:spPr>
          <a:xfrm>
            <a:off x="1024127" y="1693312"/>
            <a:ext cx="2501457" cy="206595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披</a:t>
            </a:r>
          </a:p>
        </p:txBody>
      </p:sp>
      <p:sp>
        <p:nvSpPr>
          <p:cNvPr id="13" name="线形标注 1 12"/>
          <p:cNvSpPr/>
          <p:nvPr/>
        </p:nvSpPr>
        <p:spPr>
          <a:xfrm>
            <a:off x="415490" y="3990906"/>
            <a:ext cx="2883445" cy="514091"/>
          </a:xfrm>
          <a:prstGeom prst="borderCallout1">
            <a:avLst>
              <a:gd name="adj1" fmla="val -1940"/>
              <a:gd name="adj2" fmla="val 28109"/>
              <a:gd name="adj3" fmla="val -277277"/>
              <a:gd name="adj4" fmla="val 55596"/>
            </a:avLst>
          </a:prstGeom>
          <a:solidFill>
            <a:srgbClr val="A1C4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右边的第一笔是“乛”</a:t>
            </a:r>
          </a:p>
        </p:txBody>
      </p:sp>
      <p:sp>
        <p:nvSpPr>
          <p:cNvPr id="14" name="矩形 13"/>
          <p:cNvSpPr/>
          <p:nvPr/>
        </p:nvSpPr>
        <p:spPr>
          <a:xfrm>
            <a:off x="1933799" y="2257750"/>
            <a:ext cx="566490" cy="302693"/>
          </a:xfrm>
          <a:prstGeom prst="rect">
            <a:avLst/>
          </a:prstGeom>
          <a:noFill/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5375" y="2327585"/>
            <a:ext cx="3836194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文本框 62"/>
          <p:cNvSpPr txBox="1"/>
          <p:nvPr/>
        </p:nvSpPr>
        <p:spPr>
          <a:xfrm>
            <a:off x="3910698" y="3302939"/>
            <a:ext cx="119734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组词</a:t>
            </a:r>
          </a:p>
        </p:txBody>
      </p:sp>
      <p:sp>
        <p:nvSpPr>
          <p:cNvPr id="18" name="文本框 63"/>
          <p:cNvSpPr txBox="1"/>
          <p:nvPr/>
        </p:nvSpPr>
        <p:spPr>
          <a:xfrm>
            <a:off x="4854752" y="3304918"/>
            <a:ext cx="3719657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披巾  披上  披风</a:t>
            </a:r>
          </a:p>
        </p:txBody>
      </p:sp>
      <p:sp>
        <p:nvSpPr>
          <p:cNvPr id="19" name="文本框 20"/>
          <p:cNvSpPr txBox="1"/>
          <p:nvPr/>
        </p:nvSpPr>
        <p:spPr>
          <a:xfrm>
            <a:off x="3910698" y="4036058"/>
            <a:ext cx="1782043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造句</a:t>
            </a:r>
          </a:p>
        </p:txBody>
      </p:sp>
      <p:sp>
        <p:nvSpPr>
          <p:cNvPr id="20" name="文本框 21"/>
          <p:cNvSpPr txBox="1"/>
          <p:nvPr/>
        </p:nvSpPr>
        <p:spPr>
          <a:xfrm>
            <a:off x="4854752" y="4029157"/>
            <a:ext cx="3504891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妈妈买了一件披肩。</a:t>
            </a: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4854752" y="1655748"/>
            <a:ext cx="1230900" cy="57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300" b="1" dirty="0" err="1">
                <a:solidFill>
                  <a:srgbClr val="E04236"/>
                </a:solidFill>
                <a:latin typeface="Pinyin Adjust" pitchFamily="2" charset="0"/>
                <a:ea typeface="GB Pinyinok-B" pitchFamily="2" charset="-122"/>
              </a:rPr>
              <a:t>pī</a:t>
            </a:r>
            <a:endParaRPr lang="en-US" altLang="zh-CN" sz="3300" b="1" dirty="0">
              <a:solidFill>
                <a:srgbClr val="E04236"/>
              </a:solidFill>
              <a:latin typeface="Pinyin Adjust" pitchFamily="2" charset="0"/>
              <a:ea typeface="GB Pinyinok-B" pitchFamily="2" charset="-122"/>
            </a:endParaRPr>
          </a:p>
        </p:txBody>
      </p:sp>
      <p:sp>
        <p:nvSpPr>
          <p:cNvPr id="27" name="文本框 60"/>
          <p:cNvSpPr txBox="1"/>
          <p:nvPr/>
        </p:nvSpPr>
        <p:spPr>
          <a:xfrm>
            <a:off x="3910698" y="2541680"/>
            <a:ext cx="949849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笔顺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3324745" y="332254"/>
            <a:ext cx="2494511" cy="887798"/>
            <a:chOff x="4534838" y="569134"/>
            <a:chExt cx="3326014" cy="1183730"/>
          </a:xfrm>
        </p:grpSpPr>
        <p:sp>
          <p:nvSpPr>
            <p:cNvPr id="29" name="圆角矩形 28"/>
            <p:cNvSpPr/>
            <p:nvPr/>
          </p:nvSpPr>
          <p:spPr>
            <a:xfrm>
              <a:off x="4916293" y="1022308"/>
              <a:ext cx="2944559" cy="671630"/>
            </a:xfrm>
            <a:prstGeom prst="roundRect">
              <a:avLst>
                <a:gd name="adj" fmla="val 50000"/>
              </a:avLst>
            </a:prstGeom>
            <a:noFill/>
            <a:ln w="28575">
              <a:solidFill>
                <a:srgbClr val="A1C4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我会写</a:t>
              </a:r>
              <a:endParaRPr lang="en-US" altLang="zh-CN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4534838" y="569134"/>
              <a:ext cx="1037106" cy="1183730"/>
            </a:xfrm>
            <a:prstGeom prst="rect">
              <a:avLst/>
            </a:prstGeom>
          </p:spPr>
        </p:pic>
      </p:grpSp>
      <p:sp>
        <p:nvSpPr>
          <p:cNvPr id="31" name="文本框 60"/>
          <p:cNvSpPr txBox="1"/>
          <p:nvPr/>
        </p:nvSpPr>
        <p:spPr>
          <a:xfrm>
            <a:off x="3910698" y="1745516"/>
            <a:ext cx="949849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拼音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3" grpId="0" animBg="1"/>
      <p:bldP spid="14" grpId="0" animBg="1"/>
      <p:bldP spid="17" grpId="0"/>
      <p:bldP spid="18" grpId="0"/>
      <p:bldP spid="19" grpId="0"/>
      <p:bldP spid="26" grpId="0"/>
      <p:bldP spid="27" grpId="0"/>
      <p:bldP spid="3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439024" y="1565647"/>
            <a:ext cx="4572000" cy="2331407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rgbClr val="000000"/>
                </a:solidFill>
                <a:latin typeface="楷体" charset="-122"/>
                <a:ea typeface="楷体" charset="-122"/>
              </a:rPr>
              <a:t>环绕：</a:t>
            </a:r>
          </a:p>
          <a:p>
            <a:endParaRPr lang="en-US" altLang="zh-CN" sz="2100" b="1" dirty="0">
              <a:solidFill>
                <a:srgbClr val="000000"/>
              </a:solidFill>
              <a:latin typeface="楷体" charset="-122"/>
              <a:ea typeface="楷体" charset="-122"/>
            </a:endParaRPr>
          </a:p>
          <a:p>
            <a:endParaRPr lang="en-US" altLang="zh-CN" sz="2100" b="1" dirty="0">
              <a:solidFill>
                <a:srgbClr val="000000"/>
              </a:solidFill>
              <a:latin typeface="楷体" charset="-122"/>
              <a:ea typeface="楷体" charset="-122"/>
            </a:endParaRPr>
          </a:p>
          <a:p>
            <a:r>
              <a:rPr lang="zh-CN" altLang="en-US" sz="2100" b="1" dirty="0">
                <a:solidFill>
                  <a:srgbClr val="000000"/>
                </a:solidFill>
                <a:latin typeface="楷体" charset="-122"/>
                <a:ea typeface="楷体" charset="-122"/>
              </a:rPr>
              <a:t>清晰：</a:t>
            </a:r>
          </a:p>
          <a:p>
            <a:endParaRPr lang="en-US" altLang="zh-CN" sz="2100" b="1" dirty="0">
              <a:solidFill>
                <a:srgbClr val="000000"/>
              </a:solidFill>
              <a:latin typeface="楷体" charset="-122"/>
              <a:ea typeface="楷体" charset="-122"/>
            </a:endParaRPr>
          </a:p>
          <a:p>
            <a:endParaRPr lang="en-US" altLang="zh-CN" sz="2100" b="1" dirty="0">
              <a:solidFill>
                <a:srgbClr val="000000"/>
              </a:solidFill>
              <a:latin typeface="楷体" charset="-122"/>
              <a:ea typeface="楷体" charset="-122"/>
            </a:endParaRPr>
          </a:p>
          <a:p>
            <a:r>
              <a:rPr lang="zh-CN" altLang="en-US" sz="2100" b="1" dirty="0">
                <a:solidFill>
                  <a:srgbClr val="000000"/>
                </a:solidFill>
                <a:latin typeface="楷体" charset="-122"/>
                <a:ea typeface="楷体" charset="-122"/>
              </a:rPr>
              <a:t>展现：</a:t>
            </a:r>
            <a:endParaRPr lang="zh-CN" altLang="en-US" sz="2100" dirty="0">
              <a:latin typeface="楷体" charset="-122"/>
              <a:ea typeface="楷体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251334" y="1571615"/>
            <a:ext cx="4572000" cy="2331407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rgbClr val="E04236"/>
                </a:solidFill>
                <a:latin typeface="楷体" charset="-122"/>
                <a:ea typeface="楷体" charset="-122"/>
              </a:rPr>
              <a:t>围在周围。</a:t>
            </a:r>
            <a:endParaRPr lang="en-US" altLang="zh-CN" sz="2100" b="1" dirty="0">
              <a:solidFill>
                <a:srgbClr val="E04236"/>
              </a:solidFill>
              <a:latin typeface="楷体" charset="-122"/>
              <a:ea typeface="楷体" charset="-122"/>
            </a:endParaRPr>
          </a:p>
          <a:p>
            <a:endParaRPr lang="en-US" altLang="zh-CN" sz="2100" b="1" dirty="0">
              <a:solidFill>
                <a:srgbClr val="E04236"/>
              </a:solidFill>
              <a:latin typeface="楷体" charset="-122"/>
              <a:ea typeface="楷体" charset="-122"/>
            </a:endParaRPr>
          </a:p>
          <a:p>
            <a:endParaRPr lang="en-US" altLang="zh-CN" sz="2100" b="1" dirty="0">
              <a:solidFill>
                <a:srgbClr val="E04236"/>
              </a:solidFill>
              <a:latin typeface="楷体" charset="-122"/>
              <a:ea typeface="楷体" charset="-122"/>
            </a:endParaRPr>
          </a:p>
          <a:p>
            <a:r>
              <a:rPr lang="zh-CN" altLang="en-US" sz="2100" b="1" dirty="0">
                <a:solidFill>
                  <a:srgbClr val="E04236"/>
                </a:solidFill>
                <a:latin typeface="楷体" charset="-122"/>
                <a:ea typeface="楷体" charset="-122"/>
              </a:rPr>
              <a:t>清楚明晰。</a:t>
            </a:r>
            <a:endParaRPr lang="en-US" altLang="zh-CN" sz="2100" b="1" dirty="0">
              <a:solidFill>
                <a:srgbClr val="E04236"/>
              </a:solidFill>
              <a:latin typeface="楷体" charset="-122"/>
              <a:ea typeface="楷体" charset="-122"/>
            </a:endParaRPr>
          </a:p>
          <a:p>
            <a:endParaRPr lang="en-US" altLang="zh-CN" sz="2100" b="1" dirty="0">
              <a:solidFill>
                <a:srgbClr val="E04236"/>
              </a:solidFill>
              <a:latin typeface="楷体" charset="-122"/>
              <a:ea typeface="楷体" charset="-122"/>
            </a:endParaRPr>
          </a:p>
          <a:p>
            <a:endParaRPr lang="en-US" altLang="zh-CN" sz="2100" b="1" dirty="0">
              <a:solidFill>
                <a:srgbClr val="E04236"/>
              </a:solidFill>
              <a:latin typeface="楷体" charset="-122"/>
              <a:ea typeface="楷体" charset="-122"/>
            </a:endParaRPr>
          </a:p>
          <a:p>
            <a:r>
              <a:rPr lang="zh-CN" altLang="en-US" sz="2100" b="1" dirty="0">
                <a:solidFill>
                  <a:srgbClr val="E04236"/>
                </a:solidFill>
                <a:latin typeface="楷体" charset="-122"/>
                <a:ea typeface="楷体" charset="-122"/>
              </a:rPr>
              <a:t>显现出；展示。</a:t>
            </a:r>
            <a:endParaRPr lang="en-US" altLang="zh-CN" sz="2100" b="1" dirty="0">
              <a:solidFill>
                <a:srgbClr val="E04236"/>
              </a:solidFill>
              <a:latin typeface="楷体" charset="-122"/>
              <a:ea typeface="楷体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251334" y="2063709"/>
            <a:ext cx="6689324" cy="233140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dirty="0">
                <a:latin typeface="楷体" charset="-122"/>
                <a:ea typeface="楷体" charset="-122"/>
              </a:rPr>
              <a:t>造句：</a:t>
            </a:r>
            <a:r>
              <a:rPr lang="zh-CN" altLang="en-US" sz="2100" dirty="0">
                <a:latin typeface="楷体" charset="-122"/>
                <a:ea typeface="楷体" charset="-122"/>
              </a:rPr>
              <a:t>清澈的小河</a:t>
            </a:r>
            <a:r>
              <a:rPr lang="zh-CN" altLang="en-US" sz="2100" u="sng" dirty="0">
                <a:latin typeface="楷体" charset="-122"/>
                <a:ea typeface="楷体" charset="-122"/>
              </a:rPr>
              <a:t>环绕</a:t>
            </a:r>
            <a:r>
              <a:rPr lang="zh-CN" altLang="en-US" sz="2100" dirty="0">
                <a:latin typeface="楷体" charset="-122"/>
                <a:ea typeface="楷体" charset="-122"/>
              </a:rPr>
              <a:t>着村庄。</a:t>
            </a:r>
            <a:endParaRPr lang="en-US" altLang="zh-CN" sz="2100" dirty="0">
              <a:latin typeface="楷体" charset="-122"/>
              <a:ea typeface="楷体" charset="-122"/>
            </a:endParaRPr>
          </a:p>
          <a:p>
            <a:endParaRPr lang="en-US" altLang="zh-CN" sz="2100" b="1" dirty="0">
              <a:latin typeface="楷体" charset="-122"/>
              <a:ea typeface="楷体" charset="-122"/>
            </a:endParaRPr>
          </a:p>
          <a:p>
            <a:endParaRPr lang="en-US" altLang="zh-CN" sz="2100" b="1" dirty="0">
              <a:latin typeface="楷体" charset="-122"/>
              <a:ea typeface="楷体" charset="-122"/>
            </a:endParaRPr>
          </a:p>
          <a:p>
            <a:r>
              <a:rPr lang="zh-CN" altLang="en-US" sz="2100" b="1" dirty="0">
                <a:latin typeface="楷体" charset="-122"/>
                <a:ea typeface="楷体" charset="-122"/>
              </a:rPr>
              <a:t>造句：</a:t>
            </a:r>
            <a:r>
              <a:rPr lang="zh-CN" altLang="en-US" sz="2100" dirty="0">
                <a:latin typeface="楷体" charset="-122"/>
                <a:ea typeface="楷体" charset="-122"/>
              </a:rPr>
              <a:t>远处的高楼</a:t>
            </a:r>
            <a:r>
              <a:rPr lang="zh-CN" altLang="en-US" sz="2100" u="sng" dirty="0">
                <a:latin typeface="楷体" charset="-122"/>
                <a:ea typeface="楷体" charset="-122"/>
              </a:rPr>
              <a:t>清晰</a:t>
            </a:r>
            <a:r>
              <a:rPr lang="zh-CN" altLang="en-US" sz="2100" dirty="0">
                <a:latin typeface="楷体" charset="-122"/>
                <a:ea typeface="楷体" charset="-122"/>
              </a:rPr>
              <a:t>可见。</a:t>
            </a:r>
            <a:endParaRPr lang="en-US" altLang="zh-CN" sz="2100" dirty="0">
              <a:latin typeface="楷体" charset="-122"/>
              <a:ea typeface="楷体" charset="-122"/>
            </a:endParaRPr>
          </a:p>
          <a:p>
            <a:endParaRPr lang="en-US" altLang="zh-CN" sz="2100" b="1" dirty="0">
              <a:latin typeface="楷体" charset="-122"/>
              <a:ea typeface="楷体" charset="-122"/>
            </a:endParaRPr>
          </a:p>
          <a:p>
            <a:endParaRPr lang="en-US" altLang="zh-CN" sz="2100" b="1" dirty="0">
              <a:latin typeface="楷体" charset="-122"/>
              <a:ea typeface="楷体" charset="-122"/>
            </a:endParaRPr>
          </a:p>
          <a:p>
            <a:r>
              <a:rPr lang="zh-CN" altLang="en-US" sz="2100" b="1" dirty="0">
                <a:latin typeface="楷体" charset="-122"/>
                <a:ea typeface="楷体" charset="-122"/>
              </a:rPr>
              <a:t>造句：</a:t>
            </a:r>
            <a:r>
              <a:rPr lang="zh-CN" altLang="en-US" sz="2100" dirty="0">
                <a:latin typeface="楷体" charset="-122"/>
                <a:ea typeface="楷体" charset="-122"/>
              </a:rPr>
              <a:t>穿过树林，美丽景色</a:t>
            </a:r>
            <a:r>
              <a:rPr lang="zh-CN" altLang="en-US" sz="2100" u="sng" dirty="0">
                <a:latin typeface="楷体" charset="-122"/>
                <a:ea typeface="楷体" charset="-122"/>
              </a:rPr>
              <a:t>展现</a:t>
            </a:r>
            <a:r>
              <a:rPr lang="zh-CN" altLang="en-US" sz="2100" dirty="0">
                <a:latin typeface="楷体" charset="-122"/>
                <a:ea typeface="楷体" charset="-122"/>
              </a:rPr>
              <a:t>在我们的眼前。 </a:t>
            </a:r>
            <a:endParaRPr lang="zh-CN" altLang="en-US" sz="2100" b="1" dirty="0">
              <a:latin typeface="楷体" charset="-122"/>
              <a:ea typeface="楷体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493396" y="504349"/>
            <a:ext cx="1543526" cy="444818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b="1" dirty="0">
                <a:latin typeface="微软雅黑" panose="020B0503020204020204" charset="-122"/>
                <a:ea typeface="微软雅黑" panose="020B0503020204020204" charset="-122"/>
              </a:rPr>
              <a:t>词语解释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080655" y="1969050"/>
            <a:ext cx="7076209" cy="152349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66700" indent="-266700" defTabSz="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00" dirty="0">
                <a:latin typeface="楷体" charset="-122"/>
                <a:ea typeface="楷体" charset="-122"/>
                <a:sym typeface="+mn-ea"/>
              </a:rPr>
              <a:t>1.</a:t>
            </a:r>
            <a:r>
              <a:rPr lang="zh-CN" altLang="en-US" sz="2100" dirty="0">
                <a:latin typeface="楷体" charset="-122"/>
                <a:ea typeface="楷体" charset="-122"/>
                <a:sym typeface="+mn-ea"/>
              </a:rPr>
              <a:t>认识“潭、湖”等</a:t>
            </a:r>
            <a:r>
              <a:rPr lang="en-US" altLang="zh-CN" sz="2100" dirty="0">
                <a:latin typeface="楷体" charset="-122"/>
                <a:ea typeface="楷体" charset="-122"/>
                <a:sym typeface="+mn-ea"/>
              </a:rPr>
              <a:t>15</a:t>
            </a:r>
            <a:r>
              <a:rPr lang="zh-CN" altLang="en-US" sz="2100" dirty="0">
                <a:latin typeface="楷体" charset="-122"/>
                <a:ea typeface="楷体" charset="-122"/>
                <a:sym typeface="+mn-ea"/>
              </a:rPr>
              <a:t>个字词，会写“名、胜”等</a:t>
            </a:r>
            <a:r>
              <a:rPr lang="en-US" altLang="zh-CN" sz="2100" dirty="0">
                <a:latin typeface="楷体" charset="-122"/>
                <a:ea typeface="楷体" charset="-122"/>
                <a:sym typeface="+mn-ea"/>
              </a:rPr>
              <a:t>9</a:t>
            </a:r>
            <a:r>
              <a:rPr lang="zh-CN" altLang="en-US" sz="2100" dirty="0">
                <a:latin typeface="楷体" charset="-122"/>
                <a:ea typeface="楷体" charset="-122"/>
                <a:sym typeface="+mn-ea"/>
              </a:rPr>
              <a:t>个生字，理解生字组成的词语。 </a:t>
            </a:r>
            <a:r>
              <a:rPr lang="en-US" altLang="zh-CN" sz="2100" b="1" dirty="0">
                <a:solidFill>
                  <a:srgbClr val="E04236"/>
                </a:solidFill>
                <a:latin typeface="楷体" charset="-122"/>
                <a:ea typeface="楷体" charset="-122"/>
                <a:sym typeface="+mn-ea"/>
              </a:rPr>
              <a:t>(</a:t>
            </a:r>
            <a:r>
              <a:rPr lang="zh-CN" altLang="en-US" sz="2100" b="1" dirty="0">
                <a:solidFill>
                  <a:srgbClr val="E04236"/>
                </a:solidFill>
                <a:latin typeface="楷体" charset="-122"/>
                <a:ea typeface="楷体" charset="-122"/>
                <a:sym typeface="+mn-ea"/>
              </a:rPr>
              <a:t>重点</a:t>
            </a:r>
            <a:r>
              <a:rPr lang="en-US" altLang="zh-CN" sz="2100" b="1" dirty="0">
                <a:solidFill>
                  <a:srgbClr val="E04236"/>
                </a:solidFill>
                <a:latin typeface="楷体" charset="-122"/>
                <a:ea typeface="楷体" charset="-122"/>
                <a:sym typeface="+mn-ea"/>
              </a:rPr>
              <a:t>)</a:t>
            </a:r>
            <a:endParaRPr lang="en-US" altLang="zh-CN" sz="2100" b="1" dirty="0">
              <a:solidFill>
                <a:srgbClr val="E04236"/>
              </a:solidFill>
              <a:latin typeface="楷体" charset="-122"/>
              <a:ea typeface="楷体" charset="-122"/>
            </a:endParaRPr>
          </a:p>
          <a:p>
            <a:pPr marL="266700" indent="-266700" defTabSz="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00" dirty="0">
                <a:latin typeface="楷体" charset="-122"/>
                <a:ea typeface="楷体" charset="-122"/>
                <a:sym typeface="+mn-ea"/>
              </a:rPr>
              <a:t>2.</a:t>
            </a:r>
            <a:r>
              <a:rPr lang="zh-CN" altLang="en-US" sz="2100" dirty="0">
                <a:latin typeface="楷体" charset="-122"/>
                <a:ea typeface="楷体" charset="-122"/>
                <a:sym typeface="+mn-ea"/>
              </a:rPr>
              <a:t>正确流利地朗读课文。</a:t>
            </a:r>
            <a:endParaRPr lang="en-US" altLang="zh-CN" sz="2100" dirty="0">
              <a:solidFill>
                <a:srgbClr val="FF0000"/>
              </a:solidFill>
              <a:latin typeface="楷体" charset="-122"/>
              <a:ea typeface="楷体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3371503" y="504003"/>
            <a:ext cx="2494511" cy="887798"/>
            <a:chOff x="4534838" y="672004"/>
            <a:chExt cx="3326014" cy="1183730"/>
          </a:xfrm>
        </p:grpSpPr>
        <p:sp>
          <p:nvSpPr>
            <p:cNvPr id="8" name="圆角矩形 7"/>
            <p:cNvSpPr/>
            <p:nvPr/>
          </p:nvSpPr>
          <p:spPr>
            <a:xfrm>
              <a:off x="4916293" y="1125178"/>
              <a:ext cx="2944559" cy="671630"/>
            </a:xfrm>
            <a:prstGeom prst="roundRect">
              <a:avLst>
                <a:gd name="adj" fmla="val 50000"/>
              </a:avLst>
            </a:prstGeom>
            <a:noFill/>
            <a:ln w="28575">
              <a:solidFill>
                <a:srgbClr val="A1C4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本课目标</a:t>
              </a:r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4534838" y="672004"/>
              <a:ext cx="1037106" cy="118373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33617" y="1589294"/>
            <a:ext cx="4572000" cy="2008242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rgbClr val="000000"/>
                </a:solidFill>
                <a:latin typeface="楷体" charset="-122"/>
                <a:ea typeface="楷体" charset="-122"/>
              </a:rPr>
              <a:t>名胜古迹：</a:t>
            </a:r>
          </a:p>
          <a:p>
            <a:endParaRPr lang="en-US" altLang="zh-CN" sz="2100" b="1" dirty="0">
              <a:solidFill>
                <a:srgbClr val="000000"/>
              </a:solidFill>
              <a:latin typeface="楷体" charset="-122"/>
              <a:ea typeface="楷体" charset="-122"/>
            </a:endParaRPr>
          </a:p>
          <a:p>
            <a:endParaRPr lang="en-US" altLang="zh-CN" sz="2100" b="1" dirty="0">
              <a:solidFill>
                <a:srgbClr val="000000"/>
              </a:solidFill>
              <a:latin typeface="楷体" charset="-122"/>
              <a:ea typeface="楷体" charset="-122"/>
            </a:endParaRPr>
          </a:p>
          <a:p>
            <a:r>
              <a:rPr lang="zh-CN" altLang="en-US" sz="2100" b="1" dirty="0">
                <a:solidFill>
                  <a:srgbClr val="000000"/>
                </a:solidFill>
                <a:latin typeface="楷体" charset="-122"/>
                <a:ea typeface="楷体" charset="-122"/>
              </a:rPr>
              <a:t>隐隐约约：</a:t>
            </a:r>
          </a:p>
          <a:p>
            <a:endParaRPr lang="en-US" altLang="zh-CN" sz="2100" b="1" dirty="0">
              <a:solidFill>
                <a:srgbClr val="000000"/>
              </a:solidFill>
              <a:latin typeface="楷体" charset="-122"/>
              <a:ea typeface="楷体" charset="-122"/>
            </a:endParaRPr>
          </a:p>
          <a:p>
            <a:endParaRPr lang="en-US" altLang="zh-CN" sz="2100" b="1" dirty="0">
              <a:solidFill>
                <a:srgbClr val="000000"/>
              </a:solidFill>
              <a:latin typeface="楷体" charset="-122"/>
              <a:ea typeface="楷体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998428" y="1588604"/>
            <a:ext cx="4572000" cy="2008242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rgbClr val="E04236"/>
                </a:solidFill>
                <a:latin typeface="楷体" charset="-122"/>
                <a:ea typeface="楷体" charset="-122"/>
              </a:rPr>
              <a:t>有古迹或优美风景的著名的地方。</a:t>
            </a:r>
            <a:endParaRPr lang="en-US" altLang="zh-CN" sz="2100" b="1" dirty="0">
              <a:solidFill>
                <a:srgbClr val="E04236"/>
              </a:solidFill>
              <a:latin typeface="楷体" charset="-122"/>
              <a:ea typeface="楷体" charset="-122"/>
            </a:endParaRPr>
          </a:p>
          <a:p>
            <a:endParaRPr lang="en-US" altLang="zh-CN" sz="2100" b="1" dirty="0">
              <a:solidFill>
                <a:srgbClr val="E04236"/>
              </a:solidFill>
              <a:latin typeface="楷体" charset="-122"/>
              <a:ea typeface="楷体" charset="-122"/>
            </a:endParaRPr>
          </a:p>
          <a:p>
            <a:endParaRPr lang="en-US" altLang="zh-CN" sz="2100" b="1" dirty="0">
              <a:solidFill>
                <a:srgbClr val="E04236"/>
              </a:solidFill>
              <a:latin typeface="楷体" charset="-122"/>
              <a:ea typeface="楷体" charset="-122"/>
            </a:endParaRPr>
          </a:p>
          <a:p>
            <a:r>
              <a:rPr lang="zh-CN" altLang="en-US" sz="2100" b="1" dirty="0">
                <a:solidFill>
                  <a:srgbClr val="E04236"/>
                </a:solidFill>
                <a:latin typeface="楷体" charset="-122"/>
                <a:ea typeface="楷体" charset="-122"/>
              </a:rPr>
              <a:t>看起来或听起来不很清楚。</a:t>
            </a:r>
            <a:endParaRPr lang="en-US" altLang="zh-CN" sz="2100" b="1" dirty="0">
              <a:solidFill>
                <a:srgbClr val="E04236"/>
              </a:solidFill>
              <a:latin typeface="楷体" charset="-122"/>
              <a:ea typeface="楷体" charset="-122"/>
            </a:endParaRPr>
          </a:p>
          <a:p>
            <a:endParaRPr lang="en-US" altLang="zh-CN" sz="2100" b="1" dirty="0">
              <a:solidFill>
                <a:srgbClr val="E04236"/>
              </a:solidFill>
              <a:latin typeface="楷体" charset="-122"/>
              <a:ea typeface="楷体" charset="-122"/>
            </a:endParaRPr>
          </a:p>
          <a:p>
            <a:endParaRPr lang="en-US" altLang="zh-CN" sz="2100" b="1" dirty="0">
              <a:solidFill>
                <a:srgbClr val="E04236"/>
              </a:solidFill>
              <a:latin typeface="楷体" charset="-122"/>
              <a:ea typeface="楷体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998428" y="2085993"/>
            <a:ext cx="5396711" cy="200824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dirty="0">
                <a:latin typeface="楷体" charset="-122"/>
                <a:ea typeface="楷体" charset="-122"/>
              </a:rPr>
              <a:t>造句：</a:t>
            </a:r>
            <a:r>
              <a:rPr lang="zh-CN" altLang="en-US" sz="2100" dirty="0">
                <a:latin typeface="楷体" charset="-122"/>
                <a:ea typeface="楷体" charset="-122"/>
              </a:rPr>
              <a:t>我的家乡有许多</a:t>
            </a:r>
            <a:r>
              <a:rPr lang="zh-CN" altLang="en-US" sz="2100" u="sng" dirty="0">
                <a:latin typeface="楷体" charset="-122"/>
                <a:ea typeface="楷体" charset="-122"/>
              </a:rPr>
              <a:t>名胜古迹</a:t>
            </a:r>
            <a:r>
              <a:rPr lang="zh-CN" altLang="en-US" sz="2100" dirty="0">
                <a:latin typeface="楷体" charset="-122"/>
                <a:ea typeface="楷体" charset="-122"/>
              </a:rPr>
              <a:t>。</a:t>
            </a:r>
            <a:endParaRPr lang="en-US" altLang="zh-CN" sz="2100" dirty="0">
              <a:latin typeface="楷体" charset="-122"/>
              <a:ea typeface="楷体" charset="-122"/>
            </a:endParaRPr>
          </a:p>
          <a:p>
            <a:endParaRPr lang="en-US" altLang="zh-CN" sz="2100" b="1" dirty="0">
              <a:latin typeface="楷体" charset="-122"/>
              <a:ea typeface="楷体" charset="-122"/>
            </a:endParaRPr>
          </a:p>
          <a:p>
            <a:endParaRPr lang="en-US" altLang="zh-CN" sz="2100" b="1" dirty="0">
              <a:latin typeface="楷体" charset="-122"/>
              <a:ea typeface="楷体" charset="-122"/>
            </a:endParaRPr>
          </a:p>
          <a:p>
            <a:r>
              <a:rPr lang="zh-CN" altLang="en-US" sz="2100" b="1" dirty="0">
                <a:latin typeface="楷体" charset="-122"/>
                <a:ea typeface="楷体" charset="-122"/>
              </a:rPr>
              <a:t>造句：</a:t>
            </a:r>
            <a:r>
              <a:rPr lang="zh-CN" altLang="en-US" sz="2100" dirty="0">
                <a:latin typeface="楷体" charset="-122"/>
                <a:ea typeface="楷体" charset="-122"/>
              </a:rPr>
              <a:t>薄雾中</a:t>
            </a:r>
            <a:r>
              <a:rPr lang="zh-CN" altLang="en-US" sz="2100" u="sng" dirty="0">
                <a:latin typeface="楷体" charset="-122"/>
                <a:ea typeface="楷体" charset="-122"/>
              </a:rPr>
              <a:t>隐隐约约</a:t>
            </a:r>
            <a:r>
              <a:rPr lang="zh-CN" altLang="en-US" sz="2100" dirty="0">
                <a:latin typeface="楷体" charset="-122"/>
                <a:ea typeface="楷体" charset="-122"/>
              </a:rPr>
              <a:t>可以看到几个人影。</a:t>
            </a:r>
            <a:endParaRPr lang="en-US" altLang="zh-CN" sz="2100" dirty="0">
              <a:latin typeface="楷体" charset="-122"/>
              <a:ea typeface="楷体" charset="-122"/>
            </a:endParaRPr>
          </a:p>
          <a:p>
            <a:endParaRPr lang="en-US" altLang="zh-CN" sz="2100" b="1" dirty="0">
              <a:latin typeface="楷体" charset="-122"/>
              <a:ea typeface="楷体" charset="-122"/>
            </a:endParaRPr>
          </a:p>
          <a:p>
            <a:endParaRPr lang="en-US" altLang="zh-CN" sz="2100" b="1" dirty="0">
              <a:latin typeface="楷体" charset="-122"/>
              <a:ea typeface="楷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3310262" y="2650098"/>
            <a:ext cx="2523478" cy="73240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3300" b="1" dirty="0">
                <a:solidFill>
                  <a:srgbClr val="E04236"/>
                </a:solidFill>
                <a:latin typeface="楷体" charset="-122"/>
                <a:ea typeface="楷体" charset="-122"/>
              </a:rPr>
              <a:t>风光秀丽</a:t>
            </a:r>
          </a:p>
        </p:txBody>
      </p:sp>
      <p:pic>
        <p:nvPicPr>
          <p:cNvPr id="8" name="图片 7" descr="女2疑问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2699" y="786288"/>
            <a:ext cx="1019651" cy="1004888"/>
          </a:xfrm>
          <a:prstGeom prst="rect">
            <a:avLst/>
          </a:prstGeom>
        </p:spPr>
      </p:pic>
      <p:sp>
        <p:nvSpPr>
          <p:cNvPr id="9" name="圆角矩形 8"/>
          <p:cNvSpPr/>
          <p:nvPr/>
        </p:nvSpPr>
        <p:spPr>
          <a:xfrm>
            <a:off x="839515" y="768569"/>
            <a:ext cx="5386502" cy="1146941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	</a:t>
            </a:r>
            <a:r>
              <a:rPr lang="zh-CN" altLang="en-US" sz="2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初读课文，谁能用课文中的词语概括日月潭景色的特点？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29"/>
          <p:cNvSpPr txBox="1">
            <a:spLocks noChangeArrowheads="1"/>
          </p:cNvSpPr>
          <p:nvPr/>
        </p:nvSpPr>
        <p:spPr bwMode="auto">
          <a:xfrm>
            <a:off x="1620909" y="2721935"/>
            <a:ext cx="1625686" cy="43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E04236"/>
                </a:solidFill>
                <a:latin typeface="Pinyin Adjust" pitchFamily="2" charset="0"/>
                <a:ea typeface="黑体" pitchFamily="49" charset="-122"/>
              </a:rPr>
              <a:t>（</a:t>
            </a:r>
            <a:r>
              <a:rPr lang="en-US" altLang="zh-CN" sz="2400" b="1" dirty="0">
                <a:solidFill>
                  <a:srgbClr val="E04236"/>
                </a:solidFill>
                <a:latin typeface="Pinyin Adjust" pitchFamily="2" charset="0"/>
                <a:ea typeface="黑体" pitchFamily="49" charset="-122"/>
              </a:rPr>
              <a:t> </a:t>
            </a:r>
            <a:r>
              <a:rPr lang="en-US" altLang="zh-CN" sz="2400" b="1" dirty="0" err="1">
                <a:solidFill>
                  <a:srgbClr val="E04236"/>
                </a:solidFill>
                <a:latin typeface="Pinyin Adjust" pitchFamily="2" charset="0"/>
                <a:ea typeface="黑体" pitchFamily="49" charset="-122"/>
              </a:rPr>
              <a:t>sā</a:t>
            </a:r>
            <a:r>
              <a:rPr lang="en-US" altLang="zh-CN" sz="2400" b="1" dirty="0">
                <a:solidFill>
                  <a:srgbClr val="E04236"/>
                </a:solidFill>
                <a:latin typeface="Pinyin Adjust" pitchFamily="2" charset="0"/>
                <a:ea typeface="黑体" pitchFamily="49" charset="-122"/>
              </a:rPr>
              <a:t> </a:t>
            </a:r>
            <a:r>
              <a:rPr lang="en-US" altLang="zh-CN" sz="2400" b="1" dirty="0" err="1">
                <a:solidFill>
                  <a:srgbClr val="E04236"/>
                </a:solidFill>
                <a:latin typeface="Pinyin Adjust" pitchFamily="2" charset="0"/>
                <a:ea typeface="黑体" pitchFamily="49" charset="-122"/>
              </a:rPr>
              <a:t>shā</a:t>
            </a:r>
            <a:r>
              <a:rPr lang="en-US" altLang="zh-CN" sz="2400" b="1" dirty="0">
                <a:solidFill>
                  <a:srgbClr val="E04236"/>
                </a:solidFill>
                <a:latin typeface="Pinyin Adjust" pitchFamily="2" charset="0"/>
                <a:ea typeface="黑体" pitchFamily="49" charset="-122"/>
              </a:rPr>
              <a:t> </a:t>
            </a:r>
            <a:r>
              <a:rPr lang="zh-CN" altLang="en-US" sz="2400" b="1" dirty="0">
                <a:solidFill>
                  <a:srgbClr val="E04236"/>
                </a:solidFill>
                <a:latin typeface="Pinyin Adjust" pitchFamily="2" charset="0"/>
                <a:ea typeface="黑体" pitchFamily="49" charset="-122"/>
              </a:rPr>
              <a:t>）</a:t>
            </a:r>
          </a:p>
        </p:txBody>
      </p:sp>
      <p:sp>
        <p:nvSpPr>
          <p:cNvPr id="10" name="TextBox 31"/>
          <p:cNvSpPr txBox="1">
            <a:spLocks noChangeArrowheads="1"/>
          </p:cNvSpPr>
          <p:nvPr/>
        </p:nvSpPr>
        <p:spPr bwMode="auto">
          <a:xfrm>
            <a:off x="5885165" y="2776077"/>
            <a:ext cx="2228014" cy="43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E04236"/>
                </a:solidFill>
                <a:latin typeface="Pinyin Adjust" pitchFamily="2" charset="0"/>
                <a:ea typeface="黑体" pitchFamily="49" charset="-122"/>
              </a:rPr>
              <a:t>（</a:t>
            </a:r>
            <a:r>
              <a:rPr lang="en-US" altLang="zh-CN" sz="2400" b="1" dirty="0" err="1">
                <a:solidFill>
                  <a:srgbClr val="E04236"/>
                </a:solidFill>
                <a:latin typeface="Pinyin Adjust" pitchFamily="2" charset="0"/>
                <a:ea typeface="黑体" pitchFamily="49" charset="-122"/>
              </a:rPr>
              <a:t>sèng</a:t>
            </a:r>
            <a:r>
              <a:rPr lang="en-US" altLang="zh-CN" sz="2400" b="1" dirty="0">
                <a:solidFill>
                  <a:srgbClr val="E04236"/>
                </a:solidFill>
                <a:latin typeface="Pinyin Adjust" pitchFamily="2" charset="0"/>
                <a:ea typeface="黑体" pitchFamily="49" charset="-122"/>
              </a:rPr>
              <a:t>   </a:t>
            </a:r>
            <a:r>
              <a:rPr lang="en-US" altLang="zh-CN" sz="2400" b="1" dirty="0" err="1">
                <a:solidFill>
                  <a:srgbClr val="E04236"/>
                </a:solidFill>
                <a:latin typeface="Pinyin Adjust" pitchFamily="2" charset="0"/>
                <a:ea typeface="黑体" pitchFamily="49" charset="-122"/>
              </a:rPr>
              <a:t>shèng</a:t>
            </a:r>
            <a:r>
              <a:rPr lang="en-US" altLang="zh-CN" sz="2400" b="1" dirty="0">
                <a:solidFill>
                  <a:srgbClr val="E04236"/>
                </a:solidFill>
                <a:latin typeface="Pinyin Adjust" pitchFamily="2" charset="0"/>
                <a:ea typeface="黑体" pitchFamily="49" charset="-122"/>
              </a:rPr>
              <a:t> </a:t>
            </a:r>
            <a:r>
              <a:rPr lang="zh-CN" altLang="en-US" sz="2400" b="1" dirty="0">
                <a:solidFill>
                  <a:srgbClr val="E04236"/>
                </a:solidFill>
                <a:latin typeface="Pinyin Adjust" pitchFamily="2" charset="0"/>
                <a:ea typeface="黑体" pitchFamily="49" charset="-122"/>
              </a:rPr>
              <a:t>）</a:t>
            </a:r>
          </a:p>
        </p:txBody>
      </p:sp>
      <p:sp>
        <p:nvSpPr>
          <p:cNvPr id="12" name="TextBox 36"/>
          <p:cNvSpPr txBox="1">
            <a:spLocks noChangeArrowheads="1"/>
          </p:cNvSpPr>
          <p:nvPr/>
        </p:nvSpPr>
        <p:spPr bwMode="auto">
          <a:xfrm>
            <a:off x="1620908" y="3864935"/>
            <a:ext cx="1897395" cy="43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E04236"/>
                </a:solidFill>
                <a:latin typeface="Pinyin Adjust" pitchFamily="2" charset="0"/>
                <a:ea typeface="黑体" pitchFamily="49" charset="-122"/>
              </a:rPr>
              <a:t>（</a:t>
            </a:r>
            <a:r>
              <a:rPr lang="en-US" altLang="zh-CN" sz="2400" b="1" dirty="0" err="1">
                <a:solidFill>
                  <a:srgbClr val="E04236"/>
                </a:solidFill>
                <a:latin typeface="Pinyin Adjust" pitchFamily="2" charset="0"/>
                <a:ea typeface="黑体" pitchFamily="49" charset="-122"/>
              </a:rPr>
              <a:t>zhǎn</a:t>
            </a:r>
            <a:r>
              <a:rPr lang="en-US" altLang="zh-CN" sz="2400" b="1" dirty="0">
                <a:solidFill>
                  <a:srgbClr val="E04236"/>
                </a:solidFill>
                <a:latin typeface="Pinyin Adjust" pitchFamily="2" charset="0"/>
                <a:ea typeface="黑体" pitchFamily="49" charset="-122"/>
              </a:rPr>
              <a:t>  </a:t>
            </a:r>
            <a:r>
              <a:rPr lang="en-US" altLang="zh-CN" sz="2400" b="1" dirty="0" err="1">
                <a:solidFill>
                  <a:srgbClr val="E04236"/>
                </a:solidFill>
                <a:latin typeface="Pinyin Adjust" pitchFamily="2" charset="0"/>
                <a:ea typeface="黑体" pitchFamily="49" charset="-122"/>
              </a:rPr>
              <a:t>zǎn</a:t>
            </a:r>
            <a:r>
              <a:rPr lang="en-US" altLang="zh-CN" sz="2400" b="1" dirty="0">
                <a:solidFill>
                  <a:srgbClr val="E04236"/>
                </a:solidFill>
                <a:latin typeface="Pinyin Adjust" pitchFamily="2" charset="0"/>
                <a:ea typeface="黑体" pitchFamily="49" charset="-122"/>
              </a:rPr>
              <a:t> </a:t>
            </a:r>
            <a:r>
              <a:rPr lang="zh-CN" altLang="en-US" sz="2400" b="1" dirty="0">
                <a:solidFill>
                  <a:srgbClr val="E04236"/>
                </a:solidFill>
                <a:latin typeface="Pinyin Adjust" pitchFamily="2" charset="0"/>
                <a:ea typeface="黑体" pitchFamily="49" charset="-122"/>
              </a:rPr>
              <a:t>）</a:t>
            </a:r>
          </a:p>
        </p:txBody>
      </p:sp>
      <p:sp>
        <p:nvSpPr>
          <p:cNvPr id="6" name="TextBox 28"/>
          <p:cNvSpPr txBox="1">
            <a:spLocks noChangeArrowheads="1"/>
          </p:cNvSpPr>
          <p:nvPr/>
        </p:nvSpPr>
        <p:spPr bwMode="auto">
          <a:xfrm>
            <a:off x="1030823" y="2674639"/>
            <a:ext cx="756457" cy="43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uFill>
                  <a:solidFill>
                    <a:srgbClr val="C00000"/>
                  </a:solidFill>
                </a:uFill>
                <a:latin typeface="楷体" charset="-122"/>
                <a:ea typeface="楷体" charset="-122"/>
              </a:rPr>
              <a:t>轻</a:t>
            </a:r>
            <a:r>
              <a:rPr lang="zh-CN" altLang="en-US" sz="2400" b="1" u="heavy" dirty="0">
                <a:solidFill>
                  <a:srgbClr val="000000"/>
                </a:solidFill>
                <a:uFill>
                  <a:solidFill>
                    <a:srgbClr val="C00000"/>
                  </a:solidFill>
                </a:uFill>
                <a:latin typeface="楷体" charset="-122"/>
                <a:ea typeface="楷体" charset="-122"/>
              </a:rPr>
              <a:t>纱</a:t>
            </a:r>
          </a:p>
        </p:txBody>
      </p:sp>
      <p:sp>
        <p:nvSpPr>
          <p:cNvPr id="9" name="TextBox 30"/>
          <p:cNvSpPr txBox="1">
            <a:spLocks noChangeArrowheads="1"/>
          </p:cNvSpPr>
          <p:nvPr/>
        </p:nvSpPr>
        <p:spPr bwMode="auto">
          <a:xfrm>
            <a:off x="5295078" y="2728781"/>
            <a:ext cx="756457" cy="43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uFill>
                  <a:solidFill>
                    <a:srgbClr val="C00000"/>
                  </a:solidFill>
                </a:uFill>
                <a:latin typeface="楷体" charset="-122"/>
                <a:ea typeface="楷体" charset="-122"/>
              </a:rPr>
              <a:t>名</a:t>
            </a:r>
            <a:r>
              <a:rPr lang="zh-CN" altLang="en-US" sz="2400" b="1" u="heavy" dirty="0">
                <a:solidFill>
                  <a:srgbClr val="000000"/>
                </a:solidFill>
                <a:uFill>
                  <a:solidFill>
                    <a:srgbClr val="C00000"/>
                  </a:solidFill>
                </a:uFill>
                <a:latin typeface="楷体" charset="-122"/>
                <a:ea typeface="楷体" charset="-122"/>
              </a:rPr>
              <a:t>胜</a:t>
            </a:r>
          </a:p>
        </p:txBody>
      </p:sp>
      <p:sp>
        <p:nvSpPr>
          <p:cNvPr id="11" name="TextBox 35"/>
          <p:cNvSpPr txBox="1">
            <a:spLocks noChangeArrowheads="1"/>
          </p:cNvSpPr>
          <p:nvPr/>
        </p:nvSpPr>
        <p:spPr bwMode="auto">
          <a:xfrm>
            <a:off x="1030823" y="3817639"/>
            <a:ext cx="756457" cy="43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u="heavy" dirty="0">
                <a:solidFill>
                  <a:srgbClr val="000000"/>
                </a:solidFill>
                <a:uFill>
                  <a:solidFill>
                    <a:srgbClr val="C00000"/>
                  </a:solidFill>
                </a:uFill>
                <a:latin typeface="楷体" charset="-122"/>
                <a:ea typeface="楷体" charset="-122"/>
              </a:rPr>
              <a:t>展</a:t>
            </a:r>
            <a:r>
              <a:rPr lang="zh-CN" altLang="en-US" sz="2400" b="1" dirty="0">
                <a:solidFill>
                  <a:srgbClr val="000000"/>
                </a:solidFill>
                <a:uFill>
                  <a:solidFill>
                    <a:srgbClr val="C00000"/>
                  </a:solidFill>
                </a:uFill>
                <a:latin typeface="楷体" charset="-122"/>
                <a:ea typeface="楷体" charset="-122"/>
              </a:rPr>
              <a:t>现</a:t>
            </a:r>
          </a:p>
        </p:txBody>
      </p:sp>
      <p:sp>
        <p:nvSpPr>
          <p:cNvPr id="13" name="TextBox 37"/>
          <p:cNvSpPr txBox="1">
            <a:spLocks noChangeArrowheads="1"/>
          </p:cNvSpPr>
          <p:nvPr/>
        </p:nvSpPr>
        <p:spPr bwMode="auto">
          <a:xfrm>
            <a:off x="5295078" y="3871781"/>
            <a:ext cx="756457" cy="43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uFill>
                  <a:solidFill>
                    <a:srgbClr val="C00000"/>
                  </a:solidFill>
                </a:uFill>
                <a:latin typeface="楷体" charset="-122"/>
                <a:ea typeface="楷体" charset="-122"/>
              </a:rPr>
              <a:t>环</a:t>
            </a:r>
            <a:r>
              <a:rPr lang="zh-CN" altLang="en-US" sz="2400" b="1" u="heavy" dirty="0">
                <a:solidFill>
                  <a:srgbClr val="000000"/>
                </a:solidFill>
                <a:uFill>
                  <a:solidFill>
                    <a:srgbClr val="C00000"/>
                  </a:solidFill>
                </a:uFill>
                <a:latin typeface="楷体" charset="-122"/>
                <a:ea typeface="楷体" charset="-122"/>
              </a:rPr>
              <a:t>绕</a:t>
            </a:r>
          </a:p>
        </p:txBody>
      </p:sp>
      <p:sp>
        <p:nvSpPr>
          <p:cNvPr id="14" name="TextBox 38"/>
          <p:cNvSpPr txBox="1">
            <a:spLocks noChangeArrowheads="1"/>
          </p:cNvSpPr>
          <p:nvPr/>
        </p:nvSpPr>
        <p:spPr bwMode="auto">
          <a:xfrm>
            <a:off x="5885164" y="3919077"/>
            <a:ext cx="1821653" cy="43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E04236"/>
                </a:solidFill>
                <a:latin typeface="Pinyin Adjust" pitchFamily="2" charset="0"/>
                <a:ea typeface="黑体" pitchFamily="49" charset="-122"/>
              </a:rPr>
              <a:t>（</a:t>
            </a:r>
            <a:r>
              <a:rPr lang="en-US" altLang="zh-CN" sz="2400" b="1" dirty="0" err="1">
                <a:solidFill>
                  <a:srgbClr val="E04236"/>
                </a:solidFill>
                <a:latin typeface="Pinyin Adjust" pitchFamily="2" charset="0"/>
                <a:ea typeface="黑体" pitchFamily="49" charset="-122"/>
              </a:rPr>
              <a:t>yào</a:t>
            </a:r>
            <a:r>
              <a:rPr lang="en-US" altLang="zh-CN" sz="2400" b="1" dirty="0">
                <a:solidFill>
                  <a:srgbClr val="E04236"/>
                </a:solidFill>
                <a:latin typeface="Pinyin Adjust" pitchFamily="2" charset="0"/>
                <a:ea typeface="黑体" pitchFamily="49" charset="-122"/>
              </a:rPr>
              <a:t>   </a:t>
            </a:r>
            <a:r>
              <a:rPr lang="en-US" altLang="zh-CN" sz="2400" b="1" dirty="0" err="1">
                <a:solidFill>
                  <a:srgbClr val="E04236"/>
                </a:solidFill>
                <a:latin typeface="Pinyin Adjust" pitchFamily="2" charset="0"/>
                <a:ea typeface="黑体" pitchFamily="49" charset="-122"/>
              </a:rPr>
              <a:t>rào</a:t>
            </a:r>
            <a:r>
              <a:rPr lang="zh-CN" altLang="en-US" sz="2400" b="1" dirty="0">
                <a:solidFill>
                  <a:srgbClr val="E04236"/>
                </a:solidFill>
                <a:latin typeface="Pinyin Adjust" pitchFamily="2" charset="0"/>
                <a:ea typeface="黑体" pitchFamily="49" charset="-122"/>
              </a:rPr>
              <a:t>）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310294" y="2992997"/>
            <a:ext cx="589360" cy="531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  <a:latin typeface="GB Pinyinok-B" pitchFamily="2" charset="-122"/>
                <a:ea typeface="GB Pinyinok-B" pitchFamily="2" charset="-122"/>
              </a:rPr>
              <a:t>√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7053090" y="3038111"/>
            <a:ext cx="589360" cy="531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  <a:latin typeface="GB Pinyinok-B" pitchFamily="2" charset="-122"/>
                <a:ea typeface="GB Pinyinok-B" pitchFamily="2" charset="-122"/>
              </a:rPr>
              <a:t>√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6861945" y="4199047"/>
            <a:ext cx="589360" cy="531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  <a:latin typeface="GB Pinyinok-B" pitchFamily="2" charset="-122"/>
                <a:ea typeface="GB Pinyinok-B" pitchFamily="2" charset="-122"/>
              </a:rPr>
              <a:t>√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977774" y="4136734"/>
            <a:ext cx="589360" cy="531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  <a:latin typeface="GB Pinyinok-B" pitchFamily="2" charset="-122"/>
                <a:ea typeface="GB Pinyinok-B" pitchFamily="2" charset="-122"/>
              </a:rPr>
              <a:t>√</a:t>
            </a:r>
          </a:p>
        </p:txBody>
      </p:sp>
      <p:sp>
        <p:nvSpPr>
          <p:cNvPr id="19" name="圆角矩形 18"/>
          <p:cNvSpPr/>
          <p:nvPr/>
        </p:nvSpPr>
        <p:spPr>
          <a:xfrm>
            <a:off x="3687220" y="843883"/>
            <a:ext cx="2208419" cy="50372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打对勾</a:t>
            </a:r>
            <a:r>
              <a:rPr lang="en-US" altLang="zh-CN" sz="2100" dirty="0">
                <a:solidFill>
                  <a:srgbClr val="F44236"/>
                </a:solidFill>
                <a:latin typeface="微软雅黑" panose="020B0503020204020204" charset="-122"/>
                <a:ea typeface="微软雅黑" panose="020B0503020204020204" charset="-122"/>
              </a:rPr>
              <a:t>√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401128" y="504003"/>
            <a:ext cx="777830" cy="887798"/>
          </a:xfrm>
          <a:prstGeom prst="rect">
            <a:avLst/>
          </a:prstGeom>
        </p:spPr>
      </p:pic>
      <p:sp>
        <p:nvSpPr>
          <p:cNvPr id="21" name="任意多边形 20"/>
          <p:cNvSpPr/>
          <p:nvPr/>
        </p:nvSpPr>
        <p:spPr>
          <a:xfrm>
            <a:off x="89731" y="534229"/>
            <a:ext cx="403790" cy="445049"/>
          </a:xfrm>
          <a:custGeom>
            <a:avLst/>
            <a:gdLst>
              <a:gd name="connsiteX0" fmla="*/ 0 w 538386"/>
              <a:gd name="connsiteY0" fmla="*/ 0 h 593398"/>
              <a:gd name="connsiteX1" fmla="*/ 241687 w 538386"/>
              <a:gd name="connsiteY1" fmla="*/ 0 h 593398"/>
              <a:gd name="connsiteX2" fmla="*/ 538386 w 538386"/>
              <a:gd name="connsiteY2" fmla="*/ 296699 h 593398"/>
              <a:gd name="connsiteX3" fmla="*/ 241687 w 538386"/>
              <a:gd name="connsiteY3" fmla="*/ 593398 h 593398"/>
              <a:gd name="connsiteX4" fmla="*/ 0 w 538386"/>
              <a:gd name="connsiteY4" fmla="*/ 593398 h 593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8386" h="593398">
                <a:moveTo>
                  <a:pt x="0" y="0"/>
                </a:moveTo>
                <a:lnTo>
                  <a:pt x="241687" y="0"/>
                </a:lnTo>
                <a:cubicBezTo>
                  <a:pt x="405549" y="0"/>
                  <a:pt x="538386" y="132837"/>
                  <a:pt x="538386" y="296699"/>
                </a:cubicBezTo>
                <a:cubicBezTo>
                  <a:pt x="538386" y="460561"/>
                  <a:pt x="405549" y="593398"/>
                  <a:pt x="241687" y="593398"/>
                </a:cubicBezTo>
                <a:lnTo>
                  <a:pt x="0" y="593398"/>
                </a:lnTo>
                <a:close/>
              </a:path>
            </a:pathLst>
          </a:cu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2100" b="1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</a:p>
        </p:txBody>
      </p:sp>
      <p:sp>
        <p:nvSpPr>
          <p:cNvPr id="22" name="矩形 21"/>
          <p:cNvSpPr/>
          <p:nvPr/>
        </p:nvSpPr>
        <p:spPr>
          <a:xfrm>
            <a:off x="1054894" y="1766411"/>
            <a:ext cx="5192554" cy="39147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给</a:t>
            </a:r>
            <a:r>
              <a:rPr lang="zh-CN" altLang="en-US" sz="2100" u="sng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画线字</a:t>
            </a:r>
            <a:r>
              <a:rPr lang="zh-CN" altLang="en-US" sz="21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选择正确的读音，然后打对勾。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92693" y="2539776"/>
            <a:ext cx="6026449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latin typeface="楷体" charset="-122"/>
                <a:ea typeface="楷体" charset="-122"/>
              </a:rPr>
              <a:t>（</a:t>
            </a:r>
            <a:r>
              <a:rPr lang="en-US" altLang="zh-CN" sz="2100" b="1" dirty="0">
                <a:latin typeface="楷体" charset="-122"/>
                <a:ea typeface="楷体" charset="-122"/>
              </a:rPr>
              <a:t>1</a:t>
            </a:r>
            <a:r>
              <a:rPr lang="zh-CN" altLang="en-US" sz="2100" b="1" dirty="0">
                <a:latin typeface="楷体" charset="-122"/>
                <a:ea typeface="楷体" charset="-122"/>
              </a:rPr>
              <a:t>）弟弟的（明  名）字很好听。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67034" y="3672875"/>
            <a:ext cx="6253118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latin typeface="楷体" charset="-122"/>
                <a:ea typeface="楷体" charset="-122"/>
              </a:rPr>
              <a:t>（</a:t>
            </a:r>
            <a:r>
              <a:rPr lang="en-US" altLang="zh-CN" sz="2100" b="1" dirty="0">
                <a:latin typeface="楷体" charset="-122"/>
                <a:ea typeface="楷体" charset="-122"/>
              </a:rPr>
              <a:t>2</a:t>
            </a:r>
            <a:r>
              <a:rPr lang="zh-CN" altLang="en-US" sz="2100" b="1" dirty="0">
                <a:latin typeface="楷体" charset="-122"/>
                <a:ea typeface="楷体" charset="-122"/>
              </a:rPr>
              <a:t>）姑姑（披 波）着粉色披肩。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539060" y="2923780"/>
            <a:ext cx="589360" cy="531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  <a:latin typeface="GB Pinyinok-B" pitchFamily="2" charset="-122"/>
                <a:ea typeface="GB Pinyinok-B" pitchFamily="2" charset="-122"/>
              </a:rPr>
              <a:t>√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710006" y="4045987"/>
            <a:ext cx="589360" cy="531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  <a:latin typeface="GB Pinyinok-B" pitchFamily="2" charset="-122"/>
                <a:ea typeface="GB Pinyinok-B" pitchFamily="2" charset="-122"/>
              </a:rPr>
              <a:t>√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3687220" y="843883"/>
            <a:ext cx="2208419" cy="50372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打对勾</a:t>
            </a:r>
            <a:r>
              <a:rPr lang="en-US" altLang="zh-CN" sz="2100" dirty="0">
                <a:solidFill>
                  <a:srgbClr val="F44236"/>
                </a:solidFill>
                <a:latin typeface="微软雅黑" panose="020B0503020204020204" charset="-122"/>
                <a:ea typeface="微软雅黑" panose="020B0503020204020204" charset="-122"/>
              </a:rPr>
              <a:t>√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401128" y="504003"/>
            <a:ext cx="777830" cy="887798"/>
          </a:xfrm>
          <a:prstGeom prst="rect">
            <a:avLst/>
          </a:prstGeom>
        </p:spPr>
      </p:pic>
      <p:sp>
        <p:nvSpPr>
          <p:cNvPr id="11" name="任意多边形 10"/>
          <p:cNvSpPr/>
          <p:nvPr/>
        </p:nvSpPr>
        <p:spPr>
          <a:xfrm>
            <a:off x="89731" y="534229"/>
            <a:ext cx="403790" cy="445049"/>
          </a:xfrm>
          <a:custGeom>
            <a:avLst/>
            <a:gdLst>
              <a:gd name="connsiteX0" fmla="*/ 0 w 538386"/>
              <a:gd name="connsiteY0" fmla="*/ 0 h 593398"/>
              <a:gd name="connsiteX1" fmla="*/ 241687 w 538386"/>
              <a:gd name="connsiteY1" fmla="*/ 0 h 593398"/>
              <a:gd name="connsiteX2" fmla="*/ 538386 w 538386"/>
              <a:gd name="connsiteY2" fmla="*/ 296699 h 593398"/>
              <a:gd name="connsiteX3" fmla="*/ 241687 w 538386"/>
              <a:gd name="connsiteY3" fmla="*/ 593398 h 593398"/>
              <a:gd name="connsiteX4" fmla="*/ 0 w 538386"/>
              <a:gd name="connsiteY4" fmla="*/ 593398 h 593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8386" h="593398">
                <a:moveTo>
                  <a:pt x="0" y="0"/>
                </a:moveTo>
                <a:lnTo>
                  <a:pt x="241687" y="0"/>
                </a:lnTo>
                <a:cubicBezTo>
                  <a:pt x="405549" y="0"/>
                  <a:pt x="538386" y="132837"/>
                  <a:pt x="538386" y="296699"/>
                </a:cubicBezTo>
                <a:cubicBezTo>
                  <a:pt x="538386" y="460561"/>
                  <a:pt x="405549" y="593398"/>
                  <a:pt x="241687" y="593398"/>
                </a:cubicBezTo>
                <a:lnTo>
                  <a:pt x="0" y="593398"/>
                </a:lnTo>
                <a:close/>
              </a:path>
            </a:pathLst>
          </a:cu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2100" b="1" dirty="0">
                <a:latin typeface="微软雅黑" panose="020B0503020204020204" charset="-122"/>
                <a:ea typeface="微软雅黑" panose="020B0503020204020204" charset="-122"/>
              </a:rPr>
              <a:t>2</a:t>
            </a:r>
          </a:p>
        </p:txBody>
      </p:sp>
      <p:sp>
        <p:nvSpPr>
          <p:cNvPr id="12" name="矩形 11"/>
          <p:cNvSpPr/>
          <p:nvPr/>
        </p:nvSpPr>
        <p:spPr>
          <a:xfrm>
            <a:off x="1054894" y="1766411"/>
            <a:ext cx="5192554" cy="39147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用对勾选择括号里的正确的汉字。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9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661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圆角矩形 12"/>
          <p:cNvSpPr/>
          <p:nvPr/>
        </p:nvSpPr>
        <p:spPr>
          <a:xfrm>
            <a:off x="467590" y="1620980"/>
            <a:ext cx="4759037" cy="2743200"/>
          </a:xfrm>
          <a:prstGeom prst="roundRect">
            <a:avLst/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eaLnBrk="0" hangingPunct="0">
              <a:lnSpc>
                <a:spcPct val="150000"/>
              </a:lnSpc>
              <a:defRPr/>
            </a:pPr>
            <a:r>
              <a:rPr lang="en-US" altLang="zh-CN" sz="2100" dirty="0">
                <a:solidFill>
                  <a:schemeClr val="tx1"/>
                </a:solidFill>
                <a:latin typeface="楷体" charset="-122"/>
                <a:ea typeface="楷体" charset="-122"/>
              </a:rPr>
              <a:t>	</a:t>
            </a:r>
            <a:r>
              <a:rPr lang="zh-CN" altLang="en-US" sz="2100" dirty="0">
                <a:solidFill>
                  <a:schemeClr val="tx1"/>
                </a:solidFill>
                <a:latin typeface="楷体" charset="-122"/>
                <a:ea typeface="楷体" charset="-122"/>
              </a:rPr>
              <a:t>台湾是我国的第一大岛，那里风光秀丽，物产丰富。两岸人民日日夜夜都在盼望着祖国早点统一。</a:t>
            </a:r>
          </a:p>
          <a:p>
            <a:pPr eaLnBrk="0" hangingPunct="0">
              <a:lnSpc>
                <a:spcPct val="150000"/>
              </a:lnSpc>
              <a:defRPr/>
            </a:pPr>
            <a:r>
              <a:rPr lang="zh-CN" altLang="en-US" sz="2100" dirty="0">
                <a:solidFill>
                  <a:schemeClr val="tx1"/>
                </a:solidFill>
                <a:latin typeface="楷体" charset="-122"/>
                <a:ea typeface="楷体" charset="-122"/>
              </a:rPr>
              <a:t>    今天，我们要学习一篇介绍我国宝岛台湾秀美山川的课文。</a:t>
            </a: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918012" y="842338"/>
            <a:ext cx="5043899" cy="39241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anose="02020603050405020304" pitchFamily="18" charset="0"/>
              </a:rPr>
              <a:t>    同学们，你们能在地图上找到台湾吗？</a:t>
            </a:r>
            <a:endParaRPr lang="zh-CN" altLang="en-US" sz="21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宋体" panose="02010600030101010101" pitchFamily="2" charset="-122"/>
            </a:endParaRPr>
          </a:p>
        </p:txBody>
      </p:sp>
      <p:pic>
        <p:nvPicPr>
          <p:cNvPr id="9" name="图片 164865" descr="chinamap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08366" y="1651302"/>
            <a:ext cx="3236720" cy="2346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墨迹 164866"/>
          <p:cNvPicPr>
            <a:picLocks noGrp="1"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12738" y="3350425"/>
            <a:ext cx="473261" cy="481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图片 11" descr="女2喇叭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">
            <a:off x="830104" y="425292"/>
            <a:ext cx="833914" cy="9263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6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839514" y="1383425"/>
            <a:ext cx="7449207" cy="2423948"/>
          </a:xfrm>
          <a:prstGeom prst="roundRect">
            <a:avLst/>
          </a:prstGeom>
          <a:noFill/>
          <a:ln w="19050">
            <a:solidFill>
              <a:srgbClr val="A1C4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40019" y="1503753"/>
            <a:ext cx="7248197" cy="2285241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E04236"/>
                </a:solidFill>
                <a:latin typeface="楷体" charset="-122"/>
                <a:ea typeface="楷体" charset="-122"/>
              </a:rPr>
              <a:t>吴壮达：</a:t>
            </a:r>
            <a:r>
              <a:rPr lang="zh-CN" altLang="en-US" sz="2400" dirty="0">
                <a:latin typeface="楷体" charset="-122"/>
                <a:ea typeface="楷体" charset="-122"/>
              </a:rPr>
              <a:t>原籍广东东莞，生于澳门。</a:t>
            </a:r>
            <a:r>
              <a:rPr lang="en-US" altLang="zh-CN" sz="2400" dirty="0">
                <a:latin typeface="楷体" charset="-122"/>
                <a:ea typeface="楷体" charset="-122"/>
              </a:rPr>
              <a:t>1936</a:t>
            </a:r>
            <a:r>
              <a:rPr lang="zh-CN" altLang="en-US" sz="2400" dirty="0">
                <a:latin typeface="楷体" charset="-122"/>
                <a:ea typeface="楷体" charset="-122"/>
              </a:rPr>
              <a:t>年毕业于中山大学社会学系和地理学系。毕生致力于地理教育事业和地理学研究工作。著有</a:t>
            </a:r>
            <a:r>
              <a:rPr lang="en-US" altLang="zh-CN" sz="2400" dirty="0">
                <a:latin typeface="楷体" charset="-122"/>
                <a:ea typeface="楷体" charset="-122"/>
              </a:rPr>
              <a:t>《</a:t>
            </a:r>
            <a:r>
              <a:rPr lang="zh-CN" altLang="en-US" sz="2400" dirty="0">
                <a:latin typeface="楷体" charset="-122"/>
                <a:ea typeface="楷体" charset="-122"/>
              </a:rPr>
              <a:t>台湾</a:t>
            </a:r>
            <a:r>
              <a:rPr lang="en-US" altLang="zh-CN" sz="2400" dirty="0">
                <a:latin typeface="楷体" charset="-122"/>
                <a:ea typeface="楷体" charset="-122"/>
              </a:rPr>
              <a:t>》</a:t>
            </a:r>
            <a:r>
              <a:rPr lang="zh-CN" altLang="en-US" sz="2400" dirty="0">
                <a:latin typeface="楷体" charset="-122"/>
                <a:ea typeface="楷体" charset="-122"/>
              </a:rPr>
              <a:t>、</a:t>
            </a:r>
            <a:r>
              <a:rPr lang="en-US" altLang="zh-CN" sz="2400" dirty="0">
                <a:latin typeface="楷体" charset="-122"/>
                <a:ea typeface="楷体" charset="-122"/>
              </a:rPr>
              <a:t>《</a:t>
            </a:r>
            <a:r>
              <a:rPr lang="zh-CN" altLang="en-US" sz="2400" dirty="0">
                <a:latin typeface="楷体" charset="-122"/>
                <a:ea typeface="楷体" charset="-122"/>
              </a:rPr>
              <a:t>台湾地理</a:t>
            </a:r>
            <a:r>
              <a:rPr lang="en-US" altLang="zh-CN" sz="2400" dirty="0">
                <a:latin typeface="楷体" charset="-122"/>
                <a:ea typeface="楷体" charset="-122"/>
              </a:rPr>
              <a:t>》</a:t>
            </a:r>
            <a:r>
              <a:rPr lang="zh-CN" altLang="en-US" sz="2400" dirty="0">
                <a:latin typeface="楷体" charset="-122"/>
                <a:ea typeface="楷体" charset="-122"/>
              </a:rPr>
              <a:t>、</a:t>
            </a:r>
            <a:r>
              <a:rPr lang="en-US" altLang="zh-CN" sz="2400" dirty="0">
                <a:latin typeface="楷体" charset="-122"/>
                <a:ea typeface="楷体" charset="-122"/>
              </a:rPr>
              <a:t>《</a:t>
            </a:r>
            <a:r>
              <a:rPr lang="zh-CN" altLang="en-US" sz="2400" dirty="0">
                <a:latin typeface="楷体" charset="-122"/>
                <a:ea typeface="楷体" charset="-122"/>
              </a:rPr>
              <a:t>台湾的开发</a:t>
            </a:r>
            <a:r>
              <a:rPr lang="en-US" altLang="zh-CN" sz="2400" dirty="0">
                <a:latin typeface="楷体" charset="-122"/>
                <a:ea typeface="楷体" charset="-122"/>
              </a:rPr>
              <a:t>》</a:t>
            </a:r>
            <a:r>
              <a:rPr lang="zh-CN" altLang="en-US" sz="2400" dirty="0">
                <a:latin typeface="楷体" charset="-122"/>
                <a:ea typeface="楷体" charset="-122"/>
              </a:rPr>
              <a:t>、</a:t>
            </a:r>
            <a:r>
              <a:rPr lang="en-US" altLang="zh-CN" sz="2400" dirty="0">
                <a:latin typeface="楷体" charset="-122"/>
                <a:ea typeface="楷体" charset="-122"/>
              </a:rPr>
              <a:t>《</a:t>
            </a:r>
            <a:r>
              <a:rPr lang="zh-CN" altLang="en-US" sz="2400" dirty="0">
                <a:latin typeface="楷体" charset="-122"/>
                <a:ea typeface="楷体" charset="-122"/>
              </a:rPr>
              <a:t>台湾省农业地理</a:t>
            </a:r>
            <a:r>
              <a:rPr lang="en-US" altLang="zh-CN" sz="2400" dirty="0">
                <a:latin typeface="楷体" charset="-122"/>
                <a:ea typeface="楷体" charset="-122"/>
              </a:rPr>
              <a:t>》</a:t>
            </a:r>
            <a:r>
              <a:rPr lang="zh-CN" altLang="en-US" sz="2400" dirty="0">
                <a:latin typeface="楷体" charset="-122"/>
                <a:ea typeface="楷体" charset="-122"/>
              </a:rPr>
              <a:t>等书。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76617" y="2543973"/>
            <a:ext cx="3470891" cy="2293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文本框 5"/>
          <p:cNvSpPr txBox="1">
            <a:spLocks noChangeArrowheads="1"/>
          </p:cNvSpPr>
          <p:nvPr/>
        </p:nvSpPr>
        <p:spPr bwMode="auto">
          <a:xfrm>
            <a:off x="910460" y="1463137"/>
            <a:ext cx="6645165" cy="103874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	</a:t>
            </a:r>
            <a:r>
              <a:rPr lang="zh-CN" altLang="en-US" sz="2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认真听范读，</a:t>
            </a:r>
            <a:r>
              <a:rPr lang="zh-CN" altLang="en-US" sz="2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itchFamily="2" charset="-122"/>
              </a:rPr>
              <a:t>圈出本课新词语，再思考：日月潭为什么能吸引中外游客什么？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3687220" y="843883"/>
            <a:ext cx="2208419" cy="50372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听课文朗读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401128" y="504003"/>
            <a:ext cx="777830" cy="8877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197657" y="1762870"/>
            <a:ext cx="702346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700" b="1" dirty="0" err="1">
                <a:solidFill>
                  <a:srgbClr val="E04236"/>
                </a:solidFill>
                <a:latin typeface="Pinyin Adjust" pitchFamily="2" charset="0"/>
                <a:ea typeface="GB Pinyinok-B" pitchFamily="2" charset="-122"/>
              </a:rPr>
              <a:t>tán</a:t>
            </a:r>
            <a:endParaRPr lang="zh-CN" altLang="en-US" sz="2700" b="1" dirty="0">
              <a:solidFill>
                <a:srgbClr val="E04236"/>
              </a:solidFill>
              <a:latin typeface="Pinyin Adjust" pitchFamily="2" charset="0"/>
              <a:ea typeface="GB Pinyinok-B" pitchFamily="2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227474" y="1782845"/>
            <a:ext cx="482435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700" b="1" dirty="0" err="1">
                <a:solidFill>
                  <a:srgbClr val="E04236"/>
                </a:solidFill>
                <a:latin typeface="Pinyin Adjust" pitchFamily="2" charset="0"/>
                <a:ea typeface="GB Pinyinok-B" pitchFamily="2" charset="-122"/>
              </a:rPr>
              <a:t>hú</a:t>
            </a:r>
            <a:endParaRPr lang="zh-CN" altLang="en-US" sz="2700" b="1" dirty="0">
              <a:solidFill>
                <a:srgbClr val="E04236"/>
              </a:solidFill>
              <a:latin typeface="Pinyin Adjust" pitchFamily="2" charset="0"/>
              <a:ea typeface="GB Pinyinok-B" pitchFamily="2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3360413" y="1762870"/>
            <a:ext cx="702469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r>
              <a:rPr lang="en-US" altLang="zh-CN" sz="2700" b="1" dirty="0" err="1">
                <a:solidFill>
                  <a:srgbClr val="E04236"/>
                </a:solidFill>
                <a:latin typeface="Pinyin Adjust" pitchFamily="2" charset="0"/>
                <a:ea typeface="GB Pinyinok-B" pitchFamily="2" charset="-122"/>
              </a:rPr>
              <a:t>rào</a:t>
            </a:r>
            <a:endParaRPr lang="zh-CN" altLang="en-US" sz="2700" b="1" dirty="0">
              <a:solidFill>
                <a:srgbClr val="E04236"/>
              </a:solidFill>
              <a:latin typeface="Pinyin Adjust" pitchFamily="2" charset="0"/>
              <a:ea typeface="GB Pinyinok-B" pitchFamily="2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4362916" y="1734312"/>
            <a:ext cx="810547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700" b="1" dirty="0" err="1">
                <a:solidFill>
                  <a:srgbClr val="E04236"/>
                </a:solidFill>
                <a:latin typeface="Pinyin Adjust" pitchFamily="2" charset="0"/>
                <a:ea typeface="GB Pinyinok-B" pitchFamily="2" charset="-122"/>
              </a:rPr>
              <a:t>mào</a:t>
            </a:r>
            <a:endParaRPr lang="zh-CN" altLang="en-US" sz="2700" b="1" dirty="0">
              <a:solidFill>
                <a:srgbClr val="E04236"/>
              </a:solidFill>
              <a:latin typeface="Pinyin Adjust" pitchFamily="2" charset="0"/>
              <a:ea typeface="GB Pinyinok-B" pitchFamily="2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5308600" y="1687702"/>
            <a:ext cx="915416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700" b="1" dirty="0" err="1">
                <a:solidFill>
                  <a:srgbClr val="E04236"/>
                </a:solidFill>
                <a:latin typeface="Pinyin Adjust" pitchFamily="2" charset="0"/>
                <a:ea typeface="GB Pinyinok-B" pitchFamily="2" charset="-122"/>
              </a:rPr>
              <a:t>shèng</a:t>
            </a:r>
            <a:endParaRPr lang="zh-CN" altLang="en-US" sz="2700" b="1" dirty="0">
              <a:solidFill>
                <a:srgbClr val="E04236"/>
              </a:solidFill>
              <a:latin typeface="Pinyin Adjust" pitchFamily="2" charset="0"/>
              <a:ea typeface="GB Pinyinok-B" pitchFamily="2" charset="-122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1821784" y="3042344"/>
            <a:ext cx="897282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700" b="1" dirty="0" err="1">
                <a:solidFill>
                  <a:srgbClr val="E04236"/>
                </a:solidFill>
                <a:latin typeface="Pinyin Adjust" pitchFamily="2" charset="0"/>
                <a:ea typeface="GB Pinyinok-B" pitchFamily="2" charset="-122"/>
              </a:rPr>
              <a:t>dǎo</a:t>
            </a:r>
            <a:endParaRPr lang="en-US" altLang="zh-CN" sz="2700" b="1" dirty="0">
              <a:solidFill>
                <a:srgbClr val="E04236"/>
              </a:solidFill>
              <a:latin typeface="Pinyin Adjust" pitchFamily="2" charset="0"/>
              <a:ea typeface="GB Pinyinok-B" pitchFamily="2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3961486" y="3048165"/>
            <a:ext cx="701278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r>
              <a:rPr lang="en-US" altLang="zh-CN" sz="2700" b="1" dirty="0" err="1">
                <a:solidFill>
                  <a:srgbClr val="E04236"/>
                </a:solidFill>
                <a:latin typeface="Pinyin Adjust" pitchFamily="2" charset="0"/>
                <a:ea typeface="GB Pinyinok-B" pitchFamily="2" charset="-122"/>
              </a:rPr>
              <a:t>shā</a:t>
            </a:r>
            <a:endParaRPr lang="en-US" altLang="zh-CN" sz="2700" b="1" dirty="0">
              <a:solidFill>
                <a:srgbClr val="E04236"/>
              </a:solidFill>
              <a:latin typeface="Pinyin Adjust" pitchFamily="2" charset="0"/>
              <a:ea typeface="GB Pinyinok-B" pitchFamily="2" charset="-122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5018237" y="3048165"/>
            <a:ext cx="927582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700" b="1" dirty="0" err="1">
                <a:solidFill>
                  <a:srgbClr val="E04236"/>
                </a:solidFill>
                <a:latin typeface="Pinyin Adjust" pitchFamily="2" charset="0"/>
                <a:ea typeface="GB Pinyinok-B" pitchFamily="2" charset="-122"/>
              </a:rPr>
              <a:t>tóng</a:t>
            </a:r>
            <a:endParaRPr lang="en-US" altLang="zh-CN" sz="2700" b="1" dirty="0">
              <a:solidFill>
                <a:srgbClr val="E04236"/>
              </a:solidFill>
              <a:latin typeface="Pinyin Adjust" pitchFamily="2" charset="0"/>
              <a:ea typeface="GB Pinyinok-B" pitchFamily="2" charset="-122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6445225" y="1690852"/>
            <a:ext cx="719055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700" b="1" dirty="0" err="1">
                <a:solidFill>
                  <a:srgbClr val="E04236"/>
                </a:solidFill>
                <a:latin typeface="Pinyin Adjust" pitchFamily="2" charset="0"/>
                <a:ea typeface="GB Pinyinok-B" pitchFamily="2" charset="-122"/>
              </a:rPr>
              <a:t>wéi</a:t>
            </a:r>
            <a:endParaRPr lang="en-US" altLang="zh-CN" sz="2700" b="1" dirty="0">
              <a:solidFill>
                <a:srgbClr val="E04236"/>
              </a:solidFill>
              <a:latin typeface="Pinyin Adjust" pitchFamily="2" charset="0"/>
              <a:ea typeface="GB Pinyinok-B" pitchFamily="2" charset="-122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2883910" y="3048165"/>
            <a:ext cx="968423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700" b="1" dirty="0" err="1">
                <a:solidFill>
                  <a:srgbClr val="E04236"/>
                </a:solidFill>
                <a:latin typeface="Pinyin Adjust" pitchFamily="2" charset="0"/>
                <a:ea typeface="GB Pinyinok-B" pitchFamily="2" charset="-122"/>
              </a:rPr>
              <a:t>huá</a:t>
            </a:r>
            <a:endParaRPr lang="en-US" altLang="zh-CN" sz="2700" b="1" dirty="0">
              <a:solidFill>
                <a:srgbClr val="E04236"/>
              </a:solidFill>
              <a:latin typeface="Pinyin Adjust" pitchFamily="2" charset="0"/>
              <a:ea typeface="GB Pinyinok-B" pitchFamily="2" charset="-122"/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6011074" y="3076740"/>
            <a:ext cx="701278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r>
              <a:rPr lang="en-US" altLang="zh-CN" sz="2700" b="1" dirty="0" err="1">
                <a:solidFill>
                  <a:srgbClr val="E04236"/>
                </a:solidFill>
                <a:latin typeface="Pinyin Adjust" pitchFamily="2" charset="0"/>
                <a:ea typeface="GB Pinyinok-B" pitchFamily="2" charset="-122"/>
              </a:rPr>
              <a:t>jìng</a:t>
            </a:r>
            <a:endParaRPr lang="en-US" altLang="zh-CN" sz="2700" b="1" dirty="0">
              <a:solidFill>
                <a:srgbClr val="E04236"/>
              </a:solidFill>
              <a:latin typeface="Pinyin Adjust" pitchFamily="2" charset="0"/>
              <a:ea typeface="GB Pinyinok-B" pitchFamily="2" charset="-122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6974810" y="3068274"/>
            <a:ext cx="668865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700" b="1" dirty="0" err="1">
                <a:solidFill>
                  <a:srgbClr val="E04236"/>
                </a:solidFill>
                <a:latin typeface="Pinyin Adjust" pitchFamily="2" charset="0"/>
                <a:ea typeface="GB Pinyinok-B" pitchFamily="2" charset="-122"/>
              </a:rPr>
              <a:t>yǐn</a:t>
            </a:r>
            <a:endParaRPr lang="en-US" altLang="zh-CN" sz="2700" b="1" dirty="0">
              <a:solidFill>
                <a:srgbClr val="E04236"/>
              </a:solidFill>
              <a:latin typeface="Pinyin Adjust" pitchFamily="2" charset="0"/>
              <a:ea typeface="GB Pinyinok-B" pitchFamily="2" charset="-122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1168959" y="2403344"/>
            <a:ext cx="447479" cy="43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潭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234732" y="2389057"/>
            <a:ext cx="447479" cy="43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湖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414806" y="2360482"/>
            <a:ext cx="447479" cy="43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绕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4383891" y="2378529"/>
            <a:ext cx="447479" cy="43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茂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5557307" y="2365216"/>
            <a:ext cx="447479" cy="43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盛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6516170" y="2348061"/>
            <a:ext cx="447479" cy="43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围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1803364" y="3498960"/>
            <a:ext cx="447479" cy="43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岛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2891001" y="3498960"/>
            <a:ext cx="447479" cy="43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华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3960117" y="3498960"/>
            <a:ext cx="447479" cy="43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纱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5066273" y="3498960"/>
            <a:ext cx="447479" cy="43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童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5968301" y="3527535"/>
            <a:ext cx="447479" cy="43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境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7004608" y="3519068"/>
            <a:ext cx="447479" cy="43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引</a:t>
            </a: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1007602" y="3515554"/>
            <a:ext cx="447479" cy="43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央</a:t>
            </a:r>
          </a:p>
        </p:txBody>
      </p:sp>
      <p:sp>
        <p:nvSpPr>
          <p:cNvPr id="37" name="矩形 36"/>
          <p:cNvSpPr>
            <a:spLocks noChangeArrowheads="1"/>
          </p:cNvSpPr>
          <p:nvPr/>
        </p:nvSpPr>
        <p:spPr bwMode="auto">
          <a:xfrm>
            <a:off x="976120" y="3067117"/>
            <a:ext cx="828268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700" b="1" dirty="0" err="1">
                <a:solidFill>
                  <a:srgbClr val="E04236"/>
                </a:solidFill>
                <a:latin typeface="Pinyin Adjust" pitchFamily="2" charset="0"/>
                <a:ea typeface="GB Pinyinok-B" pitchFamily="2" charset="-122"/>
              </a:rPr>
              <a:t>yāng</a:t>
            </a:r>
            <a:endParaRPr lang="en-US" altLang="zh-CN" sz="2700" b="1" dirty="0">
              <a:solidFill>
                <a:srgbClr val="E04236"/>
              </a:solidFill>
              <a:latin typeface="Pinyin Adjust" pitchFamily="2" charset="0"/>
              <a:ea typeface="GB Pinyinok-B" pitchFamily="2" charset="-122"/>
            </a:endParaRP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7312771" y="2324150"/>
            <a:ext cx="447479" cy="43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胜</a:t>
            </a:r>
          </a:p>
        </p:txBody>
      </p:sp>
      <p:sp>
        <p:nvSpPr>
          <p:cNvPr id="39" name="矩形 38"/>
          <p:cNvSpPr>
            <a:spLocks noChangeArrowheads="1"/>
          </p:cNvSpPr>
          <p:nvPr/>
        </p:nvSpPr>
        <p:spPr bwMode="auto">
          <a:xfrm>
            <a:off x="7245324" y="1679189"/>
            <a:ext cx="1203998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700" b="1" dirty="0" err="1">
                <a:solidFill>
                  <a:srgbClr val="E04236"/>
                </a:solidFill>
                <a:latin typeface="Pinyin Adjust" pitchFamily="2" charset="0"/>
                <a:ea typeface="GB Pinyinok-B" pitchFamily="2" charset="-122"/>
              </a:rPr>
              <a:t>shèng</a:t>
            </a:r>
            <a:endParaRPr lang="en-US" altLang="zh-CN" sz="2700" b="1" dirty="0">
              <a:solidFill>
                <a:srgbClr val="E04236"/>
              </a:solidFill>
              <a:latin typeface="Pinyin Adjust" pitchFamily="2" charset="0"/>
              <a:ea typeface="GB Pinyinok-B" pitchFamily="2" charset="-122"/>
            </a:endParaRP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7982511" y="3531768"/>
            <a:ext cx="447479" cy="43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latin typeface="楷体" pitchFamily="49" charset="-122"/>
                <a:ea typeface="楷体" pitchFamily="49" charset="-122"/>
              </a:rPr>
              <a:t>客</a:t>
            </a:r>
          </a:p>
        </p:txBody>
      </p:sp>
      <p:sp>
        <p:nvSpPr>
          <p:cNvPr id="40" name="矩形 39"/>
          <p:cNvSpPr>
            <a:spLocks noChangeArrowheads="1"/>
          </p:cNvSpPr>
          <p:nvPr/>
        </p:nvSpPr>
        <p:spPr bwMode="auto">
          <a:xfrm>
            <a:off x="7887403" y="3047107"/>
            <a:ext cx="1363133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700" b="1" dirty="0" err="1">
                <a:solidFill>
                  <a:srgbClr val="E04236"/>
                </a:solidFill>
                <a:latin typeface="Pinyin Adjust" pitchFamily="2" charset="0"/>
                <a:ea typeface="GB Pinyinok-B" pitchFamily="2" charset="-122"/>
              </a:rPr>
              <a:t>kè</a:t>
            </a:r>
            <a:endParaRPr lang="en-US" altLang="zh-CN" sz="2700" b="1" dirty="0">
              <a:solidFill>
                <a:srgbClr val="E04236"/>
              </a:solidFill>
              <a:latin typeface="Pinyin Adjust" pitchFamily="2" charset="0"/>
              <a:ea typeface="GB Pinyinok-B" pitchFamily="2" charset="-122"/>
            </a:endParaRPr>
          </a:p>
        </p:txBody>
      </p:sp>
      <p:sp>
        <p:nvSpPr>
          <p:cNvPr id="41" name="圆角矩形 40"/>
          <p:cNvSpPr/>
          <p:nvPr/>
        </p:nvSpPr>
        <p:spPr>
          <a:xfrm>
            <a:off x="3687220" y="843883"/>
            <a:ext cx="2208419" cy="50372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我会认</a:t>
            </a:r>
            <a:endParaRPr lang="en-US" altLang="zh-CN" sz="2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401128" y="504003"/>
            <a:ext cx="777830" cy="8877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20" grpId="0"/>
      <p:bldP spid="21" grpId="0"/>
      <p:bldP spid="37" grpId="0"/>
      <p:bldP spid="39" grpId="0"/>
      <p:bldP spid="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57187" y="1205163"/>
            <a:ext cx="717985" cy="76174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4500" b="1" dirty="0">
                <a:solidFill>
                  <a:srgbClr val="E04236"/>
                </a:solidFill>
                <a:latin typeface="楷体" charset="-122"/>
                <a:ea typeface="楷体" charset="-122"/>
              </a:rPr>
              <a:t>胜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3298" y="1966259"/>
            <a:ext cx="2303756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rgbClr val="000000"/>
                </a:solidFill>
                <a:latin typeface="楷体" charset="-122"/>
                <a:ea typeface="楷体" charset="-122"/>
              </a:rPr>
              <a:t>加一加：月</a:t>
            </a:r>
            <a:r>
              <a:rPr lang="en-US" altLang="zh-CN" sz="2100" b="1" dirty="0">
                <a:solidFill>
                  <a:srgbClr val="000000"/>
                </a:solidFill>
                <a:latin typeface="楷体" charset="-122"/>
                <a:ea typeface="楷体" charset="-122"/>
              </a:rPr>
              <a:t>+</a:t>
            </a:r>
            <a:r>
              <a:rPr lang="zh-CN" altLang="en-US" sz="2100" b="1" dirty="0">
                <a:solidFill>
                  <a:srgbClr val="000000"/>
                </a:solidFill>
                <a:latin typeface="楷体" charset="-122"/>
                <a:ea typeface="楷体" charset="-122"/>
              </a:rPr>
              <a:t>生</a:t>
            </a:r>
            <a:r>
              <a:rPr lang="en-US" altLang="zh-CN" sz="2100" b="1" dirty="0">
                <a:solidFill>
                  <a:srgbClr val="000000"/>
                </a:solidFill>
                <a:latin typeface="楷体" charset="-122"/>
                <a:ea typeface="楷体" charset="-122"/>
              </a:rPr>
              <a:t>=</a:t>
            </a:r>
            <a:r>
              <a:rPr lang="zh-CN" altLang="en-US" sz="2100" b="1" dirty="0">
                <a:solidFill>
                  <a:srgbClr val="000000"/>
                </a:solidFill>
                <a:latin typeface="楷体" charset="-122"/>
                <a:ea typeface="楷体" charset="-122"/>
              </a:rPr>
              <a:t>胜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57187" y="2849881"/>
            <a:ext cx="717985" cy="76174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4500" b="1" dirty="0">
                <a:solidFill>
                  <a:srgbClr val="E04236"/>
                </a:solidFill>
                <a:latin typeface="楷体" charset="-122"/>
                <a:ea typeface="楷体" charset="-122"/>
              </a:rPr>
              <a:t>湖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3298" y="3756659"/>
            <a:ext cx="2573060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rgbClr val="000000"/>
                </a:solidFill>
                <a:latin typeface="楷体" charset="-122"/>
                <a:ea typeface="楷体" charset="-122"/>
              </a:rPr>
              <a:t>巧记：古月伴水流。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400978" y="2702644"/>
            <a:ext cx="7875919" cy="16908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996061" y="3756364"/>
            <a:ext cx="4461029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latin typeface="楷体" charset="-122"/>
                <a:ea typeface="楷体" charset="-122"/>
              </a:rPr>
              <a:t>组词：湖水  湖面  湖泊</a:t>
            </a:r>
          </a:p>
        </p:txBody>
      </p:sp>
      <p:pic>
        <p:nvPicPr>
          <p:cNvPr id="21506" name="Picture 2" descr="http://file.azg168.cn/file/zhonghuaminsu/mingchengguji/20160219/162e41636175fbb5ec3841082db8f50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717" y="743206"/>
            <a:ext cx="2239949" cy="1693715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6700422" y="1906478"/>
            <a:ext cx="816746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latin typeface="楷体" charset="-122"/>
                <a:ea typeface="楷体" charset="-122"/>
              </a:rPr>
              <a:t>名胜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493396" y="504349"/>
            <a:ext cx="1543526" cy="444818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b="1" dirty="0">
                <a:latin typeface="微软雅黑" panose="020B0503020204020204" charset="-122"/>
                <a:ea typeface="微软雅黑" panose="020B0503020204020204" charset="-122"/>
              </a:rPr>
              <a:t>识字方法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12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23298" y="1966259"/>
            <a:ext cx="3114074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rgbClr val="000000"/>
                </a:solidFill>
                <a:latin typeface="楷体" charset="-122"/>
                <a:ea typeface="楷体" charset="-122"/>
              </a:rPr>
              <a:t>巧记：“韦”字口中放。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57187" y="2849881"/>
            <a:ext cx="717985" cy="76174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4500" b="1" dirty="0">
                <a:solidFill>
                  <a:srgbClr val="E04236"/>
                </a:solidFill>
                <a:latin typeface="楷体" charset="-122"/>
                <a:ea typeface="楷体" charset="-122"/>
              </a:rPr>
              <a:t>引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3298" y="3756659"/>
            <a:ext cx="4466607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rgbClr val="000000"/>
                </a:solidFill>
                <a:latin typeface="楷体" charset="-122"/>
                <a:ea typeface="楷体" charset="-122"/>
              </a:rPr>
              <a:t>字谜：“弓”旁一支“箭”（丨）。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103795" y="2020712"/>
            <a:ext cx="3610946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latin typeface="楷体" charset="-122"/>
                <a:ea typeface="楷体" charset="-122"/>
              </a:rPr>
              <a:t>组词：周围  围巾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89540" y="1004752"/>
            <a:ext cx="717985" cy="76174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4500" b="1" dirty="0">
                <a:solidFill>
                  <a:srgbClr val="E04236"/>
                </a:solidFill>
                <a:latin typeface="楷体" charset="-122"/>
                <a:ea typeface="楷体" charset="-122"/>
              </a:rPr>
              <a:t>围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49872" y="3732992"/>
            <a:ext cx="3610946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latin typeface="楷体" charset="-122"/>
                <a:ea typeface="楷体" charset="-122"/>
              </a:rPr>
              <a:t>组词：吸引  引路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400978" y="2702644"/>
            <a:ext cx="7875919" cy="16908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1" grpId="0"/>
      <p:bldP spid="13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77"/>
          <p:cNvGrpSpPr>
            <a:grpSpLocks/>
          </p:cNvGrpSpPr>
          <p:nvPr/>
        </p:nvGrpSpPr>
        <p:grpSpPr bwMode="auto">
          <a:xfrm>
            <a:off x="3175191" y="1837312"/>
            <a:ext cx="750094" cy="750094"/>
            <a:chOff x="714348" y="428604"/>
            <a:chExt cx="1000132" cy="1000926"/>
          </a:xfrm>
        </p:grpSpPr>
        <p:sp>
          <p:nvSpPr>
            <p:cNvPr id="3" name="矩形 2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E04236"/>
                </a:solidFill>
              </a:endParaRPr>
            </a:p>
          </p:txBody>
        </p:sp>
        <p:cxnSp>
          <p:nvCxnSpPr>
            <p:cNvPr id="4" name="直接连接符 3"/>
            <p:cNvCxnSpPr>
              <a:stCxn id="3" idx="0"/>
              <a:endCxn id="3" idx="2"/>
            </p:cNvCxnSpPr>
            <p:nvPr/>
          </p:nvCxnSpPr>
          <p:spPr>
            <a:xfrm rot="16200000" flipH="1">
              <a:off x="713951" y="927479"/>
              <a:ext cx="1000926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>
              <a:stCxn id="3" idx="1"/>
              <a:endCxn id="3" idx="3"/>
            </p:cNvCxnSpPr>
            <p:nvPr/>
          </p:nvCxnSpPr>
          <p:spPr>
            <a:xfrm rot="10800000" flipH="1">
              <a:off x="714348" y="929066"/>
              <a:ext cx="1000132" cy="1589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81"/>
          <p:cNvGrpSpPr>
            <a:grpSpLocks/>
          </p:cNvGrpSpPr>
          <p:nvPr/>
        </p:nvGrpSpPr>
        <p:grpSpPr bwMode="auto">
          <a:xfrm>
            <a:off x="4086018" y="1849218"/>
            <a:ext cx="750094" cy="750094"/>
            <a:chOff x="714348" y="428604"/>
            <a:chExt cx="1000132" cy="1000926"/>
          </a:xfrm>
        </p:grpSpPr>
        <p:sp>
          <p:nvSpPr>
            <p:cNvPr id="7" name="矩形 6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E04236"/>
                </a:solidFill>
              </a:endParaRPr>
            </a:p>
          </p:txBody>
        </p:sp>
        <p:cxnSp>
          <p:nvCxnSpPr>
            <p:cNvPr id="8" name="直接连接符 7"/>
            <p:cNvCxnSpPr>
              <a:stCxn id="7" idx="0"/>
              <a:endCxn id="7" idx="2"/>
            </p:cNvCxnSpPr>
            <p:nvPr/>
          </p:nvCxnSpPr>
          <p:spPr>
            <a:xfrm rot="16200000" flipH="1">
              <a:off x="713951" y="927479"/>
              <a:ext cx="1000926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>
              <a:stCxn id="7" idx="1"/>
              <a:endCxn id="7" idx="3"/>
            </p:cNvCxnSpPr>
            <p:nvPr/>
          </p:nvCxnSpPr>
          <p:spPr>
            <a:xfrm rot="10800000" flipH="1">
              <a:off x="714348" y="929066"/>
              <a:ext cx="1000132" cy="1589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组合 85"/>
          <p:cNvGrpSpPr>
            <a:grpSpLocks/>
          </p:cNvGrpSpPr>
          <p:nvPr/>
        </p:nvGrpSpPr>
        <p:grpSpPr bwMode="auto">
          <a:xfrm>
            <a:off x="4984941" y="1855171"/>
            <a:ext cx="750094" cy="751285"/>
            <a:chOff x="714348" y="428604"/>
            <a:chExt cx="1000132" cy="1000926"/>
          </a:xfrm>
        </p:grpSpPr>
        <p:sp>
          <p:nvSpPr>
            <p:cNvPr id="11" name="矩形 10"/>
            <p:cNvSpPr/>
            <p:nvPr/>
          </p:nvSpPr>
          <p:spPr>
            <a:xfrm>
              <a:off x="714348" y="428604"/>
              <a:ext cx="1000132" cy="999339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E04236"/>
                </a:solidFill>
              </a:endParaRPr>
            </a:p>
          </p:txBody>
        </p:sp>
        <p:cxnSp>
          <p:nvCxnSpPr>
            <p:cNvPr id="12" name="直接连接符 11"/>
            <p:cNvCxnSpPr>
              <a:stCxn id="11" idx="0"/>
              <a:endCxn id="11" idx="2"/>
            </p:cNvCxnSpPr>
            <p:nvPr/>
          </p:nvCxnSpPr>
          <p:spPr>
            <a:xfrm rot="16200000" flipH="1">
              <a:off x="714744" y="928273"/>
              <a:ext cx="999339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>
              <a:stCxn id="11" idx="1"/>
              <a:endCxn id="11" idx="3"/>
            </p:cNvCxnSpPr>
            <p:nvPr/>
          </p:nvCxnSpPr>
          <p:spPr>
            <a:xfrm rot="10800000" flipH="1">
              <a:off x="714348" y="928274"/>
              <a:ext cx="1000132" cy="158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76"/>
          <p:cNvGrpSpPr>
            <a:grpSpLocks/>
          </p:cNvGrpSpPr>
          <p:nvPr/>
        </p:nvGrpSpPr>
        <p:grpSpPr bwMode="auto">
          <a:xfrm>
            <a:off x="2264362" y="1837312"/>
            <a:ext cx="750094" cy="750094"/>
            <a:chOff x="714348" y="428604"/>
            <a:chExt cx="1000132" cy="1000926"/>
          </a:xfrm>
        </p:grpSpPr>
        <p:sp>
          <p:nvSpPr>
            <p:cNvPr id="15" name="矩形 14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E04236"/>
                </a:solidFill>
              </a:endParaRPr>
            </a:p>
          </p:txBody>
        </p:sp>
        <p:cxnSp>
          <p:nvCxnSpPr>
            <p:cNvPr id="16" name="直接连接符 15"/>
            <p:cNvCxnSpPr>
              <a:stCxn id="15" idx="0"/>
              <a:endCxn id="15" idx="2"/>
            </p:cNvCxnSpPr>
            <p:nvPr/>
          </p:nvCxnSpPr>
          <p:spPr>
            <a:xfrm rot="16200000" flipH="1">
              <a:off x="713951" y="927479"/>
              <a:ext cx="1000926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>
              <a:stCxn id="15" idx="1"/>
              <a:endCxn id="15" idx="3"/>
            </p:cNvCxnSpPr>
            <p:nvPr/>
          </p:nvCxnSpPr>
          <p:spPr>
            <a:xfrm rot="10800000" flipH="1">
              <a:off x="714348" y="929066"/>
              <a:ext cx="1000132" cy="1589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文本框 64"/>
          <p:cNvSpPr txBox="1">
            <a:spLocks noChangeArrowheads="1"/>
          </p:cNvSpPr>
          <p:nvPr/>
        </p:nvSpPr>
        <p:spPr bwMode="auto">
          <a:xfrm>
            <a:off x="2271506" y="1827787"/>
            <a:ext cx="457200" cy="821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1435" tIns="25718" rIns="51435" bIns="25718">
            <a:spAutoFit/>
          </a:bodyPr>
          <a:lstStyle/>
          <a:p>
            <a:r>
              <a:rPr lang="zh-CN" altLang="en-US" sz="5000" b="1" dirty="0">
                <a:solidFill>
                  <a:srgbClr val="E04236"/>
                </a:solidFill>
                <a:latin typeface="楷体" pitchFamily="49" charset="-122"/>
                <a:ea typeface="楷体" pitchFamily="49" charset="-122"/>
              </a:rPr>
              <a:t>名</a:t>
            </a:r>
            <a:endParaRPr lang="en-US" altLang="zh-CN" sz="5000" b="1" dirty="0">
              <a:solidFill>
                <a:srgbClr val="E04236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文本框 64"/>
          <p:cNvSpPr txBox="1">
            <a:spLocks noChangeArrowheads="1"/>
          </p:cNvSpPr>
          <p:nvPr/>
        </p:nvSpPr>
        <p:spPr bwMode="auto">
          <a:xfrm>
            <a:off x="3182334" y="1846078"/>
            <a:ext cx="457200" cy="821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1435" tIns="25718" rIns="51435" bIns="25718">
            <a:spAutoFit/>
          </a:bodyPr>
          <a:lstStyle/>
          <a:p>
            <a:r>
              <a:rPr lang="zh-CN" altLang="en-US" sz="5000" b="1" dirty="0">
                <a:solidFill>
                  <a:srgbClr val="E04236"/>
                </a:solidFill>
                <a:latin typeface="楷体" pitchFamily="49" charset="-122"/>
                <a:ea typeface="楷体" pitchFamily="49" charset="-122"/>
              </a:rPr>
              <a:t>胜</a:t>
            </a:r>
            <a:endParaRPr lang="en-US" altLang="zh-CN" sz="5000" b="1" dirty="0">
              <a:solidFill>
                <a:srgbClr val="E04236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" name="文本框 64"/>
          <p:cNvSpPr txBox="1">
            <a:spLocks noChangeArrowheads="1"/>
          </p:cNvSpPr>
          <p:nvPr/>
        </p:nvSpPr>
        <p:spPr bwMode="auto">
          <a:xfrm>
            <a:off x="4094353" y="1846078"/>
            <a:ext cx="456009" cy="821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1435" tIns="25718" rIns="51435" bIns="25718">
            <a:spAutoFit/>
          </a:bodyPr>
          <a:lstStyle/>
          <a:p>
            <a:r>
              <a:rPr lang="zh-CN" altLang="en-US" sz="5000" b="1" dirty="0">
                <a:solidFill>
                  <a:srgbClr val="E04236"/>
                </a:solidFill>
                <a:latin typeface="楷体" pitchFamily="49" charset="-122"/>
                <a:ea typeface="楷体" pitchFamily="49" charset="-122"/>
              </a:rPr>
              <a:t>迹</a:t>
            </a:r>
            <a:endParaRPr lang="en-US" altLang="zh-CN" sz="5000" b="1" dirty="0">
              <a:solidFill>
                <a:srgbClr val="E04236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" name="文本框 64"/>
          <p:cNvSpPr txBox="1">
            <a:spLocks noChangeArrowheads="1"/>
          </p:cNvSpPr>
          <p:nvPr/>
        </p:nvSpPr>
        <p:spPr bwMode="auto">
          <a:xfrm>
            <a:off x="5013893" y="1837312"/>
            <a:ext cx="456009" cy="821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1435" tIns="25718" rIns="51435" bIns="25718">
            <a:spAutoFit/>
          </a:bodyPr>
          <a:lstStyle/>
          <a:p>
            <a:r>
              <a:rPr lang="zh-CN" altLang="en-US" sz="5000" b="1" dirty="0">
                <a:solidFill>
                  <a:srgbClr val="E04236"/>
                </a:solidFill>
                <a:latin typeface="楷体" pitchFamily="49" charset="-122"/>
                <a:ea typeface="楷体" pitchFamily="49" charset="-122"/>
              </a:rPr>
              <a:t>央</a:t>
            </a:r>
            <a:endParaRPr lang="en-US" altLang="zh-CN" sz="5000" b="1" dirty="0">
              <a:solidFill>
                <a:srgbClr val="E04236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23" name="组合 89"/>
          <p:cNvGrpSpPr>
            <a:grpSpLocks/>
          </p:cNvGrpSpPr>
          <p:nvPr/>
        </p:nvGrpSpPr>
        <p:grpSpPr bwMode="auto">
          <a:xfrm>
            <a:off x="5907675" y="1873031"/>
            <a:ext cx="750094" cy="751284"/>
            <a:chOff x="714348" y="428604"/>
            <a:chExt cx="1000132" cy="1000926"/>
          </a:xfrm>
        </p:grpSpPr>
        <p:sp>
          <p:nvSpPr>
            <p:cNvPr id="24" name="矩形 23"/>
            <p:cNvSpPr/>
            <p:nvPr/>
          </p:nvSpPr>
          <p:spPr>
            <a:xfrm>
              <a:off x="714348" y="428604"/>
              <a:ext cx="1000132" cy="999340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E04236"/>
                </a:solidFill>
              </a:endParaRPr>
            </a:p>
          </p:txBody>
        </p:sp>
        <p:cxnSp>
          <p:nvCxnSpPr>
            <p:cNvPr id="25" name="直接连接符 24"/>
            <p:cNvCxnSpPr>
              <a:stCxn id="24" idx="0"/>
              <a:endCxn id="24" idx="2"/>
            </p:cNvCxnSpPr>
            <p:nvPr/>
          </p:nvCxnSpPr>
          <p:spPr>
            <a:xfrm rot="16200000" flipH="1">
              <a:off x="714744" y="928272"/>
              <a:ext cx="999340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>
              <a:stCxn id="24" idx="1"/>
              <a:endCxn id="24" idx="3"/>
            </p:cNvCxnSpPr>
            <p:nvPr/>
          </p:nvCxnSpPr>
          <p:spPr>
            <a:xfrm rot="10800000" flipH="1">
              <a:off x="714348" y="928274"/>
              <a:ext cx="1000132" cy="1587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64"/>
          <p:cNvSpPr txBox="1">
            <a:spLocks noChangeArrowheads="1"/>
          </p:cNvSpPr>
          <p:nvPr/>
        </p:nvSpPr>
        <p:spPr bwMode="auto">
          <a:xfrm>
            <a:off x="5929940" y="1852724"/>
            <a:ext cx="456009" cy="821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1435" tIns="25718" rIns="51435" bIns="25718">
            <a:spAutoFit/>
          </a:bodyPr>
          <a:lstStyle/>
          <a:p>
            <a:r>
              <a:rPr lang="zh-CN" altLang="en-US" sz="5000" b="1" dirty="0">
                <a:solidFill>
                  <a:srgbClr val="E04236"/>
                </a:solidFill>
                <a:latin typeface="楷体" pitchFamily="49" charset="-122"/>
                <a:ea typeface="楷体" pitchFamily="49" charset="-122"/>
              </a:rPr>
              <a:t>丽</a:t>
            </a:r>
            <a:endParaRPr lang="en-US" altLang="zh-CN" sz="5000" b="1" dirty="0">
              <a:solidFill>
                <a:srgbClr val="E04236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30" name="组合 105"/>
          <p:cNvGrpSpPr>
            <a:grpSpLocks/>
          </p:cNvGrpSpPr>
          <p:nvPr/>
        </p:nvGrpSpPr>
        <p:grpSpPr bwMode="auto">
          <a:xfrm>
            <a:off x="5034069" y="3247827"/>
            <a:ext cx="750094" cy="751285"/>
            <a:chOff x="714348" y="428604"/>
            <a:chExt cx="1000132" cy="1000926"/>
          </a:xfrm>
        </p:grpSpPr>
        <p:sp>
          <p:nvSpPr>
            <p:cNvPr id="31" name="矩形 30"/>
            <p:cNvSpPr/>
            <p:nvPr/>
          </p:nvSpPr>
          <p:spPr>
            <a:xfrm>
              <a:off x="714348" y="428604"/>
              <a:ext cx="1000132" cy="999339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E04236"/>
                </a:solidFill>
              </a:endParaRPr>
            </a:p>
          </p:txBody>
        </p:sp>
        <p:cxnSp>
          <p:nvCxnSpPr>
            <p:cNvPr id="32" name="直接连接符 31"/>
            <p:cNvCxnSpPr>
              <a:stCxn id="31" idx="0"/>
              <a:endCxn id="31" idx="2"/>
            </p:cNvCxnSpPr>
            <p:nvPr/>
          </p:nvCxnSpPr>
          <p:spPr>
            <a:xfrm rot="16200000" flipH="1">
              <a:off x="714744" y="928273"/>
              <a:ext cx="999339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>
              <a:stCxn id="31" idx="1"/>
              <a:endCxn id="31" idx="3"/>
            </p:cNvCxnSpPr>
            <p:nvPr/>
          </p:nvCxnSpPr>
          <p:spPr>
            <a:xfrm rot="10800000" flipH="1">
              <a:off x="714348" y="928274"/>
              <a:ext cx="1000132" cy="158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组合 93"/>
          <p:cNvGrpSpPr>
            <a:grpSpLocks/>
          </p:cNvGrpSpPr>
          <p:nvPr/>
        </p:nvGrpSpPr>
        <p:grpSpPr bwMode="auto">
          <a:xfrm>
            <a:off x="2396522" y="3267252"/>
            <a:ext cx="750094" cy="751285"/>
            <a:chOff x="714348" y="428604"/>
            <a:chExt cx="1000132" cy="1000926"/>
          </a:xfrm>
        </p:grpSpPr>
        <p:sp>
          <p:nvSpPr>
            <p:cNvPr id="39" name="矩形 38"/>
            <p:cNvSpPr/>
            <p:nvPr/>
          </p:nvSpPr>
          <p:spPr>
            <a:xfrm>
              <a:off x="714348" y="428604"/>
              <a:ext cx="1000132" cy="999339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E04236"/>
                </a:solidFill>
              </a:endParaRPr>
            </a:p>
          </p:txBody>
        </p:sp>
        <p:cxnSp>
          <p:nvCxnSpPr>
            <p:cNvPr id="40" name="直接连接符 39"/>
            <p:cNvCxnSpPr>
              <a:stCxn id="39" idx="0"/>
              <a:endCxn id="39" idx="2"/>
            </p:cNvCxnSpPr>
            <p:nvPr/>
          </p:nvCxnSpPr>
          <p:spPr>
            <a:xfrm rot="16200000" flipH="1">
              <a:off x="714744" y="928273"/>
              <a:ext cx="999339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>
              <a:stCxn id="39" idx="1"/>
              <a:endCxn id="39" idx="3"/>
            </p:cNvCxnSpPr>
            <p:nvPr/>
          </p:nvCxnSpPr>
          <p:spPr>
            <a:xfrm rot="10800000" flipH="1">
              <a:off x="714348" y="928274"/>
              <a:ext cx="1000132" cy="158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97"/>
          <p:cNvGrpSpPr>
            <a:grpSpLocks/>
          </p:cNvGrpSpPr>
          <p:nvPr/>
        </p:nvGrpSpPr>
        <p:grpSpPr bwMode="auto">
          <a:xfrm>
            <a:off x="3259725" y="3255346"/>
            <a:ext cx="750094" cy="751285"/>
            <a:chOff x="714348" y="428604"/>
            <a:chExt cx="1000132" cy="1000926"/>
          </a:xfrm>
        </p:grpSpPr>
        <p:sp>
          <p:nvSpPr>
            <p:cNvPr id="43" name="矩形 42"/>
            <p:cNvSpPr/>
            <p:nvPr/>
          </p:nvSpPr>
          <p:spPr>
            <a:xfrm>
              <a:off x="714348" y="428604"/>
              <a:ext cx="1000132" cy="999339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E04236"/>
                </a:solidFill>
              </a:endParaRPr>
            </a:p>
          </p:txBody>
        </p:sp>
        <p:cxnSp>
          <p:nvCxnSpPr>
            <p:cNvPr id="44" name="直接连接符 43"/>
            <p:cNvCxnSpPr>
              <a:stCxn id="43" idx="0"/>
              <a:endCxn id="43" idx="2"/>
            </p:cNvCxnSpPr>
            <p:nvPr/>
          </p:nvCxnSpPr>
          <p:spPr>
            <a:xfrm rot="16200000" flipH="1">
              <a:off x="714744" y="928273"/>
              <a:ext cx="999339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>
              <a:stCxn id="43" idx="1"/>
              <a:endCxn id="43" idx="3"/>
            </p:cNvCxnSpPr>
            <p:nvPr/>
          </p:nvCxnSpPr>
          <p:spPr>
            <a:xfrm rot="10800000" flipH="1">
              <a:off x="714348" y="928274"/>
              <a:ext cx="1000132" cy="158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文本框 64"/>
          <p:cNvSpPr txBox="1">
            <a:spLocks noChangeArrowheads="1"/>
          </p:cNvSpPr>
          <p:nvPr/>
        </p:nvSpPr>
        <p:spPr bwMode="auto">
          <a:xfrm>
            <a:off x="2414936" y="3250584"/>
            <a:ext cx="456010" cy="821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1435" tIns="25718" rIns="51435" bIns="25718">
            <a:spAutoFit/>
          </a:bodyPr>
          <a:lstStyle/>
          <a:p>
            <a:r>
              <a:rPr lang="zh-CN" altLang="en-US" sz="5000" b="1" dirty="0">
                <a:solidFill>
                  <a:srgbClr val="E04236"/>
                </a:solidFill>
                <a:latin typeface="楷体" pitchFamily="49" charset="-122"/>
                <a:ea typeface="楷体" pitchFamily="49" charset="-122"/>
              </a:rPr>
              <a:t>华</a:t>
            </a:r>
            <a:endParaRPr lang="en-US" altLang="zh-CN" sz="5000" b="1" dirty="0">
              <a:solidFill>
                <a:srgbClr val="E04236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7" name="文本框 64"/>
          <p:cNvSpPr txBox="1">
            <a:spLocks noChangeArrowheads="1"/>
          </p:cNvSpPr>
          <p:nvPr/>
        </p:nvSpPr>
        <p:spPr bwMode="auto">
          <a:xfrm>
            <a:off x="3252958" y="3237487"/>
            <a:ext cx="456010" cy="821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1435" tIns="25718" rIns="51435" bIns="25718">
            <a:spAutoFit/>
          </a:bodyPr>
          <a:lstStyle/>
          <a:p>
            <a:r>
              <a:rPr lang="zh-CN" altLang="en-US" sz="5000" b="1" dirty="0">
                <a:solidFill>
                  <a:srgbClr val="E04236"/>
                </a:solidFill>
                <a:latin typeface="楷体" pitchFamily="49" charset="-122"/>
                <a:ea typeface="楷体" pitchFamily="49" charset="-122"/>
              </a:rPr>
              <a:t>展</a:t>
            </a:r>
            <a:endParaRPr lang="en-US" altLang="zh-CN" sz="5000" b="1" dirty="0">
              <a:solidFill>
                <a:srgbClr val="E04236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8" name="文本框 64"/>
          <p:cNvSpPr txBox="1">
            <a:spLocks noChangeArrowheads="1"/>
          </p:cNvSpPr>
          <p:nvPr/>
        </p:nvSpPr>
        <p:spPr bwMode="auto">
          <a:xfrm>
            <a:off x="4130385" y="3247067"/>
            <a:ext cx="456010" cy="821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1435" tIns="25718" rIns="51435" bIns="25718">
            <a:spAutoFit/>
          </a:bodyPr>
          <a:lstStyle/>
          <a:p>
            <a:r>
              <a:rPr lang="zh-CN" altLang="en-US" sz="5000" b="1" dirty="0">
                <a:solidFill>
                  <a:srgbClr val="E04236"/>
                </a:solidFill>
                <a:latin typeface="楷体" pitchFamily="49" charset="-122"/>
                <a:ea typeface="楷体" pitchFamily="49" charset="-122"/>
              </a:rPr>
              <a:t>现</a:t>
            </a:r>
            <a:endParaRPr lang="en-US" altLang="zh-CN" sz="5000" b="1" dirty="0">
              <a:solidFill>
                <a:srgbClr val="E04236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9" name="文本框 64"/>
          <p:cNvSpPr txBox="1">
            <a:spLocks noChangeArrowheads="1"/>
          </p:cNvSpPr>
          <p:nvPr/>
        </p:nvSpPr>
        <p:spPr bwMode="auto">
          <a:xfrm>
            <a:off x="5041213" y="3234599"/>
            <a:ext cx="456009" cy="813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1435" tIns="25718" rIns="51435" bIns="25718">
            <a:spAutoFit/>
          </a:bodyPr>
          <a:lstStyle/>
          <a:p>
            <a:r>
              <a:rPr lang="zh-CN" altLang="en-US" sz="5000" b="1" dirty="0">
                <a:solidFill>
                  <a:srgbClr val="E04236"/>
                </a:solidFill>
                <a:latin typeface="楷体" pitchFamily="49" charset="-122"/>
                <a:ea typeface="楷体" pitchFamily="49" charset="-122"/>
              </a:rPr>
              <a:t>披</a:t>
            </a:r>
            <a:endParaRPr lang="en-US" altLang="zh-CN" sz="5000" b="1" dirty="0">
              <a:solidFill>
                <a:srgbClr val="E04236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51" name="组合 101"/>
          <p:cNvGrpSpPr>
            <a:grpSpLocks/>
          </p:cNvGrpSpPr>
          <p:nvPr/>
        </p:nvGrpSpPr>
        <p:grpSpPr bwMode="auto">
          <a:xfrm>
            <a:off x="4123241" y="3247827"/>
            <a:ext cx="750094" cy="751285"/>
            <a:chOff x="714348" y="428604"/>
            <a:chExt cx="1000132" cy="1000926"/>
          </a:xfrm>
        </p:grpSpPr>
        <p:sp>
          <p:nvSpPr>
            <p:cNvPr id="52" name="矩形 51"/>
            <p:cNvSpPr/>
            <p:nvPr/>
          </p:nvSpPr>
          <p:spPr>
            <a:xfrm>
              <a:off x="714348" y="428604"/>
              <a:ext cx="1000132" cy="999339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E04236"/>
                </a:solidFill>
              </a:endParaRPr>
            </a:p>
          </p:txBody>
        </p:sp>
        <p:cxnSp>
          <p:nvCxnSpPr>
            <p:cNvPr id="53" name="直接连接符 52"/>
            <p:cNvCxnSpPr>
              <a:stCxn id="52" idx="0"/>
              <a:endCxn id="52" idx="2"/>
            </p:cNvCxnSpPr>
            <p:nvPr/>
          </p:nvCxnSpPr>
          <p:spPr>
            <a:xfrm rot="16200000" flipH="1">
              <a:off x="714744" y="928273"/>
              <a:ext cx="999339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>
              <a:stCxn id="52" idx="1"/>
              <a:endCxn id="52" idx="3"/>
            </p:cNvCxnSpPr>
            <p:nvPr/>
          </p:nvCxnSpPr>
          <p:spPr>
            <a:xfrm rot="10800000" flipH="1">
              <a:off x="714348" y="928274"/>
              <a:ext cx="1000132" cy="158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组合 59"/>
          <p:cNvGrpSpPr/>
          <p:nvPr/>
        </p:nvGrpSpPr>
        <p:grpSpPr>
          <a:xfrm>
            <a:off x="3324745" y="332254"/>
            <a:ext cx="2494511" cy="887798"/>
            <a:chOff x="4534838" y="569134"/>
            <a:chExt cx="3326014" cy="1183730"/>
          </a:xfrm>
        </p:grpSpPr>
        <p:sp>
          <p:nvSpPr>
            <p:cNvPr id="61" name="圆角矩形 60"/>
            <p:cNvSpPr/>
            <p:nvPr/>
          </p:nvSpPr>
          <p:spPr>
            <a:xfrm>
              <a:off x="4916293" y="1022308"/>
              <a:ext cx="2944559" cy="671630"/>
            </a:xfrm>
            <a:prstGeom prst="roundRect">
              <a:avLst>
                <a:gd name="adj" fmla="val 50000"/>
              </a:avLst>
            </a:prstGeom>
            <a:noFill/>
            <a:ln w="28575">
              <a:solidFill>
                <a:srgbClr val="A1C4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我会写</a:t>
              </a:r>
              <a:endParaRPr lang="en-US" altLang="zh-CN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4534838" y="569134"/>
              <a:ext cx="1037106" cy="118373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7" grpId="0"/>
      <p:bldP spid="46" grpId="0"/>
      <p:bldP spid="47" grpId="0"/>
      <p:bldP spid="48" grpId="0"/>
      <p:bldP spid="49" grpId="0"/>
    </p:bldLst>
  </p:timing>
</p:sld>
</file>

<file path=ppt/theme/theme1.xml><?xml version="1.0" encoding="utf-8"?>
<a:theme xmlns:a="http://schemas.openxmlformats.org/drawingml/2006/main" name="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第一PPT模板网-WWW.1PPT.COM 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1047</TotalTime>
  <Words>675</Words>
  <Application>Microsoft Office PowerPoint</Application>
  <PresentationFormat>全屏显示(16:9)</PresentationFormat>
  <Paragraphs>216</Paragraphs>
  <Slides>24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24</vt:i4>
      </vt:variant>
    </vt:vector>
  </HeadingPairs>
  <TitlesOfParts>
    <vt:vector size="38" baseType="lpstr">
      <vt:lpstr>GB Pinyinok-B</vt:lpstr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Pinyin Adjust</vt:lpstr>
      <vt:lpstr>Times New Roman</vt:lpstr>
      <vt:lpstr>第一PPT模板网-WWW.1PPT.COM </vt:lpstr>
      <vt:lpstr>第一PPT模板网-WWW.1PPT.COM  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5</cp:revision>
  <dcterms:created xsi:type="dcterms:W3CDTF">2019-01-28T06:44:00Z</dcterms:created>
  <dcterms:modified xsi:type="dcterms:W3CDTF">2021-05-19T03:44:03Z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2052-11.1.0.8404</vt:lpwstr>
  </property>
</Properties>
</file>