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97" r:id="rId2"/>
    <p:sldMasterId id="2147483720" r:id="rId3"/>
  </p:sldMasterIdLst>
  <p:notesMasterIdLst>
    <p:notesMasterId r:id="rId31"/>
  </p:notesMasterIdLst>
  <p:sldIdLst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450"/>
    <a:srgbClr val="FFFFFF"/>
    <a:srgbClr val="E04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6" y="120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ED0AD-D4B9-44FC-9368-D907DFDAEF65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3D3EF-8D57-4A68-BD3D-7A072C28C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06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3D3EF-8D57-4A68-BD3D-7A072C28C63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511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2039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7794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更多资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9772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8351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PT封面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圆角矩形 319"/>
          <p:cNvSpPr/>
          <p:nvPr userDrawn="1"/>
        </p:nvSpPr>
        <p:spPr>
          <a:xfrm>
            <a:off x="1629132" y="1509856"/>
            <a:ext cx="5885737" cy="1962227"/>
          </a:xfrm>
          <a:prstGeom prst="roundRect">
            <a:avLst>
              <a:gd name="adj" fmla="val 50000"/>
            </a:avLst>
          </a:prstGeom>
          <a:solidFill>
            <a:srgbClr val="82A3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21" name="直接连接符 320"/>
          <p:cNvCxnSpPr/>
          <p:nvPr userDrawn="1"/>
        </p:nvCxnSpPr>
        <p:spPr>
          <a:xfrm>
            <a:off x="2628002" y="2600561"/>
            <a:ext cx="388799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662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4885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585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0118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1976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732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066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5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0667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5738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081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0447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1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1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222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PT封面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圆角矩形 319"/>
          <p:cNvSpPr/>
          <p:nvPr userDrawn="1"/>
        </p:nvSpPr>
        <p:spPr>
          <a:xfrm>
            <a:off x="1629132" y="1509856"/>
            <a:ext cx="5885737" cy="1962227"/>
          </a:xfrm>
          <a:prstGeom prst="roundRect">
            <a:avLst>
              <a:gd name="adj" fmla="val 50000"/>
            </a:avLst>
          </a:prstGeom>
          <a:solidFill>
            <a:srgbClr val="82A3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21" name="直接连接符 320"/>
          <p:cNvCxnSpPr/>
          <p:nvPr userDrawn="1"/>
        </p:nvCxnSpPr>
        <p:spPr>
          <a:xfrm>
            <a:off x="2628002" y="2600561"/>
            <a:ext cx="388799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662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学习目标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5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新课导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587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随堂练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799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新知探究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新课导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587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课堂小结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课外拓展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745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1232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2077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6180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1611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5470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263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7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助学资料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94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1123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9971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84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字词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839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初读感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133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随堂练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799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尾页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522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18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5" r:id="rId15"/>
    <p:sldLayoutId id="2147483717" r:id="rId16"/>
    <p:sldLayoutId id="2147483718" r:id="rId17"/>
    <p:sldLayoutId id="2147483719" r:id="rId18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64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/>
        </p:nvSpPr>
        <p:spPr>
          <a:xfrm>
            <a:off x="-476" y="1875949"/>
            <a:ext cx="9136856" cy="680561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10.</a:t>
            </a:r>
            <a:r>
              <a:rPr lang="zh-CN" altLang="en-US" sz="4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日月潭</a:t>
            </a:r>
            <a:endParaRPr lang="en-US" altLang="zh-CN" sz="45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副标题 2"/>
          <p:cNvSpPr>
            <a:spLocks noGrp="1"/>
          </p:cNvSpPr>
          <p:nvPr/>
        </p:nvSpPr>
        <p:spPr>
          <a:xfrm>
            <a:off x="-953" y="2707005"/>
            <a:ext cx="9137333" cy="345758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第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2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课时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-953" y="4372909"/>
            <a:ext cx="9144953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8134" y="3429001"/>
            <a:ext cx="5088467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这段话运用两个形象的比喻，写出了日月潭名字的由来。</a:t>
            </a:r>
          </a:p>
        </p:txBody>
      </p:sp>
      <p:sp>
        <p:nvSpPr>
          <p:cNvPr id="3" name="矩形 2"/>
          <p:cNvSpPr/>
          <p:nvPr/>
        </p:nvSpPr>
        <p:spPr>
          <a:xfrm>
            <a:off x="728134" y="1390075"/>
            <a:ext cx="4718423" cy="173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	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小岛把湖水分成两半，北边</a:t>
            </a:r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像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圆圆的太阳，叫日潭；南边</a:t>
            </a:r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像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弯弯的月亮，叫月潭。</a:t>
            </a:r>
          </a:p>
        </p:txBody>
      </p:sp>
      <p:sp>
        <p:nvSpPr>
          <p:cNvPr id="4" name="线形标注 1 3"/>
          <p:cNvSpPr/>
          <p:nvPr/>
        </p:nvSpPr>
        <p:spPr>
          <a:xfrm>
            <a:off x="6112933" y="880534"/>
            <a:ext cx="2353734" cy="812801"/>
          </a:xfrm>
          <a:prstGeom prst="borderCallout1">
            <a:avLst/>
          </a:prstGeom>
          <a:solidFill>
            <a:srgbClr val="A1C4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描写了日月潭的形状特点。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age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724" y="965201"/>
            <a:ext cx="5385544" cy="384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09922"/>
          <p:cNvSpPr txBox="1">
            <a:spLocks noChangeArrowheads="1"/>
          </p:cNvSpPr>
          <p:nvPr/>
        </p:nvSpPr>
        <p:spPr bwMode="auto">
          <a:xfrm>
            <a:off x="660399" y="1139031"/>
            <a:ext cx="3217333" cy="440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 lIns="67500" tIns="35100" rIns="67500" bIns="35100">
            <a:spAutoFit/>
          </a:bodyPr>
          <a:lstStyle/>
          <a:p>
            <a:pPr algn="r" eaLnBrk="0" hangingPunct="0">
              <a:defRPr/>
            </a:pPr>
            <a:r>
              <a:rPr lang="zh-CN" altLang="en-US" sz="2400" b="1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小岛把湖水分成两半。</a:t>
            </a:r>
          </a:p>
        </p:txBody>
      </p:sp>
      <p:sp>
        <p:nvSpPr>
          <p:cNvPr id="4" name="矩形标注 3"/>
          <p:cNvSpPr>
            <a:spLocks noChangeArrowheads="1"/>
          </p:cNvSpPr>
          <p:nvPr/>
        </p:nvSpPr>
        <p:spPr bwMode="auto">
          <a:xfrm>
            <a:off x="2821628" y="3111898"/>
            <a:ext cx="505772" cy="1163769"/>
          </a:xfrm>
          <a:prstGeom prst="wedgeRectCallout">
            <a:avLst>
              <a:gd name="adj1" fmla="val -107841"/>
              <a:gd name="adj2" fmla="val -9582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lIns="67500" tIns="35100" rIns="67500" bIns="35100"/>
          <a:lstStyle/>
          <a:p>
            <a:pPr algn="ctr" eaLnBrk="0" hangingPunct="0">
              <a:defRPr/>
            </a:pPr>
            <a:r>
              <a:rPr lang="zh-CN" altLang="en-US" sz="2400" b="1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光华岛</a:t>
            </a:r>
          </a:p>
        </p:txBody>
      </p:sp>
      <p:sp>
        <p:nvSpPr>
          <p:cNvPr id="5" name="文本框 209924"/>
          <p:cNvSpPr txBox="1">
            <a:spLocks noChangeArrowheads="1"/>
          </p:cNvSpPr>
          <p:nvPr/>
        </p:nvSpPr>
        <p:spPr bwMode="auto">
          <a:xfrm>
            <a:off x="4412621" y="1555619"/>
            <a:ext cx="1187438" cy="440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 lIns="67500" tIns="35100" rIns="67500" bIns="35100">
            <a:spAutoFit/>
          </a:bodyPr>
          <a:lstStyle/>
          <a:p>
            <a:pPr eaLnBrk="0" hangingPunct="0">
              <a:defRPr/>
            </a:pPr>
            <a:r>
              <a:rPr lang="zh-CN" altLang="en-US" sz="2400" b="1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日  潭</a:t>
            </a:r>
          </a:p>
        </p:txBody>
      </p:sp>
      <p:sp>
        <p:nvSpPr>
          <p:cNvPr id="6" name="文本框 209925"/>
          <p:cNvSpPr txBox="1">
            <a:spLocks noChangeArrowheads="1"/>
          </p:cNvSpPr>
          <p:nvPr/>
        </p:nvSpPr>
        <p:spPr bwMode="auto">
          <a:xfrm>
            <a:off x="1089278" y="2563284"/>
            <a:ext cx="505650" cy="10099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eaVert" wrap="square" lIns="67500" tIns="35100" rIns="67500" bIns="35100">
            <a:spAutoFit/>
          </a:bodyPr>
          <a:lstStyle/>
          <a:p>
            <a:pPr eaLnBrk="0" hangingPunct="0">
              <a:defRPr/>
            </a:pPr>
            <a:r>
              <a:rPr lang="zh-CN" altLang="en-US" sz="2400" b="1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月  潭</a:t>
            </a:r>
          </a:p>
        </p:txBody>
      </p:sp>
      <p:sp>
        <p:nvSpPr>
          <p:cNvPr id="8" name="椭圆 7"/>
          <p:cNvSpPr/>
          <p:nvPr/>
        </p:nvSpPr>
        <p:spPr>
          <a:xfrm>
            <a:off x="2760134" y="1651000"/>
            <a:ext cx="1600200" cy="14308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E04236"/>
              </a:solidFill>
            </a:endParaRPr>
          </a:p>
        </p:txBody>
      </p:sp>
      <p:sp>
        <p:nvSpPr>
          <p:cNvPr id="10" name="新月形 9"/>
          <p:cNvSpPr/>
          <p:nvPr/>
        </p:nvSpPr>
        <p:spPr>
          <a:xfrm>
            <a:off x="1930401" y="2133600"/>
            <a:ext cx="592666" cy="2218267"/>
          </a:xfrm>
          <a:prstGeom prst="moon">
            <a:avLst>
              <a:gd name="adj" fmla="val 35749"/>
            </a:avLst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E04236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33761" y="798862"/>
            <a:ext cx="132797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日月潭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左大括号 4"/>
          <p:cNvSpPr/>
          <p:nvPr/>
        </p:nvSpPr>
        <p:spPr>
          <a:xfrm>
            <a:off x="1838264" y="1849221"/>
            <a:ext cx="177800" cy="1016000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charset="-122"/>
              <a:ea typeface="楷体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92263" y="1806887"/>
            <a:ext cx="5029201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charset="-122"/>
                <a:ea typeface="楷体" charset="-122"/>
              </a:rPr>
              <a:t>湖的北边像太阳，叫日潭。</a:t>
            </a:r>
            <a:endParaRPr lang="en-US" altLang="zh-CN" sz="2400" b="1" dirty="0">
              <a:latin typeface="楷体" charset="-122"/>
              <a:ea typeface="楷体" charset="-122"/>
            </a:endParaRPr>
          </a:p>
          <a:p>
            <a:endParaRPr lang="en-US" altLang="zh-CN" sz="2400" b="1" dirty="0">
              <a:latin typeface="楷体" charset="-122"/>
              <a:ea typeface="楷体" charset="-122"/>
            </a:endParaRPr>
          </a:p>
          <a:p>
            <a:r>
              <a:rPr lang="zh-CN" altLang="en-US" sz="2400" b="1" dirty="0">
                <a:latin typeface="楷体" charset="-122"/>
                <a:ea typeface="楷体" charset="-122"/>
              </a:rPr>
              <a:t>湖的北边像圆圆的太阳，叫日潭。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1876363" y="3419802"/>
            <a:ext cx="177800" cy="1016000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charset="-122"/>
              <a:ea typeface="楷体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0363" y="3377468"/>
            <a:ext cx="5029201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charset="-122"/>
                <a:ea typeface="楷体" charset="-122"/>
              </a:rPr>
              <a:t>湖的南边像月亮，叫月潭。</a:t>
            </a:r>
            <a:endParaRPr lang="en-US" altLang="zh-CN" sz="2400" b="1" dirty="0">
              <a:latin typeface="楷体" charset="-122"/>
              <a:ea typeface="楷体" charset="-122"/>
            </a:endParaRPr>
          </a:p>
          <a:p>
            <a:endParaRPr lang="en-US" altLang="zh-CN" sz="2400" b="1" dirty="0">
              <a:latin typeface="楷体" charset="-122"/>
              <a:ea typeface="楷体" charset="-122"/>
            </a:endParaRPr>
          </a:p>
          <a:p>
            <a:r>
              <a:rPr lang="zh-CN" altLang="en-US" sz="2400" b="1" dirty="0">
                <a:latin typeface="楷体" charset="-122"/>
                <a:ea typeface="楷体" charset="-122"/>
              </a:rPr>
              <a:t>湖的南边像弯弯的月亮，叫月潭。</a:t>
            </a:r>
          </a:p>
        </p:txBody>
      </p:sp>
      <p:pic>
        <p:nvPicPr>
          <p:cNvPr id="10" name="图片 9" descr="女2喇叭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">
            <a:off x="830104" y="425292"/>
            <a:ext cx="833914" cy="926306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1963270" y="793377"/>
            <a:ext cx="4706471" cy="578224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读句子，说出每组两句话的不同。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04965" y="710703"/>
            <a:ext cx="2849282" cy="2008242"/>
          </a:xfrm>
          <a:prstGeom prst="rect">
            <a:avLst/>
          </a:prstGeom>
          <a:noFill/>
          <a:ln w="19050">
            <a:solidFill>
              <a:srgbClr val="A1C45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用“圆圆的”描写像太阳的月潭，用“弯弯的”描写像月亮的月潭，具体而形象。</a:t>
            </a:r>
          </a:p>
        </p:txBody>
      </p:sp>
      <p:pic>
        <p:nvPicPr>
          <p:cNvPr id="3" name="图片 2" descr="image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391" y="719667"/>
            <a:ext cx="5385544" cy="384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椭圆 3"/>
          <p:cNvSpPr/>
          <p:nvPr/>
        </p:nvSpPr>
        <p:spPr>
          <a:xfrm>
            <a:off x="2760134" y="1651000"/>
            <a:ext cx="1600200" cy="14308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新月形 4"/>
          <p:cNvSpPr/>
          <p:nvPr/>
        </p:nvSpPr>
        <p:spPr>
          <a:xfrm>
            <a:off x="1930401" y="2133600"/>
            <a:ext cx="592666" cy="2218267"/>
          </a:xfrm>
          <a:prstGeom prst="moon">
            <a:avLst>
              <a:gd name="adj" fmla="val 35749"/>
            </a:avLst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标注 2"/>
          <p:cNvSpPr/>
          <p:nvPr/>
        </p:nvSpPr>
        <p:spPr>
          <a:xfrm>
            <a:off x="2252447" y="753035"/>
            <a:ext cx="5116541" cy="1949824"/>
          </a:xfrm>
          <a:prstGeom prst="wedgeRectCallout">
            <a:avLst>
              <a:gd name="adj1" fmla="val -45503"/>
              <a:gd name="adj2" fmla="val 65685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自由朗读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自然段。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你喜欢日月潭什么时候的景色？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试着背一背。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 descr="18ybgyyrj3s1-1-1-b_看图王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99" y="2220344"/>
            <a:ext cx="1493942" cy="2244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21162" y="1643717"/>
            <a:ext cx="4665134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清晨，湖面上飘着薄薄的雾。天边的晨星和山上的点点灯光，隐隐约约地倒映在湖水中。</a:t>
            </a:r>
          </a:p>
        </p:txBody>
      </p:sp>
      <p:sp>
        <p:nvSpPr>
          <p:cNvPr id="7" name="矩形 6"/>
          <p:cNvSpPr/>
          <p:nvPr/>
        </p:nvSpPr>
        <p:spPr>
          <a:xfrm>
            <a:off x="760511" y="3139195"/>
            <a:ext cx="4572000" cy="1523494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问题：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“薄薄、点点灯光”说明什么？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“隐隐约约”说明什么？</a:t>
            </a:r>
          </a:p>
        </p:txBody>
      </p:sp>
      <p:sp>
        <p:nvSpPr>
          <p:cNvPr id="53250" name="AutoShape 2" descr="http://img4.imgtn.bdimg.com/it/u=2233747004,3638567400&amp;fm=214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52" name="AutoShape 4" descr="http://img4.imgtn.bdimg.com/it/u=2233747004,3638567400&amp;fm=214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3255" name="Picture 7" descr="http://img01.kpkpw.com/2013/02/16/20130216235914ZC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0717" y="1933309"/>
            <a:ext cx="3073664" cy="1935959"/>
          </a:xfrm>
          <a:prstGeom prst="rect">
            <a:avLst/>
          </a:prstGeom>
          <a:noFill/>
        </p:spPr>
      </p:pic>
      <p:cxnSp>
        <p:nvCxnSpPr>
          <p:cNvPr id="11" name="直接连接符 10"/>
          <p:cNvCxnSpPr/>
          <p:nvPr/>
        </p:nvCxnSpPr>
        <p:spPr>
          <a:xfrm>
            <a:off x="3351310" y="2178420"/>
            <a:ext cx="1018985" cy="268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2756647" y="2649071"/>
            <a:ext cx="1048871" cy="403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072967" y="2674468"/>
            <a:ext cx="1063809" cy="149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标注 13"/>
          <p:cNvSpPr/>
          <p:nvPr/>
        </p:nvSpPr>
        <p:spPr>
          <a:xfrm>
            <a:off x="2084295" y="645461"/>
            <a:ext cx="3576917" cy="726141"/>
          </a:xfrm>
          <a:prstGeom prst="wedgeRoundRectCallout">
            <a:avLst>
              <a:gd name="adj1" fmla="val -33659"/>
              <a:gd name="adj2" fmla="val 81397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日月潭的清晨是什么样的？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img01.kpkpw.com/2013/02/16/20130216235914ZC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1" y="2387023"/>
            <a:ext cx="3073664" cy="193595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5000" y="685800"/>
            <a:ext cx="6824133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“薄薄”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说明雾很淡，所以能看到晨星和灯光。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“点点灯光”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写出了雾气中灯光闪烁的样子。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“隐隐约约”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凸显了湖光山色的浑然一体。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58805" y="1677649"/>
            <a:ext cx="3838384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    中午，太阳高照，整个日月潭的美景和周围的建筑，都清晰地展现在眼前。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604619" y="2767111"/>
            <a:ext cx="2895601" cy="364067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221187" descr="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8725" y="1684867"/>
            <a:ext cx="3985540" cy="308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92666" y="3318933"/>
            <a:ext cx="3791075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朗读指导：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“太阳高照”“清新”要重读，以突出日月潭的美丽。</a:t>
            </a:r>
          </a:p>
        </p:txBody>
      </p:sp>
      <p:sp>
        <p:nvSpPr>
          <p:cNvPr id="10" name="圆角矩形标注 9"/>
          <p:cNvSpPr/>
          <p:nvPr/>
        </p:nvSpPr>
        <p:spPr>
          <a:xfrm>
            <a:off x="1936375" y="632013"/>
            <a:ext cx="4437530" cy="726141"/>
          </a:xfrm>
          <a:prstGeom prst="wedgeRoundRectCallout">
            <a:avLst>
              <a:gd name="adj1" fmla="val -33659"/>
              <a:gd name="adj2" fmla="val 81397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日月潭的中午的晴天是什么样的？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7" grpId="0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27332" descr="1106131414ce14be9559b8939b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3131" y="1597213"/>
            <a:ext cx="3987800" cy="313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465666" y="1838310"/>
            <a:ext cx="4258734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 要是下起蒙蒙细雨，日月潭好像披上轻纱，周围的景物一片朦胧，就像童话中的仙境。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525929" y="2958354"/>
            <a:ext cx="2351742" cy="310033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44253" y="3400607"/>
            <a:ext cx="4326467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朗读指导：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“蒙蒙细雨”</a:t>
            </a:r>
            <a:endParaRPr lang="en-US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“好像披上轻纱”“仙境”要读得舒缓一些，以突出下雨时日月潭的朦胧之美。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954553" y="2017060"/>
            <a:ext cx="1205506" cy="27840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1079997" y="2470774"/>
            <a:ext cx="630769" cy="28786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758950" y="2473264"/>
            <a:ext cx="698501" cy="30903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标注 12"/>
          <p:cNvSpPr/>
          <p:nvPr/>
        </p:nvSpPr>
        <p:spPr>
          <a:xfrm>
            <a:off x="1896035" y="658907"/>
            <a:ext cx="3657601" cy="726141"/>
          </a:xfrm>
          <a:prstGeom prst="wedgeRoundRectCallout">
            <a:avLst>
              <a:gd name="adj1" fmla="val -33659"/>
              <a:gd name="adj2" fmla="val 81397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日月潭的雨天是什么样的？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5788" y="857251"/>
            <a:ext cx="3258344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我也会用“</a:t>
            </a:r>
            <a:r>
              <a:rPr lang="zh-CN" altLang="en-US" sz="2400" b="1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好像</a:t>
            </a:r>
            <a:r>
              <a:rPr lang="zh-CN" altLang="en-US" sz="21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” 说话。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35869" y="1912277"/>
            <a:ext cx="6009098" cy="438581"/>
          </a:xfrm>
          <a:prstGeom prst="rect">
            <a:avLst/>
          </a:prstGeom>
          <a:solidFill>
            <a:srgbClr val="A1C450"/>
          </a:solidFill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要是下起蒙蒙细雨，日月潭好像披上轻纱。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16021" y="1889599"/>
            <a:ext cx="4572000" cy="807914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         </a:t>
            </a:r>
            <a:endParaRPr lang="en-US" altLang="zh-CN" sz="24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</a:t>
            </a:r>
            <a:endParaRPr lang="en-US" altLang="zh-CN" sz="24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19240" y="2972738"/>
            <a:ext cx="5986254" cy="438581"/>
          </a:xfrm>
          <a:prstGeom prst="rect">
            <a:avLst/>
          </a:prstGeom>
          <a:solidFill>
            <a:srgbClr val="A1C450"/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charset="-122"/>
                <a:ea typeface="楷体" charset="-122"/>
              </a:rPr>
              <a:t>天上的白云好像棉花糖轻轻地漂浮在空中。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6009" y="2079315"/>
            <a:ext cx="8119533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latin typeface="楷体" charset="-122"/>
                <a:ea typeface="楷体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100" dirty="0">
                <a:latin typeface="楷体" charset="-122"/>
                <a:ea typeface="楷体" charset="-122"/>
                <a:cs typeface="楷体" panose="02010609060101010101" pitchFamily="49" charset="-122"/>
                <a:sym typeface="+mn-ea"/>
              </a:rPr>
              <a:t>了解日月潭名称的来历和那里的秀丽风光，激发学生热爱宝岛台湾的思想感情。</a:t>
            </a:r>
            <a:r>
              <a:rPr lang="zh-CN" altLang="en-US" sz="2100" b="1" dirty="0">
                <a:solidFill>
                  <a:srgbClr val="E04236"/>
                </a:solidFill>
                <a:latin typeface="楷体" charset="-122"/>
                <a:ea typeface="楷体" charset="-122"/>
                <a:cs typeface="楷体" panose="02010609060101010101" pitchFamily="49" charset="-122"/>
                <a:sym typeface="+mn-ea"/>
              </a:rPr>
              <a:t>（重点）</a:t>
            </a:r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  <a:cs typeface="楷体" panose="02010609060101010101" pitchFamily="49" charset="-122"/>
              <a:sym typeface="+mn-ea"/>
            </a:endParaRPr>
          </a:p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latin typeface="楷体" charset="-122"/>
                <a:ea typeface="楷体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100" dirty="0">
                <a:latin typeface="楷体" charset="-122"/>
                <a:ea typeface="楷体" charset="-122"/>
                <a:cs typeface="楷体" panose="02010609060101010101" pitchFamily="49" charset="-122"/>
                <a:sym typeface="+mn-ea"/>
              </a:rPr>
              <a:t>理解描写日月潭的句子，想象那里的美丽景色。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本课目标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973635" y="654096"/>
            <a:ext cx="2376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A1C450"/>
                </a:solidFill>
              </a:rPr>
              <a:t>https://www.ypppt.com/</a:t>
            </a:r>
            <a:endParaRPr lang="zh-CN" altLang="en-US" dirty="0">
              <a:solidFill>
                <a:srgbClr val="A1C4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41188" y="2008904"/>
            <a:ext cx="6944659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日月潭风光秀丽，吸引了许许多多的中外游客。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046514" y="2159223"/>
            <a:ext cx="1306286" cy="37952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标注 8"/>
          <p:cNvSpPr/>
          <p:nvPr/>
        </p:nvSpPr>
        <p:spPr>
          <a:xfrm>
            <a:off x="1748117" y="874061"/>
            <a:ext cx="4760260" cy="726141"/>
          </a:xfrm>
          <a:prstGeom prst="wedgeRoundRectCallout">
            <a:avLst>
              <a:gd name="adj1" fmla="val -33659"/>
              <a:gd name="adj2" fmla="val 81397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日月潭为什么能吸引许多中外游客？</a:t>
            </a:r>
          </a:p>
        </p:txBody>
      </p:sp>
      <p:sp>
        <p:nvSpPr>
          <p:cNvPr id="11" name="圆角矩形标注 10"/>
          <p:cNvSpPr/>
          <p:nvPr/>
        </p:nvSpPr>
        <p:spPr>
          <a:xfrm>
            <a:off x="2726267" y="3227616"/>
            <a:ext cx="2319618" cy="726141"/>
          </a:xfrm>
          <a:prstGeom prst="wedgeRoundRectCallout">
            <a:avLst>
              <a:gd name="adj1" fmla="val -55688"/>
              <a:gd name="adj2" fmla="val -146381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对全文进行总结。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8688" y="1359671"/>
            <a:ext cx="7208290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本文用优美的语言介绍了日月潭的地理位置、名字由来以及日月潭的秀丽风光，抒发了作者热爱宝岛台湾、热爱祖国河山的思想感情。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780394" y="1111468"/>
            <a:ext cx="7413734" cy="2417546"/>
          </a:xfrm>
          <a:prstGeom prst="roundRect">
            <a:avLst/>
          </a:prstGeom>
          <a:noFill/>
          <a:ln w="19050">
            <a:solidFill>
              <a:srgbClr val="A1C4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910995" y="1679668"/>
            <a:ext cx="461665" cy="2269067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ctr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日月潭</a:t>
            </a:r>
          </a:p>
        </p:txBody>
      </p:sp>
      <p:sp>
        <p:nvSpPr>
          <p:cNvPr id="13" name="左大括号 12"/>
          <p:cNvSpPr/>
          <p:nvPr/>
        </p:nvSpPr>
        <p:spPr>
          <a:xfrm>
            <a:off x="1543909" y="1913975"/>
            <a:ext cx="516467" cy="1879600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>
              <a:solidFill>
                <a:srgbClr val="A1C4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10858" y="1679667"/>
            <a:ext cx="127846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地理位置：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3823757" y="2498660"/>
            <a:ext cx="194733" cy="770467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solidFill>
                <a:srgbClr val="A1C4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7325" y="2469027"/>
            <a:ext cx="257810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日潭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02568" y="1693670"/>
            <a:ext cx="238442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台湾省中部的山区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98159" y="2657567"/>
            <a:ext cx="149436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名字的由来：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61659" y="3584667"/>
            <a:ext cx="134090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秀丽风光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左大括号 25"/>
          <p:cNvSpPr/>
          <p:nvPr/>
        </p:nvSpPr>
        <p:spPr>
          <a:xfrm>
            <a:off x="3629024" y="3469379"/>
            <a:ext cx="194733" cy="770467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solidFill>
                <a:srgbClr val="A1C4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57096" y="3977082"/>
            <a:ext cx="78740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中午：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850214" y="3351390"/>
            <a:ext cx="245110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清晨：隐隐约约</a:t>
            </a:r>
          </a:p>
        </p:txBody>
      </p:sp>
      <p:sp>
        <p:nvSpPr>
          <p:cNvPr id="31" name="右大括号 30"/>
          <p:cNvSpPr/>
          <p:nvPr/>
        </p:nvSpPr>
        <p:spPr>
          <a:xfrm>
            <a:off x="6672792" y="1636631"/>
            <a:ext cx="313267" cy="2887133"/>
          </a:xfrm>
          <a:prstGeom prst="righ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solidFill>
                <a:srgbClr val="A1C4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70723" y="2722407"/>
            <a:ext cx="1921934" cy="7155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风光秀丽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吸引游客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35425" y="2938927"/>
            <a:ext cx="257810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月潭</a:t>
            </a:r>
          </a:p>
        </p:txBody>
      </p:sp>
      <p:sp>
        <p:nvSpPr>
          <p:cNvPr id="20" name="左大括号 19"/>
          <p:cNvSpPr/>
          <p:nvPr/>
        </p:nvSpPr>
        <p:spPr>
          <a:xfrm>
            <a:off x="4705348" y="3832808"/>
            <a:ext cx="194733" cy="770467"/>
          </a:xfrm>
          <a:prstGeom prst="leftBrace">
            <a:avLst/>
          </a:prstGeom>
          <a:ln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00081" y="3749490"/>
            <a:ext cx="257810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晴天   清晰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87380" y="4270190"/>
            <a:ext cx="257810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雨天   朦胧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板书设计</a:t>
            </a:r>
            <a:endParaRPr lang="en-US" altLang="zh-CN" sz="2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/>
      <p:bldP spid="15" grpId="0" animBg="1"/>
      <p:bldP spid="16" grpId="0"/>
      <p:bldP spid="17" grpId="0"/>
      <p:bldP spid="18" grpId="0"/>
      <p:bldP spid="23" grpId="0"/>
      <p:bldP spid="26" grpId="0" animBg="1"/>
      <p:bldP spid="27" grpId="0"/>
      <p:bldP spid="29" grpId="0"/>
      <p:bldP spid="31" grpId="0" animBg="1"/>
      <p:bldP spid="32" grpId="0"/>
      <p:bldP spid="19" grpId="0"/>
      <p:bldP spid="20" grpId="0" animBg="1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"/>
          <p:cNvSpPr txBox="1">
            <a:spLocks noChangeArrowheads="1"/>
          </p:cNvSpPr>
          <p:nvPr/>
        </p:nvSpPr>
        <p:spPr bwMode="auto">
          <a:xfrm>
            <a:off x="1749028" y="2115742"/>
            <a:ext cx="5645945" cy="150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 ）的湖水    （       ）的雾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 ）的太阳    （      ）的小岛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09800" y="3120770"/>
            <a:ext cx="756457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圆圆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41012" y="2180573"/>
            <a:ext cx="756457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薄薄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96153" y="3107674"/>
            <a:ext cx="756457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美丽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43125" y="2159936"/>
            <a:ext cx="756457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碧绿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3368445" y="515827"/>
            <a:ext cx="2407111" cy="887798"/>
            <a:chOff x="3305127" y="687770"/>
            <a:chExt cx="3209481" cy="1183730"/>
          </a:xfrm>
        </p:grpSpPr>
        <p:sp>
          <p:nvSpPr>
            <p:cNvPr id="12" name="圆角矩形 11"/>
            <p:cNvSpPr/>
            <p:nvPr/>
          </p:nvSpPr>
          <p:spPr>
            <a:xfrm>
              <a:off x="3686582" y="1140944"/>
              <a:ext cx="2828026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填一填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05127" y="687770"/>
              <a:ext cx="1037106" cy="1183730"/>
            </a:xfrm>
            <a:prstGeom prst="rect">
              <a:avLst/>
            </a:prstGeom>
          </p:spPr>
        </p:pic>
      </p:grpSp>
      <p:sp>
        <p:nvSpPr>
          <p:cNvPr id="14" name="任意多边形 13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75998" y="1850721"/>
            <a:ext cx="7267985" cy="1177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  <a:cs typeface="Arial" pitchFamily="34" charset="0"/>
              </a:rPr>
              <a:t>    </a:t>
            </a:r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  <a:cs typeface="Arial" pitchFamily="34" charset="0"/>
              </a:rPr>
              <a:t>例：湖中央有个小岛。</a:t>
            </a:r>
            <a:endParaRPr lang="en-US" altLang="zh-CN" sz="2400" b="1" dirty="0">
              <a:solidFill>
                <a:srgbClr val="E04236"/>
              </a:solidFill>
              <a:latin typeface="楷体" pitchFamily="49" charset="-122"/>
              <a:ea typeface="楷体" pitchFamily="49" charset="-122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altLang="zh-CN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  <a:cs typeface="Arial" pitchFamily="34" charset="0"/>
              </a:rPr>
              <a:t>        </a:t>
            </a:r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  <a:cs typeface="Arial" pitchFamily="34" charset="0"/>
              </a:rPr>
              <a:t>湖中央有个美丽的小岛。</a:t>
            </a:r>
            <a:endParaRPr lang="zh-CN" altLang="zh-CN" sz="2400" b="1" dirty="0">
              <a:solidFill>
                <a:srgbClr val="E04236"/>
              </a:solidFill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80208" y="3923109"/>
            <a:ext cx="782739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--------------------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75933" y="3632200"/>
            <a:ext cx="660400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湖面上飘着薄薄的雾。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75933" y="3112982"/>
            <a:ext cx="660400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湖面上飘着雾。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657302" y="515827"/>
            <a:ext cx="3419287" cy="887798"/>
            <a:chOff x="3305127" y="687770"/>
            <a:chExt cx="4559049" cy="1183730"/>
          </a:xfrm>
        </p:grpSpPr>
        <p:sp>
          <p:nvSpPr>
            <p:cNvPr id="8" name="圆角矩形 7"/>
            <p:cNvSpPr/>
            <p:nvPr/>
          </p:nvSpPr>
          <p:spPr>
            <a:xfrm>
              <a:off x="3686582" y="1140944"/>
              <a:ext cx="4177594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照样子，仿写句子</a:t>
              </a: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05127" y="687770"/>
              <a:ext cx="1037106" cy="1183730"/>
            </a:xfrm>
            <a:prstGeom prst="rect">
              <a:avLst/>
            </a:prstGeom>
          </p:spPr>
        </p:pic>
      </p:grpSp>
      <p:sp>
        <p:nvSpPr>
          <p:cNvPr id="11" name="任意多边形 10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9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53036" y="1433891"/>
            <a:ext cx="7624483" cy="31716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40000"/>
              </a:lnSpc>
              <a:buFontTx/>
              <a:buNone/>
              <a:defRPr/>
            </a:pPr>
            <a:r>
              <a:rPr lang="en-US" altLang="zh-CN" sz="1800" dirty="0">
                <a:latin typeface="黑体" panose="02010609060101010101" charset="-122"/>
                <a:ea typeface="楷体"/>
                <a:sym typeface="+mn-ea"/>
              </a:rPr>
              <a:t>	</a:t>
            </a:r>
            <a:r>
              <a:rPr lang="zh-CN" altLang="en-US" sz="1800" dirty="0">
                <a:latin typeface="黑体" panose="02010609060101010101" charset="-122"/>
                <a:ea typeface="楷体"/>
                <a:sym typeface="+mn-ea"/>
              </a:rPr>
              <a:t>很久很久以前，两条恶龙吞吃了太阳和月亮，天地间漆黑一团。 为了降伏恶龙，拯救日月，人们聚集在一起商量办法。有人说：“恶龙躲在潭底，只有请到水性特别好的人才能战胜它们。”还有人说：“恶龙非常凶猛，只有拿到阿里山里的金斧头和金剪刀，才能将它们制服。” 年轻的渔民大尖哥和水社姐挺身而出，要去降伏恶龙。 大尖哥和水社姐手拿砍刀，高举火把，来到阿里山。吃尽了千辛万苦，终于从阿里山的山洞里拿到了金斧头和金剪刀。回到潭边，他俩又纵身潜入湖底，与两条恶龙激战了三天三夜。大尖哥用金斧头砍死了它们，水社姐用金剪刀剪开了龙肚子，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842650" y="341020"/>
            <a:ext cx="3419287" cy="887798"/>
            <a:chOff x="3305127" y="687770"/>
            <a:chExt cx="4559049" cy="1183730"/>
          </a:xfrm>
        </p:grpSpPr>
        <p:sp>
          <p:nvSpPr>
            <p:cNvPr id="8" name="圆角矩形 7"/>
            <p:cNvSpPr/>
            <p:nvPr/>
          </p:nvSpPr>
          <p:spPr>
            <a:xfrm>
              <a:off x="3686582" y="1140944"/>
              <a:ext cx="4177594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日月潭的传说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05127" y="687770"/>
              <a:ext cx="1037106" cy="1183730"/>
            </a:xfrm>
            <a:prstGeom prst="rect">
              <a:avLst/>
            </a:prstGeom>
          </p:spPr>
        </p:pic>
      </p:grpSp>
      <p:sp>
        <p:nvSpPr>
          <p:cNvPr id="10" name="圆角矩形 9"/>
          <p:cNvSpPr/>
          <p:nvPr/>
        </p:nvSpPr>
        <p:spPr>
          <a:xfrm>
            <a:off x="645460" y="1333589"/>
            <a:ext cx="7799294" cy="3440117"/>
          </a:xfrm>
          <a:prstGeom prst="roundRect">
            <a:avLst/>
          </a:prstGeom>
          <a:noFill/>
          <a:ln w="19050">
            <a:solidFill>
              <a:srgbClr val="A1C4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45460" y="1333589"/>
            <a:ext cx="7799294" cy="3440117"/>
          </a:xfrm>
          <a:prstGeom prst="roundRect">
            <a:avLst/>
          </a:prstGeom>
          <a:noFill/>
          <a:ln w="19050">
            <a:solidFill>
              <a:srgbClr val="A1C4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53036" y="1433891"/>
            <a:ext cx="7624483" cy="200824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40000"/>
              </a:lnSpc>
              <a:buFontTx/>
              <a:buNone/>
              <a:defRPr/>
            </a:pPr>
            <a:r>
              <a:rPr lang="zh-CN" altLang="en-US" sz="1800" dirty="0">
                <a:latin typeface="黑体" panose="02010609060101010101" charset="-122"/>
                <a:ea typeface="楷体"/>
                <a:sym typeface="+mn-ea"/>
              </a:rPr>
              <a:t>救出了太阳和月亮，人们重又见到了光明。 大尖哥和水社姐又累又饿，便用龙肉来充饥。他们吃下龙肉后，身子就一个劲地往上长。转眼间，大尖哥和水社姐就化作了两座青山，永远地守卫在潭的两边。 　　</a:t>
            </a:r>
          </a:p>
          <a:p>
            <a:pPr eaLnBrk="0" hangingPunct="0">
              <a:lnSpc>
                <a:spcPct val="140000"/>
              </a:lnSpc>
              <a:buFontTx/>
              <a:buNone/>
              <a:defRPr/>
            </a:pPr>
            <a:r>
              <a:rPr lang="zh-CN" altLang="en-US" sz="1800" dirty="0">
                <a:latin typeface="黑体" panose="02010609060101010101" charset="-122"/>
                <a:ea typeface="楷体"/>
                <a:sym typeface="+mn-ea"/>
              </a:rPr>
              <a:t>    人们为了纪念这两位为民造福的年轻英雄，就把这两座山命名为大尖山和水社山，把这个潭叫做日月潭。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007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850215" y="758511"/>
            <a:ext cx="5960534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上节课我们学习了课文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日月潭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，谁能说说日月潭的景色有什么特点什么？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87133" y="2204315"/>
            <a:ext cx="3056467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风光秀丽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50216" y="3621735"/>
            <a:ext cx="6513855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这节课我们就一起去体会日月潭秀丽的风光。</a:t>
            </a:r>
          </a:p>
        </p:txBody>
      </p:sp>
      <p:pic>
        <p:nvPicPr>
          <p:cNvPr id="9" name="图片 8" descr="女2喇叭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">
            <a:off x="830104" y="425292"/>
            <a:ext cx="833914" cy="926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20949" y="1163193"/>
            <a:ext cx="4783668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  日月潭是我国台湾省最大的一个湖。它在台湾省中部的山区。那里群山环绕，树木茂盛，周围有许多名胜古迹。</a:t>
            </a:r>
            <a:endParaRPr lang="zh-CN" altLang="en-US" sz="2100" b="1" dirty="0"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  <p:sp>
        <p:nvSpPr>
          <p:cNvPr id="46085" name="AutoShape 5" descr="https://pic.qiantucdn.com/58pic/19/23/79/auto_73S58PIC4IxmpKQKehd9I_PIC2018.jpg!/fw/250/compress/true/clip/250x200a0a0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087" name="AutoShape 7" descr="https://pic.qiantucdn.com/58pic/19/23/79/auto_73S58PIC4IxmpKQKehd9I_PIC2018.jpg!/fw/250/compress/true/clip/250x200a0a0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615078" y="2151530"/>
            <a:ext cx="2733241" cy="246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4074208" y="2138082"/>
            <a:ext cx="1116357" cy="24134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595653" y="2635624"/>
            <a:ext cx="1165912" cy="18406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3351554" y="2635624"/>
            <a:ext cx="1005293" cy="3215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89180" y="3429499"/>
            <a:ext cx="7949702" cy="392415"/>
          </a:xfrm>
          <a:prstGeom prst="rect">
            <a:avLst/>
          </a:prstGeom>
          <a:noFill/>
          <a:ln w="19050">
            <a:solidFill>
              <a:srgbClr val="A1C45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问题：从“群山环绕、树木茂盛、许多名胜古迹”可以看出什么？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5701554" y="1075764"/>
            <a:ext cx="2904565" cy="1075765"/>
          </a:xfrm>
          <a:prstGeom prst="wedgeRoundRectCallout">
            <a:avLst>
              <a:gd name="adj1" fmla="val -59745"/>
              <a:gd name="adj2" fmla="val 18750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日月潭在什么地方？</a:t>
            </a:r>
            <a:r>
              <a:rPr lang="en-US" altLang="zh-CN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它周围的环境怎样？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1" grpId="0"/>
      <p:bldP spid="27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15048" descr="intens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934" y="880534"/>
            <a:ext cx="4346972" cy="368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15049"/>
          <p:cNvSpPr>
            <a:spLocks noChangeArrowheads="1"/>
          </p:cNvSpPr>
          <p:nvPr/>
        </p:nvSpPr>
        <p:spPr bwMode="auto">
          <a:xfrm>
            <a:off x="2927614" y="1468703"/>
            <a:ext cx="776288" cy="83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5000" dirty="0">
                <a:solidFill>
                  <a:srgbClr val="E04236"/>
                </a:solidFill>
                <a:latin typeface="Times New Roman" pitchFamily="18" charset="0"/>
                <a:ea typeface="楷体_GB2312" pitchFamily="49" charset="-122"/>
              </a:rPr>
              <a:t>↙</a:t>
            </a:r>
          </a:p>
        </p:txBody>
      </p:sp>
      <p:sp>
        <p:nvSpPr>
          <p:cNvPr id="4" name="文本框 215050"/>
          <p:cNvSpPr txBox="1">
            <a:spLocks noChangeArrowheads="1"/>
          </p:cNvSpPr>
          <p:nvPr/>
        </p:nvSpPr>
        <p:spPr bwMode="auto">
          <a:xfrm>
            <a:off x="3131212" y="1130566"/>
            <a:ext cx="1068255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日月潭</a:t>
            </a:r>
          </a:p>
        </p:txBody>
      </p:sp>
      <p:pic>
        <p:nvPicPr>
          <p:cNvPr id="5" name="墨迹 164866"/>
          <p:cNvPicPr>
            <a:picLocks noGrp="1"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9507" y="1947334"/>
            <a:ext cx="696958" cy="51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4871906" y="1054061"/>
            <a:ext cx="4080933" cy="2492990"/>
          </a:xfrm>
          <a:prstGeom prst="rect">
            <a:avLst/>
          </a:prstGeom>
          <a:noFill/>
          <a:ln w="19050">
            <a:solidFill>
              <a:srgbClr val="A1C45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从“群山环绕、树木茂盛”可以看出日月潭周围景色很美。从“许多名胜古迹”可以看出日月潭有着悠久的历史和灿烂的文化。日月潭真是个旅游的好去处。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0" name="图片 186369" descr="f24b5bec3e2ff728279791d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30057" descr="6_12fb0cea1d4g2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55654" descr="201112211858117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914400" y="2303826"/>
            <a:ext cx="7126941" cy="173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日月潭很深，湖水碧绿。湖中央有个美丽的小岛，叫光华岛。小岛把湖水分成两半，北边像圆圆的太阳，叫日潭；南边像弯弯的月亮，叫月潭。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5654737" y="3429000"/>
            <a:ext cx="2225240" cy="3735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974414" y="3994525"/>
            <a:ext cx="5668433" cy="126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标注 8"/>
          <p:cNvSpPr/>
          <p:nvPr/>
        </p:nvSpPr>
        <p:spPr>
          <a:xfrm>
            <a:off x="1640541" y="551330"/>
            <a:ext cx="6266329" cy="1371600"/>
          </a:xfrm>
          <a:prstGeom prst="wedgeRoundRectCallout">
            <a:avLst>
              <a:gd name="adj1" fmla="val -33659"/>
              <a:gd name="adj2" fmla="val 81397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1.“</a:t>
            </a: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日月潭”这个名字是怎么来的？用线画出来。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找出本段运用了什么修辞？体会它的作用。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9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1046</TotalTime>
  <Words>768</Words>
  <Application>Microsoft Office PowerPoint</Application>
  <PresentationFormat>全屏显示(16:9)</PresentationFormat>
  <Paragraphs>107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2019-01-28T06:44:00Z</dcterms:created>
  <dcterms:modified xsi:type="dcterms:W3CDTF">2021-05-19T03:35:47Z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2052-11.1.0.8404</vt:lpwstr>
  </property>
</Properties>
</file>