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1"/>
  </p:notesMasterIdLst>
  <p:sldIdLst>
    <p:sldId id="457" r:id="rId3"/>
    <p:sldId id="465" r:id="rId4"/>
    <p:sldId id="466" r:id="rId5"/>
    <p:sldId id="467" r:id="rId6"/>
    <p:sldId id="468" r:id="rId7"/>
    <p:sldId id="469" r:id="rId8"/>
    <p:sldId id="470" r:id="rId9"/>
    <p:sldId id="471" r:id="rId10"/>
    <p:sldId id="472" r:id="rId11"/>
    <p:sldId id="473" r:id="rId12"/>
    <p:sldId id="474" r:id="rId13"/>
    <p:sldId id="475" r:id="rId14"/>
    <p:sldId id="476" r:id="rId15"/>
    <p:sldId id="477" r:id="rId16"/>
    <p:sldId id="478" r:id="rId17"/>
    <p:sldId id="479" r:id="rId18"/>
    <p:sldId id="462" r:id="rId19"/>
    <p:sldId id="480" r:id="rId20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>
          <p15:clr>
            <a:srgbClr val="A4A3A4"/>
          </p15:clr>
        </p15:guide>
        <p15:guide id="2" orient="horz" pos="2488">
          <p15:clr>
            <a:srgbClr val="A4A3A4"/>
          </p15:clr>
        </p15:guide>
        <p15:guide id="3" orient="horz" pos="2946">
          <p15:clr>
            <a:srgbClr val="A4A3A4"/>
          </p15:clr>
        </p15:guide>
        <p15:guide id="4" orient="horz" pos="2898">
          <p15:clr>
            <a:srgbClr val="A4A3A4"/>
          </p15:clr>
        </p15:guide>
        <p15:guide id="5" pos="312">
          <p15:clr>
            <a:srgbClr val="A4A3A4"/>
          </p15:clr>
        </p15:guide>
        <p15:guide id="6" pos="5449">
          <p15:clr>
            <a:srgbClr val="A4A3A4"/>
          </p15:clr>
        </p15:guide>
        <p15:guide id="7" pos="31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雪贤 宋" initials="雪贤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4B684"/>
    <a:srgbClr val="C0936B"/>
    <a:srgbClr val="E8681A"/>
    <a:srgbClr val="FDB00D"/>
    <a:srgbClr val="F5B700"/>
    <a:srgbClr val="FFD146"/>
    <a:srgbClr val="FFFDF8"/>
    <a:srgbClr val="FFF6E8"/>
    <a:srgbClr val="C58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26" y="132"/>
      </p:cViewPr>
      <p:guideLst>
        <p:guide orient="horz" pos="450"/>
        <p:guide orient="horz" pos="2488"/>
        <p:guide orient="horz" pos="2946"/>
        <p:guide orient="horz" pos="2898"/>
        <p:guide pos="312"/>
        <p:guide pos="5449"/>
        <p:guide pos="3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3DDB9E7-06CF-4192-A4E4-170458F8BFC9}" type="datetimeFigureOut">
              <a:rPr lang="zh-CN" altLang="en-US" smtClean="0"/>
              <a:t>2021/5/18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238EA4D6-130F-48F5-97DA-B25FDFF56A98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428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3353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3509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4059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8249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250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392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1027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13217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5385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3389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8215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1946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6268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5742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7619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0104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2853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8EA4D6-130F-48F5-97DA-B25FDFF56A98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0544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email">
            <a:alphaModFix amt="23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06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1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41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594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16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421" y="195219"/>
            <a:ext cx="1414040" cy="972785"/>
          </a:xfrm>
          <a:prstGeom prst="rect">
            <a:avLst/>
          </a:prstGeom>
        </p:spPr>
      </p:pic>
      <p:sp>
        <p:nvSpPr>
          <p:cNvPr id="4" name="任意形状 39"/>
          <p:cNvSpPr>
            <a:spLocks noChangeAspect="1"/>
          </p:cNvSpPr>
          <p:nvPr userDrawn="1"/>
        </p:nvSpPr>
        <p:spPr>
          <a:xfrm rot="4500000">
            <a:off x="264955" y="423811"/>
            <a:ext cx="145083" cy="211784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ea typeface="OPPOSans R" panose="00020600040101010101" pitchFamily="18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7895544" y="4515296"/>
            <a:ext cx="1546200" cy="322959"/>
            <a:chOff x="8183915" y="1052513"/>
            <a:chExt cx="4347565" cy="908088"/>
          </a:xfrm>
        </p:grpSpPr>
        <p:sp>
          <p:nvSpPr>
            <p:cNvPr id="7" name="矩形: 圆角 6"/>
            <p:cNvSpPr/>
            <p:nvPr/>
          </p:nvSpPr>
          <p:spPr>
            <a:xfrm>
              <a:off x="8674100" y="1052513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C0936B">
                    <a:alpha val="28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  <p:sp>
          <p:nvSpPr>
            <p:cNvPr id="8" name="矩形: 圆角 7"/>
            <p:cNvSpPr/>
            <p:nvPr/>
          </p:nvSpPr>
          <p:spPr>
            <a:xfrm>
              <a:off x="8183915" y="1455776"/>
              <a:ext cx="3857380" cy="50482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B684">
                    <a:alpha val="46000"/>
                  </a:srgbClr>
                </a:gs>
                <a:gs pos="100000">
                  <a:srgbClr val="E4B684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OPPOSans R" panose="00020600040101010101" pitchFamily="18" charset="-122"/>
              </a:endParaRPr>
            </a:p>
          </p:txBody>
        </p:sp>
      </p:grpSp>
      <p:sp>
        <p:nvSpPr>
          <p:cNvPr id="11" name="任意形状 14"/>
          <p:cNvSpPr/>
          <p:nvPr/>
        </p:nvSpPr>
        <p:spPr>
          <a:xfrm rot="16200000">
            <a:off x="1148826" y="-287701"/>
            <a:ext cx="462281" cy="1595229"/>
          </a:xfrm>
          <a:custGeom>
            <a:avLst/>
            <a:gdLst>
              <a:gd name="connsiteX0" fmla="*/ 145135 w 792000"/>
              <a:gd name="connsiteY0" fmla="*/ 0 h 2880000"/>
              <a:gd name="connsiteX1" fmla="*/ 645347 w 792000"/>
              <a:gd name="connsiteY1" fmla="*/ 0 h 2880000"/>
              <a:gd name="connsiteX2" fmla="*/ 656162 w 792000"/>
              <a:gd name="connsiteY2" fmla="*/ 53572 h 2880000"/>
              <a:gd name="connsiteX3" fmla="*/ 788846 w 792000"/>
              <a:gd name="connsiteY3" fmla="*/ 141521 h 2880000"/>
              <a:gd name="connsiteX4" fmla="*/ 792000 w 792000"/>
              <a:gd name="connsiteY4" fmla="*/ 140884 h 2880000"/>
              <a:gd name="connsiteX5" fmla="*/ 792000 w 792000"/>
              <a:gd name="connsiteY5" fmla="*/ 2736637 h 2880000"/>
              <a:gd name="connsiteX6" fmla="*/ 788846 w 792000"/>
              <a:gd name="connsiteY6" fmla="*/ 2736000 h 2880000"/>
              <a:gd name="connsiteX7" fmla="*/ 644846 w 792000"/>
              <a:gd name="connsiteY7" fmla="*/ 2880000 h 2880000"/>
              <a:gd name="connsiteX8" fmla="*/ 145410 w 792000"/>
              <a:gd name="connsiteY8" fmla="*/ 2880000 h 2880000"/>
              <a:gd name="connsiteX9" fmla="*/ 134112 w 792000"/>
              <a:gd name="connsiteY9" fmla="*/ 2824037 h 2880000"/>
              <a:gd name="connsiteX10" fmla="*/ 1428 w 792000"/>
              <a:gd name="connsiteY10" fmla="*/ 2736088 h 2880000"/>
              <a:gd name="connsiteX11" fmla="*/ 0 w 792000"/>
              <a:gd name="connsiteY11" fmla="*/ 2736377 h 2880000"/>
              <a:gd name="connsiteX12" fmla="*/ 0 w 792000"/>
              <a:gd name="connsiteY12" fmla="*/ 142262 h 2880000"/>
              <a:gd name="connsiteX13" fmla="*/ 1428 w 792000"/>
              <a:gd name="connsiteY13" fmla="*/ 142550 h 2880000"/>
              <a:gd name="connsiteX14" fmla="*/ 134112 w 792000"/>
              <a:gd name="connsiteY14" fmla="*/ 54601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2000" h="2880000">
                <a:moveTo>
                  <a:pt x="145135" y="0"/>
                </a:moveTo>
                <a:lnTo>
                  <a:pt x="645347" y="0"/>
                </a:lnTo>
                <a:lnTo>
                  <a:pt x="656162" y="53572"/>
                </a:lnTo>
                <a:cubicBezTo>
                  <a:pt x="678023" y="105256"/>
                  <a:pt x="729199" y="141521"/>
                  <a:pt x="788846" y="141521"/>
                </a:cubicBezTo>
                <a:lnTo>
                  <a:pt x="792000" y="140884"/>
                </a:lnTo>
                <a:lnTo>
                  <a:pt x="792000" y="2736637"/>
                </a:lnTo>
                <a:lnTo>
                  <a:pt x="788846" y="2736000"/>
                </a:lnTo>
                <a:cubicBezTo>
                  <a:pt x="709317" y="2736000"/>
                  <a:pt x="644846" y="2800471"/>
                  <a:pt x="644846" y="2880000"/>
                </a:cubicBezTo>
                <a:lnTo>
                  <a:pt x="145410" y="2880000"/>
                </a:lnTo>
                <a:lnTo>
                  <a:pt x="134112" y="2824037"/>
                </a:lnTo>
                <a:cubicBezTo>
                  <a:pt x="112252" y="2772353"/>
                  <a:pt x="61075" y="2736088"/>
                  <a:pt x="1428" y="2736088"/>
                </a:cubicBezTo>
                <a:lnTo>
                  <a:pt x="0" y="2736377"/>
                </a:lnTo>
                <a:lnTo>
                  <a:pt x="0" y="142262"/>
                </a:lnTo>
                <a:lnTo>
                  <a:pt x="1428" y="142550"/>
                </a:lnTo>
                <a:cubicBezTo>
                  <a:pt x="61075" y="142550"/>
                  <a:pt x="112252" y="106285"/>
                  <a:pt x="134112" y="54601"/>
                </a:cubicBezTo>
                <a:close/>
              </a:path>
            </a:pathLst>
          </a:custGeom>
          <a:noFill/>
          <a:ln>
            <a:gradFill>
              <a:gsLst>
                <a:gs pos="0">
                  <a:srgbClr val="E4B684"/>
                </a:gs>
                <a:gs pos="99000">
                  <a:srgbClr val="C0936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/>
            <a:endParaRPr kumimoji="1" lang="zh-CN" altLang="en-US" dirty="0">
              <a:ea typeface="OPPOSans R" panose="00020600040101010101" pitchFamily="18" charset="-122"/>
            </a:endParaRPr>
          </a:p>
        </p:txBody>
      </p:sp>
      <p:pic>
        <p:nvPicPr>
          <p:cNvPr id="12" name="图片 11" descr="图片包含 笔记本, 黑暗, 电脑, 飞行&#10;&#10;描述已自动生成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4604" y="195219"/>
            <a:ext cx="1414040" cy="9727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1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3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07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51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0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90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9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D8E48170-234A-45A9-BA18-EB5F9F299700}" type="datetimeFigureOut">
              <a:rPr lang="zh-CN" altLang="en-US" smtClean="0"/>
              <a:t>2021/5/18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OPPOSans R" panose="00020600040101010101" pitchFamily="18" charset="-122"/>
              </a:defRPr>
            </a:lvl1pPr>
          </a:lstStyle>
          <a:p>
            <a:fld id="{13BEB98F-7A2F-46AB-AD99-CC9999768B61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OPPOSans R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8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openxmlformats.org/officeDocument/2006/relationships/image" Target="../media/image1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006065" y="1219370"/>
            <a:ext cx="3131872" cy="4016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kumimoji="1" spc="2400">
                <a:gradFill>
                  <a:gsLst>
                    <a:gs pos="0">
                      <a:srgbClr val="C58F67"/>
                    </a:gs>
                    <a:gs pos="100000">
                      <a:srgbClr val="C58F67"/>
                    </a:gs>
                    <a:gs pos="50000">
                      <a:srgbClr val="E4B684"/>
                    </a:gs>
                  </a:gsLst>
                  <a:lin ang="2700000" scaled="0"/>
                </a:gradFill>
                <a:latin typeface="思源宋体 CN" panose="02020400000000000000" pitchFamily="18" charset="-128"/>
                <a:ea typeface="思源宋体 CN" panose="02020400000000000000" pitchFamily="18" charset="-128"/>
              </a:defRPr>
            </a:lvl1pPr>
          </a:lstStyle>
          <a:p>
            <a:r>
              <a:rPr lang="zh-CN" altLang="en-US" sz="1800" b="1" dirty="0">
                <a:latin typeface="+mn-lt"/>
                <a:ea typeface="+mn-ea"/>
                <a:cs typeface="+mn-ea"/>
                <a:sym typeface="+mn-lt"/>
              </a:rPr>
              <a:t>部编版语文</a:t>
            </a:r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355047" y="1816096"/>
            <a:ext cx="443390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6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登鹳雀楼 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108484" y="2961205"/>
            <a:ext cx="2927033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pc="225" dirty="0">
                <a:cs typeface="+mn-ea"/>
                <a:sym typeface="+mn-lt"/>
              </a:rPr>
              <a:t>二</a:t>
            </a:r>
            <a:r>
              <a:rPr lang="zh-CN" altLang="zh-CN" spc="225" dirty="0">
                <a:cs typeface="+mn-ea"/>
                <a:sym typeface="+mn-lt"/>
              </a:rPr>
              <a:t>年级</a:t>
            </a:r>
            <a:r>
              <a:rPr lang="zh-CN" altLang="en-US" spc="225" dirty="0">
                <a:cs typeface="+mn-ea"/>
                <a:sym typeface="+mn-lt"/>
              </a:rPr>
              <a:t>上</a:t>
            </a:r>
            <a:r>
              <a:rPr lang="zh-CN" altLang="zh-CN" spc="225" dirty="0">
                <a:cs typeface="+mn-ea"/>
                <a:sym typeface="+mn-lt"/>
              </a:rPr>
              <a:t>册</a:t>
            </a:r>
            <a:r>
              <a:rPr lang="en-US" altLang="zh-CN" spc="225" dirty="0">
                <a:cs typeface="+mn-ea"/>
                <a:sym typeface="+mn-lt"/>
              </a:rPr>
              <a:t> </a:t>
            </a:r>
            <a:r>
              <a:rPr lang="zh-CN" altLang="en-US" spc="225" dirty="0">
                <a:cs typeface="+mn-ea"/>
                <a:sym typeface="+mn-lt"/>
              </a:rPr>
              <a:t>人教版</a:t>
            </a:r>
            <a:r>
              <a:rPr lang="zh-CN" altLang="zh-CN" b="1" spc="225" dirty="0">
                <a:cs typeface="+mn-ea"/>
                <a:sym typeface="+mn-lt"/>
              </a:rPr>
              <a:t> </a:t>
            </a:r>
            <a:endParaRPr lang="zh-CN" altLang="en-US" spc="225" dirty="0"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041245" y="418305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0" grpId="0"/>
      <p:bldP spid="31" grpId="0"/>
      <p:bldP spid="33" grpId="0"/>
      <p:bldP spid="5" grpId="0" animBg="1"/>
      <p:bldP spid="36" grpId="0" animBg="1"/>
      <p:bldP spid="37" grpId="0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6"/>
          <p:cNvGraphicFramePr>
            <a:graphicFrameLocks noGrp="1"/>
          </p:cNvGraphicFramePr>
          <p:nvPr/>
        </p:nvGraphicFramePr>
        <p:xfrm>
          <a:off x="979926" y="1641755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矩形 12"/>
          <p:cNvSpPr>
            <a:spLocks noChangeArrowheads="1"/>
          </p:cNvSpPr>
          <p:nvPr/>
        </p:nvSpPr>
        <p:spPr bwMode="auto">
          <a:xfrm>
            <a:off x="1092306" y="1630585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雀</a:t>
            </a:r>
          </a:p>
        </p:txBody>
      </p:sp>
      <p:graphicFrame>
        <p:nvGraphicFramePr>
          <p:cNvPr id="6" name="Group 18"/>
          <p:cNvGraphicFramePr>
            <a:graphicFrameLocks noGrp="1"/>
          </p:cNvGraphicFramePr>
          <p:nvPr/>
        </p:nvGraphicFramePr>
        <p:xfrm>
          <a:off x="2866947" y="1637816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4" name="矩形 12"/>
          <p:cNvSpPr>
            <a:spLocks noChangeArrowheads="1"/>
          </p:cNvSpPr>
          <p:nvPr/>
        </p:nvSpPr>
        <p:spPr bwMode="auto">
          <a:xfrm>
            <a:off x="2980652" y="1648531"/>
            <a:ext cx="101798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楼</a:t>
            </a:r>
          </a:p>
        </p:txBody>
      </p:sp>
      <p:graphicFrame>
        <p:nvGraphicFramePr>
          <p:cNvPr id="8" name="Group 30"/>
          <p:cNvGraphicFramePr>
            <a:graphicFrameLocks noGrp="1"/>
          </p:cNvGraphicFramePr>
          <p:nvPr/>
        </p:nvGraphicFramePr>
        <p:xfrm>
          <a:off x="4751406" y="1630585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96" name="矩形 12"/>
          <p:cNvSpPr>
            <a:spLocks noChangeArrowheads="1"/>
          </p:cNvSpPr>
          <p:nvPr/>
        </p:nvSpPr>
        <p:spPr bwMode="auto">
          <a:xfrm>
            <a:off x="4882970" y="1630585"/>
            <a:ext cx="101798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依</a:t>
            </a:r>
          </a:p>
        </p:txBody>
      </p:sp>
      <p:graphicFrame>
        <p:nvGraphicFramePr>
          <p:cNvPr id="10" name="Group 42"/>
          <p:cNvGraphicFramePr>
            <a:graphicFrameLocks noGrp="1"/>
          </p:cNvGraphicFramePr>
          <p:nvPr/>
        </p:nvGraphicFramePr>
        <p:xfrm>
          <a:off x="6586460" y="1621743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8" name="矩形 12"/>
          <p:cNvSpPr>
            <a:spLocks noChangeArrowheads="1"/>
          </p:cNvSpPr>
          <p:nvPr/>
        </p:nvSpPr>
        <p:spPr bwMode="auto">
          <a:xfrm>
            <a:off x="6719214" y="1594954"/>
            <a:ext cx="101798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入</a:t>
            </a:r>
          </a:p>
        </p:txBody>
      </p:sp>
      <p:graphicFrame>
        <p:nvGraphicFramePr>
          <p:cNvPr id="12" name="Group 54"/>
          <p:cNvGraphicFramePr>
            <a:graphicFrameLocks noGrp="1"/>
          </p:cNvGraphicFramePr>
          <p:nvPr/>
        </p:nvGraphicFramePr>
        <p:xfrm>
          <a:off x="985165" y="3259568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20" name="矩形 12"/>
          <p:cNvSpPr>
            <a:spLocks noChangeArrowheads="1"/>
          </p:cNvSpPr>
          <p:nvPr/>
        </p:nvSpPr>
        <p:spPr bwMode="auto">
          <a:xfrm>
            <a:off x="1098870" y="3241621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欲</a:t>
            </a:r>
          </a:p>
        </p:txBody>
      </p:sp>
      <p:graphicFrame>
        <p:nvGraphicFramePr>
          <p:cNvPr id="14" name="Group 66"/>
          <p:cNvGraphicFramePr>
            <a:graphicFrameLocks noGrp="1"/>
          </p:cNvGraphicFramePr>
          <p:nvPr/>
        </p:nvGraphicFramePr>
        <p:xfrm>
          <a:off x="6586460" y="3291715"/>
          <a:ext cx="1283494" cy="1123950"/>
        </p:xfrm>
        <a:graphic>
          <a:graphicData uri="http://schemas.openxmlformats.org/drawingml/2006/table">
            <a:tbl>
              <a:tblPr/>
              <a:tblGrid>
                <a:gridCol w="626269"/>
                <a:gridCol w="657225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32" name="矩形 12"/>
          <p:cNvSpPr>
            <a:spLocks noChangeArrowheads="1"/>
          </p:cNvSpPr>
          <p:nvPr/>
        </p:nvSpPr>
        <p:spPr bwMode="auto">
          <a:xfrm>
            <a:off x="6716238" y="3238137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穷</a:t>
            </a:r>
          </a:p>
        </p:txBody>
      </p:sp>
      <p:graphicFrame>
        <p:nvGraphicFramePr>
          <p:cNvPr id="16" name="Group 130"/>
          <p:cNvGraphicFramePr>
            <a:graphicFrameLocks noGrp="1"/>
          </p:cNvGraphicFramePr>
          <p:nvPr/>
        </p:nvGraphicFramePr>
        <p:xfrm>
          <a:off x="2866947" y="3238137"/>
          <a:ext cx="1241821" cy="1123950"/>
        </p:xfrm>
        <a:graphic>
          <a:graphicData uri="http://schemas.openxmlformats.org/drawingml/2006/table">
            <a:tbl>
              <a:tblPr/>
              <a:tblGrid>
                <a:gridCol w="584597"/>
                <a:gridCol w="657224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44" name="矩形 12"/>
          <p:cNvSpPr>
            <a:spLocks noChangeArrowheads="1"/>
          </p:cNvSpPr>
          <p:nvPr/>
        </p:nvSpPr>
        <p:spPr bwMode="auto">
          <a:xfrm>
            <a:off x="2978866" y="3216705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目</a:t>
            </a:r>
          </a:p>
        </p:txBody>
      </p:sp>
      <p:graphicFrame>
        <p:nvGraphicFramePr>
          <p:cNvPr id="18" name="Group 131"/>
          <p:cNvGraphicFramePr>
            <a:graphicFrameLocks noGrp="1"/>
          </p:cNvGraphicFramePr>
          <p:nvPr/>
        </p:nvGraphicFramePr>
        <p:xfrm>
          <a:off x="4746350" y="3284483"/>
          <a:ext cx="1296590" cy="1123950"/>
        </p:xfrm>
        <a:graphic>
          <a:graphicData uri="http://schemas.openxmlformats.org/drawingml/2006/table">
            <a:tbl>
              <a:tblPr/>
              <a:tblGrid>
                <a:gridCol w="639366"/>
                <a:gridCol w="657224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56" name="矩形 12"/>
          <p:cNvSpPr>
            <a:spLocks noChangeArrowheads="1"/>
          </p:cNvSpPr>
          <p:nvPr/>
        </p:nvSpPr>
        <p:spPr bwMode="auto">
          <a:xfrm>
            <a:off x="4889225" y="3230905"/>
            <a:ext cx="1017984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7200" b="1" kern="0" dirty="0">
                <a:latin typeface="+mn-lt"/>
                <a:ea typeface="+mn-ea"/>
                <a:cs typeface="+mn-ea"/>
                <a:sym typeface="+mn-lt"/>
              </a:rPr>
              <a:t>更</a:t>
            </a:r>
          </a:p>
        </p:txBody>
      </p:sp>
      <p:sp>
        <p:nvSpPr>
          <p:cNvPr id="15458" name="Text Box 7"/>
          <p:cNvSpPr txBox="1">
            <a:spLocks noChangeArrowheads="1"/>
          </p:cNvSpPr>
          <p:nvPr/>
        </p:nvSpPr>
        <p:spPr bwMode="auto">
          <a:xfrm>
            <a:off x="358973" y="976081"/>
            <a:ext cx="65115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1800" kern="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注意生字的每一笔在田字格里的位置。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2" grpId="0"/>
      <p:bldP spid="15384" grpId="0"/>
      <p:bldP spid="15396" grpId="0"/>
      <p:bldP spid="15408" grpId="0"/>
      <p:bldP spid="15420" grpId="0"/>
      <p:bldP spid="15432" grpId="0"/>
      <p:bldP spid="15444" grpId="0"/>
      <p:bldP spid="154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 txBox="1">
            <a:spLocks noChangeArrowheads="1"/>
          </p:cNvSpPr>
          <p:nvPr/>
        </p:nvSpPr>
        <p:spPr bwMode="auto">
          <a:xfrm>
            <a:off x="790098" y="1261264"/>
            <a:ext cx="3132535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449580" indent="-44958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37185" indent="-337185" algn="r" eaLnBrk="1" hangingPunct="1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登上鹳雀楼，诗人看到了什么?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90099" y="1637811"/>
            <a:ext cx="3132535" cy="245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远处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太阳</a:t>
            </a:r>
            <a:r>
              <a:rPr lang="zh-CN" altLang="zh-CN" sz="1800" u="sng" kern="0" dirty="0"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楼下 </a:t>
            </a:r>
            <a:r>
              <a:rPr lang="zh-CN" altLang="en-US" sz="1800" kern="0" dirty="0"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黄河</a:t>
            </a:r>
            <a:r>
              <a:rPr lang="zh-CN" altLang="zh-CN" sz="1800" u="sng" kern="0" dirty="0">
                <a:latin typeface="+mn-lt"/>
                <a:ea typeface="+mn-ea"/>
                <a:cs typeface="+mn-ea"/>
                <a:sym typeface="+mn-lt"/>
              </a:rPr>
              <a:t>              </a:t>
            </a:r>
            <a:r>
              <a:rPr lang="zh-CN" altLang="zh-CN" sz="1800" b="1" kern="0" dirty="0">
                <a:latin typeface="+mn-lt"/>
                <a:ea typeface="+mn-ea"/>
                <a:cs typeface="+mn-ea"/>
                <a:sym typeface="+mn-lt"/>
              </a:rPr>
              <a:t>。 </a:t>
            </a:r>
          </a:p>
        </p:txBody>
      </p:sp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21818" y="2140263"/>
            <a:ext cx="2923483" cy="1948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矩形 5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482752" y="1079852"/>
            <a:ext cx="621506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白       日       依       山       尽，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482752" y="1877959"/>
            <a:ext cx="1728788" cy="485775"/>
          </a:xfrm>
          <a:prstGeom prst="wedgeRectCallout">
            <a:avLst>
              <a:gd name="adj1" fmla="val -12615"/>
              <a:gd name="adj2" fmla="val -108630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傍晚的太阳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2267297" y="1877959"/>
            <a:ext cx="809625" cy="485775"/>
          </a:xfrm>
          <a:prstGeom prst="wedgeRectCallout">
            <a:avLst>
              <a:gd name="adj1" fmla="val -16999"/>
              <a:gd name="adj2" fmla="val -95602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靠着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3076921" y="1875280"/>
            <a:ext cx="1241822" cy="485775"/>
          </a:xfrm>
          <a:prstGeom prst="wedgeRectCallout">
            <a:avLst>
              <a:gd name="adj1" fmla="val -15074"/>
              <a:gd name="adj2" fmla="val -113884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中条山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4448467" y="1886311"/>
            <a:ext cx="1728788" cy="485775"/>
          </a:xfrm>
          <a:prstGeom prst="wedgeRectCallout">
            <a:avLst>
              <a:gd name="adj1" fmla="val -52259"/>
              <a:gd name="adj2" fmla="val -13448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落下去了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82752" y="2646714"/>
            <a:ext cx="6215063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黄       河       入       海       流。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482752" y="3727802"/>
            <a:ext cx="1728788" cy="485775"/>
          </a:xfrm>
          <a:prstGeom prst="wedgeRectCallout">
            <a:avLst>
              <a:gd name="adj1" fmla="val 10137"/>
              <a:gd name="adj2" fmla="val -158065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滔滔黄河水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2267297" y="3756745"/>
            <a:ext cx="2160984" cy="485775"/>
          </a:xfrm>
          <a:prstGeom prst="wedgeRectCallout">
            <a:avLst>
              <a:gd name="adj1" fmla="val 533"/>
              <a:gd name="adj2" fmla="val -157019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滚滚流入大海</a:t>
            </a: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4586865" y="3592666"/>
            <a:ext cx="3576060" cy="756047"/>
          </a:xfrm>
          <a:prstGeom prst="wedgeRectCallout">
            <a:avLst>
              <a:gd name="adj1" fmla="val -39380"/>
              <a:gd name="adj2" fmla="val -85866"/>
            </a:avLst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    调整顺序</a:t>
            </a:r>
            <a:r>
              <a:rPr lang="en-US" altLang="zh-CN" sz="1500" kern="0" dirty="0">
                <a:solidFill>
                  <a:schemeClr val="bg1"/>
                </a:solidFill>
                <a:cs typeface="+mn-ea"/>
                <a:sym typeface="+mn-lt"/>
              </a:rPr>
              <a:t>——“</a:t>
            </a: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入海流”就是“流入海”。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7"/>
          <p:cNvSpPr txBox="1">
            <a:spLocks noChangeArrowheads="1"/>
          </p:cNvSpPr>
          <p:nvPr/>
        </p:nvSpPr>
        <p:spPr bwMode="auto">
          <a:xfrm>
            <a:off x="653370" y="1402932"/>
            <a:ext cx="621506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欲       穷       千      里       目，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632165" y="2161175"/>
            <a:ext cx="809625" cy="485775"/>
          </a:xfrm>
          <a:prstGeom prst="wedgeRectCallout">
            <a:avLst>
              <a:gd name="adj1" fmla="val -18007"/>
              <a:gd name="adj2" fmla="val -139070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想要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322639" y="2161175"/>
            <a:ext cx="864394" cy="485775"/>
          </a:xfrm>
          <a:prstGeom prst="wedgeRectCallout">
            <a:avLst>
              <a:gd name="adj1" fmla="val 129815"/>
              <a:gd name="adj2" fmla="val -113236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看到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32164" y="2929307"/>
            <a:ext cx="6215063" cy="4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更       上       一       层       楼。</a:t>
            </a: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654561" y="3664211"/>
            <a:ext cx="1026319" cy="485775"/>
          </a:xfrm>
          <a:prstGeom prst="wedgeRectCallout">
            <a:avLst>
              <a:gd name="adj1" fmla="val -33062"/>
              <a:gd name="adj2" fmla="val -238732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就要</a:t>
            </a:r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1680879" y="3664231"/>
            <a:ext cx="2160985" cy="485775"/>
          </a:xfrm>
          <a:prstGeom prst="wedgeRectCallout">
            <a:avLst>
              <a:gd name="adj1" fmla="val -83277"/>
              <a:gd name="adj2" fmla="val -214241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再登上一层楼</a:t>
            </a: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1477402" y="2161175"/>
            <a:ext cx="809625" cy="485775"/>
          </a:xfrm>
          <a:prstGeom prst="wedgeRectCallout">
            <a:avLst>
              <a:gd name="adj1" fmla="val -22579"/>
              <a:gd name="adj2" fmla="val -117481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全部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3330093" y="2157386"/>
            <a:ext cx="3756616" cy="404813"/>
          </a:xfrm>
          <a:prstGeom prst="wedgeRectCallout">
            <a:avLst>
              <a:gd name="adj1" fmla="val -58185"/>
              <a:gd name="adj2" fmla="val -75000"/>
            </a:avLst>
          </a:prstGeom>
          <a:solidFill>
            <a:schemeClr val="tx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想要看到千里之外的全部景色</a:t>
            </a: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5644305" y="1274700"/>
            <a:ext cx="1827610" cy="509588"/>
          </a:xfrm>
          <a:prstGeom prst="wedgeRectCallout">
            <a:avLst>
              <a:gd name="adj1" fmla="val 6883"/>
              <a:gd name="adj2" fmla="val 113073"/>
            </a:avLst>
          </a:prstGeom>
          <a:solidFill>
            <a:schemeClr val="tx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>
                <a:solidFill>
                  <a:schemeClr val="bg1"/>
                </a:solidFill>
                <a:cs typeface="+mn-ea"/>
                <a:sym typeface="+mn-lt"/>
              </a:rPr>
              <a:t>添加变通顺</a:t>
            </a: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4868182" y="3268475"/>
            <a:ext cx="3781709" cy="791472"/>
          </a:xfrm>
          <a:prstGeom prst="wedgeRectCallout">
            <a:avLst>
              <a:gd name="adj1" fmla="val -47280"/>
              <a:gd name="adj2" fmla="val -126671"/>
            </a:avLst>
          </a:prstGeom>
          <a:solidFill>
            <a:schemeClr val="tx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调整顺序</a:t>
            </a:r>
            <a:r>
              <a:rPr lang="en-US" altLang="zh-CN" sz="1500" kern="0" dirty="0">
                <a:solidFill>
                  <a:schemeClr val="bg1"/>
                </a:solidFill>
                <a:cs typeface="+mn-ea"/>
                <a:sym typeface="+mn-lt"/>
              </a:rPr>
              <a:t>——“</a:t>
            </a:r>
            <a:r>
              <a:rPr lang="zh-CN" altLang="en-US" sz="1500" kern="0" dirty="0">
                <a:solidFill>
                  <a:schemeClr val="bg1"/>
                </a:solidFill>
                <a:cs typeface="+mn-ea"/>
                <a:sym typeface="+mn-lt"/>
              </a:rPr>
              <a:t>千里 目”就是“目千里”。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诗歌讲解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6520" y="1167843"/>
            <a:ext cx="3870960" cy="297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4" name="矩形 3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朗读诗歌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078105" y="1464832"/>
            <a:ext cx="3784997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站得高，看得远。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高瞻远瞩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不断学习，与时俱进。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海纳百川，有容乃大。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78105" y="3420416"/>
            <a:ext cx="1947863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>
                <a:solidFill>
                  <a:srgbClr val="000099"/>
                </a:solidFill>
                <a:latin typeface="+mn-lt"/>
                <a:ea typeface="+mn-ea"/>
                <a:cs typeface="+mn-ea"/>
                <a:sym typeface="+mn-lt"/>
              </a:rPr>
              <a:t>坐井观天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kern="0">
                <a:solidFill>
                  <a:srgbClr val="000099"/>
                </a:solidFill>
                <a:latin typeface="+mn-lt"/>
                <a:ea typeface="+mn-ea"/>
                <a:cs typeface="+mn-ea"/>
                <a:sym typeface="+mn-lt"/>
              </a:rPr>
              <a:t>鼠目寸光</a:t>
            </a:r>
          </a:p>
        </p:txBody>
      </p:sp>
      <p:pic>
        <p:nvPicPr>
          <p:cNvPr id="20484" name="Picture 3" descr="鹳雀楼1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2647" y="1850113"/>
            <a:ext cx="3327722" cy="2491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矩形 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诗歌总结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412401" y="1104352"/>
            <a:ext cx="5399108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、背诵古诗；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、书写本课生字一字一词，听写。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3970" y="1917169"/>
            <a:ext cx="3225557" cy="2414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作业布置</a:t>
            </a: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形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 l="-79552" b="-15161"/>
          <a:stretch>
            <a:fillRect/>
          </a:stretch>
        </p:blipFill>
        <p:spPr>
          <a:xfrm>
            <a:off x="6505575" y="-704850"/>
            <a:ext cx="895350" cy="895350"/>
          </a:xfrm>
          <a:custGeom>
            <a:avLst/>
            <a:gdLst>
              <a:gd name="connsiteX0" fmla="*/ 0 w 1193800"/>
              <a:gd name="connsiteY0" fmla="*/ 0 h 1193800"/>
              <a:gd name="connsiteX1" fmla="*/ 528927 w 1193800"/>
              <a:gd name="connsiteY1" fmla="*/ 0 h 1193800"/>
              <a:gd name="connsiteX2" fmla="*/ 528927 w 1193800"/>
              <a:gd name="connsiteY2" fmla="*/ 1036635 h 1193800"/>
              <a:gd name="connsiteX3" fmla="*/ 1193800 w 1193800"/>
              <a:gd name="connsiteY3" fmla="*/ 1036635 h 1193800"/>
              <a:gd name="connsiteX4" fmla="*/ 1193800 w 1193800"/>
              <a:gd name="connsiteY4" fmla="*/ 1193800 h 1193800"/>
              <a:gd name="connsiteX5" fmla="*/ 0 w 1193800"/>
              <a:gd name="connsiteY5" fmla="*/ 1193800 h 1193800"/>
              <a:gd name="connsiteX6" fmla="*/ 0 w 1193800"/>
              <a:gd name="connsiteY6" fmla="*/ 0 h 11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3800" h="1193800">
                <a:moveTo>
                  <a:pt x="0" y="0"/>
                </a:moveTo>
                <a:lnTo>
                  <a:pt x="528927" y="0"/>
                </a:lnTo>
                <a:lnTo>
                  <a:pt x="528927" y="1036635"/>
                </a:lnTo>
                <a:lnTo>
                  <a:pt x="1193800" y="1036635"/>
                </a:lnTo>
                <a:lnTo>
                  <a:pt x="1193800" y="1193800"/>
                </a:lnTo>
                <a:lnTo>
                  <a:pt x="0" y="1193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34" name="任意形状 33"/>
          <p:cNvSpPr/>
          <p:nvPr/>
        </p:nvSpPr>
        <p:spPr>
          <a:xfrm>
            <a:off x="2052540" y="1948633"/>
            <a:ext cx="409688" cy="598040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任意形状 34"/>
          <p:cNvSpPr>
            <a:spLocks noChangeAspect="1"/>
          </p:cNvSpPr>
          <p:nvPr/>
        </p:nvSpPr>
        <p:spPr>
          <a:xfrm rot="4500000">
            <a:off x="6401798" y="2708796"/>
            <a:ext cx="270000" cy="394132"/>
          </a:xfrm>
          <a:custGeom>
            <a:avLst/>
            <a:gdLst>
              <a:gd name="connsiteX0" fmla="*/ 32688 w 546250"/>
              <a:gd name="connsiteY0" fmla="*/ 0 h 797387"/>
              <a:gd name="connsiteX1" fmla="*/ 472216 w 546250"/>
              <a:gd name="connsiteY1" fmla="*/ 283516 h 797387"/>
              <a:gd name="connsiteX2" fmla="*/ 501754 w 546250"/>
              <a:gd name="connsiteY2" fmla="*/ 797387 h 797387"/>
              <a:gd name="connsiteX3" fmla="*/ 63408 w 546250"/>
              <a:gd name="connsiteY3" fmla="*/ 513872 h 797387"/>
              <a:gd name="connsiteX4" fmla="*/ 32688 w 546250"/>
              <a:gd name="connsiteY4" fmla="*/ 0 h 797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50" h="797387">
                <a:moveTo>
                  <a:pt x="32688" y="0"/>
                </a:moveTo>
                <a:cubicBezTo>
                  <a:pt x="117758" y="60247"/>
                  <a:pt x="341067" y="62610"/>
                  <a:pt x="472216" y="283516"/>
                </a:cubicBezTo>
                <a:cubicBezTo>
                  <a:pt x="559266" y="441531"/>
                  <a:pt x="570124" y="630442"/>
                  <a:pt x="501754" y="797387"/>
                </a:cubicBezTo>
                <a:cubicBezTo>
                  <a:pt x="320748" y="772737"/>
                  <a:pt x="160102" y="668832"/>
                  <a:pt x="63408" y="513872"/>
                </a:cubicBezTo>
                <a:cubicBezTo>
                  <a:pt x="-66560" y="294148"/>
                  <a:pt x="45685" y="99231"/>
                  <a:pt x="32688" y="0"/>
                </a:cubicBezTo>
                <a:close/>
              </a:path>
            </a:pathLst>
          </a:custGeom>
          <a:gradFill>
            <a:gsLst>
              <a:gs pos="50000">
                <a:srgbClr val="FFD146"/>
              </a:gs>
              <a:gs pos="0">
                <a:srgbClr val="F5B700"/>
              </a:gs>
              <a:gs pos="100000">
                <a:srgbClr val="F5B700"/>
              </a:gs>
            </a:gsLst>
            <a:lin ang="2700000" scaled="0"/>
          </a:gradFill>
          <a:ln w="50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1945" y="1656538"/>
            <a:ext cx="1239068" cy="691531"/>
            <a:chOff x="3149857" y="1206559"/>
            <a:chExt cx="4482843" cy="2501900"/>
          </a:xfrm>
        </p:grpSpPr>
        <p:sp>
          <p:nvSpPr>
            <p:cNvPr id="49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1" name="直线连接符 50"/>
            <p:cNvCxnSpPr/>
            <p:nvPr/>
          </p:nvCxnSpPr>
          <p:spPr>
            <a:xfrm>
              <a:off x="44008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线连接符 52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0800000">
            <a:off x="6247035" y="2653390"/>
            <a:ext cx="1083838" cy="604896"/>
            <a:chOff x="3149857" y="1206559"/>
            <a:chExt cx="4482843" cy="2501900"/>
          </a:xfrm>
        </p:grpSpPr>
        <p:sp>
          <p:nvSpPr>
            <p:cNvPr id="57" name="圆角矩形 48"/>
            <p:cNvSpPr/>
            <p:nvPr/>
          </p:nvSpPr>
          <p:spPr>
            <a:xfrm>
              <a:off x="3149857" y="1206559"/>
              <a:ext cx="1250950" cy="2501900"/>
            </a:xfrm>
            <a:custGeom>
              <a:avLst/>
              <a:gdLst>
                <a:gd name="connsiteX0" fmla="*/ 0 w 4335814"/>
                <a:gd name="connsiteY0" fmla="*/ 1250950 h 2501900"/>
                <a:gd name="connsiteX1" fmla="*/ 1250950 w 4335814"/>
                <a:gd name="connsiteY1" fmla="*/ 0 h 2501900"/>
                <a:gd name="connsiteX2" fmla="*/ 3084864 w 4335814"/>
                <a:gd name="connsiteY2" fmla="*/ 0 h 2501900"/>
                <a:gd name="connsiteX3" fmla="*/ 4335814 w 4335814"/>
                <a:gd name="connsiteY3" fmla="*/ 1250950 h 2501900"/>
                <a:gd name="connsiteX4" fmla="*/ 4335814 w 4335814"/>
                <a:gd name="connsiteY4" fmla="*/ 1250950 h 2501900"/>
                <a:gd name="connsiteX5" fmla="*/ 3084864 w 4335814"/>
                <a:gd name="connsiteY5" fmla="*/ 2501900 h 2501900"/>
                <a:gd name="connsiteX6" fmla="*/ 1250950 w 4335814"/>
                <a:gd name="connsiteY6" fmla="*/ 2501900 h 2501900"/>
                <a:gd name="connsiteX7" fmla="*/ 0 w 4335814"/>
                <a:gd name="connsiteY7" fmla="*/ 1250950 h 2501900"/>
                <a:gd name="connsiteX0-1" fmla="*/ 4335814 w 4427254"/>
                <a:gd name="connsiteY0-2" fmla="*/ 1250950 h 2501900"/>
                <a:gd name="connsiteX1-3" fmla="*/ 3084864 w 4427254"/>
                <a:gd name="connsiteY1-4" fmla="*/ 2501900 h 2501900"/>
                <a:gd name="connsiteX2-5" fmla="*/ 1250950 w 4427254"/>
                <a:gd name="connsiteY2-6" fmla="*/ 2501900 h 2501900"/>
                <a:gd name="connsiteX3-7" fmla="*/ 0 w 4427254"/>
                <a:gd name="connsiteY3-8" fmla="*/ 1250950 h 2501900"/>
                <a:gd name="connsiteX4-9" fmla="*/ 1250950 w 4427254"/>
                <a:gd name="connsiteY4-10" fmla="*/ 0 h 2501900"/>
                <a:gd name="connsiteX5-11" fmla="*/ 3084864 w 4427254"/>
                <a:gd name="connsiteY5-12" fmla="*/ 0 h 2501900"/>
                <a:gd name="connsiteX6-13" fmla="*/ 4335814 w 4427254"/>
                <a:gd name="connsiteY6-14" fmla="*/ 1250950 h 2501900"/>
                <a:gd name="connsiteX7-15" fmla="*/ 4427254 w 4427254"/>
                <a:gd name="connsiteY7-16" fmla="*/ 1342390 h 2501900"/>
                <a:gd name="connsiteX0-17" fmla="*/ 4335814 w 4427254"/>
                <a:gd name="connsiteY0-18" fmla="*/ 1250950 h 2501900"/>
                <a:gd name="connsiteX1-19" fmla="*/ 3084864 w 4427254"/>
                <a:gd name="connsiteY1-20" fmla="*/ 2501900 h 2501900"/>
                <a:gd name="connsiteX2-21" fmla="*/ 1250950 w 4427254"/>
                <a:gd name="connsiteY2-22" fmla="*/ 2501900 h 2501900"/>
                <a:gd name="connsiteX3-23" fmla="*/ 0 w 4427254"/>
                <a:gd name="connsiteY3-24" fmla="*/ 1250950 h 2501900"/>
                <a:gd name="connsiteX4-25" fmla="*/ 1250950 w 4427254"/>
                <a:gd name="connsiteY4-26" fmla="*/ 0 h 2501900"/>
                <a:gd name="connsiteX5-27" fmla="*/ 4335814 w 4427254"/>
                <a:gd name="connsiteY5-28" fmla="*/ 1250950 h 2501900"/>
                <a:gd name="connsiteX6-29" fmla="*/ 4427254 w 4427254"/>
                <a:gd name="connsiteY6-30" fmla="*/ 1342390 h 2501900"/>
                <a:gd name="connsiteX0-31" fmla="*/ 4335814 w 4427254"/>
                <a:gd name="connsiteY0-32" fmla="*/ 1250950 h 2501900"/>
                <a:gd name="connsiteX1-33" fmla="*/ 1250950 w 4427254"/>
                <a:gd name="connsiteY1-34" fmla="*/ 2501900 h 2501900"/>
                <a:gd name="connsiteX2-35" fmla="*/ 0 w 4427254"/>
                <a:gd name="connsiteY2-36" fmla="*/ 1250950 h 2501900"/>
                <a:gd name="connsiteX3-37" fmla="*/ 1250950 w 4427254"/>
                <a:gd name="connsiteY3-38" fmla="*/ 0 h 2501900"/>
                <a:gd name="connsiteX4-39" fmla="*/ 4335814 w 4427254"/>
                <a:gd name="connsiteY4-40" fmla="*/ 1250950 h 2501900"/>
                <a:gd name="connsiteX5-41" fmla="*/ 4427254 w 4427254"/>
                <a:gd name="connsiteY5-42" fmla="*/ 1342390 h 2501900"/>
                <a:gd name="connsiteX0-43" fmla="*/ 4335814 w 4427254"/>
                <a:gd name="connsiteY0-44" fmla="*/ 1250950 h 2501900"/>
                <a:gd name="connsiteX1-45" fmla="*/ 1250950 w 4427254"/>
                <a:gd name="connsiteY1-46" fmla="*/ 2501900 h 2501900"/>
                <a:gd name="connsiteX2-47" fmla="*/ 0 w 4427254"/>
                <a:gd name="connsiteY2-48" fmla="*/ 1250950 h 2501900"/>
                <a:gd name="connsiteX3-49" fmla="*/ 1250950 w 4427254"/>
                <a:gd name="connsiteY3-50" fmla="*/ 0 h 2501900"/>
                <a:gd name="connsiteX4-51" fmla="*/ 4427254 w 4427254"/>
                <a:gd name="connsiteY4-52" fmla="*/ 1342390 h 2501900"/>
                <a:gd name="connsiteX0-53" fmla="*/ 1250950 w 4427254"/>
                <a:gd name="connsiteY0-54" fmla="*/ 2501900 h 2501900"/>
                <a:gd name="connsiteX1-55" fmla="*/ 0 w 4427254"/>
                <a:gd name="connsiteY1-56" fmla="*/ 1250950 h 2501900"/>
                <a:gd name="connsiteX2-57" fmla="*/ 1250950 w 4427254"/>
                <a:gd name="connsiteY2-58" fmla="*/ 0 h 2501900"/>
                <a:gd name="connsiteX3-59" fmla="*/ 4427254 w 4427254"/>
                <a:gd name="connsiteY3-60" fmla="*/ 1342390 h 2501900"/>
                <a:gd name="connsiteX0-61" fmla="*/ 1250950 w 1250950"/>
                <a:gd name="connsiteY0-62" fmla="*/ 2501900 h 2501900"/>
                <a:gd name="connsiteX1-63" fmla="*/ 0 w 1250950"/>
                <a:gd name="connsiteY1-64" fmla="*/ 1250950 h 2501900"/>
                <a:gd name="connsiteX2-65" fmla="*/ 1250950 w 1250950"/>
                <a:gd name="connsiteY2-66" fmla="*/ 0 h 250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1250950" h="2501900">
                  <a:moveTo>
                    <a:pt x="1250950" y="2501900"/>
                  </a:moveTo>
                  <a:cubicBezTo>
                    <a:pt x="528314" y="2501900"/>
                    <a:pt x="0" y="1941831"/>
                    <a:pt x="0" y="1250950"/>
                  </a:cubicBezTo>
                  <a:cubicBezTo>
                    <a:pt x="0" y="560069"/>
                    <a:pt x="560069" y="0"/>
                    <a:pt x="1250950" y="0"/>
                  </a:cubicBezTo>
                </a:path>
              </a:pathLst>
            </a:custGeom>
            <a:noFill/>
            <a:ln w="9525">
              <a:gradFill>
                <a:gsLst>
                  <a:gs pos="0">
                    <a:srgbClr val="E4B684"/>
                  </a:gs>
                  <a:gs pos="100000">
                    <a:srgbClr val="C0936B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58" name="直线连接符 57"/>
            <p:cNvCxnSpPr/>
            <p:nvPr/>
          </p:nvCxnSpPr>
          <p:spPr>
            <a:xfrm>
              <a:off x="4388107" y="3708459"/>
              <a:ext cx="869693" cy="0"/>
            </a:xfrm>
            <a:prstGeom prst="line">
              <a:avLst/>
            </a:prstGeom>
            <a:ln w="9525">
              <a:gradFill>
                <a:gsLst>
                  <a:gs pos="0">
                    <a:srgbClr val="C0936B"/>
                  </a:gs>
                  <a:gs pos="10000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线连接符 58"/>
            <p:cNvCxnSpPr/>
            <p:nvPr/>
          </p:nvCxnSpPr>
          <p:spPr>
            <a:xfrm>
              <a:off x="4400807" y="1206559"/>
              <a:ext cx="3231893" cy="0"/>
            </a:xfrm>
            <a:prstGeom prst="line">
              <a:avLst/>
            </a:prstGeom>
            <a:ln w="9525">
              <a:gradFill>
                <a:gsLst>
                  <a:gs pos="100000">
                    <a:srgbClr val="C0936B"/>
                  </a:gs>
                  <a:gs pos="0">
                    <a:srgbClr val="E4B68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8" name="图片 87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03" y="-117830"/>
            <a:ext cx="2390084" cy="1644252"/>
          </a:xfrm>
          <a:prstGeom prst="rect">
            <a:avLst/>
          </a:prstGeom>
        </p:spPr>
      </p:pic>
      <p:pic>
        <p:nvPicPr>
          <p:cNvPr id="97" name="图片 96" descr="图片包含 笔记本, 黑暗, 电脑, 飞行&#10;&#10;描述已自动生成"/>
          <p:cNvPicPr>
            <a:picLocks noChangeAspect="1"/>
          </p:cNvPicPr>
          <p:nvPr/>
        </p:nvPicPr>
        <p:blipFill rotWithShape="1">
          <a:blip r:embed="rId7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5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898" y="3516927"/>
            <a:ext cx="1936556" cy="1332248"/>
          </a:xfrm>
          <a:prstGeom prst="rect">
            <a:avLst/>
          </a:prstGeom>
        </p:spPr>
      </p:pic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2725313" y="1816096"/>
            <a:ext cx="369337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kumimoji="1" lang="zh-CN" altLang="en-US" sz="6000" b="1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latin typeface="+mn-lt"/>
                <a:ea typeface="+mn-ea"/>
                <a:cs typeface="+mn-ea"/>
                <a:sym typeface="+mn-lt"/>
              </a:rPr>
              <a:t>谢谢观看</a:t>
            </a:r>
          </a:p>
        </p:txBody>
      </p:sp>
      <p:sp>
        <p:nvSpPr>
          <p:cNvPr id="5" name="矩形: 圆角 4"/>
          <p:cNvSpPr/>
          <p:nvPr/>
        </p:nvSpPr>
        <p:spPr>
          <a:xfrm>
            <a:off x="6505575" y="789385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 flipH="1">
            <a:off x="-254610" y="3550200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936B">
                  <a:alpha val="28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 flipH="1">
            <a:off x="585938" y="3831011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6137936" y="1091832"/>
            <a:ext cx="2893035" cy="3786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4B684">
                  <a:alpha val="46000"/>
                </a:srgbClr>
              </a:gs>
              <a:gs pos="100000">
                <a:srgbClr val="E4B684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266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135080" y="940228"/>
            <a:ext cx="348615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鹳雀楼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1640" y="1231287"/>
            <a:ext cx="5089328" cy="420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旧址在山西省的永济县。因为经常有一种形状像鹤的鹳鸟停留在上面，所以叫做鹳雀楼。楼一共三层，在楼上可以望见雄伟的中条山和浩浩荡荡的黄河，是当地的名胜。唐代有位著名的诗人叫做王之涣，他登上这座鹳雀楼后感慨万分，写下了千古传诵的诗章：</a:t>
            </a:r>
          </a:p>
          <a:p>
            <a:pPr eaLnBrk="1" hangingPunct="1">
              <a:lnSpc>
                <a:spcPct val="200000"/>
              </a:lnSpc>
              <a:spcBef>
                <a:spcPct val="50000"/>
              </a:spcBef>
              <a:defRPr/>
            </a:pPr>
            <a:endParaRPr lang="zh-CN" altLang="zh-CN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907387" y="4130147"/>
            <a:ext cx="160020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《登鹳雀楼》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054" y="1023127"/>
            <a:ext cx="2152559" cy="340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矩形 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610879" y="213582"/>
            <a:ext cx="2329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495300" y="1137570"/>
            <a:ext cx="4981575" cy="297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zh-CN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王之涣，字季凌，生于668年，卒于742年，王之涣少有侠气，去官之后，漫游黄河南北，强自克制，功于文学，十年后名声大振。在李白、杜甫还不出的时候，王之涣、王昌龄、高适已经名躁一时。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zh-CN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王之涣存世诗现在只有六首，他的作品，以边塞诗见长，诗境广阔，激人奋进。</a:t>
            </a:r>
            <a:endParaRPr lang="en-US" altLang="zh-CN" sz="18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1928" y="1604806"/>
            <a:ext cx="2933617" cy="220021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矩形 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作者介绍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1843" y="1410280"/>
            <a:ext cx="3465242" cy="266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4" name="矩形 3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诗歌范读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剪去对角的矩形 2"/>
          <p:cNvSpPr/>
          <p:nvPr/>
        </p:nvSpPr>
        <p:spPr>
          <a:xfrm>
            <a:off x="1403682" y="1017395"/>
            <a:ext cx="6336637" cy="342900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461983" y="1692793"/>
            <a:ext cx="2283540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白日：傍晚的太阳。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依：靠着，倚靠着。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尽：尽头，完了。</a:t>
            </a:r>
          </a:p>
        </p:txBody>
      </p:sp>
      <p:sp>
        <p:nvSpPr>
          <p:cNvPr id="6" name="矩形 5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  <p:sp>
        <p:nvSpPr>
          <p:cNvPr id="2" name="矩形 1"/>
          <p:cNvSpPr/>
          <p:nvPr/>
        </p:nvSpPr>
        <p:spPr>
          <a:xfrm>
            <a:off x="4368627" y="1697463"/>
            <a:ext cx="3499234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cs typeface="+mn-ea"/>
                <a:sym typeface="+mn-lt"/>
              </a:rPr>
              <a:t>欲：想要。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cs typeface="+mn-ea"/>
                <a:sym typeface="+mn-lt"/>
              </a:rPr>
              <a:t>穷：穷尽，全部。</a:t>
            </a:r>
          </a:p>
          <a:p>
            <a:pPr lvl="0">
              <a:lnSpc>
                <a:spcPct val="200000"/>
              </a:lnSpc>
              <a:defRPr/>
            </a:pPr>
            <a:r>
              <a:rPr lang="zh-CN" altLang="en-US" sz="1800" kern="0" dirty="0">
                <a:solidFill>
                  <a:srgbClr val="000000"/>
                </a:solidFill>
                <a:cs typeface="+mn-ea"/>
                <a:sym typeface="+mn-lt"/>
              </a:rPr>
              <a:t>千里目：目千里，看到千里之外。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剪去对角的矩形 15"/>
          <p:cNvSpPr/>
          <p:nvPr/>
        </p:nvSpPr>
        <p:spPr>
          <a:xfrm>
            <a:off x="1403682" y="1017395"/>
            <a:ext cx="6336637" cy="342900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089550" y="1411497"/>
            <a:ext cx="13168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dēng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089549" y="1920062"/>
            <a:ext cx="366832" cy="39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100" kern="0" dirty="0">
                <a:latin typeface="+mn-lt"/>
                <a:ea typeface="+mn-ea"/>
                <a:cs typeface="+mn-ea"/>
                <a:sym typeface="+mn-lt"/>
              </a:rPr>
              <a:t>登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979887" y="1946164"/>
            <a:ext cx="9727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生字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2979886" y="1430913"/>
            <a:ext cx="140374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拼音</a:t>
            </a:r>
          </a:p>
        </p:txBody>
      </p:sp>
      <p:sp>
        <p:nvSpPr>
          <p:cNvPr id="11270" name="Text Box 8"/>
          <p:cNvSpPr txBox="1">
            <a:spLocks noChangeArrowheads="1"/>
          </p:cNvSpPr>
          <p:nvPr/>
        </p:nvSpPr>
        <p:spPr bwMode="auto">
          <a:xfrm>
            <a:off x="2979887" y="2461416"/>
            <a:ext cx="91797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结构</a:t>
            </a:r>
          </a:p>
        </p:txBody>
      </p:sp>
      <p:sp>
        <p:nvSpPr>
          <p:cNvPr id="11271" name="Text Box 9"/>
          <p:cNvSpPr txBox="1">
            <a:spLocks noChangeArrowheads="1"/>
          </p:cNvSpPr>
          <p:nvPr/>
        </p:nvSpPr>
        <p:spPr bwMode="auto">
          <a:xfrm>
            <a:off x="2979887" y="2976667"/>
            <a:ext cx="97274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字义</a:t>
            </a:r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2979887" y="3491919"/>
            <a:ext cx="91797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组词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089549" y="2474792"/>
            <a:ext cx="270033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上下结构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089550" y="2983356"/>
            <a:ext cx="48601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(人)由低处到高处(多指步行)。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089549" y="3491919"/>
            <a:ext cx="44267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登山   登陆    登高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845597" y="1715332"/>
            <a:ext cx="194429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→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33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癶</a:t>
            </a:r>
            <a:r>
              <a:rPr lang="zh-CN" altLang="zh-CN" sz="1500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+豆</a:t>
            </a:r>
          </a:p>
        </p:txBody>
      </p:sp>
      <p:sp>
        <p:nvSpPr>
          <p:cNvPr id="15" name="矩形 14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剪去对角的矩形 16"/>
          <p:cNvSpPr/>
          <p:nvPr/>
        </p:nvSpPr>
        <p:spPr>
          <a:xfrm>
            <a:off x="1403682" y="1017395"/>
            <a:ext cx="6336637" cy="342900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12184" y="1492526"/>
            <a:ext cx="14585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guàn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41854" y="2013952"/>
            <a:ext cx="36933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鹳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411981" y="2456459"/>
            <a:ext cx="16204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左右结构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370372" y="2991074"/>
            <a:ext cx="346742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像白鹤，嘴长</a:t>
            </a:r>
            <a:r>
              <a:rPr lang="zh-CN" altLang="zh-CN" sz="1800" kern="0">
                <a:latin typeface="+mn-lt"/>
                <a:ea typeface="+mn-ea"/>
                <a:cs typeface="+mn-ea"/>
                <a:sym typeface="+mn-lt"/>
              </a:rPr>
              <a:t>直，顶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不红。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370372" y="3544215"/>
            <a:ext cx="27551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白鹳   鹳雀  </a:t>
            </a:r>
          </a:p>
        </p:txBody>
      </p:sp>
      <p:grpSp>
        <p:nvGrpSpPr>
          <p:cNvPr id="12295" name="Group 9"/>
          <p:cNvGrpSpPr/>
          <p:nvPr/>
        </p:nvGrpSpPr>
        <p:grpSpPr bwMode="auto">
          <a:xfrm>
            <a:off x="3008437" y="1493044"/>
            <a:ext cx="1403747" cy="2365772"/>
            <a:chOff x="438" y="300"/>
            <a:chExt cx="1179" cy="1987"/>
          </a:xfrm>
        </p:grpSpPr>
        <p:sp>
          <p:nvSpPr>
            <p:cNvPr id="12296" name="Text Box 10"/>
            <p:cNvSpPr txBox="1">
              <a:spLocks noChangeArrowheads="1"/>
            </p:cNvSpPr>
            <p:nvPr/>
          </p:nvSpPr>
          <p:spPr bwMode="auto">
            <a:xfrm>
              <a:off x="438" y="300"/>
              <a:ext cx="117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拼音</a:t>
              </a:r>
            </a:p>
          </p:txBody>
        </p:sp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438" y="719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生字</a:t>
              </a:r>
            </a:p>
          </p:txBody>
        </p:sp>
        <p:sp>
          <p:nvSpPr>
            <p:cNvPr id="12298" name="Text Box 12"/>
            <p:cNvSpPr txBox="1">
              <a:spLocks noChangeArrowheads="1"/>
            </p:cNvSpPr>
            <p:nvPr/>
          </p:nvSpPr>
          <p:spPr bwMode="auto">
            <a:xfrm>
              <a:off x="438" y="1139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结构</a:t>
              </a:r>
            </a:p>
          </p:txBody>
        </p:sp>
        <p:sp>
          <p:nvSpPr>
            <p:cNvPr id="12299" name="Text Box 13"/>
            <p:cNvSpPr txBox="1">
              <a:spLocks noChangeArrowheads="1"/>
            </p:cNvSpPr>
            <p:nvPr/>
          </p:nvSpPr>
          <p:spPr bwMode="auto">
            <a:xfrm>
              <a:off x="438" y="1558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字义</a:t>
              </a:r>
            </a:p>
          </p:txBody>
        </p:sp>
        <p:sp>
          <p:nvSpPr>
            <p:cNvPr id="12300" name="Text Box 14"/>
            <p:cNvSpPr txBox="1">
              <a:spLocks noChangeArrowheads="1"/>
            </p:cNvSpPr>
            <p:nvPr/>
          </p:nvSpPr>
          <p:spPr bwMode="auto">
            <a:xfrm>
              <a:off x="438" y="1977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组词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剪去对角的矩形 17"/>
          <p:cNvSpPr/>
          <p:nvPr/>
        </p:nvSpPr>
        <p:spPr>
          <a:xfrm>
            <a:off x="1403682" y="1017395"/>
            <a:ext cx="6336637" cy="342900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896695" y="2273022"/>
            <a:ext cx="485775" cy="27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zh-CN" sz="1800" ker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315" name="Group 3"/>
          <p:cNvGrpSpPr/>
          <p:nvPr/>
        </p:nvGrpSpPr>
        <p:grpSpPr bwMode="auto">
          <a:xfrm>
            <a:off x="2654623" y="1539374"/>
            <a:ext cx="1403747" cy="2320528"/>
            <a:chOff x="453" y="300"/>
            <a:chExt cx="1179" cy="1949"/>
          </a:xfrm>
        </p:grpSpPr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453" y="300"/>
              <a:ext cx="117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拼音</a:t>
              </a:r>
            </a:p>
          </p:txBody>
        </p:sp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453" y="710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生字</a:t>
              </a:r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453" y="1119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结构</a:t>
              </a:r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453" y="1529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字义</a:t>
              </a:r>
            </a:p>
          </p:txBody>
        </p:sp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453" y="1939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组词</a:t>
              </a:r>
            </a:p>
          </p:txBody>
        </p:sp>
      </p:grp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631389" y="1537259"/>
            <a:ext cx="5592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què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631388" y="2025646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>
                <a:latin typeface="+mn-lt"/>
                <a:ea typeface="+mn-ea"/>
                <a:cs typeface="+mn-ea"/>
                <a:sym typeface="+mn-lt"/>
              </a:rPr>
              <a:t>雀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631388" y="2514033"/>
            <a:ext cx="19442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>
                <a:latin typeface="+mn-lt"/>
                <a:ea typeface="+mn-ea"/>
                <a:cs typeface="+mn-ea"/>
                <a:sym typeface="+mn-lt"/>
              </a:rPr>
              <a:t>上下结构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631388" y="3002421"/>
            <a:ext cx="44815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体形较小的鸟类。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631389" y="3490809"/>
            <a:ext cx="43743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麻雀   山雀  孔雀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4313284" y="2025645"/>
            <a:ext cx="468034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>
                <a:latin typeface="+mn-lt"/>
                <a:ea typeface="+mn-ea"/>
                <a:cs typeface="+mn-ea"/>
                <a:sym typeface="+mn-lt"/>
              </a:rPr>
              <a:t>→小+隹(“隹”指短尾的鸟。)</a:t>
            </a:r>
          </a:p>
        </p:txBody>
      </p:sp>
      <p:sp>
        <p:nvSpPr>
          <p:cNvPr id="17" name="矩形 1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2" grpId="1"/>
      <p:bldP spid="13" grpId="0"/>
      <p:bldP spid="14" grpId="0"/>
      <p:bldP spid="15" grpId="0" build="p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剪去对角的矩形 17"/>
          <p:cNvSpPr/>
          <p:nvPr/>
        </p:nvSpPr>
        <p:spPr>
          <a:xfrm>
            <a:off x="1403682" y="1017395"/>
            <a:ext cx="6336637" cy="342900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407949" y="2303977"/>
            <a:ext cx="485775" cy="27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zh-CN" altLang="zh-CN" sz="1800" ker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339" name="Group 3"/>
          <p:cNvGrpSpPr/>
          <p:nvPr/>
        </p:nvGrpSpPr>
        <p:grpSpPr bwMode="auto">
          <a:xfrm>
            <a:off x="2326612" y="1525085"/>
            <a:ext cx="1403747" cy="2227660"/>
            <a:chOff x="331" y="300"/>
            <a:chExt cx="1179" cy="1871"/>
          </a:xfrm>
        </p:grpSpPr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331" y="300"/>
              <a:ext cx="1179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拼音</a:t>
              </a:r>
            </a:p>
          </p:txBody>
        </p:sp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331" y="690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生字</a:t>
              </a:r>
            </a:p>
          </p:txBody>
        </p:sp>
        <p:sp>
          <p:nvSpPr>
            <p:cNvPr id="14342" name="Text Box 6"/>
            <p:cNvSpPr txBox="1">
              <a:spLocks noChangeArrowheads="1"/>
            </p:cNvSpPr>
            <p:nvPr/>
          </p:nvSpPr>
          <p:spPr bwMode="auto">
            <a:xfrm>
              <a:off x="331" y="1081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结构</a:t>
              </a:r>
            </a:p>
          </p:txBody>
        </p:sp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331" y="1471"/>
              <a:ext cx="81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字义</a:t>
              </a:r>
            </a:p>
          </p:txBody>
        </p:sp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331" y="1861"/>
              <a:ext cx="77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1800" kern="0" dirty="0">
                  <a:solidFill>
                    <a:srgbClr val="7030A0"/>
                  </a:solidFill>
                  <a:latin typeface="+mn-lt"/>
                  <a:ea typeface="+mn-ea"/>
                  <a:cs typeface="+mn-ea"/>
                  <a:sym typeface="+mn-lt"/>
                </a:rPr>
                <a:t>组词</a:t>
              </a:r>
            </a:p>
          </p:txBody>
        </p:sp>
      </p:grp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377041" y="1526561"/>
            <a:ext cx="81081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yī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377041" y="1990833"/>
            <a:ext cx="375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依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377041" y="2455106"/>
            <a:ext cx="194429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>
                <a:latin typeface="+mn-lt"/>
                <a:ea typeface="+mn-ea"/>
                <a:cs typeface="+mn-ea"/>
                <a:sym typeface="+mn-lt"/>
              </a:rPr>
              <a:t>左右结构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377041" y="2919378"/>
            <a:ext cx="448151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靠着。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377041" y="3383652"/>
            <a:ext cx="48065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依靠   依照</a:t>
            </a: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890200" y="1989429"/>
            <a:ext cx="42933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→亻+衣</a:t>
            </a:r>
            <a:r>
              <a:rPr lang="en-US" altLang="zh-CN" sz="18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800" kern="0" dirty="0">
                <a:latin typeface="+mn-lt"/>
                <a:ea typeface="+mn-ea"/>
                <a:cs typeface="+mn-ea"/>
                <a:sym typeface="+mn-lt"/>
              </a:rPr>
              <a:t>(人要依靠衣服遮羞取暖)</a:t>
            </a:r>
          </a:p>
        </p:txBody>
      </p:sp>
      <p:sp>
        <p:nvSpPr>
          <p:cNvPr id="17" name="矩形 16"/>
          <p:cNvSpPr/>
          <p:nvPr/>
        </p:nvSpPr>
        <p:spPr>
          <a:xfrm>
            <a:off x="632165" y="314353"/>
            <a:ext cx="149560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2400" b="1" spc="450" dirty="0">
                <a:gradFill>
                  <a:gsLst>
                    <a:gs pos="75000">
                      <a:srgbClr val="C58F67"/>
                    </a:gs>
                    <a:gs pos="50000">
                      <a:srgbClr val="E4B684"/>
                    </a:gs>
                    <a:gs pos="25000">
                      <a:srgbClr val="C58F67"/>
                    </a:gs>
                    <a:gs pos="0">
                      <a:srgbClr val="E4B684"/>
                    </a:gs>
                    <a:gs pos="100000">
                      <a:srgbClr val="E4B684"/>
                    </a:gs>
                  </a:gsLst>
                  <a:lin ang="2700000" scaled="0"/>
                </a:gradFill>
                <a:cs typeface="+mn-ea"/>
                <a:sym typeface="+mn-lt"/>
              </a:rPr>
              <a:t>字词积累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2" grpId="1"/>
      <p:bldP spid="13" grpId="0"/>
      <p:bldP spid="14" grpId="0"/>
      <p:bldP spid="15" grpId="0" build="p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第134期作业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4A7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44A74"/>
      </a:hlink>
      <a:folHlink>
        <a:srgbClr val="BFBFBF"/>
      </a:folHlink>
    </a:clrScheme>
    <a:fontScheme name="ntax1je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624</Words>
  <Application>Microsoft Office PowerPoint</Application>
  <PresentationFormat>全屏显示(16:9)</PresentationFormat>
  <Paragraphs>143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2020-10-19T02:43:58Z</dcterms:created>
  <dcterms:modified xsi:type="dcterms:W3CDTF">2021-05-18T05:08:48Z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