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457" r:id="rId3"/>
    <p:sldId id="464" r:id="rId4"/>
    <p:sldId id="466" r:id="rId5"/>
    <p:sldId id="467" r:id="rId6"/>
    <p:sldId id="468" r:id="rId7"/>
    <p:sldId id="469" r:id="rId8"/>
    <p:sldId id="470" r:id="rId9"/>
    <p:sldId id="471" r:id="rId10"/>
    <p:sldId id="472" r:id="rId11"/>
    <p:sldId id="473" r:id="rId12"/>
    <p:sldId id="478" r:id="rId13"/>
    <p:sldId id="479" r:id="rId14"/>
    <p:sldId id="480" r:id="rId15"/>
    <p:sldId id="462" r:id="rId16"/>
    <p:sldId id="481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>
          <p15:clr>
            <a:srgbClr val="A4A3A4"/>
          </p15:clr>
        </p15:guide>
        <p15:guide id="2" orient="horz" pos="498">
          <p15:clr>
            <a:srgbClr val="A4A3A4"/>
          </p15:clr>
        </p15:guide>
        <p15:guide id="3" orient="horz" pos="2946">
          <p15:clr>
            <a:srgbClr val="A4A3A4"/>
          </p15:clr>
        </p15:guide>
        <p15:guide id="4" orient="horz" pos="2898">
          <p15:clr>
            <a:srgbClr val="A4A3A4"/>
          </p15:clr>
        </p15:guide>
        <p15:guide id="5" pos="312">
          <p15:clr>
            <a:srgbClr val="A4A3A4"/>
          </p15:clr>
        </p15:guide>
        <p15:guide id="6" pos="541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雪贤 宋" initials="雪贤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4B684"/>
    <a:srgbClr val="C0936B"/>
    <a:srgbClr val="E8681A"/>
    <a:srgbClr val="FDB00D"/>
    <a:srgbClr val="F5B700"/>
    <a:srgbClr val="FFD146"/>
    <a:srgbClr val="FFFDF8"/>
    <a:srgbClr val="FFF6E8"/>
    <a:srgbClr val="C58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816" y="132"/>
      </p:cViewPr>
      <p:guideLst>
        <p:guide orient="horz" pos="450"/>
        <p:guide orient="horz" pos="498"/>
        <p:guide orient="horz" pos="2946"/>
        <p:guide orient="horz" pos="2898"/>
        <p:guide pos="312"/>
        <p:guide pos="54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3DDB9E7-06CF-4192-A4E4-170458F8BFC9}" type="datetimeFigureOut">
              <a:rPr lang="zh-CN" altLang="en-US" smtClean="0"/>
              <a:t>2021/5/17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238EA4D6-130F-48F5-97DA-B25FDFF56A98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3943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741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1099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0549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1607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862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639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7729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2110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1584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177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64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462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48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1694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620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email">
            <a:alphaModFix amt="23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06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99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108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88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7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421" y="195219"/>
            <a:ext cx="1414040" cy="972785"/>
          </a:xfrm>
          <a:prstGeom prst="rect">
            <a:avLst/>
          </a:prstGeom>
        </p:spPr>
      </p:pic>
      <p:sp>
        <p:nvSpPr>
          <p:cNvPr id="4" name="任意形状 39"/>
          <p:cNvSpPr>
            <a:spLocks noChangeAspect="1"/>
          </p:cNvSpPr>
          <p:nvPr userDrawn="1"/>
        </p:nvSpPr>
        <p:spPr>
          <a:xfrm rot="4500000">
            <a:off x="264955" y="423811"/>
            <a:ext cx="145083" cy="211784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ea typeface="OPPOSans R" panose="00020600040101010101" pitchFamily="18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7895544" y="4515296"/>
            <a:ext cx="1546200" cy="322959"/>
            <a:chOff x="8183915" y="1052513"/>
            <a:chExt cx="4347565" cy="908088"/>
          </a:xfrm>
        </p:grpSpPr>
        <p:sp>
          <p:nvSpPr>
            <p:cNvPr id="7" name="矩形: 圆角 6"/>
            <p:cNvSpPr/>
            <p:nvPr/>
          </p:nvSpPr>
          <p:spPr>
            <a:xfrm>
              <a:off x="8674100" y="1052513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0936B">
                    <a:alpha val="28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8183915" y="1455776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B684">
                    <a:alpha val="46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</p:grpSp>
      <p:sp>
        <p:nvSpPr>
          <p:cNvPr id="11" name="任意形状 14"/>
          <p:cNvSpPr/>
          <p:nvPr/>
        </p:nvSpPr>
        <p:spPr>
          <a:xfrm rot="16200000">
            <a:off x="1148826" y="-287701"/>
            <a:ext cx="462281" cy="1595229"/>
          </a:xfrm>
          <a:custGeom>
            <a:avLst/>
            <a:gdLst>
              <a:gd name="connsiteX0" fmla="*/ 145135 w 792000"/>
              <a:gd name="connsiteY0" fmla="*/ 0 h 2880000"/>
              <a:gd name="connsiteX1" fmla="*/ 645347 w 792000"/>
              <a:gd name="connsiteY1" fmla="*/ 0 h 2880000"/>
              <a:gd name="connsiteX2" fmla="*/ 656162 w 792000"/>
              <a:gd name="connsiteY2" fmla="*/ 53572 h 2880000"/>
              <a:gd name="connsiteX3" fmla="*/ 788846 w 792000"/>
              <a:gd name="connsiteY3" fmla="*/ 141521 h 2880000"/>
              <a:gd name="connsiteX4" fmla="*/ 792000 w 792000"/>
              <a:gd name="connsiteY4" fmla="*/ 140884 h 2880000"/>
              <a:gd name="connsiteX5" fmla="*/ 792000 w 792000"/>
              <a:gd name="connsiteY5" fmla="*/ 2736637 h 2880000"/>
              <a:gd name="connsiteX6" fmla="*/ 788846 w 792000"/>
              <a:gd name="connsiteY6" fmla="*/ 2736000 h 2880000"/>
              <a:gd name="connsiteX7" fmla="*/ 644846 w 792000"/>
              <a:gd name="connsiteY7" fmla="*/ 2880000 h 2880000"/>
              <a:gd name="connsiteX8" fmla="*/ 145410 w 792000"/>
              <a:gd name="connsiteY8" fmla="*/ 2880000 h 2880000"/>
              <a:gd name="connsiteX9" fmla="*/ 134112 w 792000"/>
              <a:gd name="connsiteY9" fmla="*/ 2824037 h 2880000"/>
              <a:gd name="connsiteX10" fmla="*/ 1428 w 792000"/>
              <a:gd name="connsiteY10" fmla="*/ 2736088 h 2880000"/>
              <a:gd name="connsiteX11" fmla="*/ 0 w 792000"/>
              <a:gd name="connsiteY11" fmla="*/ 2736377 h 2880000"/>
              <a:gd name="connsiteX12" fmla="*/ 0 w 792000"/>
              <a:gd name="connsiteY12" fmla="*/ 142262 h 2880000"/>
              <a:gd name="connsiteX13" fmla="*/ 1428 w 792000"/>
              <a:gd name="connsiteY13" fmla="*/ 142550 h 2880000"/>
              <a:gd name="connsiteX14" fmla="*/ 134112 w 792000"/>
              <a:gd name="connsiteY14" fmla="*/ 54601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2000" h="2880000">
                <a:moveTo>
                  <a:pt x="145135" y="0"/>
                </a:moveTo>
                <a:lnTo>
                  <a:pt x="645347" y="0"/>
                </a:lnTo>
                <a:lnTo>
                  <a:pt x="656162" y="53572"/>
                </a:lnTo>
                <a:cubicBezTo>
                  <a:pt x="678023" y="105256"/>
                  <a:pt x="729199" y="141521"/>
                  <a:pt x="788846" y="141521"/>
                </a:cubicBezTo>
                <a:lnTo>
                  <a:pt x="792000" y="140884"/>
                </a:lnTo>
                <a:lnTo>
                  <a:pt x="792000" y="2736637"/>
                </a:lnTo>
                <a:lnTo>
                  <a:pt x="788846" y="2736000"/>
                </a:lnTo>
                <a:cubicBezTo>
                  <a:pt x="709317" y="2736000"/>
                  <a:pt x="644846" y="2800471"/>
                  <a:pt x="644846" y="2880000"/>
                </a:cubicBezTo>
                <a:lnTo>
                  <a:pt x="145410" y="2880000"/>
                </a:lnTo>
                <a:lnTo>
                  <a:pt x="134112" y="2824037"/>
                </a:lnTo>
                <a:cubicBezTo>
                  <a:pt x="112252" y="2772353"/>
                  <a:pt x="61075" y="2736088"/>
                  <a:pt x="1428" y="2736088"/>
                </a:cubicBezTo>
                <a:lnTo>
                  <a:pt x="0" y="2736377"/>
                </a:lnTo>
                <a:lnTo>
                  <a:pt x="0" y="142262"/>
                </a:lnTo>
                <a:lnTo>
                  <a:pt x="1428" y="142550"/>
                </a:lnTo>
                <a:cubicBezTo>
                  <a:pt x="61075" y="142550"/>
                  <a:pt x="112252" y="106285"/>
                  <a:pt x="134112" y="54601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E4B684"/>
                </a:gs>
                <a:gs pos="99000">
                  <a:srgbClr val="C0936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kumimoji="1" lang="zh-CN" altLang="en-US" dirty="0">
              <a:ea typeface="OPPOSans R" panose="00020600040101010101" pitchFamily="18" charset="-122"/>
            </a:endParaRPr>
          </a:p>
        </p:txBody>
      </p:sp>
      <p:pic>
        <p:nvPicPr>
          <p:cNvPr id="12" name="图片 11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4604" y="195219"/>
            <a:ext cx="1414040" cy="9727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3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5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78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1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8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D8E48170-234A-45A9-BA18-EB5F9F299700}" type="datetimeFigureOut">
              <a:rPr lang="zh-CN" altLang="en-US" smtClean="0"/>
              <a:t>2021/5/17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13BEB98F-7A2F-46AB-AD99-CC9999768B61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OPPOSans R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53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006064" y="1274218"/>
            <a:ext cx="3131872" cy="3058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kumimoji="1" spc="2400">
                <a:gradFill>
                  <a:gsLst>
                    <a:gs pos="0">
                      <a:srgbClr val="C58F67"/>
                    </a:gs>
                    <a:gs pos="100000">
                      <a:srgbClr val="C58F67"/>
                    </a:gs>
                    <a:gs pos="50000">
                      <a:srgbClr val="E4B684"/>
                    </a:gs>
                  </a:gsLst>
                  <a:lin ang="2700000" scaled="0"/>
                </a:gradFill>
                <a:latin typeface="思源宋体 CN" panose="02020400000000000000" pitchFamily="18" charset="-128"/>
                <a:ea typeface="思源宋体 CN" panose="02020400000000000000" pitchFamily="18" charset="-128"/>
              </a:defRPr>
            </a:lvl1pPr>
          </a:lstStyle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部编版语</a:t>
            </a:r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文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355047" y="1816096"/>
            <a:ext cx="443390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6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望庐山瀑布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108481" y="2973593"/>
            <a:ext cx="2927033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pc="225" dirty="0">
                <a:cs typeface="+mn-ea"/>
                <a:sym typeface="+mn-lt"/>
              </a:rPr>
              <a:t>二</a:t>
            </a:r>
            <a:r>
              <a:rPr lang="zh-CN" altLang="zh-CN" spc="225" dirty="0">
                <a:cs typeface="+mn-ea"/>
                <a:sym typeface="+mn-lt"/>
              </a:rPr>
              <a:t>年级</a:t>
            </a:r>
            <a:r>
              <a:rPr lang="zh-CN" altLang="en-US" spc="225" dirty="0">
                <a:cs typeface="+mn-ea"/>
                <a:sym typeface="+mn-lt"/>
              </a:rPr>
              <a:t>上</a:t>
            </a:r>
            <a:r>
              <a:rPr lang="zh-CN" altLang="zh-CN" spc="225" dirty="0">
                <a:cs typeface="+mn-ea"/>
                <a:sym typeface="+mn-lt"/>
              </a:rPr>
              <a:t>册</a:t>
            </a:r>
            <a:r>
              <a:rPr lang="en-US" altLang="zh-CN" spc="225" dirty="0">
                <a:cs typeface="+mn-ea"/>
                <a:sym typeface="+mn-lt"/>
              </a:rPr>
              <a:t> </a:t>
            </a:r>
            <a:r>
              <a:rPr lang="zh-CN" altLang="en-US" spc="225" dirty="0">
                <a:cs typeface="+mn-ea"/>
                <a:sym typeface="+mn-lt"/>
              </a:rPr>
              <a:t>人教版</a:t>
            </a:r>
            <a:r>
              <a:rPr lang="zh-CN" altLang="zh-CN" b="1" spc="225" dirty="0">
                <a:cs typeface="+mn-ea"/>
                <a:sym typeface="+mn-lt"/>
              </a:rPr>
              <a:t> </a:t>
            </a:r>
            <a:endParaRPr lang="zh-CN" altLang="en-US" spc="225" dirty="0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41245" y="4267877"/>
            <a:ext cx="1061508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0" grpId="0"/>
      <p:bldP spid="31" grpId="0"/>
      <p:bldP spid="33" grpId="0"/>
      <p:bldP spid="5" grpId="0" animBg="1"/>
      <p:bldP spid="36" grpId="0" animBg="1"/>
      <p:bldP spid="37" grpId="0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495300" y="1037378"/>
            <a:ext cx="4572000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译文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在阳光的照耀下，香炉峰周围升起紫色的云烟。从远处望去，山前的瀑布就像挂在那里的一块白布，从高高的山上飞流而下，不由使人怀疑是银河从天上落了下来。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2969" y="1135350"/>
            <a:ext cx="2504402" cy="308759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-205264" y="1208631"/>
            <a:ext cx="36576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         古诗中的虚数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19577" y="1636452"/>
            <a:ext cx="8124587" cy="8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8985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673894" eaLnBrk="1" hangingPunct="1">
              <a:lnSpc>
                <a:spcPct val="15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在古诗中，用来表示数字的“三”、“六”、“九”、“千”、“万”等大多是虚指，不是实指，一般用来形容很大很大，很多很多，很高很高。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95300" y="3472352"/>
            <a:ext cx="624721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zh-CN" altLang="en-US" sz="1800" kern="0">
                <a:latin typeface="+mn-lt"/>
                <a:ea typeface="+mn-ea"/>
                <a:cs typeface="+mn-ea"/>
                <a:sym typeface="+mn-lt"/>
              </a:rPr>
              <a:t>  桃花潭水深千尺，不及汪伦送我情。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04825" y="2893708"/>
            <a:ext cx="32415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千山鸟飞绝，万径人踪灭。</a:t>
            </a:r>
          </a:p>
        </p:txBody>
      </p:sp>
      <p:sp>
        <p:nvSpPr>
          <p:cNvPr id="8" name="矩形 7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67916" y="872834"/>
            <a:ext cx="8226743" cy="2028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《</a:t>
            </a: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望庐山瀑布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》是（    ）代诗人李白的作品。诗中的首句，将蒙蒙的（         ）形象地比喻为从香炉中升起的（         ）。整首诗采用（                    ）的方法写出庐山瀑布的（</a:t>
            </a: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               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），表达了诗（                                  ）。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817144" y="4292204"/>
            <a:ext cx="16573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en-US" sz="18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847907" y="1163164"/>
            <a:ext cx="9144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唐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47198" y="1846074"/>
            <a:ext cx="232171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比喻、夸张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968258" y="1152278"/>
            <a:ext cx="134183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烟雾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720941" y="1824304"/>
            <a:ext cx="14049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紫烟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304531" y="2485444"/>
            <a:ext cx="17716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壮丽景象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125879" y="2471767"/>
            <a:ext cx="34290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对大自然的热爱</a:t>
            </a:r>
          </a:p>
        </p:txBody>
      </p:sp>
      <p:sp>
        <p:nvSpPr>
          <p:cNvPr id="17" name="矩形 1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诗歌总结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95300" y="964530"/>
            <a:ext cx="4205288" cy="1695688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  <a:spcBef>
                <a:spcPct val="50000"/>
              </a:spcBef>
            </a:pP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、将这首诗背给爸爸妈妈听；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、找一找李白的其他诗歌读一读。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6215" y="1353193"/>
            <a:ext cx="2178785" cy="297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作业布置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725313" y="1816096"/>
            <a:ext cx="36933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6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谢谢观看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33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71091" y="1703002"/>
            <a:ext cx="2517868" cy="1678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Group 39"/>
          <p:cNvGrpSpPr/>
          <p:nvPr/>
        </p:nvGrpSpPr>
        <p:grpSpPr bwMode="auto">
          <a:xfrm>
            <a:off x="1208747" y="1737337"/>
            <a:ext cx="2494419" cy="1823836"/>
            <a:chOff x="499" y="990"/>
            <a:chExt cx="5922" cy="3928"/>
          </a:xfrm>
        </p:grpSpPr>
        <p:pic>
          <p:nvPicPr>
            <p:cNvPr id="13" name="Picture 3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99" y="990"/>
              <a:ext cx="5922" cy="35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150" name="Text Box 38"/>
            <p:cNvSpPr txBox="1">
              <a:spLocks noChangeArrowheads="1"/>
            </p:cNvSpPr>
            <p:nvPr/>
          </p:nvSpPr>
          <p:spPr bwMode="auto">
            <a:xfrm>
              <a:off x="3984" y="3360"/>
              <a:ext cx="439" cy="1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4100" b="1" ker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17787" y="233606"/>
            <a:ext cx="2309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6"/>
          <p:cNvSpPr txBox="1">
            <a:spLocks noChangeArrowheads="1"/>
          </p:cNvSpPr>
          <p:nvPr/>
        </p:nvSpPr>
        <p:spPr bwMode="auto">
          <a:xfrm>
            <a:off x="495300" y="991555"/>
            <a:ext cx="3980260" cy="353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zh-CN" altLang="en-US" sz="1800" b="1" kern="0" dirty="0">
                <a:solidFill>
                  <a:srgbClr val="FF0066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庐山在江西省九江市的南边，庐山山峰重叠，其中有一座山峰叫香炉峰，因为山上常有云雾笼罩，在阳光照耀下有紫色雾气升腾，像正在焚香的香炉一样，所以取名叫香炉峰。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42942" y="1809476"/>
            <a:ext cx="3365120" cy="222588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95300" y="1425466"/>
            <a:ext cx="5058926" cy="360402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李白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（701—762）字太白，号青莲居士，他为人洒脱，足迹遍及我国名山大川，喜爱饮酒赋诗，是我国伟大的浪漫主义诗人，人称“酒仙”“诗仙”。他的诗关注祖国壮丽的山河，诗风雄奇豪放，想象丰富，现存李白的诗有九百多首，有《李太白集》存世。</a:t>
            </a:r>
            <a:b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</a:b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170" y="1048601"/>
            <a:ext cx="2402556" cy="328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作者介绍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376" y="1211228"/>
            <a:ext cx="44577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1445314" y="1307668"/>
            <a:ext cx="2543175" cy="294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900" kern="0" dirty="0">
                <a:latin typeface="+mn-lt"/>
                <a:ea typeface="+mn-ea"/>
                <a:cs typeface="+mn-ea"/>
                <a:sym typeface="+mn-lt"/>
              </a:rPr>
              <a:t>瀑</a:t>
            </a:r>
          </a:p>
        </p:txBody>
      </p:sp>
      <p:pic>
        <p:nvPicPr>
          <p:cNvPr id="10244" name="Picture 3" descr="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5454" y="1202893"/>
            <a:ext cx="44577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320340" y="1336838"/>
            <a:ext cx="2543175" cy="294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900" kern="0" dirty="0">
                <a:latin typeface="+mn-lt"/>
                <a:ea typeface="+mn-ea"/>
                <a:cs typeface="+mn-ea"/>
                <a:sym typeface="+mn-lt"/>
              </a:rPr>
              <a:t>紫</a:t>
            </a:r>
          </a:p>
        </p:txBody>
      </p:sp>
      <p:sp>
        <p:nvSpPr>
          <p:cNvPr id="7" name="矩形 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108" y="1131369"/>
            <a:ext cx="44577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1516674" y="1256980"/>
            <a:ext cx="2543175" cy="294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900" kern="0" dirty="0">
                <a:latin typeface="+mn-lt"/>
                <a:ea typeface="+mn-ea"/>
                <a:cs typeface="+mn-ea"/>
                <a:sym typeface="+mn-lt"/>
              </a:rPr>
              <a:t>遥</a:t>
            </a:r>
          </a:p>
        </p:txBody>
      </p:sp>
      <p:pic>
        <p:nvPicPr>
          <p:cNvPr id="11268" name="Picture 3" descr="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455" y="1140894"/>
            <a:ext cx="44577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5114788" y="1346323"/>
            <a:ext cx="2543175" cy="294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900" kern="0" dirty="0">
                <a:latin typeface="+mn-lt"/>
                <a:ea typeface="+mn-ea"/>
                <a:cs typeface="+mn-ea"/>
                <a:sym typeface="+mn-lt"/>
              </a:rPr>
              <a:t>尺</a:t>
            </a:r>
          </a:p>
        </p:txBody>
      </p:sp>
      <p:sp>
        <p:nvSpPr>
          <p:cNvPr id="7" name="矩形 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6"/>
          <p:cNvGraphicFramePr>
            <a:graphicFrameLocks noGrp="1"/>
          </p:cNvGraphicFramePr>
          <p:nvPr/>
        </p:nvGraphicFramePr>
        <p:xfrm>
          <a:off x="1978821" y="1734503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0" name="矩形 12"/>
          <p:cNvSpPr>
            <a:spLocks noChangeArrowheads="1"/>
          </p:cNvSpPr>
          <p:nvPr/>
        </p:nvSpPr>
        <p:spPr bwMode="auto">
          <a:xfrm>
            <a:off x="2127767" y="1778556"/>
            <a:ext cx="101798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照</a:t>
            </a:r>
          </a:p>
        </p:txBody>
      </p:sp>
      <p:graphicFrame>
        <p:nvGraphicFramePr>
          <p:cNvPr id="6" name="Group 18"/>
          <p:cNvGraphicFramePr>
            <a:graphicFrameLocks noGrp="1"/>
          </p:cNvGraphicFramePr>
          <p:nvPr/>
        </p:nvGraphicFramePr>
        <p:xfrm>
          <a:off x="3923111" y="1723787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2" name="矩形 12"/>
          <p:cNvSpPr>
            <a:spLocks noChangeArrowheads="1"/>
          </p:cNvSpPr>
          <p:nvPr/>
        </p:nvSpPr>
        <p:spPr bwMode="auto">
          <a:xfrm>
            <a:off x="4065457" y="1767840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炉</a:t>
            </a:r>
          </a:p>
        </p:txBody>
      </p:sp>
      <p:graphicFrame>
        <p:nvGraphicFramePr>
          <p:cNvPr id="8" name="Group 30"/>
          <p:cNvGraphicFramePr>
            <a:graphicFrameLocks noGrp="1"/>
          </p:cNvGraphicFramePr>
          <p:nvPr/>
        </p:nvGraphicFramePr>
        <p:xfrm>
          <a:off x="5920980" y="1734503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24" name="矩形 12"/>
          <p:cNvSpPr>
            <a:spLocks noChangeArrowheads="1"/>
          </p:cNvSpPr>
          <p:nvPr/>
        </p:nvSpPr>
        <p:spPr bwMode="auto">
          <a:xfrm>
            <a:off x="6050758" y="1762482"/>
            <a:ext cx="1017984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烟</a:t>
            </a:r>
          </a:p>
        </p:txBody>
      </p:sp>
      <p:graphicFrame>
        <p:nvGraphicFramePr>
          <p:cNvPr id="10" name="Group 42"/>
          <p:cNvGraphicFramePr>
            <a:graphicFrameLocks noGrp="1"/>
          </p:cNvGraphicFramePr>
          <p:nvPr/>
        </p:nvGraphicFramePr>
        <p:xfrm>
          <a:off x="1978821" y="3139440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6" name="矩形 12"/>
          <p:cNvSpPr>
            <a:spLocks noChangeArrowheads="1"/>
          </p:cNvSpPr>
          <p:nvPr/>
        </p:nvSpPr>
        <p:spPr bwMode="auto">
          <a:xfrm>
            <a:off x="2111574" y="3147146"/>
            <a:ext cx="101798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挂</a:t>
            </a:r>
          </a:p>
        </p:txBody>
      </p:sp>
      <p:graphicFrame>
        <p:nvGraphicFramePr>
          <p:cNvPr id="12" name="Group 54"/>
          <p:cNvGraphicFramePr>
            <a:graphicFrameLocks noGrp="1"/>
          </p:cNvGraphicFramePr>
          <p:nvPr/>
        </p:nvGraphicFramePr>
        <p:xfrm>
          <a:off x="3923111" y="3128725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8" name="矩形 12"/>
          <p:cNvSpPr>
            <a:spLocks noChangeArrowheads="1"/>
          </p:cNvSpPr>
          <p:nvPr/>
        </p:nvSpPr>
        <p:spPr bwMode="auto">
          <a:xfrm>
            <a:off x="4050005" y="3119370"/>
            <a:ext cx="1017984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疑</a:t>
            </a:r>
          </a:p>
        </p:txBody>
      </p:sp>
      <p:graphicFrame>
        <p:nvGraphicFramePr>
          <p:cNvPr id="14" name="Group 66"/>
          <p:cNvGraphicFramePr>
            <a:graphicFrameLocks noGrp="1"/>
          </p:cNvGraphicFramePr>
          <p:nvPr/>
        </p:nvGraphicFramePr>
        <p:xfrm>
          <a:off x="5920980" y="3139440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60" name="矩形 12"/>
          <p:cNvSpPr>
            <a:spLocks noChangeArrowheads="1"/>
          </p:cNvSpPr>
          <p:nvPr/>
        </p:nvSpPr>
        <p:spPr bwMode="auto">
          <a:xfrm>
            <a:off x="6050758" y="3139440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川</a:t>
            </a:r>
          </a:p>
        </p:txBody>
      </p:sp>
      <p:sp>
        <p:nvSpPr>
          <p:cNvPr id="12362" name="Text Box 7"/>
          <p:cNvSpPr txBox="1">
            <a:spLocks noChangeArrowheads="1"/>
          </p:cNvSpPr>
          <p:nvPr/>
        </p:nvSpPr>
        <p:spPr bwMode="auto">
          <a:xfrm>
            <a:off x="0" y="984052"/>
            <a:ext cx="65115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注意生字的每一笔在田字格里的位置。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12" grpId="0"/>
      <p:bldP spid="12324" grpId="0"/>
      <p:bldP spid="12336" grpId="0"/>
      <p:bldP spid="12348" grpId="0"/>
      <p:bldP spid="123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5504260" y="2269332"/>
            <a:ext cx="2914650" cy="109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en-US" sz="2700" b="1" kern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zh-CN" altLang="en-US" sz="2700" b="1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952" y="1482370"/>
            <a:ext cx="5038725" cy="332719"/>
          </a:xfrm>
        </p:spPr>
        <p:txBody>
          <a:bodyPr>
            <a:noAutofit/>
          </a:bodyPr>
          <a:lstStyle/>
          <a:p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   ①“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望庐山瀑布”是什么意思？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64324" y="2176857"/>
            <a:ext cx="5362575" cy="29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zh-CN" sz="18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18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望庐山瀑布”就是远看庐山的瀑布。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2165" y="2838157"/>
            <a:ext cx="46863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②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望”和“看”有什么区别？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32165" y="3592339"/>
            <a:ext cx="602742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距离问题。望是远距离的看。是站在较远处看。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756" y="1375526"/>
            <a:ext cx="2117247" cy="268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0" name="矩形 9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build="p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5"/>
          <p:cNvSpPr>
            <a:spLocks noChangeArrowheads="1"/>
          </p:cNvSpPr>
          <p:nvPr/>
        </p:nvSpPr>
        <p:spPr bwMode="auto">
          <a:xfrm>
            <a:off x="495300" y="881011"/>
            <a:ext cx="6337697" cy="109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挂前川：挂在前面的水面上。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九天：古代传说天有九重，九天是天的最高层。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17124" y="2376914"/>
            <a:ext cx="3027116" cy="20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第134期作业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4A7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44A74"/>
      </a:hlink>
      <a:folHlink>
        <a:srgbClr val="BFBFBF"/>
      </a:folHlink>
    </a:clrScheme>
    <a:fontScheme name="2poopm3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514</Words>
  <Application>Microsoft Office PowerPoint</Application>
  <PresentationFormat>全屏显示(16:9)</PresentationFormat>
  <Paragraphs>75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OPPOSans R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    李白（701—762）字太白，号青莲居士，他为人洒脱，足迹遍及我国名山大川，喜爱饮酒赋诗，是我国伟大的浪漫主义诗人，人称“酒仙”“诗仙”。他的诗关注祖国壮丽的山河，诗风雄奇豪放，想象丰富，现存李白的诗有九百多首，有《李太白集》存世。  </vt:lpstr>
      <vt:lpstr>PowerPoint 演示文稿</vt:lpstr>
      <vt:lpstr>PowerPoint 演示文稿</vt:lpstr>
      <vt:lpstr>PowerPoint 演示文稿</vt:lpstr>
      <vt:lpstr>   ①“望庐山瀑布”是什么意思？ </vt:lpstr>
      <vt:lpstr>PowerPoint 演示文稿</vt:lpstr>
      <vt:lpstr>PowerPoint 演示文稿</vt:lpstr>
      <vt:lpstr>PowerPoint 演示文稿</vt:lpstr>
      <vt:lpstr>PowerPoint 演示文稿</vt:lpstr>
      <vt:lpstr>1、将这首诗背给爸爸妈妈听； 2、找一找李白的其他诗歌读一读。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2020-10-19T02:44:25Z</dcterms:created>
  <dcterms:modified xsi:type="dcterms:W3CDTF">2021-05-17T12:40:01Z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