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  <p:sldMasterId id="2147483716" r:id="rId2"/>
  </p:sldMasterIdLst>
  <p:notesMasterIdLst>
    <p:notesMasterId r:id="rId23"/>
  </p:notesMasterIdLst>
  <p:sldIdLst>
    <p:sldId id="301" r:id="rId3"/>
    <p:sldId id="302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318" r:id="rId20"/>
    <p:sldId id="319" r:id="rId21"/>
    <p:sldId id="320" r:id="rId2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450"/>
    <a:srgbClr val="FFFFFF"/>
    <a:srgbClr val="E042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96" y="120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10453-6FB4-438A-AC45-DC8F7EB00403}" type="datetimeFigureOut">
              <a:rPr lang="zh-CN" altLang="en-US" smtClean="0"/>
              <a:t>2021/5/14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4BC027-3721-42F0-920A-44CAE4086E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255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4BC027-3721-42F0-920A-44CAE4086E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6968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93627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488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0044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1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1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22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PT封面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圆角矩形 319"/>
          <p:cNvSpPr/>
          <p:nvPr userDrawn="1"/>
        </p:nvSpPr>
        <p:spPr>
          <a:xfrm>
            <a:off x="1629132" y="1509856"/>
            <a:ext cx="5885737" cy="1962227"/>
          </a:xfrm>
          <a:prstGeom prst="roundRect">
            <a:avLst>
              <a:gd name="adj" fmla="val 50000"/>
            </a:avLst>
          </a:prstGeom>
          <a:solidFill>
            <a:srgbClr val="82A3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321" name="直接连接符 320"/>
          <p:cNvCxnSpPr/>
          <p:nvPr userDrawn="1"/>
        </p:nvCxnSpPr>
        <p:spPr>
          <a:xfrm>
            <a:off x="2628002" y="2600561"/>
            <a:ext cx="3887997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662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学习目标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5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新课导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35879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助学资料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7940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学习字词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18390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初读感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1133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随堂练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7799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970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15857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7726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2697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4231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3019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291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3149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256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5621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738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510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011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200153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200153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19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732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066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1066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8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2791573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900" indent="0">
              <a:buNone/>
              <a:defRPr sz="900"/>
            </a:lvl2pPr>
            <a:lvl3pPr marL="685800" indent="0">
              <a:buNone/>
              <a:defRPr sz="800"/>
            </a:lvl3pPr>
            <a:lvl4pPr marL="1028700" indent="0">
              <a:buNone/>
              <a:defRPr sz="700"/>
            </a:lvl4pPr>
            <a:lvl5pPr marL="1371600" indent="0">
              <a:buNone/>
              <a:defRPr sz="700"/>
            </a:lvl5pPr>
            <a:lvl6pPr marL="1714500" indent="0">
              <a:buNone/>
              <a:defRPr sz="700"/>
            </a:lvl6pPr>
            <a:lvl7pPr marL="2057400" indent="0">
              <a:buNone/>
              <a:defRPr sz="700"/>
            </a:lvl7pPr>
            <a:lvl8pPr marL="2400300" indent="0">
              <a:buNone/>
              <a:defRPr sz="700"/>
            </a:lvl8pPr>
            <a:lvl9pPr marL="2743200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AF272-A32E-47FD-B373-7B9D20EA542F}" type="datetimeFigureOut">
              <a:rPr lang="zh-CN" altLang="en-US" smtClean="0"/>
              <a:pPr/>
              <a:t>2021/5/14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08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5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0AF272-A32E-47FD-B373-7B9D20EA542F}" type="datetimeFigureOut">
              <a:rPr lang="zh-CN" altLang="en-US" smtClean="0"/>
              <a:pPr/>
              <a:t>2021/5/14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5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5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1CE5C-56EA-43FE-95C4-7E1192B09FA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18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14" r:id="rId17"/>
    <p:sldLayoutId id="2147483715" r:id="rId18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64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2578726" y="1895075"/>
            <a:ext cx="3961210" cy="55245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altLang="zh-CN" sz="4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anose="020B0503020204020204" charset="-122"/>
                <a:sym typeface="+mn-ea"/>
              </a:rPr>
              <a:t>7.</a:t>
            </a:r>
            <a:r>
              <a:rPr lang="zh-CN" altLang="en-US" sz="4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微软雅黑" panose="020B0503020204020204" charset="-122"/>
                <a:sym typeface="+mn-ea"/>
              </a:rPr>
              <a:t>妈妈睡了</a:t>
            </a:r>
            <a:endParaRPr lang="zh-CN" altLang="en-US" sz="45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  <a:cs typeface="微软雅黑" panose="020B050302020402020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3586744" y="2786151"/>
            <a:ext cx="1827610" cy="29408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buNone/>
            </a:pP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第</a:t>
            </a:r>
            <a:r>
              <a:rPr lang="en-US" altLang="zh-CN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2</a:t>
            </a: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黑体" panose="02010609060101010101" charset="-122"/>
              </a:rPr>
              <a:t>课时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4213848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2444" y="643267"/>
            <a:ext cx="6565037" cy="2285241"/>
          </a:xfrm>
          <a:prstGeom prst="rect">
            <a:avLst/>
          </a:prstGeom>
          <a:solidFill>
            <a:srgbClr val="A1C450"/>
          </a:solidFill>
          <a:ln>
            <a:solidFill>
              <a:srgbClr val="A1C45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24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24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题答案： 这句话运用了</a:t>
            </a:r>
            <a:r>
              <a:rPr lang="zh-CN" altLang="en-US" sz="21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拟人</a:t>
            </a:r>
            <a:r>
              <a:rPr lang="zh-CN" altLang="en-US" sz="24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的修辞手法，将小鸟和风儿当做人来写，小鸟在唱歌，风儿在树叶间散步发出的沙沙声，可妈妈却一点儿也听不到，反衬出妈妈很累。</a:t>
            </a:r>
          </a:p>
        </p:txBody>
      </p:sp>
      <p:pic>
        <p:nvPicPr>
          <p:cNvPr id="3" name="Picture 7" descr="18妈妈睡觉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0450" y="3049760"/>
            <a:ext cx="1796867" cy="1810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9268" y="912181"/>
            <a:ext cx="6851342" cy="1038746"/>
          </a:xfrm>
          <a:prstGeom prst="rect">
            <a:avLst/>
          </a:prstGeom>
          <a:solidFill>
            <a:srgbClr val="A1C450"/>
          </a:solidFill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题答案：最后一句写出了一个孩子发自内心的感慨，反映了孩子对妈妈深深的爱。</a:t>
            </a:r>
          </a:p>
        </p:txBody>
      </p:sp>
      <p:pic>
        <p:nvPicPr>
          <p:cNvPr id="3" name="Picture 7" descr="18妈妈睡觉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8592" y="2362649"/>
            <a:ext cx="1970854" cy="1985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18妈妈睡觉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33684" y="2229584"/>
            <a:ext cx="1970854" cy="19859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9371" y="1177120"/>
            <a:ext cx="815824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朗读指导：最后一句读得温柔点，要带着感恩的心来读。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330" y="2669653"/>
            <a:ext cx="1386306" cy="1941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443037" y="1514475"/>
            <a:ext cx="5643563" cy="2428875"/>
          </a:xfrm>
          <a:prstGeom prst="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78869" y="1903810"/>
            <a:ext cx="754052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呼吸</a:t>
            </a:r>
          </a:p>
        </p:txBody>
      </p:sp>
      <p:sp>
        <p:nvSpPr>
          <p:cNvPr id="11" name="矩形 10"/>
          <p:cNvSpPr/>
          <p:nvPr/>
        </p:nvSpPr>
        <p:spPr>
          <a:xfrm>
            <a:off x="4595947" y="1913907"/>
            <a:ext cx="75405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左右</a:t>
            </a:r>
          </a:p>
        </p:txBody>
      </p:sp>
      <p:sp>
        <p:nvSpPr>
          <p:cNvPr id="12" name="矩形 11"/>
          <p:cNvSpPr/>
          <p:nvPr/>
        </p:nvSpPr>
        <p:spPr>
          <a:xfrm>
            <a:off x="2335467" y="2786137"/>
            <a:ext cx="805750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远近</a:t>
            </a:r>
            <a:r>
              <a:rPr lang="zh-CN" altLang="en-US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29235" y="2759505"/>
            <a:ext cx="75405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快慢</a:t>
            </a:r>
            <a:endParaRPr lang="en-US" altLang="zh-CN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545348" y="872439"/>
            <a:ext cx="4264526" cy="503723"/>
          </a:xfrm>
          <a:prstGeom prst="roundRect">
            <a:avLst>
              <a:gd name="adj" fmla="val 50000"/>
            </a:avLst>
          </a:prstGeom>
          <a:noFill/>
          <a:ln w="28575" cap="flat" cmpd="sng" algn="ctr">
            <a:solidFill>
              <a:srgbClr val="A1C45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词语积累（含有反义词）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59256" y="532558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  <p:bldP spid="1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152530" y="1215775"/>
            <a:ext cx="6713177" cy="2008242"/>
          </a:xfrm>
          <a:prstGeom prst="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pPr indent="533400">
              <a:lnSpc>
                <a:spcPct val="150000"/>
              </a:lnSpc>
            </a:pPr>
            <a:r>
              <a:rPr lang="en-US" altLang="zh-CN" sz="21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1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妈妈睡了</a:t>
            </a:r>
            <a:r>
              <a:rPr lang="en-US" altLang="zh-CN" sz="21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1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以一个孩子的口吻叙述了午睡时他的所见所闻。课文所表达的是母子之爱，孩子爱妈妈，是通过孩子对妈妈的直接观察来表现的；妈妈爱孩子，是通过孩子观察时的想象来反映的。</a:t>
            </a:r>
            <a:endParaRPr lang="zh-CN" altLang="en-US" sz="2100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624" y="3377821"/>
            <a:ext cx="1078042" cy="15100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2358" y="985422"/>
            <a:ext cx="572609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你看到过妈妈睡觉的样子吗？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52004" y="1844336"/>
            <a:ext cx="6378606" cy="10387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    睡梦中的妈妈恬静。妈妈嘴巴微微地张开了一点儿缝，露出洁白的牙齿。脸上洋溢着笑容。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489124" y="570433"/>
            <a:ext cx="1692068" cy="339695"/>
          </a:xfrm>
          <a:prstGeom prst="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板书设计</a:t>
            </a:r>
          </a:p>
        </p:txBody>
      </p:sp>
      <p:sp>
        <p:nvSpPr>
          <p:cNvPr id="20" name="Text Box 8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006413" y="1369219"/>
            <a:ext cx="1241822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eaLnBrk="0" hangingPunct="0"/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真美丽</a:t>
            </a:r>
          </a:p>
        </p:txBody>
      </p:sp>
      <p:sp>
        <p:nvSpPr>
          <p:cNvPr id="21" name="AutoShape 12"/>
          <p:cNvSpPr>
            <a:spLocks/>
          </p:cNvSpPr>
          <p:nvPr/>
        </p:nvSpPr>
        <p:spPr bwMode="auto">
          <a:xfrm>
            <a:off x="3108932" y="1168004"/>
            <a:ext cx="139303" cy="1025128"/>
          </a:xfrm>
          <a:prstGeom prst="leftBrace">
            <a:avLst>
              <a:gd name="adj1" fmla="val 6238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68580" tIns="34290" rIns="68580" bIns="34290" anchor="ctr"/>
          <a:lstStyle/>
          <a:p>
            <a:pPr eaLnBrk="0" hangingPunct="0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3301813" y="1006079"/>
            <a:ext cx="1838484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明亮的眼睛 </a:t>
            </a: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3248234" y="1438276"/>
            <a:ext cx="1838484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弯弯的眉毛 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3270857" y="1815704"/>
            <a:ext cx="1472999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红润的脸</a:t>
            </a:r>
            <a:r>
              <a:rPr lang="zh-CN" altLang="en-US" sz="2700" dirty="0"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>
            <a:off x="6375512" y="1385299"/>
            <a:ext cx="507831" cy="4299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lIns="68580" tIns="34290" rIns="68580" bIns="3429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妈妈爱我，我爱妈妈</a:t>
            </a:r>
            <a:endParaRPr lang="zh-CN" altLang="en-US" sz="27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0" name="Text Box 10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975457" y="2722960"/>
            <a:ext cx="1061829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好慈祥</a:t>
            </a:r>
          </a:p>
        </p:txBody>
      </p:sp>
      <p:sp>
        <p:nvSpPr>
          <p:cNvPr id="31" name="Text Box 11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2186197" y="4030267"/>
            <a:ext cx="857447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4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好累</a:t>
            </a:r>
            <a:r>
              <a:rPr lang="zh-CN" altLang="en-US" sz="27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</a:p>
        </p:txBody>
      </p:sp>
      <p:sp>
        <p:nvSpPr>
          <p:cNvPr id="32" name="Text Box 22"/>
          <p:cNvSpPr txBox="1">
            <a:spLocks noChangeArrowheads="1"/>
          </p:cNvSpPr>
          <p:nvPr/>
        </p:nvSpPr>
        <p:spPr bwMode="auto">
          <a:xfrm>
            <a:off x="3324434" y="2356248"/>
            <a:ext cx="1677383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微微地笑着</a:t>
            </a:r>
          </a:p>
        </p:txBody>
      </p:sp>
      <p:sp>
        <p:nvSpPr>
          <p:cNvPr id="33" name="Text Box 23"/>
          <p:cNvSpPr txBox="1">
            <a:spLocks noChangeArrowheads="1"/>
          </p:cNvSpPr>
          <p:nvPr/>
        </p:nvSpPr>
        <p:spPr bwMode="auto">
          <a:xfrm>
            <a:off x="3329197" y="3039667"/>
            <a:ext cx="1460977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挂着笑意 </a:t>
            </a:r>
          </a:p>
        </p:txBody>
      </p:sp>
      <p:sp>
        <p:nvSpPr>
          <p:cNvPr id="34" name="AutoShape 24"/>
          <p:cNvSpPr>
            <a:spLocks/>
          </p:cNvSpPr>
          <p:nvPr/>
        </p:nvSpPr>
        <p:spPr bwMode="auto">
          <a:xfrm>
            <a:off x="3199419" y="2550319"/>
            <a:ext cx="108347" cy="809625"/>
          </a:xfrm>
          <a:prstGeom prst="leftBrace">
            <a:avLst>
              <a:gd name="adj1" fmla="val 6223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68580" tIns="34290" rIns="68580" bIns="34290" anchor="ctr"/>
          <a:lstStyle/>
          <a:p>
            <a:pPr eaLnBrk="0" hangingPunct="0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 Box 26"/>
          <p:cNvSpPr txBox="1">
            <a:spLocks noChangeArrowheads="1"/>
          </p:cNvSpPr>
          <p:nvPr/>
        </p:nvSpPr>
        <p:spPr bwMode="auto">
          <a:xfrm>
            <a:off x="3298241" y="3630217"/>
            <a:ext cx="2456442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呼吸深沉，均匀 </a:t>
            </a:r>
          </a:p>
        </p:txBody>
      </p:sp>
      <p:sp>
        <p:nvSpPr>
          <p:cNvPr id="37" name="AutoShape 28"/>
          <p:cNvSpPr>
            <a:spLocks/>
          </p:cNvSpPr>
          <p:nvPr/>
        </p:nvSpPr>
        <p:spPr bwMode="auto">
          <a:xfrm>
            <a:off x="3188703" y="3738563"/>
            <a:ext cx="129779" cy="1067991"/>
          </a:xfrm>
          <a:prstGeom prst="leftBrace">
            <a:avLst>
              <a:gd name="adj1" fmla="val 62215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68580" tIns="34290" rIns="68580" bIns="34290" anchor="ctr"/>
          <a:lstStyle/>
          <a:p>
            <a:pPr eaLnBrk="0" hangingPunct="0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 Box 27"/>
          <p:cNvSpPr txBox="1">
            <a:spLocks noChangeArrowheads="1"/>
          </p:cNvSpPr>
          <p:nvPr/>
        </p:nvSpPr>
        <p:spPr bwMode="auto">
          <a:xfrm>
            <a:off x="3426547" y="4284100"/>
            <a:ext cx="2456442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pPr eaLnBrk="0" hangingPunct="0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头发粘在额头上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94852" y="1944210"/>
            <a:ext cx="553998" cy="1691196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27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妈妈睡了</a:t>
            </a:r>
          </a:p>
        </p:txBody>
      </p:sp>
      <p:sp>
        <p:nvSpPr>
          <p:cNvPr id="42" name="左大括号 41"/>
          <p:cNvSpPr/>
          <p:nvPr/>
        </p:nvSpPr>
        <p:spPr>
          <a:xfrm>
            <a:off x="1521962" y="1078638"/>
            <a:ext cx="406154" cy="3562165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右大括号 42"/>
          <p:cNvSpPr/>
          <p:nvPr/>
        </p:nvSpPr>
        <p:spPr>
          <a:xfrm>
            <a:off x="5889776" y="1165194"/>
            <a:ext cx="512685" cy="3402368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/>
      <p:bldP spid="23" grpId="0"/>
      <p:bldP spid="24" grpId="0"/>
      <p:bldP spid="29" grpId="0"/>
      <p:bldP spid="30" grpId="0"/>
      <p:bldP spid="31" grpId="0"/>
      <p:bldP spid="32" grpId="0"/>
      <p:bldP spid="33" grpId="0"/>
      <p:bldP spid="34" grpId="0" animBg="1"/>
      <p:bldP spid="36" grpId="0"/>
      <p:bldP spid="37" grpId="0" animBg="1"/>
      <p:bldP spid="40" grpId="0"/>
      <p:bldP spid="41" grpId="0"/>
      <p:bldP spid="42" grpId="0" animBg="1"/>
      <p:bldP spid="4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87110" y="756303"/>
            <a:ext cx="5306939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一、照样子，写一写。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1804" y="1637930"/>
            <a:ext cx="229043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（明亮）的眼睛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92935" y="2258259"/>
            <a:ext cx="2995106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     ）的眼睛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46324" y="2884133"/>
            <a:ext cx="335465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       ）的眼睛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19563" y="3636515"/>
            <a:ext cx="262224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     ）的眼睛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24739" y="2230517"/>
            <a:ext cx="94547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美丽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579114" y="2910768"/>
            <a:ext cx="119737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亮晶晶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80225" y="3617653"/>
            <a:ext cx="94547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迷人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267788" y="1718939"/>
            <a:ext cx="33546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 乌黑   ）的头发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22163" y="2339266"/>
            <a:ext cx="305391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      ）的头发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343232" y="3039493"/>
            <a:ext cx="3106091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      ）的头发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51004" y="3686452"/>
            <a:ext cx="317821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（      ）的头发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47055" y="2351476"/>
            <a:ext cx="94547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长长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748291" y="3071677"/>
            <a:ext cx="94547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柔软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782692" y="3731953"/>
            <a:ext cx="94547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干枯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1735" y="714375"/>
            <a:ext cx="7745015" cy="2285241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469106" indent="-469106"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二、把下面的话补充完整。</a:t>
            </a:r>
            <a:endParaRPr lang="en-US" altLang="zh-CN" sz="2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marL="469106" indent="-469106">
              <a:lnSpc>
                <a:spcPct val="150000"/>
              </a:lnSpc>
              <a:defRPr/>
            </a:pPr>
            <a:endParaRPr lang="en-US" altLang="zh-CN" sz="2400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  <a:p>
            <a:pPr marL="945356" indent="-472679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．睡梦中的妈妈（  </a:t>
            </a:r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        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     ）。</a:t>
            </a:r>
          </a:p>
          <a:p>
            <a:pPr indent="330994">
              <a:lnSpc>
                <a:spcPct val="150000"/>
              </a:lnSpc>
              <a:defRPr/>
            </a:pPr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 2.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她真该（                      ）。</a:t>
            </a: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957577" y="1843717"/>
            <a:ext cx="1530716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黑体" pitchFamily="49" charset="-122"/>
                <a:ea typeface="黑体" pitchFamily="49" charset="-122"/>
              </a:rPr>
              <a:t>很美很美</a:t>
            </a: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883679" y="2444485"/>
            <a:ext cx="2817678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黑体" pitchFamily="49" charset="-122"/>
                <a:ea typeface="黑体" pitchFamily="49" charset="-122"/>
              </a:rPr>
              <a:t>好好休息一下了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1662355" y="1484844"/>
            <a:ext cx="6297216" cy="3393236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/>
          <a:p>
            <a:pPr indent="506016" eaLnBrk="0" hangingPunct="0"/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我从不肯妄弃了一张纸，</a:t>
            </a:r>
          </a:p>
          <a:p>
            <a:pPr indent="506016" eaLnBrk="0" hangingPunct="0"/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总是留着 </a:t>
            </a:r>
          </a:p>
          <a:p>
            <a:pPr indent="506016" eaLnBrk="0" hangingPunct="0"/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留着，</a:t>
            </a:r>
          </a:p>
          <a:p>
            <a:pPr indent="506016" eaLnBrk="0" hangingPunct="0"/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叠成一只一只很小的船儿，</a:t>
            </a:r>
          </a:p>
          <a:p>
            <a:pPr indent="506016" eaLnBrk="0" hangingPunct="0"/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从舟上抛下在海里。</a:t>
            </a:r>
          </a:p>
          <a:p>
            <a:pPr indent="506016" eaLnBrk="0" hangingPunct="0"/>
            <a:r>
              <a:rPr lang="en-US" altLang="zh-CN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……</a:t>
            </a:r>
          </a:p>
          <a:p>
            <a:pPr indent="506016" eaLnBrk="0" hangingPunct="0"/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母亲，倘若你梦中看见一只很小的白船儿，</a:t>
            </a:r>
          </a:p>
          <a:p>
            <a:pPr indent="506016" eaLnBrk="0" hangingPunct="0"/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不要惊讶他无端入梦。</a:t>
            </a:r>
          </a:p>
          <a:p>
            <a:pPr indent="506016" eaLnBrk="0" hangingPunct="0"/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这是你至爱的女儿含着泪叠的，</a:t>
            </a:r>
          </a:p>
          <a:p>
            <a:pPr indent="506016" eaLnBrk="0" hangingPunct="0"/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万水千山，求他载着她的爱和悲哀归来！</a:t>
            </a:r>
          </a:p>
          <a:p>
            <a:pPr indent="506016" eaLnBrk="0" hangingPunct="0"/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　　</a:t>
            </a:r>
          </a:p>
          <a:p>
            <a:pPr indent="506016" eaLnBrk="0" hangingPunct="0"/>
            <a:r>
              <a:rPr lang="en-US" altLang="zh-CN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冰心</a:t>
            </a:r>
            <a:r>
              <a:rPr lang="en-US" altLang="zh-CN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纸船</a:t>
            </a:r>
            <a:r>
              <a:rPr lang="en-US" altLang="zh-CN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—</a:t>
            </a:r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寄母亲</a:t>
            </a:r>
            <a:r>
              <a:rPr lang="en-US" altLang="zh-CN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18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节选</a:t>
            </a:r>
            <a:endParaRPr lang="zh-CN" altLang="en-US" sz="18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3797770" y="660265"/>
            <a:ext cx="2116748" cy="503723"/>
          </a:xfrm>
          <a:prstGeom prst="roundRect">
            <a:avLst>
              <a:gd name="adj" fmla="val 50000"/>
            </a:avLst>
          </a:prstGeom>
          <a:noFill/>
          <a:ln w="28575" cap="flat" cmpd="sng" algn="ctr">
            <a:solidFill>
              <a:srgbClr val="A1C45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课外拓展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4225" y="500295"/>
            <a:ext cx="1441413" cy="8236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487616" y="2145602"/>
            <a:ext cx="6376387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+mn-ea"/>
              </a:rPr>
              <a:t>1.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+mn-ea"/>
              </a:rPr>
              <a:t>能正确、流利、有感情地朗读课文。</a:t>
            </a:r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  <a:sym typeface="+mn-ea"/>
              </a:rPr>
              <a:t> </a:t>
            </a:r>
            <a:r>
              <a:rPr lang="en-US" altLang="zh-CN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  <a:sym typeface="+mn-ea"/>
              </a:rPr>
              <a:t>(</a:t>
            </a:r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  <a:sym typeface="+mn-ea"/>
              </a:rPr>
              <a:t>重点</a:t>
            </a:r>
            <a:r>
              <a:rPr lang="en-US" altLang="zh-CN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  <a:sym typeface="+mn-ea"/>
              </a:rPr>
              <a:t>)</a:t>
            </a:r>
            <a:endParaRPr lang="en-US" altLang="zh-CN" sz="2400" b="1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latin typeface="楷体" pitchFamily="49" charset="-122"/>
                <a:ea typeface="楷体" pitchFamily="49" charset="-122"/>
                <a:sym typeface="+mn-ea"/>
              </a:rPr>
              <a:t>2.</a:t>
            </a:r>
            <a:r>
              <a:rPr lang="zh-CN" altLang="en-US" sz="2400" b="1" dirty="0">
                <a:latin typeface="楷体" pitchFamily="49" charset="-122"/>
                <a:ea typeface="楷体" pitchFamily="49" charset="-122"/>
                <a:sym typeface="+mn-ea"/>
              </a:rPr>
              <a:t>理解课文内容，懂得关爱父母。</a:t>
            </a:r>
            <a:r>
              <a:rPr lang="en-US" altLang="zh-CN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  <a:sym typeface="+mn-ea"/>
              </a:rPr>
              <a:t>(</a:t>
            </a:r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  <a:sym typeface="+mn-ea"/>
              </a:rPr>
              <a:t>难点</a:t>
            </a:r>
            <a:r>
              <a:rPr lang="en-US" altLang="zh-CN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  <a:sym typeface="+mn-ea"/>
              </a:rPr>
              <a:t>)</a:t>
            </a:r>
            <a:endParaRPr lang="en-US" altLang="zh-CN" sz="2400" b="1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本课目标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386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03933" y="3563008"/>
            <a:ext cx="8321893" cy="103874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    妈妈从小把我们养大，她不知受了多少累。快让妈妈休息一会吧。现在我们接着学习第</a:t>
            </a:r>
            <a:r>
              <a:rPr lang="en-US" altLang="zh-CN" sz="2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7</a:t>
            </a:r>
            <a:r>
              <a:rPr lang="zh-CN" altLang="en-US" sz="2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课</a:t>
            </a:r>
            <a:r>
              <a:rPr lang="en-US" altLang="zh-CN" sz="2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《</a:t>
            </a:r>
            <a:r>
              <a:rPr lang="zh-CN" altLang="en-US" sz="2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妈妈睡了</a:t>
            </a:r>
            <a:r>
              <a:rPr lang="en-US" altLang="zh-CN" sz="2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》</a:t>
            </a:r>
            <a:r>
              <a:rPr lang="zh-CN" altLang="en-US" sz="2100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  <a:cs typeface="宋体" panose="02010600030101010101" pitchFamily="2" charset="-122"/>
              </a:rPr>
              <a:t>。</a:t>
            </a:r>
          </a:p>
        </p:txBody>
      </p:sp>
      <p:pic>
        <p:nvPicPr>
          <p:cNvPr id="21506" name="Picture 2" descr="http://www.aixyy.com/attached/image/20151209/20151209160004_485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3265" y="1959206"/>
            <a:ext cx="1925536" cy="1393667"/>
          </a:xfrm>
          <a:prstGeom prst="rect">
            <a:avLst/>
          </a:prstGeom>
          <a:noFill/>
        </p:spPr>
      </p:pic>
      <p:pic>
        <p:nvPicPr>
          <p:cNvPr id="21510" name="Picture 6" descr="http://img.ishuo.cn/doc/1701/700-1F109102F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6106" y="2036863"/>
            <a:ext cx="1849419" cy="1249428"/>
          </a:xfrm>
          <a:prstGeom prst="rect">
            <a:avLst/>
          </a:prstGeom>
          <a:noFill/>
        </p:spPr>
      </p:pic>
      <p:pic>
        <p:nvPicPr>
          <p:cNvPr id="21512" name="Picture 8" descr="http://www.cms9.com/attachs/image/1709/17000013853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1796" y="2044953"/>
            <a:ext cx="1699958" cy="1288022"/>
          </a:xfrm>
          <a:prstGeom prst="rect">
            <a:avLst/>
          </a:prstGeom>
          <a:noFill/>
        </p:spPr>
      </p:pic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371625" y="870339"/>
            <a:ext cx="8321893" cy="3924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cs typeface="宋体" panose="02010600030101010101" pitchFamily="2" charset="-122"/>
              </a:rPr>
              <a:t>同学们请看下面这几张图片。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638801" y="473886"/>
            <a:ext cx="2463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A1C450"/>
                </a:solidFill>
              </a:rPr>
              <a:t>https://www.ypppt.com/</a:t>
            </a:r>
            <a:endParaRPr lang="zh-CN" altLang="en-US" dirty="0">
              <a:solidFill>
                <a:srgbClr val="A1C4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98233" y="2096338"/>
            <a:ext cx="5393185" cy="1038746"/>
          </a:xfrm>
          <a:prstGeom prst="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妈妈睡了。妈妈哄我午睡的时候，自己先睡着了，睡得好熟，好香。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3921678" y="557881"/>
            <a:ext cx="3305175" cy="896779"/>
            <a:chOff x="-274865" y="712509"/>
            <a:chExt cx="5630778" cy="2430378"/>
          </a:xfrm>
        </p:grpSpPr>
        <p:sp>
          <p:nvSpPr>
            <p:cNvPr id="6" name="云形标注 5"/>
            <p:cNvSpPr/>
            <p:nvPr/>
          </p:nvSpPr>
          <p:spPr>
            <a:xfrm>
              <a:off x="-274865" y="712509"/>
              <a:ext cx="5630778" cy="2430378"/>
            </a:xfrm>
            <a:prstGeom prst="cloudCallout">
              <a:avLst>
                <a:gd name="adj1" fmla="val -57409"/>
                <a:gd name="adj2" fmla="val 64967"/>
              </a:avLst>
            </a:prstGeom>
            <a:solidFill>
              <a:schemeClr val="bg1"/>
            </a:solidFill>
            <a:ln>
              <a:solidFill>
                <a:srgbClr val="A1C4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12"/>
            <p:cNvSpPr txBox="1"/>
            <p:nvPr/>
          </p:nvSpPr>
          <p:spPr>
            <a:xfrm>
              <a:off x="634659" y="1083115"/>
              <a:ext cx="3899353" cy="20018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zh-CN" altLang="en-US" sz="2100" dirty="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</a:rPr>
                <a:t>    故事的开始告诉了我们什么？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107340" y="3949092"/>
            <a:ext cx="429559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   因为妈妈十分辛苦与劳累。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2147131" y="2474008"/>
            <a:ext cx="116650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线形标注 1 10"/>
          <p:cNvSpPr/>
          <p:nvPr/>
        </p:nvSpPr>
        <p:spPr>
          <a:xfrm>
            <a:off x="1097200" y="1187598"/>
            <a:ext cx="1690865" cy="785813"/>
          </a:xfrm>
          <a:prstGeom prst="borderCallout1">
            <a:avLst>
              <a:gd name="adj1" fmla="val 100568"/>
              <a:gd name="adj2" fmla="val 30856"/>
              <a:gd name="adj3" fmla="val 145228"/>
              <a:gd name="adj4" fmla="val 4455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charset="0"/>
              </a:rPr>
              <a:t>开篇点题，引起下文。</a:t>
            </a:r>
            <a:endParaRPr lang="zh-CN" altLang="en-US" sz="2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80597" y="3356779"/>
            <a:ext cx="717846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问题：为什么妈妈哄“我”午睡，自己先睡着了？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1" grpId="0" animBg="1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标注 4"/>
          <p:cNvSpPr/>
          <p:nvPr/>
        </p:nvSpPr>
        <p:spPr>
          <a:xfrm>
            <a:off x="2116091" y="987640"/>
            <a:ext cx="5444067" cy="1202267"/>
          </a:xfrm>
          <a:prstGeom prst="wedgeRoundRectCallout">
            <a:avLst>
              <a:gd name="adj1" fmla="val -61415"/>
              <a:gd name="adj2" fmla="val 43182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自由朗读</a:t>
            </a:r>
            <a:r>
              <a:rPr lang="en-US" altLang="zh-CN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2—4</a:t>
            </a:r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自然段，思考问题：睡梦中的妈妈是什么样的？</a:t>
            </a:r>
          </a:p>
        </p:txBody>
      </p:sp>
      <p:pic>
        <p:nvPicPr>
          <p:cNvPr id="4" name="Picture 7" descr="18妈妈睡觉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0948" y="2285913"/>
            <a:ext cx="2412692" cy="2431194"/>
          </a:xfrm>
          <a:prstGeom prst="rect">
            <a:avLst/>
          </a:prstGeom>
        </p:spPr>
      </p:pic>
      <p:pic>
        <p:nvPicPr>
          <p:cNvPr id="7" name="图片 6" descr="女2指点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287" y="2595511"/>
            <a:ext cx="2269564" cy="17929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9979" y="1398724"/>
            <a:ext cx="5622524" cy="1731243"/>
          </a:xfrm>
          <a:prstGeom prst="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        </a:t>
            </a:r>
            <a:r>
              <a:rPr lang="zh-CN" altLang="en-US" sz="2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睡梦中的妈妈真美丽。明亮的眼睛闭上了，紧紧地闭着；弯弯的眉毛，也在睡觉，睡在妈妈红润的脸上。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63924" y="1403524"/>
            <a:ext cx="2718185" cy="2331407"/>
          </a:xfrm>
          <a:prstGeom prst="rect">
            <a:avLst/>
          </a:prstGeom>
          <a:noFill/>
          <a:ln w="28575">
            <a:solidFill>
              <a:srgbClr val="A1C45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问题：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找出本段的中心句。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这一段是对妈妈进行了哪种描写？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这一段中运用了什么修辞手法，表现了什么？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945566" y="1920559"/>
            <a:ext cx="2799950" cy="237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线形标注 1 10"/>
          <p:cNvSpPr/>
          <p:nvPr/>
        </p:nvSpPr>
        <p:spPr>
          <a:xfrm>
            <a:off x="1323581" y="645850"/>
            <a:ext cx="1359695" cy="508595"/>
          </a:xfrm>
          <a:prstGeom prst="borderCallout1">
            <a:avLst>
              <a:gd name="adj1" fmla="val 100568"/>
              <a:gd name="adj2" fmla="val 30856"/>
              <a:gd name="adj3" fmla="val 145228"/>
              <a:gd name="adj4" fmla="val 44550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charset="0"/>
              </a:rPr>
              <a:t>中心句。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4025162" y="1537461"/>
            <a:ext cx="1511423" cy="363342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3089306" y="2136321"/>
            <a:ext cx="1615154" cy="307649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2535320" y="2635964"/>
            <a:ext cx="1283311" cy="360468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线形标注 1 14"/>
          <p:cNvSpPr/>
          <p:nvPr/>
        </p:nvSpPr>
        <p:spPr>
          <a:xfrm>
            <a:off x="5106578" y="620327"/>
            <a:ext cx="1611599" cy="508595"/>
          </a:xfrm>
          <a:prstGeom prst="borderCallout1">
            <a:avLst>
              <a:gd name="adj1" fmla="val 100568"/>
              <a:gd name="adj2" fmla="val 30856"/>
              <a:gd name="adj3" fmla="val 147846"/>
              <a:gd name="adj4" fmla="val -2950"/>
            </a:avLst>
          </a:prstGeom>
          <a:solidFill>
            <a:srgbClr val="A1C450"/>
          </a:solidFill>
          <a:ln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charset="0"/>
              </a:rPr>
              <a:t>神态描写。</a:t>
            </a:r>
            <a:endParaRPr lang="zh-CN" altLang="en-US" sz="2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591" y="3490167"/>
            <a:ext cx="3642066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8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    “睡觉”一词用得非常恰当，运用了拟人的修辞手法，写出了睡梦中妈妈的安静，妈妈的美。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341791" y="2166152"/>
            <a:ext cx="663606" cy="386179"/>
          </a:xfrm>
          <a:prstGeom prst="roundRect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下箭头 17"/>
          <p:cNvSpPr/>
          <p:nvPr/>
        </p:nvSpPr>
        <p:spPr>
          <a:xfrm>
            <a:off x="645851" y="2570086"/>
            <a:ext cx="93215" cy="21306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87137" y="1770375"/>
            <a:ext cx="5643563" cy="2428875"/>
          </a:xfrm>
          <a:prstGeom prst="rect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400" b="1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122969" y="2159710"/>
            <a:ext cx="1677383" cy="438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弯弯的眉毛</a:t>
            </a:r>
          </a:p>
        </p:txBody>
      </p:sp>
      <p:sp>
        <p:nvSpPr>
          <p:cNvPr id="5" name="矩形 4"/>
          <p:cNvSpPr/>
          <p:nvPr/>
        </p:nvSpPr>
        <p:spPr>
          <a:xfrm>
            <a:off x="1960121" y="2145499"/>
            <a:ext cx="4572000" cy="807914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           </a:t>
            </a:r>
            <a:endParaRPr lang="en-US" altLang="zh-CN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</a:t>
            </a:r>
            <a:endParaRPr lang="en-US" altLang="zh-CN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40047" y="2169807"/>
            <a:ext cx="1677383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弯弯的月牙</a:t>
            </a:r>
          </a:p>
        </p:txBody>
      </p:sp>
      <p:sp>
        <p:nvSpPr>
          <p:cNvPr id="7" name="矩形 6"/>
          <p:cNvSpPr/>
          <p:nvPr/>
        </p:nvSpPr>
        <p:spPr>
          <a:xfrm>
            <a:off x="2079567" y="3042037"/>
            <a:ext cx="1831271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弯弯的小路 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73335" y="3015405"/>
            <a:ext cx="1677383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弯弯的小河</a:t>
            </a:r>
            <a:endParaRPr lang="en-US" altLang="zh-CN" sz="2400" b="1" dirty="0">
              <a:solidFill>
                <a:srgbClr val="00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2545348" y="872439"/>
            <a:ext cx="2111951" cy="503723"/>
          </a:xfrm>
          <a:prstGeom prst="roundRect">
            <a:avLst>
              <a:gd name="adj" fmla="val 50000"/>
            </a:avLst>
          </a:prstGeom>
          <a:noFill/>
          <a:ln w="28575" cap="flat" cmpd="sng" algn="ctr">
            <a:solidFill>
              <a:srgbClr val="A1C45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词语积累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259256" y="532558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6" grpId="0"/>
      <p:bldP spid="7" grpId="0"/>
      <p:bldP spid="8" grpId="0"/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3396" y="1491649"/>
            <a:ext cx="5622524" cy="1361912"/>
          </a:xfrm>
          <a:prstGeom prst="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睡梦中的妈妈好温柔。妈妈微微地笑着。是的，她在微微地笑着，嘴巴、眼角都笑弯了。好像在睡梦中，妈妈又想好了一个故事，等会儿讲给我听</a:t>
            </a:r>
            <a:r>
              <a:rPr lang="en-US" altLang="zh-CN" sz="21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……</a:t>
            </a:r>
            <a:endParaRPr lang="zh-CN" altLang="en-US" sz="2100" b="1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63924" y="1403523"/>
            <a:ext cx="2718185" cy="2654573"/>
          </a:xfrm>
          <a:prstGeom prst="rect">
            <a:avLst/>
          </a:prstGeom>
          <a:noFill/>
          <a:ln w="28575">
            <a:solidFill>
              <a:srgbClr val="9966FF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问题：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找出本段的中心句。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这一段中“我”看到了什么？想到了什么？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“微微的笑着”和“笑弯了”突出了什么？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9932" y="3541348"/>
            <a:ext cx="3642066" cy="7155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“微微的笑着”和“笑弯了”突出了妈妈温柔的神情。</a:t>
            </a:r>
            <a:endParaRPr lang="zh-CN" altLang="en-US" sz="21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902047" y="1890656"/>
            <a:ext cx="2799950" cy="237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线形标注 1 7"/>
          <p:cNvSpPr/>
          <p:nvPr/>
        </p:nvSpPr>
        <p:spPr>
          <a:xfrm>
            <a:off x="757638" y="905235"/>
            <a:ext cx="1359695" cy="508595"/>
          </a:xfrm>
          <a:prstGeom prst="borderCallout1">
            <a:avLst>
              <a:gd name="adj1" fmla="val 100568"/>
              <a:gd name="adj2" fmla="val 30856"/>
              <a:gd name="adj3" fmla="val 145228"/>
              <a:gd name="adj4" fmla="val 44550"/>
            </a:avLst>
          </a:prstGeom>
          <a:solidFill>
            <a:srgbClr val="A1C4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charset="0"/>
              </a:rPr>
              <a:t>中心句。</a:t>
            </a:r>
            <a:endParaRPr lang="zh-CN" altLang="en-US" sz="2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104038" y="1869188"/>
            <a:ext cx="1551870" cy="333722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线形标注 1 9"/>
          <p:cNvSpPr/>
          <p:nvPr/>
        </p:nvSpPr>
        <p:spPr>
          <a:xfrm>
            <a:off x="3868142" y="966265"/>
            <a:ext cx="1358587" cy="508595"/>
          </a:xfrm>
          <a:prstGeom prst="borderCallout1">
            <a:avLst>
              <a:gd name="adj1" fmla="val 100568"/>
              <a:gd name="adj2" fmla="val 30856"/>
              <a:gd name="adj3" fmla="val 175338"/>
              <a:gd name="adj4" fmla="val 4487"/>
            </a:avLst>
          </a:prstGeom>
          <a:solidFill>
            <a:srgbClr val="A1C4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charset="0"/>
              </a:rPr>
              <a:t>看到的。</a:t>
            </a:r>
            <a:endParaRPr lang="zh-CN" altLang="en-US" sz="2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991343" y="2179854"/>
            <a:ext cx="900296" cy="366007"/>
          </a:xfrm>
          <a:prstGeom prst="roundRect">
            <a:avLst/>
          </a:prstGeom>
          <a:noFill/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2217116" y="2470020"/>
            <a:ext cx="2985264" cy="24884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384922" y="2787629"/>
            <a:ext cx="5141428" cy="32651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线形标注 1 15"/>
          <p:cNvSpPr/>
          <p:nvPr/>
        </p:nvSpPr>
        <p:spPr>
          <a:xfrm>
            <a:off x="4215481" y="3098016"/>
            <a:ext cx="1358587" cy="508595"/>
          </a:xfrm>
          <a:prstGeom prst="borderCallout1">
            <a:avLst>
              <a:gd name="adj1" fmla="val 32492"/>
              <a:gd name="adj2" fmla="val -3940"/>
              <a:gd name="adj3" fmla="val -21034"/>
              <a:gd name="adj4" fmla="val -23938"/>
            </a:avLst>
          </a:prstGeom>
          <a:solidFill>
            <a:srgbClr val="A1C4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charset="0"/>
              </a:rPr>
              <a:t>想到的。</a:t>
            </a:r>
            <a:endParaRPr lang="zh-CN" altLang="en-US" sz="2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8" grpId="0" animBg="1"/>
      <p:bldP spid="9" grpId="0" animBg="1"/>
      <p:bldP spid="10" grpId="0" animBg="1"/>
      <p:bldP spid="11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79394" y="1196130"/>
            <a:ext cx="4993689" cy="2654573"/>
          </a:xfrm>
          <a:prstGeom prst="rect">
            <a:avLst/>
          </a:prstGeom>
          <a:solidFill>
            <a:srgbClr val="A1C450"/>
          </a:solidFill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    睡梦中的妈妈好累。</a:t>
            </a:r>
            <a:r>
              <a:rPr lang="zh-CN" altLang="en-US" sz="21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妈妈</a:t>
            </a:r>
            <a:r>
              <a:rPr lang="zh-CN" altLang="en-US" sz="2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的呼吸那么沉。她乌黑的头发粘在微微渗出汗珠的额头上。窗外，小鸟在唱着歌，风儿在树叶间散步，发出沙沙的响声，可是妈妈全听不到。她干了好多活儿，累了，乏了，她真该好好睡一觉。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63924" y="1403523"/>
            <a:ext cx="2718185" cy="2977739"/>
          </a:xfrm>
          <a:prstGeom prst="rect">
            <a:avLst/>
          </a:prstGeom>
          <a:noFill/>
          <a:ln w="28575">
            <a:solidFill>
              <a:srgbClr val="A1C45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问题：</a:t>
            </a: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找出本段的中心句。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从哪些方面可以看出妈妈很累？用绿线画出。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本段运用了什么修辞手法？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最后一句写出了什么？</a:t>
            </a: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1008579" y="1578009"/>
            <a:ext cx="2799950" cy="237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线形标注 1 7"/>
          <p:cNvSpPr/>
          <p:nvPr/>
        </p:nvSpPr>
        <p:spPr>
          <a:xfrm>
            <a:off x="757638" y="506031"/>
            <a:ext cx="1359695" cy="508595"/>
          </a:xfrm>
          <a:prstGeom prst="borderCallout1">
            <a:avLst>
              <a:gd name="adj1" fmla="val 100568"/>
              <a:gd name="adj2" fmla="val 30856"/>
              <a:gd name="adj3" fmla="val 145228"/>
              <a:gd name="adj4" fmla="val 44550"/>
            </a:avLst>
          </a:prstGeom>
          <a:solidFill>
            <a:srgbClr val="A1C4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charset="0"/>
              </a:rPr>
              <a:t>中心句。</a:t>
            </a:r>
            <a:endParaRPr lang="zh-CN" altLang="en-US" sz="2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3985926" y="1651247"/>
            <a:ext cx="1327359" cy="11567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91328" y="1950229"/>
            <a:ext cx="4515552" cy="639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705628" y="2370808"/>
            <a:ext cx="4515552" cy="639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25729" y="2717037"/>
            <a:ext cx="4515552" cy="639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92437" y="3096558"/>
            <a:ext cx="4515552" cy="639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1053</TotalTime>
  <Words>1004</Words>
  <Application>Microsoft Office PowerPoint</Application>
  <PresentationFormat>全屏显示(16:9)</PresentationFormat>
  <Paragraphs>112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Meiryo</vt:lpstr>
      <vt:lpstr>黑体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7.妈妈睡了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</cp:revision>
  <dcterms:created xsi:type="dcterms:W3CDTF">2019-01-28T06:44:00Z</dcterms:created>
  <dcterms:modified xsi:type="dcterms:W3CDTF">2021-05-14T11:03:27Z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2052-11.1.0.8404</vt:lpwstr>
  </property>
</Properties>
</file>