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  <p:sldMasterId id="2147483758" r:id="rId2"/>
  </p:sldMasterIdLst>
  <p:notesMasterIdLst>
    <p:notesMasterId r:id="rId32"/>
  </p:notesMasterIdLst>
  <p:handoutMasterIdLst>
    <p:handoutMasterId r:id="rId33"/>
  </p:handoutMasterIdLst>
  <p:sldIdLst>
    <p:sldId id="281" r:id="rId3"/>
    <p:sldId id="308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10" r:id="rId22"/>
    <p:sldId id="300" r:id="rId23"/>
    <p:sldId id="301" r:id="rId24"/>
    <p:sldId id="302" r:id="rId25"/>
    <p:sldId id="307" r:id="rId26"/>
    <p:sldId id="303" r:id="rId27"/>
    <p:sldId id="304" r:id="rId28"/>
    <p:sldId id="305" r:id="rId29"/>
    <p:sldId id="306" r:id="rId30"/>
    <p:sldId id="311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fld id="{373A833E-F6B5-4FE7-9DD8-0DA4CD5B16F5}" type="datetimeFigureOut">
              <a:rPr lang="zh-CN" altLang="en-US"/>
              <a:pPr>
                <a:defRPr/>
              </a:pPr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B59BA66-FA3F-4DC7-9B53-50B73F87BA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821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fld id="{450237E6-49A9-4435-BA98-8B3F7128C50F}" type="datetimeFigureOut">
              <a:rPr lang="zh-CN" altLang="en-US"/>
              <a:pPr>
                <a:defRPr/>
              </a:pPr>
              <a:t>2021/5/3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80E5985-3EE8-47F6-9E95-811FB85D2F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015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082EEEB6-81D5-40AD-9F98-DADC6C26D7BD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653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39939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8B84B2F5-3E78-43ED-9F55-9ADFF9D0E94E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39940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64E5F16-819D-4C07-84F5-5A11C9713772}" type="slidenum">
              <a:rPr lang="zh-CN" altLang="en-US"/>
              <a:pPr eaLnBrk="1" hangingPunct="1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191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45059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E490E424-AAC1-44B6-911D-38315C14A2A2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45060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5CF3FFD-11C9-4E01-9990-7CDEC4BF1B95}" type="slidenum">
              <a:rPr lang="zh-CN" altLang="en-US"/>
              <a:pPr eaLnBrk="1" hangingPunct="1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988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08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9459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15FE1E8A-17D1-47DB-BEB5-DD0CB6D48922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19460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1146E89-0059-4918-8CF6-D5AF07385C5C}" type="slidenum">
              <a:rPr lang="zh-CN" altLang="en-US"/>
              <a:pPr eaLnBrk="1" hangingPunct="1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291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1507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FEEEE048-65C1-439F-A0EF-94E502B81BE6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21508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1383227-FE6F-4486-8E08-AD84629555FC}" type="slidenum">
              <a:rPr lang="zh-CN" altLang="en-US"/>
              <a:pPr eaLnBrk="1" hangingPunct="1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14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4579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CB647DE-9679-40FA-BD18-D247FE5795BD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24580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E02DE73-4ABA-4836-B87F-CCB9DB35A473}" type="slidenum">
              <a:rPr lang="zh-CN" altLang="en-US"/>
              <a:pPr eaLnBrk="1" hangingPunct="1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83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6627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4BF3CE5-CBEE-443B-A92C-CF43E6BA008A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26628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EB91D41-1135-4FD7-B2E8-AE9018042BDC}" type="slidenum">
              <a:rPr lang="zh-CN" altLang="en-US"/>
              <a:pPr eaLnBrk="1" hangingPunct="1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292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E5985-3EE8-47F6-9E95-811FB85D2F1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047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9699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568A11F-1272-46AD-BA75-95841DE53800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29700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A0A2F21-68A3-4E58-9FDF-012C7A445971}" type="slidenum">
              <a:rPr lang="zh-CN" altLang="en-US"/>
              <a:pPr eaLnBrk="1" hangingPunct="1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973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31747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1853050-C83B-40A7-AA09-46DEC6F2BE24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31748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644E211-21DF-4A38-BE6B-C8832431AC03}" type="slidenum">
              <a:rPr lang="zh-CN" altLang="en-US"/>
              <a:pPr eaLnBrk="1" hangingPunct="1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974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33795" name="日期占位符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E4F78779-B028-46E3-A83E-F4E065B6CEB6}" type="datetime1">
              <a:rPr lang="zh-CN" altLang="en-US" smtClean="0"/>
              <a:pPr eaLnBrk="1" hangingPunct="1">
                <a:buFont typeface="Arial" pitchFamily="34" charset="0"/>
                <a:buNone/>
              </a:pPr>
              <a:t>2021/5/3</a:t>
            </a:fld>
            <a:endParaRPr lang="zh-CN" altLang="en-US" smtClean="0"/>
          </a:p>
        </p:txBody>
      </p:sp>
      <p:sp>
        <p:nvSpPr>
          <p:cNvPr id="33796" name="灯片编号占位符 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C4DC923-33E2-4901-AC15-2A92925F03F1}" type="slidenum">
              <a:rPr lang="zh-CN" altLang="en-US"/>
              <a:pPr eaLnBrk="1" hangingPunct="1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5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0163" y="1200149"/>
            <a:ext cx="5844887" cy="1105009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163" y="2374215"/>
            <a:ext cx="5844887" cy="446917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AC66C-D4B7-4AEE-BC8B-A3D00480A3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5306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306506"/>
            <a:ext cx="7887600" cy="422912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F2F5ED-D19D-4097-92A9-D6092B3D6E68}" type="datetimeFigureOut">
              <a:rPr lang="zh-CN" altLang="en-US"/>
              <a:pPr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10B6E-B677-4DDC-8F74-7198F871E9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79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8E92-5A5E-4EAB-AD60-64D72C38D5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9431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7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76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28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72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41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71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680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81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3B70F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936852"/>
            <a:ext cx="7886699" cy="3771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  <a:lvl2pPr marL="342900" indent="0">
              <a:buNone/>
              <a:defRPr>
                <a:solidFill>
                  <a:schemeClr val="tx2"/>
                </a:solidFill>
              </a:defRPr>
            </a:lvl2pPr>
            <a:lvl3pPr marL="685800" indent="0">
              <a:buNone/>
              <a:defRPr>
                <a:solidFill>
                  <a:schemeClr val="tx2"/>
                </a:solidFill>
              </a:defRPr>
            </a:lvl3pPr>
            <a:lvl4pPr marL="1028700" indent="0">
              <a:buNone/>
              <a:defRPr>
                <a:solidFill>
                  <a:schemeClr val="tx2"/>
                </a:solidFill>
              </a:defRPr>
            </a:lvl4pPr>
            <a:lvl5pPr marL="1371600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A82EF-5C98-4309-99FA-3313C192616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7635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02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76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7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noProof="1"/>
          </a:p>
        </p:txBody>
      </p: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0" y="1895475"/>
            <a:ext cx="9144000" cy="1352550"/>
            <a:chOff x="0" y="3052763"/>
            <a:chExt cx="9144000" cy="753535"/>
          </a:xfrm>
        </p:grpSpPr>
        <p:sp>
          <p:nvSpPr>
            <p:cNvPr id="6" name="矩形 5"/>
            <p:cNvSpPr/>
            <p:nvPr/>
          </p:nvSpPr>
          <p:spPr>
            <a:xfrm>
              <a:off x="2019300" y="3052763"/>
              <a:ext cx="5105400" cy="60495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endParaRPr lang="zh-CN" altLang="en-US" sz="800" b="1" noProof="1">
                <a:solidFill>
                  <a:srgbClr val="FFFFFF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3201347"/>
              <a:ext cx="2276475" cy="60495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/>
            </a:p>
          </p:txBody>
        </p:sp>
        <p:sp>
          <p:nvSpPr>
            <p:cNvPr id="8" name="矩形 7"/>
            <p:cNvSpPr/>
            <p:nvPr/>
          </p:nvSpPr>
          <p:spPr>
            <a:xfrm>
              <a:off x="6867525" y="3200684"/>
              <a:ext cx="2276475" cy="60428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2019300" y="3054090"/>
              <a:ext cx="257175" cy="752208"/>
            </a:xfrm>
            <a:custGeom>
              <a:avLst/>
              <a:gdLst>
                <a:gd name="connsiteX0" fmla="*/ 0 w 257175"/>
                <a:gd name="connsiteY0" fmla="*/ 0 h 753667"/>
                <a:gd name="connsiteX1" fmla="*/ 257175 w 257175"/>
                <a:gd name="connsiteY1" fmla="*/ 148480 h 753667"/>
                <a:gd name="connsiteX2" fmla="*/ 257175 w 257175"/>
                <a:gd name="connsiteY2" fmla="*/ 753667 h 753667"/>
                <a:gd name="connsiteX3" fmla="*/ 0 w 257175"/>
                <a:gd name="connsiteY3" fmla="*/ 605187 h 75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753667">
                  <a:moveTo>
                    <a:pt x="0" y="0"/>
                  </a:moveTo>
                  <a:lnTo>
                    <a:pt x="257175" y="148480"/>
                  </a:lnTo>
                  <a:lnTo>
                    <a:pt x="257175" y="753667"/>
                  </a:lnTo>
                  <a:lnTo>
                    <a:pt x="0" y="6051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/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6867525" y="3052763"/>
              <a:ext cx="257175" cy="752208"/>
            </a:xfrm>
            <a:custGeom>
              <a:avLst/>
              <a:gdLst>
                <a:gd name="connsiteX0" fmla="*/ 0 w 257175"/>
                <a:gd name="connsiteY0" fmla="*/ 0 h 753667"/>
                <a:gd name="connsiteX1" fmla="*/ 257175 w 257175"/>
                <a:gd name="connsiteY1" fmla="*/ 148480 h 753667"/>
                <a:gd name="connsiteX2" fmla="*/ 257175 w 257175"/>
                <a:gd name="connsiteY2" fmla="*/ 753667 h 753667"/>
                <a:gd name="connsiteX3" fmla="*/ 0 w 257175"/>
                <a:gd name="connsiteY3" fmla="*/ 605187 h 75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753667">
                  <a:moveTo>
                    <a:pt x="0" y="0"/>
                  </a:moveTo>
                  <a:lnTo>
                    <a:pt x="257175" y="148480"/>
                  </a:lnTo>
                  <a:lnTo>
                    <a:pt x="257175" y="753667"/>
                  </a:lnTo>
                  <a:lnTo>
                    <a:pt x="0" y="6051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76475" y="1894925"/>
            <a:ext cx="4591050" cy="1086530"/>
          </a:xfrm>
        </p:spPr>
        <p:txBody>
          <a:bodyPr>
            <a:normAutofit/>
          </a:bodyPr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370B-E95D-4A25-A56B-743393318F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389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52285"/>
            <a:ext cx="3886200" cy="370135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52285"/>
            <a:ext cx="3886200" cy="370135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504A9-D306-4739-A23B-B9BC32CB00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049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6769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11490"/>
            <a:ext cx="3868340" cy="433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05798"/>
            <a:ext cx="3868340" cy="319683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11490"/>
            <a:ext cx="3887391" cy="433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05798"/>
            <a:ext cx="3887391" cy="319683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A50A6-4DE9-45DF-AB4D-0897320AB5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472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969294" y="2903935"/>
            <a:ext cx="5205413" cy="369094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92500" lnSpcReduction="10000"/>
          </a:bodyPr>
          <a:lstStyle/>
          <a:p>
            <a:pPr algn="ctr"/>
            <a:endParaRPr lang="en-US" altLang="zh-CN" sz="1500" noProof="1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50976" y="1410226"/>
            <a:ext cx="6242050" cy="1494122"/>
          </a:xfrm>
        </p:spPr>
        <p:txBody>
          <a:bodyPr>
            <a:normAutofit/>
          </a:bodyPr>
          <a:lstStyle>
            <a:lvl1pPr algn="ctr">
              <a:defRPr sz="10400"/>
            </a:lvl1pPr>
          </a:lstStyle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FCD74-6AB6-4C27-B39B-1888217EDE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633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noProof="1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001A5-7043-478D-B971-DE69EB3E8D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826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34290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1543050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D84D0-13CA-438B-8E72-9C0CD0F823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1505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549923" y="273844"/>
            <a:ext cx="965427" cy="4168270"/>
          </a:xfrm>
        </p:spPr>
        <p:txBody>
          <a:bodyPr vert="eaVert"/>
          <a:lstStyle/>
          <a:p>
            <a:r>
              <a:rPr lang="zh-CN" altLang="en-US" noProof="1"/>
              <a:t>编辑标题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78411" cy="416827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598B4-7FC5-4908-9C63-870BF6275C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286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6169"/>
            <a:ext cx="9144000" cy="150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28650" y="273844"/>
            <a:ext cx="7886700" cy="584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8" name="Text Placeholder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628650" y="960834"/>
            <a:ext cx="78867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1200" noProof="1" smtClean="0">
                <a:solidFill>
                  <a:schemeClr val="bg1"/>
                </a:solidFill>
              </a:defRPr>
            </a:lvl1pPr>
          </a:lstStyle>
          <a:p>
            <a:fld id="{C764DE79-268F-4C1A-8933-263129D2AF90}" type="datetimeFigureOut">
              <a:rPr lang="en-US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1200" noProof="1" dirty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 eaLnBrk="0" hangingPunct="0">
              <a:defRPr sz="1200">
                <a:solidFill>
                  <a:schemeClr val="bg1"/>
                </a:solidFill>
              </a:defRPr>
            </a:lvl1pPr>
          </a:lstStyle>
          <a:p>
            <a:fld id="{AA5F13FE-F937-459B-B860-1A7412C9963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8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4" r:id="rId3"/>
    <p:sldLayoutId id="2147483751" r:id="rId4"/>
    <p:sldLayoutId id="2147483750" r:id="rId5"/>
    <p:sldLayoutId id="2147483755" r:id="rId6"/>
    <p:sldLayoutId id="2147483756" r:id="rId7"/>
    <p:sldLayoutId id="2147483749" r:id="rId8"/>
    <p:sldLayoutId id="2147483748" r:id="rId9"/>
    <p:sldLayoutId id="2147483757" r:id="rId10"/>
    <p:sldLayoutId id="2147483747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pitchFamily="34" charset="0"/>
          <a:ea typeface="黑体" pitchFamily="49" charset="-122"/>
        </a:defRPr>
      </a:lvl9pPr>
    </p:titleStyle>
    <p:bodyStyle>
      <a:lvl1pPr marL="257175" indent="-257175" algn="l" rtl="0" fontAlgn="base">
        <a:lnSpc>
          <a:spcPct val="90000"/>
        </a:lnSpc>
        <a:spcBef>
          <a:spcPts val="750"/>
        </a:spcBef>
        <a:spcAft>
          <a:spcPct val="0"/>
        </a:spcAft>
        <a:buBlip>
          <a:blip r:embed="rId1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00075" indent="-257175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57175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214313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85913" indent="-214313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4292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6.xml"/><Relationship Id="rId5" Type="http://schemas.openxmlformats.org/officeDocument/2006/relationships/slide" Target="slide19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8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9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0.xml"/><Relationship Id="rId5" Type="http://schemas.openxmlformats.org/officeDocument/2006/relationships/slide" Target="slide19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4.xml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0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/>
          </a:p>
        </p:txBody>
      </p:sp>
      <p:grpSp>
        <p:nvGrpSpPr>
          <p:cNvPr id="9218" name="组合 8"/>
          <p:cNvGrpSpPr>
            <a:grpSpLocks/>
          </p:cNvGrpSpPr>
          <p:nvPr/>
        </p:nvGrpSpPr>
        <p:grpSpPr bwMode="auto">
          <a:xfrm>
            <a:off x="1413439" y="1152834"/>
            <a:ext cx="2936081" cy="1122008"/>
            <a:chOff x="1016260" y="2070779"/>
            <a:chExt cx="3914230" cy="1496524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1524189" y="2070779"/>
              <a:ext cx="2842816" cy="5849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defRPr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第一单元 </a:t>
              </a:r>
              <a:r>
                <a:rPr lang="en-US" altLang="zh-CN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 </a:t>
              </a: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第一课</a:t>
              </a:r>
            </a:p>
          </p:txBody>
        </p:sp>
        <p:sp>
          <p:nvSpPr>
            <p:cNvPr id="9220" name="TextBox 2"/>
            <p:cNvSpPr txBox="1">
              <a:spLocks noChangeArrowheads="1"/>
            </p:cNvSpPr>
            <p:nvPr/>
          </p:nvSpPr>
          <p:spPr bwMode="auto">
            <a:xfrm>
              <a:off x="1016260" y="2705232"/>
              <a:ext cx="3914230" cy="862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latin typeface="微软雅黑" pitchFamily="34" charset="-122"/>
                  <a:ea typeface="微软雅黑" pitchFamily="34" charset="-122"/>
                </a:rPr>
                <a:t>小蝌蚪找妈妈</a:t>
              </a:r>
            </a:p>
          </p:txBody>
        </p:sp>
      </p:grpSp>
      <p:sp>
        <p:nvSpPr>
          <p:cNvPr id="20" name="矩形 8"/>
          <p:cNvSpPr>
            <a:spLocks noChangeArrowheads="1"/>
          </p:cNvSpPr>
          <p:nvPr/>
        </p:nvSpPr>
        <p:spPr bwMode="auto">
          <a:xfrm>
            <a:off x="6149579" y="210741"/>
            <a:ext cx="2345531" cy="25360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教育部组织编写 二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222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4467" y="564952"/>
            <a:ext cx="3018234" cy="399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447545" y="3768662"/>
            <a:ext cx="867866" cy="32316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5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5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5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5195" y="1163720"/>
            <a:ext cx="7191375" cy="3824764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20482" name="AutoShape 3"/>
          <p:cNvSpPr>
            <a:spLocks noChangeArrowheads="1"/>
          </p:cNvSpPr>
          <p:nvPr/>
        </p:nvSpPr>
        <p:spPr bwMode="auto">
          <a:xfrm flipV="1">
            <a:off x="1313260" y="1616869"/>
            <a:ext cx="2883694" cy="1350169"/>
          </a:xfrm>
          <a:prstGeom prst="wedgeEllipseCallout">
            <a:avLst>
              <a:gd name="adj1" fmla="val 17417"/>
              <a:gd name="adj2" fmla="val -96968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lIns="68580" tIns="34290" rIns="68580" bIns="34290"/>
          <a:lstStyle/>
          <a:p>
            <a:endParaRPr lang="zh-CN" altLang="zh-CN"/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579960" y="1933575"/>
            <a:ext cx="2699147" cy="71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1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鲤鱼阿姨，我们的妈妈</a:t>
            </a:r>
            <a:r>
              <a:rPr lang="zh-CN" altLang="en-US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在哪里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？ </a:t>
            </a:r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 flipH="1">
            <a:off x="4479131" y="3881438"/>
            <a:ext cx="3277791" cy="1028700"/>
          </a:xfrm>
          <a:prstGeom prst="wedgeEllipseCallout">
            <a:avLst>
              <a:gd name="adj1" fmla="val 12685"/>
              <a:gd name="adj2" fmla="val -61574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endParaRPr lang="zh-CN" altLang="zh-CN"/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4561285" y="3988594"/>
            <a:ext cx="3775472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/>
              <a:t>“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你们的妈妈</a:t>
            </a:r>
            <a:r>
              <a:rPr lang="zh-CN" altLang="en-US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四条腿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宽嘴巴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。你们到</a:t>
            </a:r>
            <a:r>
              <a:rPr lang="zh-CN" altLang="en-US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那边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去找吧！”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255985" y="697707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98835" y="767953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530" name="文本框 6"/>
          <p:cNvSpPr txBox="1">
            <a:spLocks noChangeArrowheads="1"/>
          </p:cNvSpPr>
          <p:nvPr/>
        </p:nvSpPr>
        <p:spPr bwMode="auto">
          <a:xfrm>
            <a:off x="1769269" y="1395413"/>
            <a:ext cx="5604272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      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小蝌蚪游哇游，过了几天，长出两条前腿。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762" y="2301239"/>
            <a:ext cx="2548891" cy="179117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171" y="2301240"/>
            <a:ext cx="2446020" cy="1773079"/>
          </a:xfrm>
          <a:prstGeom prst="rect">
            <a:avLst/>
          </a:prstGeom>
          <a:effectLst>
            <a:softEdge rad="63500"/>
          </a:effec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3"/>
          <p:cNvSpPr txBox="1">
            <a:spLocks noChangeArrowheads="1"/>
          </p:cNvSpPr>
          <p:nvPr/>
        </p:nvSpPr>
        <p:spPr bwMode="auto">
          <a:xfrm>
            <a:off x="1363266" y="1377554"/>
            <a:ext cx="2051447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乌   龟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63266" y="2659856"/>
            <a:ext cx="3022997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追上去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245269" y="717947"/>
            <a:ext cx="157043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771" y="2659856"/>
            <a:ext cx="2769871" cy="19359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248" y="640557"/>
            <a:ext cx="2769395" cy="1818799"/>
          </a:xfrm>
          <a:prstGeom prst="rect">
            <a:avLst/>
          </a:prstGeom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2874169" y="2399817"/>
            <a:ext cx="1385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endParaRPr lang="zh-CN" altLang="zh-CN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6837" y="1066205"/>
            <a:ext cx="6925628" cy="3947637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25603" name="AutoShap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 flipH="1" flipV="1">
            <a:off x="3671888" y="797719"/>
            <a:ext cx="2412206" cy="652463"/>
          </a:xfrm>
          <a:prstGeom prst="wedgeEllipseCallout">
            <a:avLst>
              <a:gd name="adj1" fmla="val 41208"/>
              <a:gd name="adj2" fmla="val -54292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lIns="68580" tIns="34290" rIns="68580" bIns="34290"/>
          <a:lstStyle/>
          <a:p>
            <a:endParaRPr lang="zh-CN" altLang="zh-CN"/>
          </a:p>
        </p:txBody>
      </p:sp>
      <p:sp>
        <p:nvSpPr>
          <p:cNvPr id="25604" name="AutoShap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273969" y="3383757"/>
            <a:ext cx="3073004" cy="1194197"/>
          </a:xfrm>
          <a:prstGeom prst="wedgeEllipseCallout">
            <a:avLst>
              <a:gd name="adj1" fmla="val 30986"/>
              <a:gd name="adj2" fmla="val -55319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endParaRPr lang="zh-CN" altLang="zh-CN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919538" y="925117"/>
            <a:ext cx="221932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100" b="1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妈妈，妈妈！”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1366837" y="3625454"/>
            <a:ext cx="3034904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1500" b="1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我不是你们的妈妈。你们的妈妈头顶上有</a:t>
            </a:r>
            <a:r>
              <a:rPr lang="zh-CN" altLang="en-US" sz="15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两只大眼睛</a:t>
            </a:r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5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披着绿衣裳</a:t>
            </a:r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。你们到那边去找吧！”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169069" y="707232"/>
            <a:ext cx="1570435" cy="4131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98835" y="767953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650" name="文本框 6"/>
          <p:cNvSpPr txBox="1">
            <a:spLocks noChangeArrowheads="1"/>
          </p:cNvSpPr>
          <p:nvPr/>
        </p:nvSpPr>
        <p:spPr bwMode="auto">
          <a:xfrm>
            <a:off x="1769269" y="1395413"/>
            <a:ext cx="5604272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      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小蝌蚪游哇游，过了几天，尾巴变短了。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331" y="2415064"/>
            <a:ext cx="2491740" cy="18669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38" y="2415064"/>
            <a:ext cx="2357438" cy="1844038"/>
          </a:xfrm>
          <a:prstGeom prst="rect">
            <a:avLst/>
          </a:prstGeom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5393" y="1952149"/>
            <a:ext cx="6815614" cy="2803208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025967" y="1354456"/>
            <a:ext cx="710207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dirty="0">
                <a:solidFill>
                  <a:srgbClr val="66FF66"/>
                </a:solidFill>
              </a:rPr>
              <a:t>     </a:t>
            </a:r>
            <a:r>
              <a:rPr lang="zh-CN" altLang="zh-CN" sz="2000" b="1" dirty="0">
                <a:solidFill>
                  <a:srgbClr val="66FF66"/>
                </a:solidFill>
              </a:rPr>
              <a:t>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荷叶上蹲着一只大青蛙，披着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碧绿的衣裳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，露着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雪白的肚皮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，鼓着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一对大眼睛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305991" y="758428"/>
            <a:ext cx="157162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04788" y="748903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</a:p>
        </p:txBody>
      </p:sp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588169" y="1289447"/>
            <a:ext cx="4793456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荷叶上蹲着一只大青蛙，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披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着碧绿的衣裳，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露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着雪白的肚皮，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鼓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着一对大眼睛。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647700" y="2721769"/>
            <a:ext cx="483989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荷叶上有一只大青蛙，背上的颜色是绿的，肚皮上的颜色是白的，眼睛是凸出来的。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46" y="1196339"/>
            <a:ext cx="3352799" cy="2963705"/>
          </a:xfrm>
          <a:prstGeom prst="rect">
            <a:avLst/>
          </a:prstGeom>
          <a:effectLst>
            <a:softEdge rad="317500"/>
          </a:effectLst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2994" y="901540"/>
            <a:ext cx="7179468" cy="3719037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32770" name="AutoShape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 flipV="1">
            <a:off x="1385888" y="2409825"/>
            <a:ext cx="2159794" cy="702469"/>
          </a:xfrm>
          <a:prstGeom prst="wedgeEllipseCallout">
            <a:avLst>
              <a:gd name="adj1" fmla="val -32356"/>
              <a:gd name="adj2" fmla="val -65190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lIns="68580" tIns="34290" rIns="68580" bIns="34290"/>
          <a:lstStyle/>
          <a:p>
            <a:endParaRPr lang="zh-CN" altLang="zh-CN">
              <a:latin typeface="Times New Roman" pitchFamily="18" charset="0"/>
            </a:endParaRPr>
          </a:p>
        </p:txBody>
      </p:sp>
      <p:sp>
        <p:nvSpPr>
          <p:cNvPr id="32771" name="AutoShap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20700000" flipV="1">
            <a:off x="3761185" y="294085"/>
            <a:ext cx="2341959" cy="1227534"/>
          </a:xfrm>
          <a:prstGeom prst="wedgeEllipseCallout">
            <a:avLst>
              <a:gd name="adj1" fmla="val 32352"/>
              <a:gd name="adj2" fmla="val -93954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lIns="68580" tIns="34290" rIns="68580" bIns="34290"/>
          <a:lstStyle/>
          <a:p>
            <a:endParaRPr lang="zh-CN" altLang="zh-CN">
              <a:latin typeface="Times New Roman" pitchFamily="18" charset="0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326357" y="2565798"/>
            <a:ext cx="203596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100" b="1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妈妈，妈妈！”</a:t>
            </a: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4100513" y="511969"/>
            <a:ext cx="1763316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好孩子，你们已经长成青蛙了，快跳上来吧</a:t>
            </a:r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! ”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307182" y="695326"/>
            <a:ext cx="1570435" cy="4131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64307" y="731044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pic>
        <p:nvPicPr>
          <p:cNvPr id="2560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0715" y="1363027"/>
            <a:ext cx="5397818" cy="3122771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34819" name="文本框 6"/>
          <p:cNvSpPr txBox="1">
            <a:spLocks noChangeArrowheads="1"/>
          </p:cNvSpPr>
          <p:nvPr/>
        </p:nvSpPr>
        <p:spPr bwMode="auto">
          <a:xfrm>
            <a:off x="2002631" y="925116"/>
            <a:ext cx="59864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他们后腿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一蹬，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向前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一跳，蹦到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了荷叶上。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038" y="1265395"/>
            <a:ext cx="6450330" cy="346995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矩形 2"/>
          <p:cNvSpPr/>
          <p:nvPr/>
        </p:nvSpPr>
        <p:spPr bwMode="auto">
          <a:xfrm>
            <a:off x="215504" y="731044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课文总结</a:t>
            </a:r>
          </a:p>
        </p:txBody>
      </p:sp>
      <p:sp>
        <p:nvSpPr>
          <p:cNvPr id="35843" name="文本框 6"/>
          <p:cNvSpPr txBox="1">
            <a:spLocks noChangeArrowheads="1"/>
          </p:cNvSpPr>
          <p:nvPr/>
        </p:nvSpPr>
        <p:spPr bwMode="auto">
          <a:xfrm>
            <a:off x="3131344" y="925116"/>
            <a:ext cx="28813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小蝌蚪变青蛙的过程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33513" y="2231774"/>
            <a:ext cx="586144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algn="ctr" eaLnBrk="0" hangingPunct="0"/>
            <a:r>
              <a:rPr lang="zh-CN" altLang="en-US" sz="4100" b="1">
                <a:latin typeface="微软雅黑" pitchFamily="34" charset="-122"/>
                <a:ea typeface="微软雅黑" pitchFamily="34" charset="-122"/>
              </a:rPr>
              <a:t>第一课时</a:t>
            </a:r>
            <a:endParaRPr lang="zh-CN" altLang="en-US" sz="5400" b="1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433513" y="2231774"/>
            <a:ext cx="586144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algn="ctr" eaLnBrk="0" hangingPunct="0"/>
            <a:r>
              <a:rPr lang="zh-CN" altLang="en-US" sz="4100" b="1">
                <a:latin typeface="微软雅黑" pitchFamily="34" charset="-122"/>
                <a:ea typeface="微软雅黑" pitchFamily="34" charset="-122"/>
              </a:rPr>
              <a:t>第二课时</a:t>
            </a:r>
            <a:endParaRPr lang="zh-CN" altLang="en-US" sz="5400" b="1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nth33y1b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392" y="897732"/>
            <a:ext cx="4745831" cy="411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443288" y="1496616"/>
            <a:ext cx="1133475" cy="1104900"/>
            <a:chOff x="0" y="0"/>
            <a:chExt cx="1088" cy="1155"/>
          </a:xfrm>
        </p:grpSpPr>
        <p:pic>
          <p:nvPicPr>
            <p:cNvPr id="38915" name="Picture 7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6" name="Text Box 8"/>
            <p:cNvSpPr txBox="1">
              <a:spLocks noChangeArrowheads="1"/>
            </p:cNvSpPr>
            <p:nvPr/>
          </p:nvSpPr>
          <p:spPr bwMode="auto">
            <a:xfrm>
              <a:off x="45" y="408"/>
              <a:ext cx="1043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/>
                <a:t>  器皿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363391" y="1820467"/>
            <a:ext cx="1241822" cy="1330172"/>
            <a:chOff x="0" y="0"/>
            <a:chExt cx="996" cy="1327"/>
          </a:xfrm>
        </p:grpSpPr>
        <p:pic>
          <p:nvPicPr>
            <p:cNvPr id="38918" name="Picture 10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9" name="Text Box 11"/>
            <p:cNvSpPr txBox="1">
              <a:spLocks noChangeArrowheads="1"/>
            </p:cNvSpPr>
            <p:nvPr/>
          </p:nvSpPr>
          <p:spPr bwMode="auto">
            <a:xfrm>
              <a:off x="136" y="452"/>
              <a:ext cx="771" cy="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/>
                <a:t>泡泡</a:t>
              </a:r>
              <a:r>
                <a:rPr lang="zh-CN" altLang="en-US" sz="3000" b="1"/>
                <a:t>天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444478" y="2199085"/>
            <a:ext cx="1079897" cy="996553"/>
            <a:chOff x="0" y="0"/>
            <a:chExt cx="996" cy="1155"/>
          </a:xfrm>
        </p:grpSpPr>
        <p:pic>
          <p:nvPicPr>
            <p:cNvPr id="38921" name="Picture 13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2" name="Rectangle 14"/>
            <p:cNvSpPr>
              <a:spLocks noChangeArrowheads="1"/>
            </p:cNvSpPr>
            <p:nvPr/>
          </p:nvSpPr>
          <p:spPr bwMode="auto">
            <a:xfrm>
              <a:off x="45" y="436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 蝌蚪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903935" y="1172767"/>
            <a:ext cx="971550" cy="963215"/>
            <a:chOff x="0" y="0"/>
            <a:chExt cx="996" cy="1155"/>
          </a:xfrm>
        </p:grpSpPr>
        <p:pic>
          <p:nvPicPr>
            <p:cNvPr id="38924" name="Picture 16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5" name="Rectangle 17"/>
            <p:cNvSpPr>
              <a:spLocks noChangeArrowheads="1"/>
            </p:cNvSpPr>
            <p:nvPr/>
          </p:nvSpPr>
          <p:spPr bwMode="auto">
            <a:xfrm>
              <a:off x="46" y="430"/>
              <a:ext cx="822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/>
                <a:t> 写诗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2687241" y="2684860"/>
            <a:ext cx="1026319" cy="972740"/>
            <a:chOff x="0" y="0"/>
            <a:chExt cx="1193" cy="1155"/>
          </a:xfrm>
        </p:grpSpPr>
        <p:pic>
          <p:nvPicPr>
            <p:cNvPr id="38927" name="Picture 19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93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8" name="Rectangle 20"/>
            <p:cNvSpPr>
              <a:spLocks noChangeArrowheads="1"/>
            </p:cNvSpPr>
            <p:nvPr/>
          </p:nvSpPr>
          <p:spPr bwMode="auto">
            <a:xfrm>
              <a:off x="136" y="409"/>
              <a:ext cx="1042" cy="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现在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451748" y="2268142"/>
            <a:ext cx="1082278" cy="916781"/>
            <a:chOff x="0" y="0"/>
            <a:chExt cx="1043" cy="1155"/>
          </a:xfrm>
        </p:grpSpPr>
        <p:pic>
          <p:nvPicPr>
            <p:cNvPr id="38930" name="Picture 22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1" name="Text Box 23"/>
            <p:cNvSpPr txBox="1">
              <a:spLocks noChangeArrowheads="1"/>
            </p:cNvSpPr>
            <p:nvPr/>
          </p:nvSpPr>
          <p:spPr bwMode="auto">
            <a:xfrm>
              <a:off x="45" y="408"/>
              <a:ext cx="99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/>
                <a:t>  句号</a:t>
              </a:r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5980510" y="1388269"/>
            <a:ext cx="1028700" cy="1116806"/>
            <a:chOff x="0" y="0"/>
            <a:chExt cx="996" cy="1155"/>
          </a:xfrm>
        </p:grpSpPr>
        <p:pic>
          <p:nvPicPr>
            <p:cNvPr id="38933" name="Picture 25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4" name="Rectangle 26"/>
            <p:cNvSpPr>
              <a:spLocks noChangeArrowheads="1"/>
            </p:cNvSpPr>
            <p:nvPr/>
          </p:nvSpPr>
          <p:spPr bwMode="auto">
            <a:xfrm>
              <a:off x="46" y="413"/>
              <a:ext cx="776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/>
                <a:t> 水珠</a:t>
              </a:r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3501628" y="866775"/>
            <a:ext cx="1079897" cy="963216"/>
            <a:chOff x="0" y="0"/>
            <a:chExt cx="996" cy="1155"/>
          </a:xfrm>
        </p:grpSpPr>
        <p:pic>
          <p:nvPicPr>
            <p:cNvPr id="38936" name="Picture 28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7" name="Rectangle 29"/>
            <p:cNvSpPr>
              <a:spLocks noChangeArrowheads="1"/>
            </p:cNvSpPr>
            <p:nvPr/>
          </p:nvSpPr>
          <p:spPr bwMode="auto">
            <a:xfrm>
              <a:off x="46" y="430"/>
              <a:ext cx="92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/>
                <a:t>呱呱叫</a:t>
              </a: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4416029" y="1334691"/>
            <a:ext cx="1187053" cy="1104900"/>
            <a:chOff x="0" y="0"/>
            <a:chExt cx="1088" cy="1155"/>
          </a:xfrm>
        </p:grpSpPr>
        <p:pic>
          <p:nvPicPr>
            <p:cNvPr id="38939" name="Picture 31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40" name="Text Box 32"/>
            <p:cNvSpPr txBox="1">
              <a:spLocks noChangeArrowheads="1"/>
            </p:cNvSpPr>
            <p:nvPr/>
          </p:nvSpPr>
          <p:spPr bwMode="auto">
            <a:xfrm>
              <a:off x="45" y="408"/>
              <a:ext cx="1043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/>
                <a:t>省略号</a:t>
              </a:r>
            </a:p>
          </p:txBody>
        </p:sp>
      </p:grpSp>
      <p:grpSp>
        <p:nvGrpSpPr>
          <p:cNvPr id="12" name="Group 36"/>
          <p:cNvGrpSpPr>
            <a:grpSpLocks/>
          </p:cNvGrpSpPr>
          <p:nvPr/>
        </p:nvGrpSpPr>
        <p:grpSpPr bwMode="auto">
          <a:xfrm>
            <a:off x="5331619" y="2587229"/>
            <a:ext cx="1079897" cy="996553"/>
            <a:chOff x="0" y="0"/>
            <a:chExt cx="996" cy="1155"/>
          </a:xfrm>
        </p:grpSpPr>
        <p:pic>
          <p:nvPicPr>
            <p:cNvPr id="38942" name="Picture 37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43" name="Rectangle 38"/>
            <p:cNvSpPr>
              <a:spLocks noChangeArrowheads="1"/>
            </p:cNvSpPr>
            <p:nvPr/>
          </p:nvSpPr>
          <p:spPr bwMode="auto">
            <a:xfrm>
              <a:off x="22" y="459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 逗号</a:t>
              </a:r>
            </a:p>
          </p:txBody>
        </p:sp>
      </p:grp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5225653" y="1982391"/>
            <a:ext cx="1079897" cy="996553"/>
            <a:chOff x="0" y="0"/>
            <a:chExt cx="996" cy="1155"/>
          </a:xfrm>
        </p:grpSpPr>
        <p:pic>
          <p:nvPicPr>
            <p:cNvPr id="38945" name="Picture 40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46" name="Rectangle 41"/>
            <p:cNvSpPr>
              <a:spLocks noChangeArrowheads="1"/>
            </p:cNvSpPr>
            <p:nvPr/>
          </p:nvSpPr>
          <p:spPr bwMode="auto">
            <a:xfrm>
              <a:off x="45" y="436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一串</a:t>
              </a:r>
            </a:p>
          </p:txBody>
        </p:sp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5332810" y="848916"/>
            <a:ext cx="1081088" cy="996553"/>
            <a:chOff x="0" y="0"/>
            <a:chExt cx="996" cy="1155"/>
          </a:xfrm>
        </p:grpSpPr>
        <p:pic>
          <p:nvPicPr>
            <p:cNvPr id="38948" name="Picture 43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49" name="Rectangle 44"/>
            <p:cNvSpPr>
              <a:spLocks noChangeArrowheads="1"/>
            </p:cNvSpPr>
            <p:nvPr/>
          </p:nvSpPr>
          <p:spPr bwMode="auto">
            <a:xfrm>
              <a:off x="45" y="436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 休息</a:t>
              </a:r>
            </a:p>
          </p:txBody>
        </p:sp>
      </p:grpSp>
      <p:grpSp>
        <p:nvGrpSpPr>
          <p:cNvPr id="15" name="Group 45"/>
          <p:cNvGrpSpPr>
            <a:grpSpLocks/>
          </p:cNvGrpSpPr>
          <p:nvPr/>
        </p:nvGrpSpPr>
        <p:grpSpPr bwMode="auto">
          <a:xfrm>
            <a:off x="4577954" y="740569"/>
            <a:ext cx="863203" cy="1115227"/>
            <a:chOff x="0" y="0"/>
            <a:chExt cx="996" cy="1291"/>
          </a:xfrm>
        </p:grpSpPr>
        <p:pic>
          <p:nvPicPr>
            <p:cNvPr id="38951" name="Picture 46" descr="tklu1geq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2" name="Rectangle 47"/>
            <p:cNvSpPr>
              <a:spLocks noChangeArrowheads="1"/>
            </p:cNvSpPr>
            <p:nvPr/>
          </p:nvSpPr>
          <p:spPr bwMode="auto">
            <a:xfrm>
              <a:off x="45" y="436"/>
              <a:ext cx="878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 可以</a:t>
              </a:r>
            </a:p>
          </p:txBody>
        </p:sp>
      </p:grpSp>
      <p:sp>
        <p:nvSpPr>
          <p:cNvPr id="17" name="矩形 16"/>
          <p:cNvSpPr/>
          <p:nvPr/>
        </p:nvSpPr>
        <p:spPr bwMode="auto">
          <a:xfrm>
            <a:off x="202407" y="74056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复习生字词</a:t>
            </a:r>
          </a:p>
        </p:txBody>
      </p:sp>
      <p:sp>
        <p:nvSpPr>
          <p:cNvPr id="38954" name="文本框 18"/>
          <p:cNvSpPr txBox="1">
            <a:spLocks noChangeArrowheads="1"/>
          </p:cNvSpPr>
          <p:nvPr/>
        </p:nvSpPr>
        <p:spPr bwMode="auto">
          <a:xfrm>
            <a:off x="754856" y="3798094"/>
            <a:ext cx="18192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游戏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摘苹果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 bwMode="auto">
          <a:xfrm>
            <a:off x="247650" y="729853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grpSp>
        <p:nvGrpSpPr>
          <p:cNvPr id="40962" name="Group 37"/>
          <p:cNvGrpSpPr>
            <a:grpSpLocks/>
          </p:cNvGrpSpPr>
          <p:nvPr/>
        </p:nvGrpSpPr>
        <p:grpSpPr bwMode="auto">
          <a:xfrm>
            <a:off x="609601" y="1425179"/>
            <a:ext cx="2374106" cy="3164450"/>
            <a:chOff x="-368" y="1280"/>
            <a:chExt cx="2836" cy="3489"/>
          </a:xfrm>
        </p:grpSpPr>
        <p:grpSp>
          <p:nvGrpSpPr>
            <p:cNvPr id="40963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0964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0965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0966" name="AutoShape 10"/>
                <p:cNvCxnSpPr>
                  <a:cxnSpLocks noChangeShapeType="1"/>
                  <a:stCxn id="40965" idx="1"/>
                  <a:endCxn id="40965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67" name="AutoShape 11"/>
                <p:cNvCxnSpPr>
                  <a:cxnSpLocks noChangeShapeType="1"/>
                  <a:stCxn id="40965" idx="0"/>
                  <a:endCxn id="40965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968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0969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68" y="1280"/>
              <a:ext cx="1497" cy="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蝌</a:t>
              </a:r>
            </a:p>
          </p:txBody>
        </p:sp>
      </p:grpSp>
      <p:grpSp>
        <p:nvGrpSpPr>
          <p:cNvPr id="40970" name="Group 37"/>
          <p:cNvGrpSpPr>
            <a:grpSpLocks/>
          </p:cNvGrpSpPr>
          <p:nvPr/>
        </p:nvGrpSpPr>
        <p:grpSpPr bwMode="auto">
          <a:xfrm>
            <a:off x="2705100" y="1503760"/>
            <a:ext cx="2352675" cy="3119200"/>
            <a:chOff x="-341" y="1329"/>
            <a:chExt cx="2809" cy="3440"/>
          </a:xfrm>
        </p:grpSpPr>
        <p:grpSp>
          <p:nvGrpSpPr>
            <p:cNvPr id="40971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0972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0973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0974" name="AutoShape 10"/>
                <p:cNvCxnSpPr>
                  <a:cxnSpLocks noChangeShapeType="1"/>
                  <a:stCxn id="40973" idx="1"/>
                  <a:endCxn id="40973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75" name="AutoShape 11"/>
                <p:cNvCxnSpPr>
                  <a:cxnSpLocks noChangeShapeType="1"/>
                  <a:stCxn id="40973" idx="0"/>
                  <a:endCxn id="40973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976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0977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26" y="1329"/>
              <a:ext cx="1497" cy="1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蚪</a:t>
              </a:r>
            </a:p>
          </p:txBody>
        </p:sp>
      </p:grpSp>
      <p:grpSp>
        <p:nvGrpSpPr>
          <p:cNvPr id="40978" name="Group 37"/>
          <p:cNvGrpSpPr>
            <a:grpSpLocks/>
          </p:cNvGrpSpPr>
          <p:nvPr/>
        </p:nvGrpSpPr>
        <p:grpSpPr bwMode="auto">
          <a:xfrm>
            <a:off x="4832747" y="1475185"/>
            <a:ext cx="2351484" cy="3164450"/>
            <a:chOff x="-341" y="1280"/>
            <a:chExt cx="2809" cy="3489"/>
          </a:xfrm>
        </p:grpSpPr>
        <p:grpSp>
          <p:nvGrpSpPr>
            <p:cNvPr id="40979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0980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0981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0982" name="AutoShape 10"/>
                <p:cNvCxnSpPr>
                  <a:cxnSpLocks noChangeShapeType="1"/>
                  <a:stCxn id="40981" idx="1"/>
                  <a:endCxn id="40981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83" name="AutoShape 11"/>
                <p:cNvCxnSpPr>
                  <a:cxnSpLocks noChangeShapeType="1"/>
                  <a:stCxn id="40981" idx="0"/>
                  <a:endCxn id="40981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984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0985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04" y="1280"/>
              <a:ext cx="1497" cy="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群</a:t>
              </a:r>
            </a:p>
          </p:txBody>
        </p:sp>
      </p:grpSp>
      <p:grpSp>
        <p:nvGrpSpPr>
          <p:cNvPr id="40986" name="Group 37"/>
          <p:cNvGrpSpPr>
            <a:grpSpLocks/>
          </p:cNvGrpSpPr>
          <p:nvPr/>
        </p:nvGrpSpPr>
        <p:grpSpPr bwMode="auto">
          <a:xfrm>
            <a:off x="6933010" y="1473994"/>
            <a:ext cx="1754981" cy="3172780"/>
            <a:chOff x="372" y="1270"/>
            <a:chExt cx="2096" cy="3499"/>
          </a:xfrm>
        </p:grpSpPr>
        <p:grpSp>
          <p:nvGrpSpPr>
            <p:cNvPr id="40987" name="Group 7"/>
            <p:cNvGrpSpPr>
              <a:grpSpLocks/>
            </p:cNvGrpSpPr>
            <p:nvPr/>
          </p:nvGrpSpPr>
          <p:grpSpPr bwMode="auto">
            <a:xfrm>
              <a:off x="372" y="1398"/>
              <a:ext cx="2096" cy="3371"/>
              <a:chOff x="-128" y="-936"/>
              <a:chExt cx="2096" cy="3371"/>
            </a:xfrm>
          </p:grpSpPr>
          <p:grpSp>
            <p:nvGrpSpPr>
              <p:cNvPr id="40988" name="Group 8"/>
              <p:cNvGrpSpPr>
                <a:grpSpLocks/>
              </p:cNvGrpSpPr>
              <p:nvPr/>
            </p:nvGrpSpPr>
            <p:grpSpPr bwMode="auto">
              <a:xfrm>
                <a:off x="-128" y="-936"/>
                <a:ext cx="1824" cy="1825"/>
                <a:chOff x="295" y="-177"/>
                <a:chExt cx="1824" cy="1825"/>
              </a:xfrm>
            </p:grpSpPr>
            <p:sp>
              <p:nvSpPr>
                <p:cNvPr id="40989" name="Rectangle 9"/>
                <p:cNvSpPr>
                  <a:spLocks noChangeArrowheads="1"/>
                </p:cNvSpPr>
                <p:nvPr/>
              </p:nvSpPr>
              <p:spPr bwMode="auto">
                <a:xfrm>
                  <a:off x="295" y="-177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0990" name="AutoShape 10"/>
                <p:cNvCxnSpPr>
                  <a:cxnSpLocks noChangeShapeType="1"/>
                  <a:stCxn id="40989" idx="1"/>
                  <a:endCxn id="40989" idx="3"/>
                </p:cNvCxnSpPr>
                <p:nvPr/>
              </p:nvCxnSpPr>
              <p:spPr bwMode="auto">
                <a:xfrm rot="10800000" flipH="1">
                  <a:off x="295" y="735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91" name="AutoShape 11"/>
                <p:cNvCxnSpPr>
                  <a:cxnSpLocks noChangeShapeType="1"/>
                  <a:stCxn id="40989" idx="0"/>
                  <a:endCxn id="40989" idx="2"/>
                </p:cNvCxnSpPr>
                <p:nvPr/>
              </p:nvCxnSpPr>
              <p:spPr bwMode="auto">
                <a:xfrm rot="16200000" flipH="1">
                  <a:off x="294" y="73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0992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0993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72" y="1270"/>
              <a:ext cx="1497" cy="1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腿</a:t>
              </a:r>
            </a:p>
          </p:txBody>
        </p:sp>
      </p:grpSp>
    </p:spTree>
    <p:custDataLst>
      <p:tags r:id="rId1"/>
    </p:custData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 bwMode="auto">
          <a:xfrm>
            <a:off x="230982" y="729853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grpSp>
        <p:nvGrpSpPr>
          <p:cNvPr id="41986" name="Group 37"/>
          <p:cNvGrpSpPr>
            <a:grpSpLocks/>
          </p:cNvGrpSpPr>
          <p:nvPr/>
        </p:nvGrpSpPr>
        <p:grpSpPr bwMode="auto">
          <a:xfrm>
            <a:off x="609601" y="1425179"/>
            <a:ext cx="2374106" cy="3164450"/>
            <a:chOff x="-368" y="1280"/>
            <a:chExt cx="2836" cy="3489"/>
          </a:xfrm>
        </p:grpSpPr>
        <p:grpSp>
          <p:nvGrpSpPr>
            <p:cNvPr id="41987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1988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1989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1990" name="AutoShape 10"/>
                <p:cNvCxnSpPr>
                  <a:cxnSpLocks noChangeShapeType="1"/>
                  <a:stCxn id="41989" idx="1"/>
                  <a:endCxn id="41989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991" name="AutoShape 11"/>
                <p:cNvCxnSpPr>
                  <a:cxnSpLocks noChangeShapeType="1"/>
                  <a:stCxn id="41989" idx="0"/>
                  <a:endCxn id="41989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1992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1993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68" y="1280"/>
              <a:ext cx="1497" cy="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姨</a:t>
              </a:r>
            </a:p>
          </p:txBody>
        </p:sp>
      </p:grpSp>
      <p:grpSp>
        <p:nvGrpSpPr>
          <p:cNvPr id="41994" name="Group 37"/>
          <p:cNvGrpSpPr>
            <a:grpSpLocks/>
          </p:cNvGrpSpPr>
          <p:nvPr/>
        </p:nvGrpSpPr>
        <p:grpSpPr bwMode="auto">
          <a:xfrm>
            <a:off x="2705100" y="1503760"/>
            <a:ext cx="2352675" cy="3119200"/>
            <a:chOff x="-341" y="1329"/>
            <a:chExt cx="2809" cy="3440"/>
          </a:xfrm>
        </p:grpSpPr>
        <p:grpSp>
          <p:nvGrpSpPr>
            <p:cNvPr id="41995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1996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1997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1998" name="AutoShape 10"/>
                <p:cNvCxnSpPr>
                  <a:cxnSpLocks noChangeShapeType="1"/>
                  <a:stCxn id="41997" idx="1"/>
                  <a:endCxn id="41997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999" name="AutoShape 11"/>
                <p:cNvCxnSpPr>
                  <a:cxnSpLocks noChangeShapeType="1"/>
                  <a:stCxn id="41997" idx="0"/>
                  <a:endCxn id="41997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2000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2001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26" y="1329"/>
              <a:ext cx="1497" cy="1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宽</a:t>
              </a:r>
            </a:p>
          </p:txBody>
        </p:sp>
      </p:grpSp>
      <p:grpSp>
        <p:nvGrpSpPr>
          <p:cNvPr id="42002" name="Group 37"/>
          <p:cNvGrpSpPr>
            <a:grpSpLocks/>
          </p:cNvGrpSpPr>
          <p:nvPr/>
        </p:nvGrpSpPr>
        <p:grpSpPr bwMode="auto">
          <a:xfrm>
            <a:off x="4832747" y="1475185"/>
            <a:ext cx="2351484" cy="3164450"/>
            <a:chOff x="-341" y="1280"/>
            <a:chExt cx="2809" cy="3489"/>
          </a:xfrm>
        </p:grpSpPr>
        <p:grpSp>
          <p:nvGrpSpPr>
            <p:cNvPr id="42003" name="Group 7"/>
            <p:cNvGrpSpPr>
              <a:grpSpLocks/>
            </p:cNvGrpSpPr>
            <p:nvPr/>
          </p:nvGrpSpPr>
          <p:grpSpPr bwMode="auto">
            <a:xfrm>
              <a:off x="-341" y="1447"/>
              <a:ext cx="2809" cy="3322"/>
              <a:chOff x="-841" y="-887"/>
              <a:chExt cx="2809" cy="3322"/>
            </a:xfrm>
          </p:grpSpPr>
          <p:grpSp>
            <p:nvGrpSpPr>
              <p:cNvPr id="42004" name="Group 8"/>
              <p:cNvGrpSpPr>
                <a:grpSpLocks/>
              </p:cNvGrpSpPr>
              <p:nvPr/>
            </p:nvGrpSpPr>
            <p:grpSpPr bwMode="auto">
              <a:xfrm>
                <a:off x="-841" y="-887"/>
                <a:ext cx="1824" cy="1825"/>
                <a:chOff x="-418" y="-128"/>
                <a:chExt cx="1824" cy="1825"/>
              </a:xfrm>
            </p:grpSpPr>
            <p:sp>
              <p:nvSpPr>
                <p:cNvPr id="42005" name="Rectangle 9"/>
                <p:cNvSpPr>
                  <a:spLocks noChangeArrowheads="1"/>
                </p:cNvSpPr>
                <p:nvPr/>
              </p:nvSpPr>
              <p:spPr bwMode="auto">
                <a:xfrm>
                  <a:off x="-418" y="-128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2006" name="AutoShape 10"/>
                <p:cNvCxnSpPr>
                  <a:cxnSpLocks noChangeShapeType="1"/>
                  <a:stCxn id="42005" idx="1"/>
                  <a:endCxn id="42005" idx="3"/>
                </p:cNvCxnSpPr>
                <p:nvPr/>
              </p:nvCxnSpPr>
              <p:spPr bwMode="auto">
                <a:xfrm rot="10800000" flipH="1">
                  <a:off x="-418" y="78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007" name="AutoShape 11"/>
                <p:cNvCxnSpPr>
                  <a:cxnSpLocks noChangeShapeType="1"/>
                  <a:stCxn id="42005" idx="0"/>
                  <a:endCxn id="42005" idx="2"/>
                </p:cNvCxnSpPr>
                <p:nvPr/>
              </p:nvCxnSpPr>
              <p:spPr bwMode="auto">
                <a:xfrm rot="16200000" flipH="1">
                  <a:off x="-418" y="783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2008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2009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-304" y="1280"/>
              <a:ext cx="1497" cy="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嘴</a:t>
              </a:r>
            </a:p>
          </p:txBody>
        </p:sp>
      </p:grpSp>
      <p:grpSp>
        <p:nvGrpSpPr>
          <p:cNvPr id="42010" name="Group 37"/>
          <p:cNvGrpSpPr>
            <a:grpSpLocks/>
          </p:cNvGrpSpPr>
          <p:nvPr/>
        </p:nvGrpSpPr>
        <p:grpSpPr bwMode="auto">
          <a:xfrm>
            <a:off x="6933010" y="1473994"/>
            <a:ext cx="1754981" cy="3172780"/>
            <a:chOff x="372" y="1270"/>
            <a:chExt cx="2096" cy="3499"/>
          </a:xfrm>
        </p:grpSpPr>
        <p:grpSp>
          <p:nvGrpSpPr>
            <p:cNvPr id="42011" name="Group 7"/>
            <p:cNvGrpSpPr>
              <a:grpSpLocks/>
            </p:cNvGrpSpPr>
            <p:nvPr/>
          </p:nvGrpSpPr>
          <p:grpSpPr bwMode="auto">
            <a:xfrm>
              <a:off x="372" y="1398"/>
              <a:ext cx="2096" cy="3371"/>
              <a:chOff x="-128" y="-936"/>
              <a:chExt cx="2096" cy="3371"/>
            </a:xfrm>
          </p:grpSpPr>
          <p:grpSp>
            <p:nvGrpSpPr>
              <p:cNvPr id="42012" name="Group 8"/>
              <p:cNvGrpSpPr>
                <a:grpSpLocks/>
              </p:cNvGrpSpPr>
              <p:nvPr/>
            </p:nvGrpSpPr>
            <p:grpSpPr bwMode="auto">
              <a:xfrm>
                <a:off x="-128" y="-936"/>
                <a:ext cx="1824" cy="1825"/>
                <a:chOff x="295" y="-177"/>
                <a:chExt cx="1824" cy="1825"/>
              </a:xfrm>
            </p:grpSpPr>
            <p:sp>
              <p:nvSpPr>
                <p:cNvPr id="42013" name="Rectangle 9"/>
                <p:cNvSpPr>
                  <a:spLocks noChangeArrowheads="1"/>
                </p:cNvSpPr>
                <p:nvPr/>
              </p:nvSpPr>
              <p:spPr bwMode="auto">
                <a:xfrm>
                  <a:off x="295" y="-177"/>
                  <a:ext cx="1824" cy="1824"/>
                </a:xfrm>
                <a:prstGeom prst="rect">
                  <a:avLst/>
                </a:prstGeom>
                <a:solidFill>
                  <a:srgbClr val="CCFF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cxnSp>
              <p:nvCxnSpPr>
                <p:cNvPr id="42014" name="AutoShape 10"/>
                <p:cNvCxnSpPr>
                  <a:cxnSpLocks noChangeShapeType="1"/>
                  <a:stCxn id="42013" idx="1"/>
                  <a:endCxn id="42013" idx="3"/>
                </p:cNvCxnSpPr>
                <p:nvPr/>
              </p:nvCxnSpPr>
              <p:spPr bwMode="auto">
                <a:xfrm rot="10800000" flipH="1">
                  <a:off x="295" y="735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015" name="AutoShape 11"/>
                <p:cNvCxnSpPr>
                  <a:cxnSpLocks noChangeShapeType="1"/>
                  <a:stCxn id="42013" idx="0"/>
                  <a:endCxn id="42013" idx="2"/>
                </p:cNvCxnSpPr>
                <p:nvPr/>
              </p:nvCxnSpPr>
              <p:spPr bwMode="auto">
                <a:xfrm rot="16200000" flipH="1">
                  <a:off x="294" y="734"/>
                  <a:ext cx="1824" cy="1"/>
                </a:xfrm>
                <a:prstGeom prst="straightConnector1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42016" name="Text Box 12"/>
              <p:cNvSpPr txBox="1">
                <a:spLocks noChangeArrowheads="1"/>
              </p:cNvSpPr>
              <p:nvPr/>
            </p:nvSpPr>
            <p:spPr bwMode="auto">
              <a:xfrm>
                <a:off x="576" y="144"/>
                <a:ext cx="1392" cy="2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zh-CN" sz="12900" b="1">
                  <a:solidFill>
                    <a:srgbClr val="CC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2017" name="Text Box 3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72" y="1270"/>
              <a:ext cx="1497" cy="1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07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龟</a:t>
              </a:r>
            </a:p>
          </p:txBody>
        </p:sp>
      </p:grpSp>
    </p:spTree>
    <p:custDataLst>
      <p:tags r:id="rId1"/>
    </p:custData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620441" y="503157"/>
            <a:ext cx="7165114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、蝌蚪，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kēdǒu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，都是左右结构，虫字旁。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、群，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qún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笔，左右结构。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、灰，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huī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笔，半包围结构，右下是“火”。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、腿，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tuǐ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笔，左右结构，右边是退。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、姨，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yí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笔，左右结构，左边女字旁，右边夷字边。注意“女”作偏旁时，横不要出头。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、宽，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kuān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，三拼音，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、嘴，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zuǐ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，要读准平舌音，注意写好右边的笔画。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、龟，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guī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笔，注意下边的写法。摆，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bǎi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，左右结构，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笔，追，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zhuī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，翘舌音，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笔。要写好右边。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、肚，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dù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，左右结构，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笔。鼓，</a:t>
            </a:r>
            <a:r>
              <a:rPr lang="en-US" altLang="zh-CN" sz="1500" dirty="0" err="1">
                <a:latin typeface="微软雅黑" pitchFamily="34" charset="-122"/>
                <a:ea typeface="微软雅黑" pitchFamily="34" charset="-122"/>
              </a:rPr>
              <a:t>gǔ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，左右结构，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笔，注意写好右边的笔画。 </a:t>
            </a:r>
            <a:endParaRPr lang="zh-CN" altLang="en-US" sz="3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0" name="矩形 2"/>
          <p:cNvSpPr>
            <a:spLocks noChangeArrowheads="1"/>
          </p:cNvSpPr>
          <p:nvPr/>
        </p:nvSpPr>
        <p:spPr bwMode="auto">
          <a:xfrm>
            <a:off x="448866" y="839391"/>
            <a:ext cx="10618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合作探究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0429" y="3514726"/>
            <a:ext cx="325040" cy="841772"/>
          </a:xfrm>
        </p:spPr>
      </p:pic>
      <p:pic>
        <p:nvPicPr>
          <p:cNvPr id="30723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00326" y="3511154"/>
            <a:ext cx="432197" cy="858440"/>
          </a:xfrm>
        </p:spPr>
      </p:pic>
      <p:pic>
        <p:nvPicPr>
          <p:cNvPr id="30724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3782" y="3493294"/>
            <a:ext cx="1079897" cy="754856"/>
          </a:xfrm>
        </p:spPr>
      </p:pic>
      <p:pic>
        <p:nvPicPr>
          <p:cNvPr id="30725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9947" y="3493294"/>
            <a:ext cx="919163" cy="778669"/>
          </a:xfrm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142" y="3454003"/>
            <a:ext cx="97274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2141935" y="3724275"/>
            <a:ext cx="161925" cy="1619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3221831" y="3777854"/>
            <a:ext cx="161925" cy="16311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auto">
          <a:xfrm>
            <a:off x="4895850" y="3777854"/>
            <a:ext cx="161925" cy="16311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auto">
          <a:xfrm>
            <a:off x="6407944" y="3832623"/>
            <a:ext cx="161925" cy="16311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1157288" y="4414838"/>
            <a:ext cx="113347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小蝌蚪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193382" y="4414838"/>
            <a:ext cx="540544" cy="34528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变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6921104" y="4414838"/>
            <a:ext cx="81081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青蛙</a:t>
            </a:r>
          </a:p>
        </p:txBody>
      </p:sp>
      <p:sp>
        <p:nvSpPr>
          <p:cNvPr id="30734" name="AutoShape 14"/>
          <p:cNvSpPr>
            <a:spLocks noChangeArrowheads="1"/>
          </p:cNvSpPr>
          <p:nvPr/>
        </p:nvSpPr>
        <p:spPr bwMode="auto">
          <a:xfrm>
            <a:off x="2305050" y="4533901"/>
            <a:ext cx="1620441" cy="108347"/>
          </a:xfrm>
          <a:prstGeom prst="rightArrow">
            <a:avLst>
              <a:gd name="adj1" fmla="val 50000"/>
              <a:gd name="adj2" fmla="val 3735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5" name="AutoShape 15"/>
          <p:cNvSpPr>
            <a:spLocks noChangeArrowheads="1"/>
          </p:cNvSpPr>
          <p:nvPr/>
        </p:nvSpPr>
        <p:spPr bwMode="auto">
          <a:xfrm>
            <a:off x="5003006" y="4533901"/>
            <a:ext cx="1620441" cy="108347"/>
          </a:xfrm>
          <a:prstGeom prst="rightArrow">
            <a:avLst>
              <a:gd name="adj1" fmla="val 50000"/>
              <a:gd name="adj2" fmla="val 3735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143000" y="1615679"/>
            <a:ext cx="1162050" cy="1291828"/>
            <a:chOff x="0" y="0"/>
            <a:chExt cx="907" cy="1085"/>
          </a:xfrm>
        </p:grpSpPr>
        <p:sp>
          <p:nvSpPr>
            <p:cNvPr id="44048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90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大脑袋</a:t>
              </a:r>
            </a:p>
          </p:txBody>
        </p:sp>
        <p:sp>
          <p:nvSpPr>
            <p:cNvPr id="44049" name="Text Box 18"/>
            <p:cNvSpPr txBox="1">
              <a:spLocks noChangeArrowheads="1"/>
            </p:cNvSpPr>
            <p:nvPr/>
          </p:nvSpPr>
          <p:spPr bwMode="auto">
            <a:xfrm>
              <a:off x="0" y="272"/>
              <a:ext cx="90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黑身子</a:t>
              </a:r>
            </a:p>
          </p:txBody>
        </p:sp>
        <p:sp>
          <p:nvSpPr>
            <p:cNvPr id="44050" name="Text Box 19"/>
            <p:cNvSpPr txBox="1">
              <a:spLocks noChangeArrowheads="1"/>
            </p:cNvSpPr>
            <p:nvPr/>
          </p:nvSpPr>
          <p:spPr bwMode="auto">
            <a:xfrm>
              <a:off x="0" y="542"/>
              <a:ext cx="676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长尾巴</a:t>
              </a:r>
            </a:p>
          </p:txBody>
        </p:sp>
      </p:grpSp>
      <p:sp>
        <p:nvSpPr>
          <p:cNvPr id="30740" name="AutoShape 20"/>
          <p:cNvSpPr>
            <a:spLocks noChangeArrowheads="1"/>
          </p:cNvSpPr>
          <p:nvPr/>
        </p:nvSpPr>
        <p:spPr bwMode="auto">
          <a:xfrm>
            <a:off x="2141935" y="2010967"/>
            <a:ext cx="377428" cy="269081"/>
          </a:xfrm>
          <a:prstGeom prst="rightArrow">
            <a:avLst>
              <a:gd name="adj1" fmla="val 50000"/>
              <a:gd name="adj2" fmla="val 350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41" name="AutoShape 21"/>
          <p:cNvSpPr>
            <a:spLocks noChangeArrowheads="1"/>
          </p:cNvSpPr>
          <p:nvPr/>
        </p:nvSpPr>
        <p:spPr bwMode="auto">
          <a:xfrm>
            <a:off x="3383756" y="2045494"/>
            <a:ext cx="377429" cy="269081"/>
          </a:xfrm>
          <a:prstGeom prst="rightArrow">
            <a:avLst>
              <a:gd name="adj1" fmla="val 50000"/>
              <a:gd name="adj2" fmla="val 350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925491" y="1649017"/>
            <a:ext cx="809625" cy="1016793"/>
            <a:chOff x="0" y="0"/>
            <a:chExt cx="680" cy="854"/>
          </a:xfrm>
        </p:grpSpPr>
        <p:sp>
          <p:nvSpPr>
            <p:cNvPr id="44054" name="Text Box 23"/>
            <p:cNvSpPr txBox="1">
              <a:spLocks noChangeArrowheads="1"/>
            </p:cNvSpPr>
            <p:nvPr/>
          </p:nvSpPr>
          <p:spPr bwMode="auto">
            <a:xfrm>
              <a:off x="0" y="272"/>
              <a:ext cx="68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两条</a:t>
              </a:r>
            </a:p>
          </p:txBody>
        </p:sp>
        <p:sp>
          <p:nvSpPr>
            <p:cNvPr id="44055" name="Text Box 24"/>
            <p:cNvSpPr txBox="1">
              <a:spLocks noChangeArrowheads="1"/>
            </p:cNvSpPr>
            <p:nvPr/>
          </p:nvSpPr>
          <p:spPr bwMode="auto">
            <a:xfrm>
              <a:off x="0" y="0"/>
              <a:ext cx="63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长出</a:t>
              </a:r>
            </a:p>
          </p:txBody>
        </p:sp>
        <p:sp>
          <p:nvSpPr>
            <p:cNvPr id="44056" name="Text Box 25"/>
            <p:cNvSpPr txBox="1">
              <a:spLocks noChangeArrowheads="1"/>
            </p:cNvSpPr>
            <p:nvPr/>
          </p:nvSpPr>
          <p:spPr bwMode="auto">
            <a:xfrm>
              <a:off x="0" y="544"/>
              <a:ext cx="68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前腿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627710" y="1649017"/>
            <a:ext cx="917972" cy="1016793"/>
            <a:chOff x="0" y="0"/>
            <a:chExt cx="680" cy="854"/>
          </a:xfrm>
        </p:grpSpPr>
        <p:sp>
          <p:nvSpPr>
            <p:cNvPr id="44058" name="Text Box 27"/>
            <p:cNvSpPr txBox="1">
              <a:spLocks noChangeArrowheads="1"/>
            </p:cNvSpPr>
            <p:nvPr/>
          </p:nvSpPr>
          <p:spPr bwMode="auto">
            <a:xfrm>
              <a:off x="0" y="0"/>
              <a:ext cx="63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长出</a:t>
              </a:r>
            </a:p>
          </p:txBody>
        </p:sp>
        <p:sp>
          <p:nvSpPr>
            <p:cNvPr id="44059" name="Text Box 28"/>
            <p:cNvSpPr txBox="1">
              <a:spLocks noChangeArrowheads="1"/>
            </p:cNvSpPr>
            <p:nvPr/>
          </p:nvSpPr>
          <p:spPr bwMode="auto">
            <a:xfrm>
              <a:off x="0" y="272"/>
              <a:ext cx="68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两条</a:t>
              </a:r>
            </a:p>
          </p:txBody>
        </p:sp>
        <p:sp>
          <p:nvSpPr>
            <p:cNvPr id="44060" name="Text Box 29"/>
            <p:cNvSpPr txBox="1">
              <a:spLocks noChangeArrowheads="1"/>
            </p:cNvSpPr>
            <p:nvPr/>
          </p:nvSpPr>
          <p:spPr bwMode="auto">
            <a:xfrm>
              <a:off x="0" y="544"/>
              <a:ext cx="68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后腿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5057775" y="1831181"/>
            <a:ext cx="1782366" cy="747713"/>
            <a:chOff x="0" y="0"/>
            <a:chExt cx="1497" cy="628"/>
          </a:xfrm>
        </p:grpSpPr>
        <p:sp>
          <p:nvSpPr>
            <p:cNvPr id="44062" name="Text Box 31"/>
            <p:cNvSpPr txBox="1">
              <a:spLocks noChangeArrowheads="1"/>
            </p:cNvSpPr>
            <p:nvPr/>
          </p:nvSpPr>
          <p:spPr bwMode="auto">
            <a:xfrm>
              <a:off x="0" y="0"/>
              <a:ext cx="127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尾巴变短</a:t>
              </a:r>
            </a:p>
          </p:txBody>
        </p:sp>
        <p:sp>
          <p:nvSpPr>
            <p:cNvPr id="44063" name="Text Box 32"/>
            <p:cNvSpPr txBox="1">
              <a:spLocks noChangeArrowheads="1"/>
            </p:cNvSpPr>
            <p:nvPr/>
          </p:nvSpPr>
          <p:spPr bwMode="auto">
            <a:xfrm>
              <a:off x="0" y="318"/>
              <a:ext cx="149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尾巴不见了</a:t>
              </a: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6919912" y="1453754"/>
            <a:ext cx="1081088" cy="1574007"/>
            <a:chOff x="0" y="0"/>
            <a:chExt cx="908" cy="1322"/>
          </a:xfrm>
        </p:grpSpPr>
        <p:sp>
          <p:nvSpPr>
            <p:cNvPr id="44065" name="Text Box 34"/>
            <p:cNvSpPr txBox="1">
              <a:spLocks noChangeArrowheads="1"/>
            </p:cNvSpPr>
            <p:nvPr/>
          </p:nvSpPr>
          <p:spPr bwMode="auto">
            <a:xfrm>
              <a:off x="0" y="0"/>
              <a:ext cx="8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四条腿</a:t>
              </a:r>
            </a:p>
          </p:txBody>
        </p:sp>
        <p:sp>
          <p:nvSpPr>
            <p:cNvPr id="44066" name="Text Box 35"/>
            <p:cNvSpPr txBox="1">
              <a:spLocks noChangeArrowheads="1"/>
            </p:cNvSpPr>
            <p:nvPr/>
          </p:nvSpPr>
          <p:spPr bwMode="auto">
            <a:xfrm>
              <a:off x="1" y="227"/>
              <a:ext cx="8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宽衣裳</a:t>
              </a:r>
            </a:p>
          </p:txBody>
        </p:sp>
        <p:sp>
          <p:nvSpPr>
            <p:cNvPr id="44067" name="Text Box 36"/>
            <p:cNvSpPr txBox="1">
              <a:spLocks noChangeArrowheads="1"/>
            </p:cNvSpPr>
            <p:nvPr/>
          </p:nvSpPr>
          <p:spPr bwMode="auto">
            <a:xfrm>
              <a:off x="1" y="497"/>
              <a:ext cx="8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大眼睛</a:t>
              </a:r>
            </a:p>
          </p:txBody>
        </p:sp>
        <p:sp>
          <p:nvSpPr>
            <p:cNvPr id="44068" name="Text Box 37"/>
            <p:cNvSpPr txBox="1">
              <a:spLocks noChangeArrowheads="1"/>
            </p:cNvSpPr>
            <p:nvPr/>
          </p:nvSpPr>
          <p:spPr bwMode="auto">
            <a:xfrm>
              <a:off x="23" y="769"/>
              <a:ext cx="8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绿衣裳</a:t>
              </a:r>
            </a:p>
          </p:txBody>
        </p:sp>
        <p:sp>
          <p:nvSpPr>
            <p:cNvPr id="44069" name="Text Box 38"/>
            <p:cNvSpPr txBox="1">
              <a:spLocks noChangeArrowheads="1"/>
            </p:cNvSpPr>
            <p:nvPr/>
          </p:nvSpPr>
          <p:spPr bwMode="auto">
            <a:xfrm>
              <a:off x="23" y="1012"/>
              <a:ext cx="88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白肚子</a:t>
              </a:r>
            </a:p>
          </p:txBody>
        </p:sp>
      </p:grpSp>
      <p:sp>
        <p:nvSpPr>
          <p:cNvPr id="30759" name="AutoShape 39"/>
          <p:cNvSpPr>
            <a:spLocks noChangeArrowheads="1"/>
          </p:cNvSpPr>
          <p:nvPr/>
        </p:nvSpPr>
        <p:spPr bwMode="auto">
          <a:xfrm>
            <a:off x="6462712" y="2069307"/>
            <a:ext cx="377429" cy="269081"/>
          </a:xfrm>
          <a:prstGeom prst="rightArrow">
            <a:avLst>
              <a:gd name="adj1" fmla="val 50000"/>
              <a:gd name="adj2" fmla="val 350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60" name="AutoShape 40"/>
          <p:cNvSpPr>
            <a:spLocks noChangeArrowheads="1"/>
          </p:cNvSpPr>
          <p:nvPr/>
        </p:nvSpPr>
        <p:spPr bwMode="auto">
          <a:xfrm>
            <a:off x="4680348" y="2049067"/>
            <a:ext cx="377428" cy="269081"/>
          </a:xfrm>
          <a:prstGeom prst="rightArrow">
            <a:avLst>
              <a:gd name="adj1" fmla="val 50000"/>
              <a:gd name="adj2" fmla="val 350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72" name="矩形 41"/>
          <p:cNvSpPr>
            <a:spLocks noChangeArrowheads="1"/>
          </p:cNvSpPr>
          <p:nvPr/>
        </p:nvSpPr>
        <p:spPr bwMode="auto">
          <a:xfrm>
            <a:off x="448866" y="839391"/>
            <a:ext cx="10618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合作探究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bldLvl="0" animBg="1"/>
      <p:bldP spid="30728" grpId="0" bldLvl="0" animBg="1"/>
      <p:bldP spid="30729" grpId="0" bldLvl="0" animBg="1"/>
      <p:bldP spid="30730" grpId="0" bldLvl="0" animBg="1"/>
      <p:bldP spid="30731" grpId="0"/>
      <p:bldP spid="30732" grpId="0" bldLvl="0" animBg="1"/>
      <p:bldP spid="30732" grpId="1" bldLvl="0" animBg="1"/>
      <p:bldP spid="30733" grpId="0"/>
      <p:bldP spid="30734" grpId="0" bldLvl="0" animBg="1"/>
      <p:bldP spid="30735" grpId="0" bldLvl="0" animBg="1"/>
      <p:bldP spid="30740" grpId="0" bldLvl="0" animBg="1"/>
      <p:bldP spid="30741" grpId="0" bldLvl="0" animBg="1"/>
      <p:bldP spid="30759" grpId="0" bldLvl="0" animBg="1"/>
      <p:bldP spid="30760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96466" y="78224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课堂练习</a:t>
            </a:r>
          </a:p>
        </p:txBody>
      </p:sp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1319213" y="1333501"/>
            <a:ext cx="615315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1、照样子说词语：</a:t>
            </a:r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碧绿的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衣裳        </a:t>
            </a:r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长长的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尾巴</a:t>
            </a:r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1310878" y="1816894"/>
            <a:ext cx="2403872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2、说一说，画一画。</a:t>
            </a:r>
          </a:p>
        </p:txBody>
      </p:sp>
      <p:pic>
        <p:nvPicPr>
          <p:cNvPr id="4608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769" y="1996679"/>
            <a:ext cx="770335" cy="63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5294" y="1996679"/>
            <a:ext cx="685800" cy="66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577013" y="2482454"/>
            <a:ext cx="323850" cy="648890"/>
          </a:xfrm>
          <a:prstGeom prst="curvedLeftArrow">
            <a:avLst>
              <a:gd name="adj1" fmla="val 40074"/>
              <a:gd name="adj2" fmla="val 80147"/>
              <a:gd name="adj3" fmla="val 33310"/>
            </a:avLst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5460000">
            <a:off x="6198394" y="4157663"/>
            <a:ext cx="323850" cy="647700"/>
          </a:xfrm>
          <a:prstGeom prst="curvedLeftArrow">
            <a:avLst>
              <a:gd name="adj1" fmla="val 40000"/>
              <a:gd name="adj2" fmla="val 80000"/>
              <a:gd name="adj3" fmla="val 33310"/>
            </a:avLst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5280000">
            <a:off x="3864769" y="4057651"/>
            <a:ext cx="392906" cy="585788"/>
          </a:xfrm>
          <a:prstGeom prst="curvedLeftArrow">
            <a:avLst>
              <a:gd name="adj1" fmla="val 29818"/>
              <a:gd name="adj2" fmla="val 59636"/>
              <a:gd name="adj3" fmla="val 33310"/>
            </a:avLst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 flipH="1" flipV="1">
            <a:off x="3714750" y="2375297"/>
            <a:ext cx="323850" cy="594122"/>
          </a:xfrm>
          <a:prstGeom prst="curvedLeftArrow">
            <a:avLst>
              <a:gd name="adj1" fmla="val 36691"/>
              <a:gd name="adj2" fmla="val 73382"/>
              <a:gd name="adj3" fmla="val 33310"/>
            </a:avLst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394" y="3293269"/>
            <a:ext cx="642938" cy="63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994" y="4049316"/>
            <a:ext cx="778669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248" y="3239691"/>
            <a:ext cx="701278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55985" y="797719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课后反思</a:t>
            </a:r>
          </a:p>
        </p:txBody>
      </p:sp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1222772" y="1656160"/>
            <a:ext cx="2022872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>
                <a:latin typeface="微软雅黑" pitchFamily="34" charset="-122"/>
                <a:ea typeface="微软雅黑" pitchFamily="34" charset="-122"/>
              </a:rPr>
              <a:t>保护青蛙！</a:t>
            </a:r>
            <a:r>
              <a:rPr lang="zh-CN" altLang="zh-CN" sz="2700" b="1"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700" b="1">
                <a:latin typeface="微软雅黑" pitchFamily="34" charset="-122"/>
                <a:ea typeface="微软雅黑" pitchFamily="34" charset="-122"/>
              </a:rPr>
              <a:t>保护动物！保护环境！</a:t>
            </a:r>
            <a:r>
              <a:rPr lang="zh-CN" altLang="zh-CN"/>
              <a:t/>
            </a:r>
            <a:br>
              <a:rPr lang="zh-CN" altLang="zh-CN"/>
            </a:br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320" y="797718"/>
            <a:ext cx="2115980" cy="155924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321" y="2638425"/>
            <a:ext cx="2115503" cy="183451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02" y="1755457"/>
            <a:ext cx="2269331" cy="1778795"/>
          </a:xfrm>
          <a:prstGeom prst="rect">
            <a:avLst/>
          </a:prstGeom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2"/>
          <p:cNvSpPr txBox="1">
            <a:spLocks noChangeArrowheads="1"/>
          </p:cNvSpPr>
          <p:nvPr/>
        </p:nvSpPr>
        <p:spPr bwMode="auto">
          <a:xfrm>
            <a:off x="245269" y="1720321"/>
            <a:ext cx="711382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（一）讨论：你从小蝌蚪身上学到什么？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（二）思考：要是自己在一个陌生的地方与父母走失了，你会怎么办？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（三）调查：一只青蛙一年要吃掉多少只害虫？为了让我们的青蛙朋友生活得更舒适安全，我们应该做些什么？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45269" y="736997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拓展延伸</a:t>
            </a:r>
          </a:p>
        </p:txBody>
      </p:sp>
      <p:pic>
        <p:nvPicPr>
          <p:cNvPr id="9" name="图片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301" y="1794986"/>
            <a:ext cx="1493520" cy="1553528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67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04788" y="79771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779860" y="1828800"/>
            <a:ext cx="3804047" cy="172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谜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语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大脑袋，圆肚皮，细尾巴，黑身子。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变变变…长出四条腿，丢了细尾巴。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吃饱了，呱呱呱，抓害虫，顶呱呱。</a:t>
            </a:r>
          </a:p>
        </p:txBody>
      </p:sp>
      <p:pic>
        <p:nvPicPr>
          <p:cNvPr id="1229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535" y="2858691"/>
            <a:ext cx="2034778" cy="162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9725" y="1003698"/>
            <a:ext cx="2033588" cy="163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45269" y="717947"/>
            <a:ext cx="157043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773" y="1444465"/>
            <a:ext cx="5152073" cy="28856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315" name="文本框 3"/>
          <p:cNvSpPr txBox="1">
            <a:spLocks noChangeArrowheads="1"/>
          </p:cNvSpPr>
          <p:nvPr/>
        </p:nvSpPr>
        <p:spPr bwMode="auto">
          <a:xfrm>
            <a:off x="2176463" y="925117"/>
            <a:ext cx="511254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今天我们就来学习课文《小蝌蚪找妈妈》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55985" y="798910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14338" name="文本框 3"/>
          <p:cNvSpPr txBox="1">
            <a:spLocks noChangeArrowheads="1"/>
          </p:cNvSpPr>
          <p:nvPr/>
        </p:nvSpPr>
        <p:spPr bwMode="auto">
          <a:xfrm>
            <a:off x="771526" y="1800226"/>
            <a:ext cx="3804047" cy="214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我是小蝌蚪，当我看到别的小动物们欢快地和自己的妈妈一起玩耍时，我多羡慕呀！可我不知道我的妈妈是谁？它在哪？请你们帮我找找妈妈吧！你们愿意帮这个忙吗？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642" y="1958726"/>
            <a:ext cx="1910715" cy="19107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6089" y="1958726"/>
            <a:ext cx="1808797" cy="192214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文本框 2"/>
          <p:cNvSpPr txBox="1"/>
          <p:nvPr/>
        </p:nvSpPr>
        <p:spPr>
          <a:xfrm>
            <a:off x="5099282" y="400467"/>
            <a:ext cx="2596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25029" y="747713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预习检查</a:t>
            </a:r>
          </a:p>
        </p:txBody>
      </p:sp>
      <p:sp>
        <p:nvSpPr>
          <p:cNvPr id="8196" name="文本框 99"/>
          <p:cNvSpPr txBox="1">
            <a:spLocks noChangeArrowheads="1"/>
          </p:cNvSpPr>
          <p:nvPr/>
        </p:nvSpPr>
        <p:spPr bwMode="auto">
          <a:xfrm>
            <a:off x="1566863" y="1629966"/>
            <a:ext cx="5965031" cy="21002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3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绿色   身体   甩着    快活   </a:t>
            </a:r>
          </a:p>
          <a:p>
            <a:pPr eaLnBrk="1" hangingPunct="1">
              <a:buFontTx/>
              <a:buNone/>
              <a:defRPr/>
            </a:pPr>
            <a:r>
              <a:rPr lang="zh-CN" altLang="en-US" sz="33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食物   阿姨   大叫    头顶 </a:t>
            </a:r>
          </a:p>
          <a:p>
            <a:pPr eaLnBrk="1" hangingPunct="1">
              <a:buFontTx/>
              <a:buNone/>
              <a:defRPr/>
            </a:pPr>
            <a:r>
              <a:rPr lang="zh-CN" altLang="en-US" sz="33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变短   肚皮   低头    已经 </a:t>
            </a:r>
          </a:p>
          <a:p>
            <a:pPr eaLnBrk="1" hangingPunct="1">
              <a:buFontTx/>
              <a:buNone/>
              <a:defRPr/>
            </a:pPr>
            <a:r>
              <a:rPr lang="zh-CN" altLang="en-US" sz="33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他们   追上去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86941" y="812007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16386" name="文本框 3"/>
          <p:cNvSpPr txBox="1">
            <a:spLocks noChangeArrowheads="1"/>
          </p:cNvSpPr>
          <p:nvPr/>
        </p:nvSpPr>
        <p:spPr bwMode="auto">
          <a:xfrm>
            <a:off x="2363391" y="1029892"/>
            <a:ext cx="505301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小蝌蚪在什么地方？说说小蝌蚪的样子。</a:t>
            </a:r>
          </a:p>
        </p:txBody>
      </p:sp>
      <p:sp>
        <p:nvSpPr>
          <p:cNvPr id="16387" name="文本框 99"/>
          <p:cNvSpPr txBox="1">
            <a:spLocks noChangeArrowheads="1"/>
          </p:cNvSpPr>
          <p:nvPr/>
        </p:nvSpPr>
        <p:spPr bwMode="auto">
          <a:xfrm>
            <a:off x="1181100" y="2078832"/>
            <a:ext cx="2995613" cy="168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池塘里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有一群小蝌蚪，小蝌蚪</a:t>
            </a:r>
            <a:r>
              <a:rPr lang="zh-CN" altLang="en-US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大大的脑袋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黑灰色的身子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，甩着</a:t>
            </a:r>
            <a:r>
              <a:rPr lang="zh-CN" altLang="en-US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长长的尾巴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，快活地游来游去。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145" y="1615915"/>
            <a:ext cx="3688082" cy="2827020"/>
          </a:xfrm>
          <a:prstGeom prst="rect">
            <a:avLst/>
          </a:prstGeom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96466" y="713185"/>
            <a:ext cx="1570434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410" name="文本框 6"/>
          <p:cNvSpPr txBox="1">
            <a:spLocks noChangeArrowheads="1"/>
          </p:cNvSpPr>
          <p:nvPr/>
        </p:nvSpPr>
        <p:spPr bwMode="auto">
          <a:xfrm>
            <a:off x="1769269" y="1395413"/>
            <a:ext cx="5604272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/>
              <a:t>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小蝌蚪游哇游，过了几天，长出两条后腿。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232" y="2324100"/>
            <a:ext cx="2764631" cy="207502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4618672" y="2323623"/>
            <a:ext cx="3096101" cy="2075498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5560" y="3056479"/>
            <a:ext cx="2991326" cy="1704023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1476375" y="1664494"/>
            <a:ext cx="2228850" cy="83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鲤   鱼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76376" y="2926556"/>
            <a:ext cx="3022997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0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迎上去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560" y="1035275"/>
            <a:ext cx="2991326" cy="202120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矩形 2"/>
          <p:cNvSpPr/>
          <p:nvPr/>
        </p:nvSpPr>
        <p:spPr bwMode="auto">
          <a:xfrm>
            <a:off x="235744" y="75961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课文讲解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4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7、19、21、25、28"/>
  <p:tag name="KSO_WM_TEMPLATE_CATEGORY" val="custom"/>
  <p:tag name="KSO_WM_TEMPLATE_INDEX" val="160443"/>
  <p:tag name="KSO_WM_BEAUTIFY_FLAG" val="#wm#"/>
  <p:tag name="KSO_WM_TAG_VERSION" val="1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43"/>
</p:tagLst>
</file>

<file path=ppt/theme/theme1.xml><?xml version="1.0" encoding="utf-8"?>
<a:theme xmlns:a="http://schemas.openxmlformats.org/drawingml/2006/main" name="第一PPT模板网-WWW.1PPT.COM">
  <a:themeElements>
    <a:clrScheme name="160159.159">
      <a:dk1>
        <a:srgbClr val="5F5F5F"/>
      </a:dk1>
      <a:lt1>
        <a:sysClr val="window" lastClr="FFFFFF"/>
      </a:lt1>
      <a:dk2>
        <a:srgbClr val="4D4D4D"/>
      </a:dk2>
      <a:lt2>
        <a:srgbClr val="FFFFFF"/>
      </a:lt2>
      <a:accent1>
        <a:srgbClr val="63B70F"/>
      </a:accent1>
      <a:accent2>
        <a:srgbClr val="819420"/>
      </a:accent2>
      <a:accent3>
        <a:srgbClr val="44B27E"/>
      </a:accent3>
      <a:accent4>
        <a:srgbClr val="008DA8"/>
      </a:accent4>
      <a:accent5>
        <a:srgbClr val="3F6AC1"/>
      </a:accent5>
      <a:accent6>
        <a:srgbClr val="B9901D"/>
      </a:accent6>
      <a:hlink>
        <a:srgbClr val="00B0F0"/>
      </a:hlink>
      <a:folHlink>
        <a:srgbClr val="3F6AC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956</Words>
  <Characters>0</Characters>
  <Application>Microsoft Office PowerPoint</Application>
  <PresentationFormat>全屏显示(16:9)</PresentationFormat>
  <Lines>0</Lines>
  <Paragraphs>149</Paragraphs>
  <Slides>29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405</cp:revision>
  <dcterms:created xsi:type="dcterms:W3CDTF">2013-07-01T03:05:00Z</dcterms:created>
  <dcterms:modified xsi:type="dcterms:W3CDTF">2021-05-03T11:48:35Z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