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notesSlides/notesSlide3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4.xml" ContentType="application/vnd.openxmlformats-officedocument.presentationml.notesSlide+xml"/>
  <Override PartName="/ppt/tags/tag68.xml" ContentType="application/vnd.openxmlformats-officedocument.presentationml.tags+xml"/>
  <Override PartName="/ppt/notesSlides/notesSlide5.xml" ContentType="application/vnd.openxmlformats-officedocument.presentationml.notesSlide+xml"/>
  <Override PartName="/ppt/tags/tag69.xml" ContentType="application/vnd.openxmlformats-officedocument.presentationml.tags+xml"/>
  <Override PartName="/ppt/notesSlides/notesSlide6.xml" ContentType="application/vnd.openxmlformats-officedocument.presentationml.notesSlide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notesSlides/notesSlide8.xml" ContentType="application/vnd.openxmlformats-officedocument.presentationml.notesSlide+xml"/>
  <Override PartName="/ppt/tags/tag72.xml" ContentType="application/vnd.openxmlformats-officedocument.presentationml.tags+xml"/>
  <Override PartName="/ppt/notesSlides/notesSlide9.xml" ContentType="application/vnd.openxmlformats-officedocument.presentationml.notesSlide+xml"/>
  <Override PartName="/ppt/tags/tag73.xml" ContentType="application/vnd.openxmlformats-officedocument.presentationml.tags+xml"/>
  <Override PartName="/ppt/notesSlides/notesSlide10.xml" ContentType="application/vnd.openxmlformats-officedocument.presentationml.notesSlide+xml"/>
  <Override PartName="/ppt/tags/tag7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5"/>
  </p:notesMasterIdLst>
  <p:sldIdLst>
    <p:sldId id="409" r:id="rId3"/>
    <p:sldId id="410" r:id="rId4"/>
    <p:sldId id="421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15" r:id="rId13"/>
    <p:sldId id="431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FF8"/>
    <a:srgbClr val="D28146"/>
    <a:srgbClr val="73E5A0"/>
    <a:srgbClr val="D9D9D9"/>
    <a:srgbClr val="FFFFFF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1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43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35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747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319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934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33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225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280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9127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242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852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038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639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67500" tIns="35100" rIns="67500" bIns="35100" anchor="b" anchorCtr="0">
            <a:normAutofit/>
          </a:bodyPr>
          <a:lstStyle>
            <a:lvl1pPr algn="ctr">
              <a:defRPr sz="4500" b="1" i="0" spc="2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67500" tIns="35100" rIns="67500" bIns="351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207294" algn="l"/>
                <a:tab pos="1207294" algn="l"/>
                <a:tab pos="1207294" algn="l"/>
                <a:tab pos="1207294" algn="l"/>
              </a:tabLst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67500" tIns="35100" rIns="67500" bIns="351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44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39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59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34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40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83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90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8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●"/>
              <a:defRPr kumimoji="0" lang="zh-CN" altLang="en-US" sz="14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51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8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30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67500" tIns="35100" rIns="67500" bIns="35100" anchor="b" anchorCtr="0">
            <a:normAutofit/>
          </a:bodyPr>
          <a:lstStyle>
            <a:lvl1pPr>
              <a:defRPr sz="3300" b="1" i="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67500" tIns="35100" rIns="67500" bIns="351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400" b="0" i="0" u="none" strike="noStrike" kern="1200" cap="none" spc="113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67500" tIns="35100" rIns="67500" bIns="351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450"/>
              </a:spcAft>
              <a:buFont typeface="Arial" panose="020B0604020202020204" pitchFamily="34" charset="0"/>
              <a:buChar char="●"/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207294" algn="l"/>
                <a:tab pos="1207294" algn="l"/>
                <a:tab pos="1207294" algn="l"/>
                <a:tab pos="1207294" algn="l"/>
              </a:tabLst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100"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100"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76200" tIns="28575" rIns="57150" bIns="28575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76200" tIns="28575" rIns="57150" bIns="28575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248" y="1166337"/>
            <a:ext cx="3924776" cy="3456146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685800" eaLnBrk="1" fontAlgn="auto" latinLnBrk="0" hangingPunct="1">
              <a:buNone/>
              <a:tabLst>
                <a:tab pos="1207294" algn="l"/>
                <a:tab pos="1207294" algn="l"/>
                <a:tab pos="1207294" algn="l"/>
                <a:tab pos="1207294" algn="l"/>
                <a:tab pos="1207294" algn="l"/>
                <a:tab pos="1207294" algn="l"/>
                <a:tab pos="1207294" algn="l"/>
                <a:tab pos="1207294" algn="l"/>
              </a:tabLst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13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2021/5/3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67500" tIns="35100" rIns="67500" bIns="3510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35100" tIns="35100" rIns="35100" bIns="351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750"/>
              </a:spcAft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685800" eaLnBrk="1" fontAlgn="auto" latinLnBrk="0" hangingPunct="1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  <a:tab pos="1207294" algn="l"/>
                <a:tab pos="1207294" algn="l"/>
                <a:tab pos="1207294" algn="l"/>
              </a:tabLst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450"/>
              </a:spcAft>
              <a:buFont typeface="Arial" panose="020B0604020202020204" pitchFamily="34" charset="0"/>
              <a:buChar char="●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225"/>
              </a:spcAft>
              <a:buFont typeface="Wingdings" panose="05000000000000000000" charset="0"/>
              <a:buChar char="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225"/>
              </a:spcAft>
              <a:buFont typeface="Arial" panose="020B0604020202020204" pitchFamily="34" charset="0"/>
              <a:buChar char="•"/>
              <a:defRPr u="none" strike="noStrike" kern="1200" cap="none" spc="113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67628" tIns="35243" rIns="67628" bIns="35243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8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4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1207294" algn="l"/>
          <a:tab pos="1207294" algn="l"/>
          <a:tab pos="1207294" algn="l"/>
          <a:tab pos="1207294" algn="l"/>
        </a:tabLst>
        <a:defRPr sz="12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12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11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11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2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4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9144476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7" y="380762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D281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D281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D281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44868" y="615792"/>
            <a:ext cx="1828324" cy="516732"/>
            <a:chOff x="1774" y="1293"/>
            <a:chExt cx="3839" cy="1085"/>
          </a:xfrm>
        </p:grpSpPr>
        <p:sp>
          <p:nvSpPr>
            <p:cNvPr id="10" name="平行四边形 9"/>
            <p:cNvSpPr/>
            <p:nvPr/>
          </p:nvSpPr>
          <p:spPr>
            <a:xfrm>
              <a:off x="1774" y="1293"/>
              <a:ext cx="3839" cy="1054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00" y="1312"/>
              <a:ext cx="3386" cy="1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dirty="0">
                  <a:latin typeface="楷体" panose="02010609060101010101" charset="-122"/>
                  <a:ea typeface="楷体" panose="02010609060101010101" charset="-122"/>
                </a:rPr>
                <a:t>趣味小结</a:t>
              </a:r>
            </a:p>
          </p:txBody>
        </p:sp>
      </p:grpSp>
      <p:pic>
        <p:nvPicPr>
          <p:cNvPr id="6" name="图片 5" descr="202009221815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918" y="1974533"/>
            <a:ext cx="729704" cy="756000"/>
          </a:xfrm>
          <a:prstGeom prst="rect">
            <a:avLst/>
          </a:prstGeom>
        </p:spPr>
      </p:pic>
      <p:pic>
        <p:nvPicPr>
          <p:cNvPr id="13" name="图片 12" descr="2020092218150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34" y="1974533"/>
            <a:ext cx="782526" cy="756000"/>
          </a:xfrm>
          <a:prstGeom prst="rect">
            <a:avLst/>
          </a:prstGeom>
        </p:spPr>
      </p:pic>
      <p:pic>
        <p:nvPicPr>
          <p:cNvPr id="14" name="图片 13" descr="2020092218303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931" y="2580323"/>
            <a:ext cx="675000" cy="785054"/>
          </a:xfrm>
          <a:prstGeom prst="rect">
            <a:avLst/>
          </a:prstGeom>
        </p:spPr>
      </p:pic>
      <p:pic>
        <p:nvPicPr>
          <p:cNvPr id="19" name="图片 18" descr="2020092218145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2593658"/>
            <a:ext cx="756000" cy="771588"/>
          </a:xfrm>
          <a:prstGeom prst="rect">
            <a:avLst/>
          </a:prstGeom>
        </p:spPr>
      </p:pic>
      <p:pic>
        <p:nvPicPr>
          <p:cNvPr id="20" name="图片 19" descr="2020092218144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413" y="2593658"/>
            <a:ext cx="635797" cy="756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48665" y="1363027"/>
            <a:ext cx="460533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给小蝌蚪的成长过程排序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88708" y="3597116"/>
            <a:ext cx="5929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548087" y="3567589"/>
            <a:ext cx="5929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953602" y="2955608"/>
            <a:ext cx="5929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5</a:t>
            </a:r>
            <a:r>
              <a:rPr lang="zh-CN" altLang="en-US"/>
              <a:t>）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105276" y="3597116"/>
            <a:ext cx="5929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12708" y="2955608"/>
            <a:ext cx="59293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4</a:t>
            </a:r>
            <a:r>
              <a:rPr lang="zh-CN" altLang="en-US"/>
              <a:t>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分别说一下小蝌蚪和青蛙的样子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2"/>
          </p:nvPr>
        </p:nvSpPr>
        <p:spPr>
          <a:xfrm>
            <a:off x="851059" y="985838"/>
            <a:ext cx="7832408" cy="3636645"/>
          </a:xfrm>
        </p:spPr>
        <p:txBody>
          <a:bodyPr>
            <a:normAutofit lnSpcReduction="10000"/>
          </a:bodyPr>
          <a:lstStyle/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</a:t>
            </a:r>
          </a:p>
          <a:p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圆圆的脑袋</a:t>
            </a:r>
          </a:p>
          <a:p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黑灰色的身子</a:t>
            </a:r>
          </a:p>
          <a:p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长长的尾巴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）青蛙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碧绿的衣裳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雪白的肚皮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大大的眼睛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979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alphaModFix amt="9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760095" y="2905602"/>
            <a:ext cx="8226743" cy="1781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今天我们来学习一篇关于小蝌蚪的故事？</a:t>
            </a:r>
          </a:p>
          <a:p>
            <a:pPr marL="0" indent="0">
              <a:buNone/>
            </a:pP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 descr="timg (2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066" y="615791"/>
            <a:ext cx="1964055" cy="2096453"/>
          </a:xfrm>
          <a:prstGeom prst="rect">
            <a:avLst/>
          </a:prstGeom>
        </p:spPr>
      </p:pic>
      <p:sp>
        <p:nvSpPr>
          <p:cNvPr id="6" name="平行四边形 5"/>
          <p:cNvSpPr/>
          <p:nvPr/>
        </p:nvSpPr>
        <p:spPr>
          <a:xfrm>
            <a:off x="831057" y="615791"/>
            <a:ext cx="1828324" cy="501968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2983" y="616268"/>
            <a:ext cx="1517809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/>
              <a:t>新课导入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44868" y="615792"/>
            <a:ext cx="1828324" cy="516732"/>
            <a:chOff x="1774" y="1293"/>
            <a:chExt cx="3839" cy="1085"/>
          </a:xfrm>
        </p:grpSpPr>
        <p:sp>
          <p:nvSpPr>
            <p:cNvPr id="10" name="平行四边形 9"/>
            <p:cNvSpPr/>
            <p:nvPr/>
          </p:nvSpPr>
          <p:spPr>
            <a:xfrm>
              <a:off x="1774" y="1293"/>
              <a:ext cx="3839" cy="1054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00" y="1312"/>
              <a:ext cx="3484" cy="1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</a:rPr>
                <a:t>新课导入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60095" y="1347787"/>
            <a:ext cx="343090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同学们看看这是什么？</a:t>
            </a:r>
            <a:endParaRPr lang="zh-CN" altLang="en-US" sz="2100" dirty="0"/>
          </a:p>
        </p:txBody>
      </p:sp>
      <p:sp>
        <p:nvSpPr>
          <p:cNvPr id="14" name="文本框 13"/>
          <p:cNvSpPr txBox="1"/>
          <p:nvPr/>
        </p:nvSpPr>
        <p:spPr>
          <a:xfrm>
            <a:off x="760095" y="3507106"/>
            <a:ext cx="4120515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板书：小蝌蚪找妈妈</a:t>
            </a:r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（学生齐读）</a:t>
            </a:r>
            <a:endParaRPr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1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/>
      <p:bldP spid="14" grpId="0"/>
      <p:bldP spid="1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8681" y="1269724"/>
            <a:ext cx="8226900" cy="356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1.同学们来一起看一下这篇文章有几个自然段？</a:t>
            </a:r>
          </a:p>
          <a:p>
            <a:pPr marL="0" indent="0">
              <a:buNone/>
            </a:pPr>
            <a:r>
              <a:rPr dirty="0"/>
              <a:t>     </a:t>
            </a:r>
            <a:r>
              <a:rPr sz="1800" dirty="0"/>
              <a:t> </a:t>
            </a:r>
            <a:r>
              <a:rPr lang="en-US" altLang="zh-CN" sz="1800" dirty="0"/>
              <a:t>6</a:t>
            </a:r>
            <a:r>
              <a:rPr sz="1800" dirty="0"/>
              <a:t>个自然段（请同学们把数字分别标在每一段前）</a:t>
            </a:r>
          </a:p>
          <a:p>
            <a:pPr marL="0" indent="0">
              <a:buNone/>
            </a:pPr>
            <a:r>
              <a:rPr lang="en-US" altLang="zh-CN"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请同学们大声的把课文读一遍。</a:t>
            </a:r>
          </a:p>
          <a:p>
            <a:pPr marL="0" indent="0">
              <a:buNone/>
            </a:pPr>
            <a:r>
              <a:rPr lang="en-US" altLang="zh-CN"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教师范读，播放音频。</a:t>
            </a:r>
          </a:p>
          <a:p>
            <a:pPr marL="0" indent="0">
              <a:buNone/>
            </a:pP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44868" y="615792"/>
            <a:ext cx="1828324" cy="516732"/>
            <a:chOff x="1774" y="1293"/>
            <a:chExt cx="3839" cy="1085"/>
          </a:xfrm>
        </p:grpSpPr>
        <p:sp>
          <p:nvSpPr>
            <p:cNvPr id="10" name="平行四边形 9"/>
            <p:cNvSpPr/>
            <p:nvPr/>
          </p:nvSpPr>
          <p:spPr>
            <a:xfrm>
              <a:off x="1774" y="1293"/>
              <a:ext cx="3839" cy="1054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00" y="1312"/>
              <a:ext cx="3513" cy="1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</a:rPr>
                <a:t>整体感知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06307" y="3510762"/>
            <a:ext cx="2309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2FFF8"/>
                </a:solidFill>
              </a:rPr>
              <a:t>https://www.ypppt.com/</a:t>
            </a:r>
            <a:endParaRPr lang="zh-CN" altLang="en-US" dirty="0">
              <a:solidFill>
                <a:srgbClr val="F2FFF8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1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请学生齐读第一段</a:t>
            </a: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提问：小蝌蚪是什么样子的？（整体回答）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圆圆的脑袋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黑灰色的身子</a:t>
            </a:r>
          </a:p>
          <a:p>
            <a:pPr marL="0" indent="0">
              <a:buNone/>
            </a:pPr>
            <a:r>
              <a:rPr sz="2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sz="21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长长的尾巴</a:t>
            </a: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44868" y="615792"/>
            <a:ext cx="1828324" cy="516732"/>
            <a:chOff x="1774" y="1293"/>
            <a:chExt cx="3839" cy="1085"/>
          </a:xfrm>
        </p:grpSpPr>
        <p:sp>
          <p:nvSpPr>
            <p:cNvPr id="10" name="平行四边形 9"/>
            <p:cNvSpPr/>
            <p:nvPr/>
          </p:nvSpPr>
          <p:spPr>
            <a:xfrm>
              <a:off x="1774" y="1293"/>
              <a:ext cx="3839" cy="1054"/>
            </a:xfrm>
            <a:prstGeom prst="parallelogram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00" y="1312"/>
              <a:ext cx="3513" cy="1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dirty="0">
                  <a:latin typeface="楷体" panose="02010609060101010101" charset="-122"/>
                  <a:ea typeface="楷体" panose="02010609060101010101" charset="-122"/>
                </a:rPr>
                <a:t>边读边思</a:t>
              </a:r>
            </a:p>
          </p:txBody>
        </p:sp>
      </p:grpSp>
      <p:pic>
        <p:nvPicPr>
          <p:cNvPr id="3" name="图片 2" descr="timg (2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768" y="2244566"/>
            <a:ext cx="1485900" cy="158591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46723" y="606743"/>
            <a:ext cx="8560594" cy="356949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CN" sz="8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8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学生分角色朗读第二、三段。</a:t>
            </a:r>
            <a:endParaRPr lang="zh-CN" altLang="en-US" sz="8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回答以下问题</a:t>
            </a:r>
            <a:r>
              <a:rPr lang="en-US"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endParaRPr lang="zh-CN" altLang="en-US" sz="8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）小蝌蚪有什么变化？</a:t>
            </a: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小蝌蚪长出了后腿（第二自然段），长出了前腿（第三自然段）。</a:t>
            </a:r>
            <a:endParaRPr lang="zh-CN" altLang="en-US" sz="8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）小蝌蚪问了鲤鱼阿姨什么？</a:t>
            </a: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鲤鱼阿姨，我们的妈妈在哪里？</a:t>
            </a:r>
            <a:endParaRPr lang="zh-CN" altLang="en-US" sz="8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）鲤鱼阿姨是怎么回答的？</a:t>
            </a:r>
          </a:p>
          <a:p>
            <a:pPr marL="0" indent="0">
              <a:buNone/>
            </a:pPr>
            <a:r>
              <a:rPr altLang="zh-CN" sz="8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你们的妈妈四条腿，宽嘴巴，你们到那边去找吧！</a:t>
            </a:r>
            <a:endParaRPr sz="84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 descr="2020092218144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408" y="1084898"/>
            <a:ext cx="705326" cy="742950"/>
          </a:xfrm>
          <a:prstGeom prst="rect">
            <a:avLst/>
          </a:prstGeom>
        </p:spPr>
      </p:pic>
      <p:pic>
        <p:nvPicPr>
          <p:cNvPr id="5" name="图片 4" descr="2020092218145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860" y="1085374"/>
            <a:ext cx="746760" cy="74247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6300" y="733943"/>
            <a:ext cx="8226900" cy="3569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zh-CN" altLang="en-US" sz="2100" dirty="0"/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）小蝌蚪看见乌龟叫了什么？乌龟是它们的妈妈吗？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妈妈，乌龟不是他们的妈妈。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）乌龟说小蝌蚪的妈妈是什么样子的？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头顶上有两只大眼睛，披着绿衣裳。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6300" y="733943"/>
            <a:ext cx="8226900" cy="356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学生齐读第四自然段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）小蝌蚪有什么变化？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尾巴变短了。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）小蝌蚪看见了谁？它是什么样子的？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一只大青蛙。大青蛙披着碧绿的衣裳，露着雪白的肚皮，鼓着一对大眼睛。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 descr="202009221815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7203" y="1045845"/>
            <a:ext cx="1192054" cy="115157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6300" y="733943"/>
            <a:ext cx="8226900" cy="356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100" b="1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sz="2100" b="1">
                <a:latin typeface="楷体" panose="02010609060101010101" charset="-122"/>
                <a:ea typeface="楷体" panose="02010609060101010101" charset="-122"/>
              </a:rPr>
              <a:t>学生分角色朗读第五段。</a:t>
            </a:r>
            <a:endParaRPr lang="zh-CN" altLang="en-US" sz="2100" b="1"/>
          </a:p>
          <a:p>
            <a:pPr marL="0" indent="0">
              <a:buNone/>
            </a:pP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）这段话共有几句？</a:t>
            </a:r>
          </a:p>
          <a:p>
            <a:pPr marL="0" indent="0">
              <a:buNone/>
            </a:pP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3</a:t>
            </a: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句。</a:t>
            </a:r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）小蝌蚪这次找对妈妈了吗？</a:t>
            </a:r>
          </a:p>
          <a:p>
            <a:pPr marL="0" indent="0">
              <a:buNone/>
            </a:pPr>
            <a:r>
              <a:rPr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对了。</a:t>
            </a:r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endParaRPr lang="zh-CN" altLang="en-US" sz="2100"/>
          </a:p>
          <a:p>
            <a:pPr marL="0" indent="0">
              <a:buNone/>
            </a:pPr>
            <a:endParaRPr sz="21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6300" y="733943"/>
            <a:ext cx="8226900" cy="356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齐读第六自然段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）这一段中小蝌蚪有什么变化？</a:t>
            </a: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小蝌蚪变成了青蛙。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）它们每天跟妈妈干什么呢？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天天跟着妈妈捉害虫。</a:t>
            </a:r>
          </a:p>
          <a:p>
            <a:pPr marL="0" indent="0">
              <a:buNone/>
            </a:pPr>
            <a:endParaRPr lang="zh-CN" altLang="en-US" sz="2100" dirty="0"/>
          </a:p>
          <a:p>
            <a:pPr marL="0" indent="0">
              <a:buNone/>
            </a:pPr>
            <a:endParaRPr sz="2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 descr="202009221815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103" y="1150620"/>
            <a:ext cx="1260634" cy="130635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3660,&quot;width&quot;:12800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340</Words>
  <Application>Microsoft Office PowerPoint</Application>
  <PresentationFormat>全屏显示(16:9)</PresentationFormat>
  <Paragraphs>72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2.分别说一下小蝌蚪和青蛙的样子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185</cp:revision>
  <dcterms:created xsi:type="dcterms:W3CDTF">2019-06-19T02:08:00Z</dcterms:created>
  <dcterms:modified xsi:type="dcterms:W3CDTF">2021-05-03T11:18:03Z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