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3" r:id="rId2"/>
  </p:sldMasterIdLst>
  <p:notesMasterIdLst>
    <p:notesMasterId r:id="rId29"/>
  </p:notesMasterIdLst>
  <p:handoutMasterIdLst>
    <p:handoutMasterId r:id="rId30"/>
  </p:handoutMasterIdLst>
  <p:sldIdLst>
    <p:sldId id="316" r:id="rId3"/>
    <p:sldId id="317" r:id="rId4"/>
    <p:sldId id="270" r:id="rId5"/>
    <p:sldId id="265" r:id="rId6"/>
    <p:sldId id="320" r:id="rId7"/>
    <p:sldId id="321" r:id="rId8"/>
    <p:sldId id="329" r:id="rId9"/>
    <p:sldId id="323" r:id="rId10"/>
    <p:sldId id="343" r:id="rId11"/>
    <p:sldId id="342" r:id="rId12"/>
    <p:sldId id="347" r:id="rId13"/>
    <p:sldId id="340" r:id="rId14"/>
    <p:sldId id="344" r:id="rId15"/>
    <p:sldId id="328" r:id="rId16"/>
    <p:sldId id="332" r:id="rId17"/>
    <p:sldId id="289" r:id="rId18"/>
    <p:sldId id="346" r:id="rId19"/>
    <p:sldId id="345" r:id="rId20"/>
    <p:sldId id="333" r:id="rId21"/>
    <p:sldId id="341" r:id="rId22"/>
    <p:sldId id="282" r:id="rId23"/>
    <p:sldId id="281" r:id="rId24"/>
    <p:sldId id="295" r:id="rId25"/>
    <p:sldId id="292" r:id="rId26"/>
    <p:sldId id="278" r:id="rId27"/>
    <p:sldId id="348" r:id="rId28"/>
  </p:sldIdLst>
  <p:sldSz cx="9144000" cy="5143500" type="screen16x9"/>
  <p:notesSz cx="6858000" cy="9144000"/>
  <p:defaultTextStyle>
    <a:defPPr>
      <a:defRPr lang="zh-CN"/>
    </a:defPPr>
    <a:lvl1pPr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892" indent="114297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783" indent="228594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675" indent="342892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566" indent="457189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5943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132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320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509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 userDrawn="1">
          <p15:clr>
            <a:srgbClr val="A4A3A4"/>
          </p15:clr>
        </p15:guide>
        <p15:guide id="2" pos="3852" userDrawn="1">
          <p15:clr>
            <a:srgbClr val="A4A3A4"/>
          </p15:clr>
        </p15:guide>
        <p15:guide id="3" orient="horz" pos="1593">
          <p15:clr>
            <a:srgbClr val="A4A3A4"/>
          </p15:clr>
        </p15:guide>
        <p15:guide id="4" pos="28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24"/>
        <p:guide pos="3852"/>
        <p:guide orient="horz" pos="1593"/>
        <p:guide pos="28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84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2B7CE4C-1FD9-4F63-A6A0-3E28CA8296C9}" type="datetimeFigureOut">
              <a:rPr lang="zh-CN" altLang="en-US"/>
              <a:pPr>
                <a:defRPr/>
              </a:pPr>
              <a:t>2021/5/3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5434036-DCDF-43AD-BDD9-F480B5FB7C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482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7BC4198-38D3-4CF4-AF7F-B6F383F157CF}" type="datetimeFigureOut">
              <a:rPr lang="zh-CN" altLang="en-US"/>
              <a:pPr>
                <a:defRPr/>
              </a:pPr>
              <a:t>2021/5/3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905A22D-6F0B-4A45-B5FD-5E16997A85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5897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18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562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795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405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55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8692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6691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020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228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4643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05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3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3428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7306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6104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0635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5142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304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6988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487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2249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849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45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78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231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05A22D-6F0B-4A45-B5FD-5E16997A85E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27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矩形 315"/>
          <p:cNvSpPr/>
          <p:nvPr userDrawn="1"/>
        </p:nvSpPr>
        <p:spPr>
          <a:xfrm>
            <a:off x="2973486" y="4259264"/>
            <a:ext cx="3197029" cy="238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</p:spTree>
    <p:extLst>
      <p:ext uri="{BB962C8B-B14F-4D97-AF65-F5344CB8AC3E}">
        <p14:creationId xmlns:p14="http://schemas.microsoft.com/office/powerpoint/2010/main" val="3849361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拓展延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矩形 308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grpSp>
        <p:nvGrpSpPr>
          <p:cNvPr id="310" name="组合 317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1" name="组合 318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3" name="任意多边形 312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2" name="任意多边形 311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sp>
        <p:nvSpPr>
          <p:cNvPr id="315" name="矩形 314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</p:spTree>
    <p:extLst>
      <p:ext uri="{BB962C8B-B14F-4D97-AF65-F5344CB8AC3E}">
        <p14:creationId xmlns:p14="http://schemas.microsoft.com/office/powerpoint/2010/main" val="76992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82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944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9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512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41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717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68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732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4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矩形 309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grpSp>
        <p:nvGrpSpPr>
          <p:cNvPr id="311" name="组合 317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8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sp>
        <p:nvSpPr>
          <p:cNvPr id="316" name="矩形 315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839783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403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16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285657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品读鉴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</a:p>
        </p:txBody>
      </p:sp>
      <p:grpSp>
        <p:nvGrpSpPr>
          <p:cNvPr id="310" name="组合 311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1" name="组合 312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3" name="任意多边形 312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2" name="任意多边形 311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34236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</a:p>
        </p:txBody>
      </p:sp>
      <p:grpSp>
        <p:nvGrpSpPr>
          <p:cNvPr id="311" name="组合 311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2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371389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286003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130913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90521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矩形 308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grpSp>
        <p:nvGrpSpPr>
          <p:cNvPr id="310" name="组合 317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1" name="组合 318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3" name="任意多边形 312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2" name="任意多边形 311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sp>
        <p:nvSpPr>
          <p:cNvPr id="315" name="矩形 314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</a:p>
        </p:txBody>
      </p:sp>
    </p:spTree>
    <p:extLst>
      <p:ext uri="{BB962C8B-B14F-4D97-AF65-F5344CB8AC3E}">
        <p14:creationId xmlns:p14="http://schemas.microsoft.com/office/powerpoint/2010/main" val="415040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9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8426"/>
            <a:ext cx="78867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4657FF-9355-4118-B4BA-ADC05C850D34}" type="datetimeFigureOut">
              <a:rPr lang="zh-CN" altLang="en-US"/>
              <a:pPr>
                <a:defRPr/>
              </a:pPr>
              <a:t>2021/5/3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GB Pinyinok-B"/>
                <a:ea typeface="楷体" panose="02010609060101010101" pitchFamily="49" charset="-122"/>
              </a:defRPr>
            </a:lvl1pPr>
          </a:lstStyle>
          <a:p>
            <a:fld id="{B1138C76-7734-41D0-91CE-E6F7C35A750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</p:sldLayoutIdLst>
  <p:timing>
    <p:tnLst>
      <p:par>
        <p:cTn id="1" dur="indefinite" restart="never" nodeType="tmRoot"/>
      </p:par>
    </p:tnLst>
  </p:timing>
  <p:txStyles>
    <p:titleStyle>
      <a:lvl1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2pPr>
      <a:lvl3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3pPr>
      <a:lvl4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4pPr>
      <a:lvl5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5pPr>
      <a:lvl6pPr marL="457189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6pPr>
      <a:lvl7pPr marL="914378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7pPr>
      <a:lvl8pPr marL="1371566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8pPr>
      <a:lvl9pPr marL="1828754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9pPr>
    </p:titleStyle>
    <p:bodyStyle>
      <a:lvl1pPr marL="171446" indent="-171446" algn="l" defTabSz="685783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1257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 bwMode="auto">
          <a:xfrm>
            <a:off x="4249271" y="1536046"/>
            <a:ext cx="489472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  <a:noAutofit/>
          </a:bodyPr>
          <a:lstStyle>
            <a:lvl1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2pPr>
            <a:lvl3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3pPr>
            <a:lvl4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4pPr>
            <a:lvl5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5pPr>
            <a:lvl6pPr marL="457189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6pPr>
            <a:lvl7pPr marL="914378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7pPr>
            <a:lvl8pPr marL="1371566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8pPr>
            <a:lvl9pPr marL="1828754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9pPr>
          </a:lstStyle>
          <a:p>
            <a:pPr eaLnBrk="1" hangingPunct="1"/>
            <a:r>
              <a:rPr lang="en-US" altLang="zh-CN" sz="4000" b="1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21.</a:t>
            </a:r>
            <a:r>
              <a:rPr lang="zh-CN" altLang="en-US" sz="4000" b="1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小壁虎借尾巴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 bwMode="auto">
          <a:xfrm>
            <a:off x="5027285" y="2629880"/>
            <a:ext cx="1828800" cy="2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  <a:noAutofit/>
          </a:bodyPr>
          <a:lstStyle>
            <a:lvl1pPr marL="171446" indent="-171446" algn="l" defTabSz="685783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644900" y="4532314"/>
            <a:ext cx="2113399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统编版语文一年级（下）</a:t>
            </a:r>
          </a:p>
          <a:p>
            <a:pPr eaLnBrk="1" hangingPunct="1"/>
            <a:endParaRPr lang="zh-CN" altLang="en-US" sz="900" dirty="0">
              <a:latin typeface="GB Pinyinok-B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14800"/>
            <a:ext cx="9144000" cy="1028700"/>
          </a:xfrm>
          <a:prstGeom prst="rect">
            <a:avLst/>
          </a:prstGeom>
        </p:spPr>
      </p:pic>
      <p:pic>
        <p:nvPicPr>
          <p:cNvPr id="9" name="Picture 5" descr="http://bpic.588ku.com/element_origin_min_pic/16/11/07/f346a42ab652ab8c93dcf2240c5846d5.jpg!/fw/322/quality/90/unsharp/true/compress/true/canvas/322x227a0a0/cvscolor/FFFFFFFF"/>
          <p:cNvPicPr>
            <a:picLocks noChangeAspect="1" noChangeArrowheads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28" y="856190"/>
            <a:ext cx="3488578" cy="246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0" y="4336619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zzf.com/up/2015-1/20150129085554353259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247" y="1052884"/>
            <a:ext cx="5101215" cy="379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364982" y="430055"/>
            <a:ext cx="734536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结合插图，你能说说故事情节吗？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438" y="1749425"/>
            <a:ext cx="2982046" cy="11772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小壁虎向老牛借尾巴，也遭到了拒绝，因为老牛要用尾巴赶蝇子。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453242" y="498275"/>
            <a:ext cx="444737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正确使用“吗、呢、呀、啊”。</a:t>
            </a:r>
          </a:p>
        </p:txBody>
      </p:sp>
      <p:pic>
        <p:nvPicPr>
          <p:cNvPr id="29699" name="Picture 2" descr="C:\DOCUME~1\ADMINI~1\LOCALS~1\Temp\360zip$Temp\360$10\女1说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2314" y="192089"/>
            <a:ext cx="7556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439864" y="1343175"/>
            <a:ext cx="5986254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cs typeface="黑体" panose="02010600030101010101" charset="-122"/>
              </a:rPr>
              <a:t>这些词语通常用在句尾，表示不同的语气。</a:t>
            </a:r>
          </a:p>
        </p:txBody>
      </p:sp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23225" y="3358183"/>
            <a:ext cx="887413" cy="149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标注 14"/>
          <p:cNvSpPr/>
          <p:nvPr/>
        </p:nvSpPr>
        <p:spPr>
          <a:xfrm>
            <a:off x="4954588" y="3616037"/>
            <a:ext cx="2768600" cy="846626"/>
          </a:xfrm>
          <a:prstGeom prst="wedgeRectCallout">
            <a:avLst>
              <a:gd name="adj1" fmla="val 63399"/>
              <a:gd name="adj2" fmla="val -2533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我会举例子：你的书包呢？</a:t>
            </a:r>
            <a:endParaRPr lang="en-US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1733550" y="2143126"/>
            <a:ext cx="2813050" cy="1006021"/>
          </a:xfrm>
          <a:prstGeom prst="wedgeRectCallout">
            <a:avLst>
              <a:gd name="adj1" fmla="val -63702"/>
              <a:gd name="adj2" fmla="val 6238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ea typeface="微软雅黑" panose="020B0503020204020204" pitchFamily="34" charset="-122"/>
              </a:rPr>
              <a:t>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吗</a:t>
            </a:r>
            <a:r>
              <a:rPr lang="zh-CN" altLang="en-US" sz="2100" dirty="0">
                <a:ea typeface="微软雅黑" panose="020B0503020204020204" pitchFamily="34" charset="-122"/>
              </a:rPr>
              <a:t>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100" dirty="0">
                <a:ea typeface="微软雅黑" panose="020B0503020204020204" pitchFamily="34" charset="-122"/>
              </a:rPr>
              <a:t>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呢</a:t>
            </a:r>
            <a:r>
              <a:rPr lang="zh-CN" altLang="en-US" sz="2100" dirty="0">
                <a:ea typeface="微软雅黑" panose="020B0503020204020204" pitchFamily="34" charset="-122"/>
              </a:rPr>
              <a:t>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一般用在问句句尾，表示疑问。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70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481388"/>
            <a:ext cx="14398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标注 13"/>
          <p:cNvSpPr/>
          <p:nvPr/>
        </p:nvSpPr>
        <p:spPr>
          <a:xfrm>
            <a:off x="1731964" y="3616037"/>
            <a:ext cx="2922587" cy="1013114"/>
          </a:xfrm>
          <a:prstGeom prst="wedgeRectCallout">
            <a:avLst>
              <a:gd name="adj1" fmla="val -62142"/>
              <a:gd name="adj2" fmla="val -1240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宋体" panose="02010600030101010101" pitchFamily="2" charset="-122"/>
              </a:rPr>
              <a:t>有时用在陈述句句尾，表示确认事实或动作正在继续。</a:t>
            </a:r>
            <a:endParaRPr lang="zh-CN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宋体" panose="02010600030101010101" pitchFamily="2" charset="-122"/>
            </a:endParaRPr>
          </a:p>
        </p:txBody>
      </p:sp>
      <p:sp>
        <p:nvSpPr>
          <p:cNvPr id="16" name="矩形标注 15"/>
          <p:cNvSpPr/>
          <p:nvPr/>
        </p:nvSpPr>
        <p:spPr>
          <a:xfrm>
            <a:off x="5025232" y="2181155"/>
            <a:ext cx="2768600" cy="702783"/>
          </a:xfrm>
          <a:prstGeom prst="wedgeRectCallout">
            <a:avLst>
              <a:gd name="adj1" fmla="val 59230"/>
              <a:gd name="adj2" fmla="val 51282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我会举例子： 我要用尾巴拨水呢。</a:t>
            </a:r>
            <a:endParaRPr lang="en-US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5" grpId="0" bldLvl="0" animBg="1"/>
      <p:bldP spid="17" grpId="0" animBg="1"/>
      <p:bldP spid="14" grpId="0" animBg="1"/>
      <p:bldP spid="1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797327" y="537517"/>
            <a:ext cx="444737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正确使用“吗、呢、呀、啊”。</a:t>
            </a:r>
          </a:p>
        </p:txBody>
      </p:sp>
      <p:pic>
        <p:nvPicPr>
          <p:cNvPr id="30723" name="Picture 2" descr="C:\DOCUME~1\ADMINI~1\LOCALS~1\Temp\360zip$Temp\360$10\女1说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4539" y="274639"/>
            <a:ext cx="7556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 descr="https://timgsa.baidu.com/timg?image&amp;quality=80&amp;size=b9999_10000&amp;sec=1562907271655&amp;di=2405d040d550d4dcea9edde642e00dea&amp;imgtype=0&amp;src=http%3A%2F%2Fimg1.juimg.com%2F180410%2F330848-1P410210F1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3226" y="2770189"/>
            <a:ext cx="88741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标注 14"/>
          <p:cNvSpPr/>
          <p:nvPr/>
        </p:nvSpPr>
        <p:spPr>
          <a:xfrm>
            <a:off x="5211764" y="3686175"/>
            <a:ext cx="2352675" cy="749922"/>
          </a:xfrm>
          <a:prstGeom prst="wedgeRectCallout">
            <a:avLst>
              <a:gd name="adj1" fmla="val 71164"/>
              <a:gd name="adj2" fmla="val -42936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我会举例子： 马跑得真快呀！</a:t>
            </a:r>
            <a:endParaRPr lang="en-US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1744664" y="1547814"/>
            <a:ext cx="2813050" cy="998537"/>
          </a:xfrm>
          <a:prstGeom prst="wedgeRectCallout">
            <a:avLst>
              <a:gd name="adj1" fmla="val -59059"/>
              <a:gd name="adj2" fmla="val 9902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ea typeface="微软雅黑" panose="020B0503020204020204" pitchFamily="34" charset="-122"/>
              </a:rPr>
              <a:t>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呀</a:t>
            </a:r>
            <a:r>
              <a:rPr lang="zh-CN" altLang="en-US" sz="2100" dirty="0">
                <a:ea typeface="微软雅黑" panose="020B0503020204020204" pitchFamily="34" charset="-122"/>
              </a:rPr>
              <a:t>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100" dirty="0">
                <a:ea typeface="微软雅黑" panose="020B0503020204020204" pitchFamily="34" charset="-122"/>
              </a:rPr>
              <a:t>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啊</a:t>
            </a:r>
            <a:r>
              <a:rPr lang="zh-CN" altLang="en-US" sz="2100" dirty="0">
                <a:ea typeface="微软雅黑" panose="020B0503020204020204" pitchFamily="34" charset="-122"/>
              </a:rPr>
              <a:t>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一般用在感叹句句尾，表示感叹语气。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481388"/>
            <a:ext cx="14398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标注 13"/>
          <p:cNvSpPr/>
          <p:nvPr/>
        </p:nvSpPr>
        <p:spPr>
          <a:xfrm>
            <a:off x="1790701" y="3538539"/>
            <a:ext cx="2460625" cy="699902"/>
          </a:xfrm>
          <a:prstGeom prst="wedgeRectCallout">
            <a:avLst>
              <a:gd name="adj1" fmla="val -62142"/>
              <a:gd name="adj2" fmla="val -3264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ea typeface="微软雅黑" panose="020B0503020204020204" pitchFamily="34" charset="-122"/>
              </a:rPr>
              <a:t>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呀</a:t>
            </a:r>
            <a:r>
              <a:rPr lang="zh-CN" altLang="en-US" sz="2100" dirty="0">
                <a:ea typeface="微软雅黑" panose="020B0503020204020204" pitchFamily="34" charset="-122"/>
              </a:rPr>
              <a:t>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有时也用在句子中间。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标注 15"/>
          <p:cNvSpPr/>
          <p:nvPr/>
        </p:nvSpPr>
        <p:spPr>
          <a:xfrm>
            <a:off x="4900614" y="2087564"/>
            <a:ext cx="2768600" cy="998537"/>
          </a:xfrm>
          <a:prstGeom prst="wedgeRectCallout">
            <a:avLst>
              <a:gd name="adj1" fmla="val 59230"/>
              <a:gd name="adj2" fmla="val 51282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我会举例子： 小壁虎爬呀爬，爬到大树上。</a:t>
            </a:r>
            <a:endParaRPr lang="en-US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 animBg="1"/>
      <p:bldP spid="14" grpId="0" animBg="1"/>
      <p:bldP spid="1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img.mp.itc.cn/upload/20170307/dd0aa8c370ab4709b29b79abb0dcd26a_th.jpe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2143208" y="1107740"/>
            <a:ext cx="4962360" cy="3721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矩形标注 2"/>
          <p:cNvSpPr/>
          <p:nvPr/>
        </p:nvSpPr>
        <p:spPr>
          <a:xfrm>
            <a:off x="5611092" y="2821132"/>
            <a:ext cx="3273136" cy="981942"/>
          </a:xfrm>
          <a:prstGeom prst="wedgeRectCallout">
            <a:avLst>
              <a:gd name="adj1" fmla="val -54887"/>
              <a:gd name="adj2" fmla="val -9773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“不行啊，我要用尾巴掌握方向呢。”</a:t>
            </a:r>
          </a:p>
        </p:txBody>
      </p:sp>
      <p:sp>
        <p:nvSpPr>
          <p:cNvPr id="4" name="矩形标注 3"/>
          <p:cNvSpPr/>
          <p:nvPr/>
        </p:nvSpPr>
        <p:spPr>
          <a:xfrm>
            <a:off x="242888" y="1107740"/>
            <a:ext cx="3040062" cy="903288"/>
          </a:xfrm>
          <a:prstGeom prst="wedgeRectCallout">
            <a:avLst>
              <a:gd name="adj1" fmla="val 66618"/>
              <a:gd name="adj2" fmla="val 5889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“燕子阿姨，您把尾巴借给我行吗？”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3256" y="399761"/>
            <a:ext cx="6854825" cy="392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从中我们明白了不同动物的尾巴的功能是不同的。</a:t>
            </a:r>
            <a:endParaRPr lang="zh-CN" altLang="en-US" sz="27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249239" y="330201"/>
            <a:ext cx="13696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155576" y="847726"/>
            <a:ext cx="8307388" cy="102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小鱼、老牛和燕子为什么不把尾巴借给小壁虎呢？照样子说一说。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例：小松鼠竖起尾巴打凉伞。</a:t>
            </a:r>
          </a:p>
        </p:txBody>
      </p:sp>
      <p:pic>
        <p:nvPicPr>
          <p:cNvPr id="4" name="Picture 2" descr="https://timgsa.baidu.com/timg?image&amp;quality=80&amp;size=b9999_10000&amp;sec=1524505445829&amp;di=a12c2846cc3e4b6363402b7dd7ca31b0&amp;imgtype=0&amp;src=http%3A%2F%2Fpic.5tu.cn%2Fuploads%2Fallimg%2F1611%2Fpic_5tu_big_2016111701033198910.jpg"/>
          <p:cNvPicPr>
            <a:picLocks noChangeAspect="1" noChangeArrowheads="1"/>
          </p:cNvPicPr>
          <p:nvPr/>
        </p:nvPicPr>
        <p:blipFill>
          <a:blip r:embed="rId3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295525"/>
            <a:ext cx="43132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线形标注 2 4"/>
          <p:cNvSpPr/>
          <p:nvPr/>
        </p:nvSpPr>
        <p:spPr>
          <a:xfrm>
            <a:off x="4970464" y="4024314"/>
            <a:ext cx="3871912" cy="528637"/>
          </a:xfrm>
          <a:prstGeom prst="borderCallout2">
            <a:avLst>
              <a:gd name="adj1" fmla="val 327"/>
              <a:gd name="adj2" fmla="val -1732"/>
              <a:gd name="adj3" fmla="val -15046"/>
              <a:gd name="adj4" fmla="val -14752"/>
              <a:gd name="adj5" fmla="val -123050"/>
              <a:gd name="adj6" fmla="val -27811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燕子摆起尾巴掌方向。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4970464" y="2355850"/>
            <a:ext cx="3744912" cy="484188"/>
          </a:xfrm>
          <a:prstGeom prst="borderCallout2">
            <a:avLst>
              <a:gd name="adj1" fmla="val 36643"/>
              <a:gd name="adj2" fmla="val -967"/>
              <a:gd name="adj3" fmla="val -52648"/>
              <a:gd name="adj4" fmla="val -9059"/>
              <a:gd name="adj5" fmla="val 13162"/>
              <a:gd name="adj6" fmla="val -9552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小鱼摇起尾巴拨水花。</a:t>
            </a:r>
          </a:p>
        </p:txBody>
      </p:sp>
      <p:sp>
        <p:nvSpPr>
          <p:cNvPr id="7" name="线形标注 2 6"/>
          <p:cNvSpPr/>
          <p:nvPr/>
        </p:nvSpPr>
        <p:spPr>
          <a:xfrm>
            <a:off x="4970464" y="3155951"/>
            <a:ext cx="3805237" cy="511175"/>
          </a:xfrm>
          <a:prstGeom prst="borderCallout2">
            <a:avLst>
              <a:gd name="adj1" fmla="val 138"/>
              <a:gd name="adj2" fmla="val -479"/>
              <a:gd name="adj3" fmla="val -276"/>
              <a:gd name="adj4" fmla="val -18635"/>
              <a:gd name="adj5" fmla="val -105844"/>
              <a:gd name="adj6" fmla="val -67911"/>
            </a:avLst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老牛甩起尾巴赶蝇子。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  <p:bldP spid="6" grpId="0" bldLvl="0" animBg="1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标注 6"/>
          <p:cNvSpPr/>
          <p:nvPr/>
        </p:nvSpPr>
        <p:spPr>
          <a:xfrm>
            <a:off x="3236769" y="1622139"/>
            <a:ext cx="5382491" cy="2328284"/>
          </a:xfrm>
          <a:prstGeom prst="wedgeRectCallout">
            <a:avLst>
              <a:gd name="adj1" fmla="val -75628"/>
              <a:gd name="adj2" fmla="val 33648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小壁虎先爬到小河边，找小鱼借尾巴；再爬到大树上，找老牛借尾巴，最后爬到房檐下，找燕子借尾巴，结果小壁虎借不到尾巴，心里很难过。</a:t>
            </a:r>
            <a:endParaRPr lang="zh-CN" altLang="en-US" sz="2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5" name="矩形 7"/>
          <p:cNvSpPr>
            <a:spLocks noChangeArrowheads="1"/>
          </p:cNvSpPr>
          <p:nvPr/>
        </p:nvSpPr>
        <p:spPr bwMode="auto">
          <a:xfrm>
            <a:off x="1103076" y="585914"/>
            <a:ext cx="6914429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小壁虎都爬到了哪儿，找谁借尾巴，结果怎样？用上“先</a:t>
            </a:r>
            <a:r>
              <a:rPr lang="en-US" altLang="zh-CN" sz="2400" dirty="0">
                <a:latin typeface="宋体" panose="02010600030101010101" pitchFamily="2" charset="-122"/>
              </a:rPr>
              <a:t>……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再</a:t>
            </a:r>
            <a:r>
              <a:rPr lang="en-US" altLang="zh-CN" sz="2400" dirty="0">
                <a:latin typeface="宋体" panose="02010600030101010101" pitchFamily="2" charset="-122"/>
              </a:rPr>
              <a:t>……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最后</a:t>
            </a:r>
            <a:r>
              <a:rPr lang="en-US" altLang="zh-CN" sz="2400" dirty="0">
                <a:latin typeface="宋体" panose="02010600030101010101" pitchFamily="2" charset="-122"/>
              </a:rPr>
              <a:t>……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3039" y="1514476"/>
            <a:ext cx="5643562" cy="2428875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641350" y="625476"/>
            <a:ext cx="413959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词语积累（表示难过的词语）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79664" y="1903414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难过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595815" y="1914526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难受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35214" y="2786064"/>
            <a:ext cx="84542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伤心 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48201" y="2779714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痛苦</a:t>
            </a:r>
            <a:endParaRPr lang="en-US" altLang="zh-CN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4189" y="1514476"/>
            <a:ext cx="3413125" cy="213836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585789" y="812800"/>
            <a:ext cx="290848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词语积累（反义词）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9301" y="2001839"/>
            <a:ext cx="2841625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难看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       ）   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难过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（       ）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41095" y="1998954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好看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93469" y="2756377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高兴</a:t>
            </a:r>
          </a:p>
        </p:txBody>
      </p:sp>
      <p:sp>
        <p:nvSpPr>
          <p:cNvPr id="9" name="矩形 8"/>
          <p:cNvSpPr/>
          <p:nvPr/>
        </p:nvSpPr>
        <p:spPr>
          <a:xfrm>
            <a:off x="1873251" y="1514476"/>
            <a:ext cx="5643563" cy="2428875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banbaowang.com/uploads/allimg/170207/32-1F20G5392aF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2366" y="1389064"/>
            <a:ext cx="5722030" cy="2782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矩形标注 2"/>
          <p:cNvSpPr/>
          <p:nvPr/>
        </p:nvSpPr>
        <p:spPr>
          <a:xfrm>
            <a:off x="6340079" y="2293795"/>
            <a:ext cx="2602706" cy="806450"/>
          </a:xfrm>
          <a:prstGeom prst="wedgeRectCallout">
            <a:avLst>
              <a:gd name="adj1" fmla="val -73361"/>
              <a:gd name="adj2" fmla="val -1842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“傻孩子，你转过身子看看。”</a:t>
            </a:r>
          </a:p>
        </p:txBody>
      </p:sp>
      <p:sp>
        <p:nvSpPr>
          <p:cNvPr id="4" name="矩形标注 3"/>
          <p:cNvSpPr/>
          <p:nvPr/>
        </p:nvSpPr>
        <p:spPr>
          <a:xfrm>
            <a:off x="243977" y="1306835"/>
            <a:ext cx="2387600" cy="903287"/>
          </a:xfrm>
          <a:prstGeom prst="wedgeRectCallout">
            <a:avLst>
              <a:gd name="adj1" fmla="val 103460"/>
              <a:gd name="adj2" fmla="val 9930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“我长出了一条新尾巴啦！”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32366" y="4450743"/>
            <a:ext cx="5738813" cy="43858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从中我们明白了壁虎的尾巴有再生功能。</a:t>
            </a:r>
            <a:endParaRPr lang="zh-CN" altLang="en-US" sz="28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6483351" y="425451"/>
            <a:ext cx="2316163" cy="785813"/>
          </a:xfrm>
          <a:prstGeom prst="wedgeRoundRectCallout">
            <a:avLst>
              <a:gd name="adj1" fmla="val 73"/>
              <a:gd name="adj2" fmla="val 8930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朗读时，读得亲切、温柔。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2531631" y="352104"/>
            <a:ext cx="3101975" cy="763588"/>
          </a:xfrm>
          <a:prstGeom prst="wedgeRoundRectCallout">
            <a:avLst>
              <a:gd name="adj1" fmla="val 22089"/>
              <a:gd name="adj2" fmla="val 2163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朗读时， 语调上扬，用高兴的语气。</a:t>
            </a:r>
          </a:p>
        </p:txBody>
      </p:sp>
      <p:cxnSp>
        <p:nvCxnSpPr>
          <p:cNvPr id="9" name="直接连接符 8"/>
          <p:cNvCxnSpPr>
            <a:stCxn id="8" idx="1"/>
          </p:cNvCxnSpPr>
          <p:nvPr/>
        </p:nvCxnSpPr>
        <p:spPr>
          <a:xfrm flipH="1">
            <a:off x="1979468" y="733899"/>
            <a:ext cx="552162" cy="572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089324" y="1197921"/>
            <a:ext cx="7793" cy="1095873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bldLvl="0" animBg="1"/>
      <p:bldP spid="7" grpId="0" bldLvl="0" animBg="1"/>
      <p:bldP spid="8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921" y="2620360"/>
            <a:ext cx="1078379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12788" y="1231900"/>
            <a:ext cx="7632700" cy="80791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小壁虎为什么能长出新尾巴呢</a:t>
            </a:r>
            <a:r>
              <a:rPr lang="zh-CN" altLang="en-US" sz="2400" dirty="0">
                <a:ln w="0"/>
                <a:latin typeface="微软雅黑" pitchFamily="34" charset="-122"/>
                <a:ea typeface="微软雅黑" pitchFamily="34" charset="-122"/>
                <a:cs typeface="黑体" panose="02010600030101010101" pitchFamily="49" charset="-122"/>
              </a:rPr>
              <a:t>？你还知道哪些动物有再生的功能？</a:t>
            </a:r>
          </a:p>
        </p:txBody>
      </p:sp>
      <p:sp>
        <p:nvSpPr>
          <p:cNvPr id="38916" name="矩形 2"/>
          <p:cNvSpPr>
            <a:spLocks noChangeArrowheads="1"/>
          </p:cNvSpPr>
          <p:nvPr/>
        </p:nvSpPr>
        <p:spPr bwMode="auto">
          <a:xfrm>
            <a:off x="511176" y="579439"/>
            <a:ext cx="13696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4995864" y="2347915"/>
            <a:ext cx="3198812" cy="1451810"/>
            <a:chOff x="7175326" y="3573016"/>
            <a:chExt cx="4199276" cy="1764776"/>
          </a:xfrm>
        </p:grpSpPr>
        <p:sp>
          <p:nvSpPr>
            <p:cNvPr id="6" name="矩形 5"/>
            <p:cNvSpPr/>
            <p:nvPr/>
          </p:nvSpPr>
          <p:spPr>
            <a:xfrm>
              <a:off x="7275358" y="4020484"/>
              <a:ext cx="4099244" cy="8978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dirty="0">
                  <a:ln w="0"/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我还知道蚯蚓它的身体断了，可以再长出来。</a:t>
              </a:r>
            </a:p>
          </p:txBody>
        </p:sp>
        <p:sp>
          <p:nvSpPr>
            <p:cNvPr id="7" name="椭圆形标注 6"/>
            <p:cNvSpPr/>
            <p:nvPr/>
          </p:nvSpPr>
          <p:spPr>
            <a:xfrm>
              <a:off x="7175326" y="3573016"/>
              <a:ext cx="4199276" cy="1764776"/>
            </a:xfrm>
            <a:prstGeom prst="wedgeEllipseCallout">
              <a:avLst>
                <a:gd name="adj1" fmla="val 28988"/>
                <a:gd name="adj2" fmla="val 56313"/>
              </a:avLst>
            </a:prstGeom>
            <a:grpFill/>
            <a:ln w="28575">
              <a:solidFill>
                <a:srgbClr val="29A6DE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grpSp>
        <p:nvGrpSpPr>
          <p:cNvPr id="5" name="组合 11"/>
          <p:cNvGrpSpPr>
            <a:grpSpLocks/>
          </p:cNvGrpSpPr>
          <p:nvPr/>
        </p:nvGrpSpPr>
        <p:grpSpPr bwMode="auto">
          <a:xfrm>
            <a:off x="1697039" y="2235200"/>
            <a:ext cx="3171826" cy="1485900"/>
            <a:chOff x="1764241" y="2223993"/>
            <a:chExt cx="2770261" cy="1485600"/>
          </a:xfrm>
        </p:grpSpPr>
        <p:sp>
          <p:nvSpPr>
            <p:cNvPr id="4" name="椭圆形标注 3"/>
            <p:cNvSpPr/>
            <p:nvPr/>
          </p:nvSpPr>
          <p:spPr>
            <a:xfrm>
              <a:off x="1764241" y="2223993"/>
              <a:ext cx="2684022" cy="1485600"/>
            </a:xfrm>
            <a:prstGeom prst="wedgeEllipseCallout">
              <a:avLst>
                <a:gd name="adj1" fmla="val -44878"/>
                <a:gd name="adj2" fmla="val 32481"/>
              </a:avLst>
            </a:prstGeom>
            <a:grpFill/>
            <a:ln w="28575">
              <a:solidFill>
                <a:srgbClr val="29A6DE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9" name="矩形 8"/>
            <p:cNvSpPr/>
            <p:nvPr/>
          </p:nvSpPr>
          <p:spPr>
            <a:xfrm>
              <a:off x="1803064" y="2609075"/>
              <a:ext cx="2731438" cy="7385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dirty="0">
                  <a:ln w="0"/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因为壁虎体内有一种成长激素，能再生尾巴。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03432" y="1874116"/>
            <a:ext cx="7559964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66693" indent="-266693" defTabSz="342892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通过多种方法猜生字字音、字义。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266693" indent="-266693" defTabSz="342892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正确朗读课文，借助连环画课文的特点，读懂故事内容，说说故事的主要情节。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266693" indent="-266693" defTabSz="342892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3.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了解壁虎、鱼、牛、燕子的尾巴的不同作用。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0837" y="1458914"/>
            <a:ext cx="1304664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副标题 2"/>
          <p:cNvSpPr txBox="1">
            <a:spLocks noChangeArrowheads="1"/>
          </p:cNvSpPr>
          <p:nvPr/>
        </p:nvSpPr>
        <p:spPr bwMode="auto">
          <a:xfrm>
            <a:off x="2327853" y="1538145"/>
            <a:ext cx="5325052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比如：“墙”字，我们可以借助课文插图来猜，“爬”字，可以根据的生活经验来猜，“转”字，可以利用形声字的特点来猜。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67498" y="621146"/>
            <a:ext cx="63445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老师来指导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猜猜不认识字的读音和意思。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16026" y="1296989"/>
            <a:ext cx="6711950" cy="3393236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小壁虎的尾巴断了是可以重新长出来的，小壁虎不知道，我们也不知道。这就提示我们生活中处处有学问。我们只有努力学习，认真观察，才能发现不同事物身上藏着的秘密，从而体会到发现的快乐！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26"/>
          <p:cNvSpPr txBox="1">
            <a:spLocks noChangeArrowheads="1"/>
          </p:cNvSpPr>
          <p:nvPr/>
        </p:nvSpPr>
        <p:spPr bwMode="auto">
          <a:xfrm>
            <a:off x="711240" y="1908175"/>
            <a:ext cx="553998" cy="21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小壁虎借尾巴</a:t>
            </a:r>
            <a:endParaRPr lang="zh-TW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373198" y="1806575"/>
            <a:ext cx="404812" cy="2463800"/>
          </a:xfrm>
          <a:prstGeom prst="leftBrace">
            <a:avLst>
              <a:gd name="adj1" fmla="val 0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1760538" y="1547814"/>
            <a:ext cx="140176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小壁虎</a:t>
            </a: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1814514" y="2487614"/>
            <a:ext cx="120650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三次借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140075" y="2027239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尾巴断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165475" y="2419351"/>
            <a:ext cx="167738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小鱼：拨水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6"/>
          <p:cNvSpPr txBox="1">
            <a:spLocks noChangeArrowheads="1"/>
          </p:cNvSpPr>
          <p:nvPr/>
        </p:nvSpPr>
        <p:spPr bwMode="auto">
          <a:xfrm>
            <a:off x="7504580" y="2217738"/>
            <a:ext cx="969496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作用真大动物尾巴</a:t>
            </a:r>
          </a:p>
        </p:txBody>
      </p:sp>
      <p:sp>
        <p:nvSpPr>
          <p:cNvPr id="17" name="左大括号 16"/>
          <p:cNvSpPr/>
          <p:nvPr/>
        </p:nvSpPr>
        <p:spPr>
          <a:xfrm rot="10800000">
            <a:off x="6992938" y="1778001"/>
            <a:ext cx="322262" cy="2520950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192464" y="1458913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蛇咬断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773488" y="747714"/>
            <a:ext cx="2208212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</a:p>
        </p:txBody>
      </p:sp>
      <p:sp>
        <p:nvSpPr>
          <p:cNvPr id="20" name="左大括号 19"/>
          <p:cNvSpPr/>
          <p:nvPr/>
        </p:nvSpPr>
        <p:spPr>
          <a:xfrm>
            <a:off x="3055938" y="1517650"/>
            <a:ext cx="57150" cy="825500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1" name="左大括号 20"/>
          <p:cNvSpPr/>
          <p:nvPr/>
        </p:nvSpPr>
        <p:spPr>
          <a:xfrm>
            <a:off x="3006725" y="2524125"/>
            <a:ext cx="46038" cy="1003300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2" name="左大括号 21"/>
          <p:cNvSpPr/>
          <p:nvPr/>
        </p:nvSpPr>
        <p:spPr>
          <a:xfrm flipH="1">
            <a:off x="5737225" y="1628776"/>
            <a:ext cx="76200" cy="823913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5978526" y="1778001"/>
            <a:ext cx="14970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想借</a:t>
            </a: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4313239" y="1670050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4337050" y="2297113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4989514" y="1449388"/>
            <a:ext cx="6508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挣</a:t>
            </a: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4846639" y="2012950"/>
            <a:ext cx="14255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难看</a:t>
            </a: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4064000" y="3983038"/>
            <a:ext cx="54133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3144838" y="2801938"/>
            <a:ext cx="3078162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燕子：掌握方向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3146425" y="3255963"/>
            <a:ext cx="2732088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老牛：赶蝇子</a:t>
            </a: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4051300" y="4479925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15"/>
          <p:cNvSpPr txBox="1">
            <a:spLocks noChangeArrowheads="1"/>
          </p:cNvSpPr>
          <p:nvPr/>
        </p:nvSpPr>
        <p:spPr bwMode="auto">
          <a:xfrm>
            <a:off x="1838325" y="3702050"/>
            <a:ext cx="1487488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小壁虎</a:t>
            </a:r>
          </a:p>
        </p:txBody>
      </p:sp>
      <p:sp>
        <p:nvSpPr>
          <p:cNvPr id="37" name="左大括号 36"/>
          <p:cNvSpPr/>
          <p:nvPr/>
        </p:nvSpPr>
        <p:spPr>
          <a:xfrm flipH="1">
            <a:off x="5724525" y="2605089"/>
            <a:ext cx="50800" cy="1052512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5849939" y="2857501"/>
            <a:ext cx="14001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没借到</a:t>
            </a:r>
          </a:p>
        </p:txBody>
      </p:sp>
      <p:sp>
        <p:nvSpPr>
          <p:cNvPr id="39" name="左大括号 38"/>
          <p:cNvSpPr/>
          <p:nvPr/>
        </p:nvSpPr>
        <p:spPr>
          <a:xfrm>
            <a:off x="3030538" y="3771901"/>
            <a:ext cx="57150" cy="825500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201989" y="3760789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难过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201989" y="4295776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高兴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4627563" y="3773488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找妈妈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4673600" y="4318000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新尾巴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左大括号 43"/>
          <p:cNvSpPr/>
          <p:nvPr/>
        </p:nvSpPr>
        <p:spPr>
          <a:xfrm flipH="1">
            <a:off x="5783263" y="3811589"/>
            <a:ext cx="76200" cy="823912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45" name="Text Box 15"/>
          <p:cNvSpPr txBox="1">
            <a:spLocks noChangeArrowheads="1"/>
          </p:cNvSpPr>
          <p:nvPr/>
        </p:nvSpPr>
        <p:spPr bwMode="auto">
          <a:xfrm>
            <a:off x="5988051" y="3937001"/>
            <a:ext cx="14970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再生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  <p:bldP spid="13" grpId="0"/>
      <p:bldP spid="14" grpId="0"/>
      <p:bldP spid="16" grpId="0"/>
      <p:bldP spid="17" grpId="0" animBg="1"/>
      <p:bldP spid="18" grpId="0"/>
      <p:bldP spid="20" grpId="0" animBg="1"/>
      <p:bldP spid="21" grpId="0" animBg="1"/>
      <p:bldP spid="22" grpId="0" animBg="1"/>
      <p:bldP spid="23" grpId="0"/>
      <p:bldP spid="27" grpId="0"/>
      <p:bldP spid="29" grpId="0"/>
      <p:bldP spid="32" grpId="0"/>
      <p:bldP spid="33" grpId="0"/>
      <p:bldP spid="36" grpId="0"/>
      <p:bldP spid="37" grpId="0" animBg="1"/>
      <p:bldP spid="38" grpId="0"/>
      <p:bldP spid="39" grpId="0" animBg="1"/>
      <p:bldP spid="40" grpId="0"/>
      <p:bldP spid="41" grpId="0"/>
      <p:bldP spid="42" grpId="0"/>
      <p:bldP spid="43" grpId="0"/>
      <p:bldP spid="44" grpId="0" animBg="1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Box 9"/>
          <p:cNvSpPr txBox="1">
            <a:spLocks noChangeArrowheads="1"/>
          </p:cNvSpPr>
          <p:nvPr/>
        </p:nvSpPr>
        <p:spPr bwMode="auto">
          <a:xfrm>
            <a:off x="861436" y="903471"/>
            <a:ext cx="8050212" cy="24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一、照样子，写句子。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小壁虎爬呀爬，爬到小河边。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您把尾巴借给我行吗？</a:t>
            </a:r>
          </a:p>
        </p:txBody>
      </p:sp>
      <p:sp>
        <p:nvSpPr>
          <p:cNvPr id="4" name="矩形 3"/>
          <p:cNvSpPr/>
          <p:nvPr/>
        </p:nvSpPr>
        <p:spPr>
          <a:xfrm>
            <a:off x="1022350" y="2343874"/>
            <a:ext cx="4139595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小乌龟爬啊爬，爬到沙滩上。</a:t>
            </a:r>
          </a:p>
        </p:txBody>
      </p:sp>
      <p:sp>
        <p:nvSpPr>
          <p:cNvPr id="5" name="矩形 4"/>
          <p:cNvSpPr/>
          <p:nvPr/>
        </p:nvSpPr>
        <p:spPr>
          <a:xfrm>
            <a:off x="1022350" y="3429434"/>
            <a:ext cx="4447371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您能告诉我去火车站怎么走吗？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2451" y="615951"/>
            <a:ext cx="7745413" cy="302400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469094" indent="-46909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二、看课文，说一说。</a:t>
            </a:r>
            <a:endParaRPr lang="en-US" altLang="zh-CN" sz="24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69094" indent="-46909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33098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小壁虎因为什么而难过？</a:t>
            </a:r>
            <a:endParaRPr lang="en-US" altLang="zh-CN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33098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</a:p>
          <a:p>
            <a:pPr indent="33098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小壁虎为什么不需要借尾巴呢？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54258" y="3639952"/>
            <a:ext cx="58832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因为小壁虎自己能长出新尾巴。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54258" y="2578714"/>
            <a:ext cx="69627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因为借不到尾巴而难过。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61980" y="1444585"/>
            <a:ext cx="1935884" cy="2916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00150" y="415926"/>
            <a:ext cx="6838950" cy="4089341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2850"/>
              </a:lnSpc>
              <a:spcBef>
                <a:spcPts val="45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2850"/>
              </a:lnSpc>
              <a:spcBef>
                <a:spcPts val="450"/>
              </a:spcBef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尾巴的用处</a:t>
            </a: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鱼儿的尾巴像船舵，掌握方向好游泳。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燕子的尾巴像剪刀，把握方向保平衡。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猴子的尾巴像钩子，钩在树上荡秋千。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孔雀的尾巴像扇子，五彩缤纷真漂亮。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松鼠的尾巴像把伞，天气炎热好乘凉。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926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85839" y="3523220"/>
            <a:ext cx="7227887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小壁虎借到尾巴了吗？ 这节课我们继续学习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小壁虎借尾巴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510" name="Picture 6" descr="http://apps1.bdimg.com/store/static/kvt/2aa4b53d49d610182d15f86b800c3c58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563" y="569914"/>
            <a:ext cx="3498850" cy="262413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233606" y="654096"/>
            <a:ext cx="220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3632057" y="332181"/>
            <a:ext cx="3305175" cy="896937"/>
            <a:chOff x="-274865" y="712509"/>
            <a:chExt cx="5630778" cy="2430378"/>
          </a:xfrm>
        </p:grpSpPr>
        <p:sp>
          <p:nvSpPr>
            <p:cNvPr id="6" name="云形标注 5"/>
            <p:cNvSpPr/>
            <p:nvPr/>
          </p:nvSpPr>
          <p:spPr>
            <a:xfrm flipH="1">
              <a:off x="-274865" y="712509"/>
              <a:ext cx="5630778" cy="2430378"/>
            </a:xfrm>
            <a:prstGeom prst="cloudCallout">
              <a:avLst>
                <a:gd name="adj1" fmla="val -58824"/>
                <a:gd name="adj2" fmla="val 24999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22541" name="文本框 12"/>
            <p:cNvSpPr txBox="1">
              <a:spLocks noChangeArrowheads="1"/>
            </p:cNvSpPr>
            <p:nvPr/>
          </p:nvSpPr>
          <p:spPr bwMode="auto">
            <a:xfrm>
              <a:off x="634659" y="959032"/>
              <a:ext cx="3899353" cy="2001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从这句话中你知道了什么？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09914" y="1456529"/>
            <a:ext cx="7721600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小壁虎在墙角捉蚊子，一条蛇咬住了他的尾巴。小壁虎一挣，挣断尾巴逃走了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3288" y="4118141"/>
            <a:ext cx="4318000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一条蛇咬断了小壁虎的尾巴。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5837094" y="2339505"/>
            <a:ext cx="2694421" cy="1145704"/>
          </a:xfrm>
          <a:prstGeom prst="wedgeRoundRectCallout">
            <a:avLst>
              <a:gd name="adj1" fmla="val -71738"/>
              <a:gd name="adj2" fmla="val -48374"/>
              <a:gd name="adj3" fmla="val 16667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“挣”“逃走”形象地写出了小壁虎脱险的过程。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2220191" y="1921992"/>
            <a:ext cx="463550" cy="4175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2" name="圆角矩形 1"/>
          <p:cNvSpPr/>
          <p:nvPr/>
        </p:nvSpPr>
        <p:spPr>
          <a:xfrm>
            <a:off x="434975" y="384175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4284157" y="1911350"/>
            <a:ext cx="773113" cy="4191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20" name="下箭头 19"/>
          <p:cNvSpPr/>
          <p:nvPr/>
        </p:nvSpPr>
        <p:spPr bwMode="auto">
          <a:xfrm>
            <a:off x="4284157" y="3276600"/>
            <a:ext cx="576263" cy="533400"/>
          </a:xfrm>
          <a:prstGeom prst="downArrow">
            <a:avLst/>
          </a:prstGeom>
          <a:solidFill>
            <a:srgbClr val="E0423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pic>
        <p:nvPicPr>
          <p:cNvPr id="22538" name="Picture 1" descr="C:\DOCUME~1\ADMINI~1\LOCALS~1\Temp\360zip$Temp\360$1\男1站着疑惑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6639" y="358776"/>
            <a:ext cx="63182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标注 12"/>
          <p:cNvSpPr/>
          <p:nvPr/>
        </p:nvSpPr>
        <p:spPr>
          <a:xfrm>
            <a:off x="617539" y="2752725"/>
            <a:ext cx="3193328" cy="808759"/>
          </a:xfrm>
          <a:prstGeom prst="wedgeRoundRectCallout">
            <a:avLst>
              <a:gd name="adj1" fmla="val 34206"/>
              <a:gd name="adj2" fmla="val -8537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朗读时，这两个词要重读，突出小壁虎的机灵。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14" grpId="0" bldLvl="0" animBg="1"/>
      <p:bldP spid="16" grpId="0" animBg="1"/>
      <p:bldP spid="19" grpId="0" animBg="1"/>
      <p:bldP spid="20" grpId="0" animBg="1"/>
      <p:bldP spid="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1776" y="2781027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2122488" y="1157144"/>
            <a:ext cx="3228975" cy="1258743"/>
          </a:xfrm>
          <a:prstGeom prst="wedgeRoundRectCallout">
            <a:avLst>
              <a:gd name="adj1" fmla="val -69345"/>
              <a:gd name="adj2" fmla="val 73644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“一挣”是一用力（使劲），所以小壁虎尾巴才会挣断了。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652904" y="3216699"/>
            <a:ext cx="1169988" cy="171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5351463" y="3249613"/>
            <a:ext cx="1927225" cy="823912"/>
          </a:xfrm>
          <a:prstGeom prst="wedgeRoundRectCallout">
            <a:avLst>
              <a:gd name="adj1" fmla="val 68534"/>
              <a:gd name="adj2" fmla="val 7290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“一挣”是什么意思？</a:t>
            </a:r>
          </a:p>
        </p:txBody>
      </p:sp>
      <p:pic>
        <p:nvPicPr>
          <p:cNvPr id="25609" name="Picture 9" descr="http://cdnimg103.lizhi.fm/audio_cover/2018/04/07/2662570333724559367_320x320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651" y="414339"/>
            <a:ext cx="2316163" cy="231775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.sccnn.com/bimg/337/25415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351" y="1160464"/>
            <a:ext cx="1785938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5141913" y="3351068"/>
            <a:ext cx="2425267" cy="1101870"/>
          </a:xfrm>
          <a:prstGeom prst="wedgeRectCallout">
            <a:avLst>
              <a:gd name="adj1" fmla="val 62472"/>
              <a:gd name="adj2" fmla="val 1437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断：看插图理解，组词，挣断、断裂。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313" y="3334183"/>
            <a:ext cx="11684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2109789" y="3022815"/>
            <a:ext cx="2640373" cy="1217399"/>
          </a:xfrm>
          <a:prstGeom prst="wedgeRectCallout">
            <a:avLst>
              <a:gd name="adj1" fmla="val -74154"/>
              <a:gd name="adj2" fmla="val 457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蚊：一种昆虫，虫子旁</a:t>
            </a:r>
            <a:r>
              <a:rPr lang="en-US" altLang="zh-CN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文；</a:t>
            </a:r>
            <a:endParaRPr lang="en-US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咬：用嘴咬，口字旁。 </a:t>
            </a:r>
            <a:endParaRPr lang="zh-CN" altLang="en-US" sz="21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582" name="Picture 2" descr="C:\DOCUME~1\ADMINI~1\LOCALS~1\Temp\360zip$Temp\360$2\女1说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76" y="357189"/>
            <a:ext cx="1141413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78001" y="585789"/>
            <a:ext cx="6854825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说说你是怎样认识“蚊、咬、断”这几个字的。</a:t>
            </a:r>
          </a:p>
        </p:txBody>
      </p:sp>
      <p:pic>
        <p:nvPicPr>
          <p:cNvPr id="2458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58932" y="2989958"/>
            <a:ext cx="887413" cy="149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511176" y="579439"/>
            <a:ext cx="13696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985838" y="1455738"/>
            <a:ext cx="734536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小壁虎没有了尾巴，心里会感到怎样呢？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2235201" y="3043240"/>
            <a:ext cx="1435388" cy="557211"/>
          </a:xfrm>
          <a:prstGeom prst="wedgeRectCallout">
            <a:avLst>
              <a:gd name="adj1" fmla="val -73834"/>
              <a:gd name="adj2" fmla="val -783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非常难过。</a:t>
            </a:r>
            <a:endParaRPr lang="zh-CN" altLang="zh-CN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宋体" panose="02010600030101010101" pitchFamily="2" charset="-122"/>
            </a:endParaRPr>
          </a:p>
        </p:txBody>
      </p:sp>
      <p:pic>
        <p:nvPicPr>
          <p:cNvPr id="7" name="Picture 6" descr="http://apps1.bdimg.com/store/static/kvt/2aa4b53d49d610182d15f86b800c3c58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242" y="2174298"/>
            <a:ext cx="3258333" cy="244375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1.qhimg.com/t019a06cc898f9b8b39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241" y="2275466"/>
            <a:ext cx="5094992" cy="252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标注 6"/>
          <p:cNvSpPr/>
          <p:nvPr/>
        </p:nvSpPr>
        <p:spPr>
          <a:xfrm>
            <a:off x="4416102" y="531814"/>
            <a:ext cx="3213100" cy="977900"/>
          </a:xfrm>
          <a:prstGeom prst="wedgeRectCallout">
            <a:avLst>
              <a:gd name="adj1" fmla="val -33268"/>
              <a:gd name="adj2" fmla="val 13670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“小鱼姐姐，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您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把尾巴借给我行吗？”</a:t>
            </a:r>
          </a:p>
        </p:txBody>
      </p:sp>
      <p:sp>
        <p:nvSpPr>
          <p:cNvPr id="10" name="矩形标注 9"/>
          <p:cNvSpPr/>
          <p:nvPr/>
        </p:nvSpPr>
        <p:spPr>
          <a:xfrm>
            <a:off x="1339996" y="1349953"/>
            <a:ext cx="2873375" cy="925513"/>
          </a:xfrm>
          <a:prstGeom prst="wedgeRectCallout">
            <a:avLst>
              <a:gd name="adj1" fmla="val 35233"/>
              <a:gd name="adj2" fmla="val 1952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“不行啊，我要用尾巴拨水呢。”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394134" y="391250"/>
            <a:ext cx="2316162" cy="784225"/>
          </a:xfrm>
          <a:prstGeom prst="wedgeRoundRectCallout">
            <a:avLst>
              <a:gd name="adj1" fmla="val 16734"/>
              <a:gd name="adj2" fmla="val 33864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朗读时，读出为难的语气。</a:t>
            </a:r>
          </a:p>
        </p:txBody>
      </p:sp>
      <p:sp>
        <p:nvSpPr>
          <p:cNvPr id="11" name="线形标注 1 10"/>
          <p:cNvSpPr/>
          <p:nvPr/>
        </p:nvSpPr>
        <p:spPr>
          <a:xfrm>
            <a:off x="6816726" y="1935164"/>
            <a:ext cx="2030413" cy="659966"/>
          </a:xfrm>
          <a:prstGeom prst="borderCallout1">
            <a:avLst>
              <a:gd name="adj1" fmla="val -975"/>
              <a:gd name="adj2" fmla="val 50588"/>
              <a:gd name="adj3" fmla="val -37432"/>
              <a:gd name="adj4" fmla="val 3634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“您” 表现了小壁虎很有礼貌。</a:t>
            </a:r>
          </a:p>
        </p:txBody>
      </p:sp>
      <p:cxnSp>
        <p:nvCxnSpPr>
          <p:cNvPr id="3" name="直接连接符 2"/>
          <p:cNvCxnSpPr>
            <a:stCxn id="8" idx="2"/>
          </p:cNvCxnSpPr>
          <p:nvPr/>
        </p:nvCxnSpPr>
        <p:spPr>
          <a:xfrm>
            <a:off x="1552215" y="1175475"/>
            <a:ext cx="37595" cy="32918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8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1776" y="2781027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1227139" y="1239116"/>
            <a:ext cx="3228975" cy="851622"/>
          </a:xfrm>
          <a:prstGeom prst="wedgeRectCallout">
            <a:avLst>
              <a:gd name="adj1" fmla="val -43511"/>
              <a:gd name="adj2" fmla="val 12028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从小壁虎和小鱼的对话中你知道了什么？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715250" y="2804743"/>
            <a:ext cx="1169988" cy="171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3681413" y="2862264"/>
            <a:ext cx="2992437" cy="862878"/>
          </a:xfrm>
          <a:prstGeom prst="wedgeRectCallout">
            <a:avLst>
              <a:gd name="adj1" fmla="val 84878"/>
              <a:gd name="adj2" fmla="val 286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我知道了小鱼的尾巴有拨水的作用。</a:t>
            </a:r>
          </a:p>
        </p:txBody>
      </p:sp>
      <p:pic>
        <p:nvPicPr>
          <p:cNvPr id="53250" name="Picture 2" descr="http://a2.mzstatic.com/us/r30/Purple4/v4/2a/37/fc/2a37fcc6-20bf-d2d1-23ca-bce74dc76acb/screen480x480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39" y="641350"/>
            <a:ext cx="3694112" cy="1919288"/>
          </a:xfrm>
          <a:prstGeom prst="round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1204</Words>
  <Application>Microsoft Office PowerPoint</Application>
  <PresentationFormat>全屏显示(16:9)</PresentationFormat>
  <Paragraphs>154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Arial</vt:lpstr>
      <vt:lpstr>宋体</vt:lpstr>
      <vt:lpstr>Calibri Light</vt:lpstr>
      <vt:lpstr>楷体</vt:lpstr>
      <vt:lpstr>微软雅黑</vt:lpstr>
      <vt:lpstr>GB Pinyinok-B</vt:lpstr>
      <vt:lpstr>黑体</vt:lpstr>
      <vt:lpstr>Calibri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149</cp:revision>
  <dcterms:created xsi:type="dcterms:W3CDTF">2019-01-28T06:44:00Z</dcterms:created>
  <dcterms:modified xsi:type="dcterms:W3CDTF">2021-05-03T07:46:17Z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2052-11.1.0.8654</vt:lpwstr>
  </property>
</Properties>
</file>