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3" r:id="rId2"/>
  </p:sldMasterIdLst>
  <p:notesMasterIdLst>
    <p:notesMasterId r:id="rId29"/>
  </p:notesMasterIdLst>
  <p:handoutMasterIdLst>
    <p:handoutMasterId r:id="rId30"/>
  </p:handoutMasterIdLst>
  <p:sldIdLst>
    <p:sldId id="316" r:id="rId3"/>
    <p:sldId id="317" r:id="rId4"/>
    <p:sldId id="270" r:id="rId5"/>
    <p:sldId id="265" r:id="rId6"/>
    <p:sldId id="343" r:id="rId7"/>
    <p:sldId id="341" r:id="rId8"/>
    <p:sldId id="276" r:id="rId9"/>
    <p:sldId id="320" r:id="rId10"/>
    <p:sldId id="321" r:id="rId11"/>
    <p:sldId id="329" r:id="rId12"/>
    <p:sldId id="342" r:id="rId13"/>
    <p:sldId id="294" r:id="rId14"/>
    <p:sldId id="291" r:id="rId15"/>
    <p:sldId id="345" r:id="rId16"/>
    <p:sldId id="328" r:id="rId17"/>
    <p:sldId id="339" r:id="rId18"/>
    <p:sldId id="340" r:id="rId19"/>
    <p:sldId id="288" r:id="rId20"/>
    <p:sldId id="338" r:id="rId21"/>
    <p:sldId id="333" r:id="rId22"/>
    <p:sldId id="282" r:id="rId23"/>
    <p:sldId id="281" r:id="rId24"/>
    <p:sldId id="295" r:id="rId25"/>
    <p:sldId id="292" r:id="rId26"/>
    <p:sldId id="278" r:id="rId27"/>
    <p:sldId id="346" r:id="rId28"/>
  </p:sldIdLst>
  <p:sldSz cx="9144000" cy="5143500" type="screen16x9"/>
  <p:notesSz cx="6858000" cy="9144000"/>
  <p:defaultTextStyle>
    <a:defPPr>
      <a:defRPr lang="zh-CN"/>
    </a:defPPr>
    <a:lvl1pPr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892" indent="114297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783" indent="228594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675" indent="342892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566" indent="457189" algn="l" defTabSz="685783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5943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132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320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509" algn="l" defTabSz="914378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4" userDrawn="1">
          <p15:clr>
            <a:srgbClr val="A4A3A4"/>
          </p15:clr>
        </p15:guide>
        <p15:guide id="2" pos="3852" userDrawn="1">
          <p15:clr>
            <a:srgbClr val="A4A3A4"/>
          </p15:clr>
        </p15:guide>
        <p15:guide id="3" orient="horz" pos="1593">
          <p15:clr>
            <a:srgbClr val="A4A3A4"/>
          </p15:clr>
        </p15:guide>
        <p15:guide id="4" pos="288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2124"/>
        <p:guide pos="3852"/>
        <p:guide orient="horz" pos="1593"/>
        <p:guide pos="28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-2844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BF07AC0-9C11-4C44-AA08-1273E390C6FC}" type="datetimeFigureOut">
              <a:rPr lang="zh-CN" altLang="en-US"/>
              <a:pPr>
                <a:defRPr/>
              </a:pPr>
              <a:t>2021/5/2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5968445F-42D4-4113-B779-43545F6340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4455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1A12F5D-C567-43FF-904F-D6606DD9168D}" type="datetimeFigureOut">
              <a:rPr lang="zh-CN" altLang="en-US"/>
              <a:pPr>
                <a:defRPr/>
              </a:pPr>
              <a:t>2021/5/2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99603139-0392-4291-A6F9-0B5C953A3C0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1009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736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7765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10522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977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881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6711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79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2751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2939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578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032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966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6899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570173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68202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2339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5037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60497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729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107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307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84787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811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46837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282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603139-0392-4291-A6F9-0B5C953A3C0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988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PT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矩形 315"/>
          <p:cNvSpPr/>
          <p:nvPr userDrawn="1"/>
        </p:nvSpPr>
        <p:spPr>
          <a:xfrm>
            <a:off x="2973486" y="4259264"/>
            <a:ext cx="3197029" cy="23857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</p:spTree>
    <p:extLst>
      <p:ext uri="{BB962C8B-B14F-4D97-AF65-F5344CB8AC3E}">
        <p14:creationId xmlns:p14="http://schemas.microsoft.com/office/powerpoint/2010/main" val="159474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拓展延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矩形 308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grpSp>
        <p:nvGrpSpPr>
          <p:cNvPr id="310" name="组合 317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1" name="组合 318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3" name="任意多边形 312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2" name="任意多边形 311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sp>
        <p:nvSpPr>
          <p:cNvPr id="315" name="矩形 314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拓展延伸</a:t>
            </a:r>
          </a:p>
        </p:txBody>
      </p:sp>
    </p:spTree>
    <p:extLst>
      <p:ext uri="{BB962C8B-B14F-4D97-AF65-F5344CB8AC3E}">
        <p14:creationId xmlns:p14="http://schemas.microsoft.com/office/powerpoint/2010/main" val="265143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72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05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103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94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6301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7767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01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632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6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矩形 309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grpSp>
        <p:nvGrpSpPr>
          <p:cNvPr id="311" name="组合 317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8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sp>
        <p:nvSpPr>
          <p:cNvPr id="316" name="矩形 315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</a:p>
        </p:txBody>
      </p:sp>
    </p:spTree>
    <p:extLst>
      <p:ext uri="{BB962C8B-B14F-4D97-AF65-F5344CB8AC3E}">
        <p14:creationId xmlns:p14="http://schemas.microsoft.com/office/powerpoint/2010/main" val="27307500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6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358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新课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新课导入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3925585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品读鉴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品读鉴赏</a:t>
            </a:r>
          </a:p>
        </p:txBody>
      </p:sp>
      <p:grpSp>
        <p:nvGrpSpPr>
          <p:cNvPr id="310" name="组合 311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1" name="组合 312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3" name="任意多边形 312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2" name="任意多边形 311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1076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助学资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助学资料</a:t>
            </a:r>
          </a:p>
        </p:txBody>
      </p:sp>
      <p:grpSp>
        <p:nvGrpSpPr>
          <p:cNvPr id="311" name="组合 311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2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353050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学习字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学习字词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2651803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初读感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初读感知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19068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随堂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随堂练习</a:t>
            </a:r>
          </a:p>
        </p:txBody>
      </p:sp>
      <p:grpSp>
        <p:nvGrpSpPr>
          <p:cNvPr id="311" name="组合 315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2" name="组合 316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4" name="任意多边形 313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5" name="任意多边形 314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3" name="任意多边形 312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</p:spTree>
    <p:extLst>
      <p:ext uri="{BB962C8B-B14F-4D97-AF65-F5344CB8AC3E}">
        <p14:creationId xmlns:p14="http://schemas.microsoft.com/office/powerpoint/2010/main" val="114394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课堂小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矩形 308" hidden="1"/>
          <p:cNvSpPr/>
          <p:nvPr userDrawn="1"/>
        </p:nvSpPr>
        <p:spPr>
          <a:xfrm>
            <a:off x="92076" y="260350"/>
            <a:ext cx="8964613" cy="4795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grpSp>
        <p:nvGrpSpPr>
          <p:cNvPr id="310" name="组合 317"/>
          <p:cNvGrpSpPr>
            <a:grpSpLocks/>
          </p:cNvGrpSpPr>
          <p:nvPr userDrawn="1"/>
        </p:nvGrpSpPr>
        <p:grpSpPr bwMode="auto">
          <a:xfrm>
            <a:off x="8480426" y="46039"/>
            <a:ext cx="563563" cy="158750"/>
            <a:chOff x="11194442" y="138245"/>
            <a:chExt cx="781115" cy="220650"/>
          </a:xfrm>
        </p:grpSpPr>
        <p:grpSp>
          <p:nvGrpSpPr>
            <p:cNvPr id="311" name="组合 318"/>
            <p:cNvGrpSpPr>
              <a:grpSpLocks/>
            </p:cNvGrpSpPr>
            <p:nvPr userDrawn="1"/>
          </p:nvGrpSpPr>
          <p:grpSpPr bwMode="auto">
            <a:xfrm>
              <a:off x="11194442" y="138245"/>
              <a:ext cx="115312" cy="220650"/>
              <a:chOff x="1720218" y="2436790"/>
              <a:chExt cx="1328564" cy="2542220"/>
            </a:xfrm>
          </p:grpSpPr>
          <p:sp>
            <p:nvSpPr>
              <p:cNvPr id="313" name="任意多边形 312"/>
              <p:cNvSpPr/>
              <p:nvPr/>
            </p:nvSpPr>
            <p:spPr>
              <a:xfrm flipH="1">
                <a:off x="1720218" y="3123181"/>
                <a:ext cx="1318248" cy="1855829"/>
              </a:xfrm>
              <a:custGeom>
                <a:avLst/>
                <a:gdLst>
                  <a:gd name="connsiteX0" fmla="*/ 1540683 w 2201932"/>
                  <a:gd name="connsiteY0" fmla="*/ 0 h 3055372"/>
                  <a:gd name="connsiteX1" fmla="*/ 1462917 w 2201932"/>
                  <a:gd name="connsiteY1" fmla="*/ 0 h 3055372"/>
                  <a:gd name="connsiteX2" fmla="*/ 739017 w 2201932"/>
                  <a:gd name="connsiteY2" fmla="*/ 0 h 3055372"/>
                  <a:gd name="connsiteX3" fmla="*/ 661251 w 2201932"/>
                  <a:gd name="connsiteY3" fmla="*/ 0 h 3055372"/>
                  <a:gd name="connsiteX4" fmla="*/ 673672 w 2201932"/>
                  <a:gd name="connsiteY4" fmla="*/ 18403 h 3055372"/>
                  <a:gd name="connsiteX5" fmla="*/ 608505 w 2201932"/>
                  <a:gd name="connsiteY5" fmla="*/ 735857 h 3055372"/>
                  <a:gd name="connsiteX6" fmla="*/ 394099 w 2201932"/>
                  <a:gd name="connsiteY6" fmla="*/ 1099057 h 3055372"/>
                  <a:gd name="connsiteX7" fmla="*/ 323727 w 2201932"/>
                  <a:gd name="connsiteY7" fmla="*/ 1173138 h 3055372"/>
                  <a:gd name="connsiteX8" fmla="*/ 323727 w 2201932"/>
                  <a:gd name="connsiteY8" fmla="*/ 1174865 h 3055372"/>
                  <a:gd name="connsiteX9" fmla="*/ 322465 w 2201932"/>
                  <a:gd name="connsiteY9" fmla="*/ 1175906 h 3055372"/>
                  <a:gd name="connsiteX10" fmla="*/ 0 w 2201932"/>
                  <a:gd name="connsiteY10" fmla="*/ 1954406 h 3055372"/>
                  <a:gd name="connsiteX11" fmla="*/ 1100966 w 2201932"/>
                  <a:gd name="connsiteY11" fmla="*/ 3055372 h 3055372"/>
                  <a:gd name="connsiteX12" fmla="*/ 2201932 w 2201932"/>
                  <a:gd name="connsiteY12" fmla="*/ 1954406 h 3055372"/>
                  <a:gd name="connsiteX13" fmla="*/ 1879467 w 2201932"/>
                  <a:gd name="connsiteY13" fmla="*/ 1175906 h 3055372"/>
                  <a:gd name="connsiteX14" fmla="*/ 1878207 w 2201932"/>
                  <a:gd name="connsiteY14" fmla="*/ 1174866 h 3055372"/>
                  <a:gd name="connsiteX15" fmla="*/ 1878207 w 2201932"/>
                  <a:gd name="connsiteY15" fmla="*/ 1173138 h 3055372"/>
                  <a:gd name="connsiteX16" fmla="*/ 1807835 w 2201932"/>
                  <a:gd name="connsiteY16" fmla="*/ 1099057 h 3055372"/>
                  <a:gd name="connsiteX17" fmla="*/ 1593429 w 2201932"/>
                  <a:gd name="connsiteY17" fmla="*/ 735857 h 3055372"/>
                  <a:gd name="connsiteX18" fmla="*/ 1528262 w 2201932"/>
                  <a:gd name="connsiteY18" fmla="*/ 18403 h 3055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01932" h="3055372">
                    <a:moveTo>
                      <a:pt x="1540683" y="0"/>
                    </a:moveTo>
                    <a:lnTo>
                      <a:pt x="1462917" y="0"/>
                    </a:lnTo>
                    <a:lnTo>
                      <a:pt x="739017" y="0"/>
                    </a:lnTo>
                    <a:lnTo>
                      <a:pt x="661251" y="0"/>
                    </a:lnTo>
                    <a:lnTo>
                      <a:pt x="673672" y="18403"/>
                    </a:lnTo>
                    <a:cubicBezTo>
                      <a:pt x="746360" y="171028"/>
                      <a:pt x="726480" y="449921"/>
                      <a:pt x="608505" y="735857"/>
                    </a:cubicBezTo>
                    <a:cubicBezTo>
                      <a:pt x="549517" y="878825"/>
                      <a:pt x="474382" y="1003252"/>
                      <a:pt x="394099" y="1099057"/>
                    </a:cubicBezTo>
                    <a:lnTo>
                      <a:pt x="323727" y="1173138"/>
                    </a:lnTo>
                    <a:lnTo>
                      <a:pt x="323727" y="1174865"/>
                    </a:lnTo>
                    <a:lnTo>
                      <a:pt x="322465" y="1175906"/>
                    </a:lnTo>
                    <a:cubicBezTo>
                      <a:pt x="123230" y="1375141"/>
                      <a:pt x="0" y="1650383"/>
                      <a:pt x="0" y="1954406"/>
                    </a:cubicBezTo>
                    <a:cubicBezTo>
                      <a:pt x="0" y="2562453"/>
                      <a:pt x="492919" y="3055372"/>
                      <a:pt x="1100966" y="3055372"/>
                    </a:cubicBezTo>
                    <a:cubicBezTo>
                      <a:pt x="1709013" y="3055372"/>
                      <a:pt x="2201932" y="2562453"/>
                      <a:pt x="2201932" y="1954406"/>
                    </a:cubicBezTo>
                    <a:cubicBezTo>
                      <a:pt x="2201932" y="1650383"/>
                      <a:pt x="2078702" y="1375141"/>
                      <a:pt x="1879467" y="1175906"/>
                    </a:cubicBezTo>
                    <a:lnTo>
                      <a:pt x="1878207" y="1174866"/>
                    </a:lnTo>
                    <a:lnTo>
                      <a:pt x="1878207" y="1173138"/>
                    </a:lnTo>
                    <a:lnTo>
                      <a:pt x="1807835" y="1099057"/>
                    </a:lnTo>
                    <a:cubicBezTo>
                      <a:pt x="1727552" y="1003252"/>
                      <a:pt x="1652417" y="878825"/>
                      <a:pt x="1593429" y="735857"/>
                    </a:cubicBezTo>
                    <a:cubicBezTo>
                      <a:pt x="1475454" y="449921"/>
                      <a:pt x="1455574" y="171028"/>
                      <a:pt x="1528262" y="18403"/>
                    </a:cubicBezTo>
                    <a:close/>
                  </a:path>
                </a:pathLst>
              </a:custGeom>
              <a:solidFill>
                <a:schemeClr val="bg1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  <p:sp>
            <p:nvSpPr>
              <p:cNvPr id="314" name="任意多边形 313"/>
              <p:cNvSpPr/>
              <p:nvPr/>
            </p:nvSpPr>
            <p:spPr>
              <a:xfrm>
                <a:off x="1999086" y="2436790"/>
                <a:ext cx="760528" cy="1296524"/>
              </a:xfrm>
              <a:custGeom>
                <a:avLst/>
                <a:gdLst>
                  <a:gd name="connsiteX0" fmla="*/ 352571 w 883454"/>
                  <a:gd name="connsiteY0" fmla="*/ 0 h 2106319"/>
                  <a:gd name="connsiteX1" fmla="*/ 530882 w 883454"/>
                  <a:gd name="connsiteY1" fmla="*/ 0 h 2106319"/>
                  <a:gd name="connsiteX2" fmla="*/ 530882 w 883454"/>
                  <a:gd name="connsiteY2" fmla="*/ 685907 h 2106319"/>
                  <a:gd name="connsiteX3" fmla="*/ 605180 w 883454"/>
                  <a:gd name="connsiteY3" fmla="*/ 685907 h 2106319"/>
                  <a:gd name="connsiteX4" fmla="*/ 764580 w 883454"/>
                  <a:gd name="connsiteY4" fmla="*/ 845307 h 2106319"/>
                  <a:gd name="connsiteX5" fmla="*/ 764580 w 883454"/>
                  <a:gd name="connsiteY5" fmla="*/ 861100 h 2106319"/>
                  <a:gd name="connsiteX6" fmla="*/ 771250 w 883454"/>
                  <a:gd name="connsiteY6" fmla="*/ 862448 h 2106319"/>
                  <a:gd name="connsiteX7" fmla="*/ 883454 w 883454"/>
                  <a:gd name="connsiteY7" fmla="*/ 1031724 h 2106319"/>
                  <a:gd name="connsiteX8" fmla="*/ 883454 w 883454"/>
                  <a:gd name="connsiteY8" fmla="*/ 1040503 h 2106319"/>
                  <a:gd name="connsiteX9" fmla="*/ 883454 w 883454"/>
                  <a:gd name="connsiteY9" fmla="*/ 1134392 h 2106319"/>
                  <a:gd name="connsiteX10" fmla="*/ 883454 w 883454"/>
                  <a:gd name="connsiteY10" fmla="*/ 2106319 h 2106319"/>
                  <a:gd name="connsiteX11" fmla="*/ 0 w 883454"/>
                  <a:gd name="connsiteY11" fmla="*/ 2106319 h 2106319"/>
                  <a:gd name="connsiteX12" fmla="*/ 0 w 883454"/>
                  <a:gd name="connsiteY12" fmla="*/ 1134392 h 2106319"/>
                  <a:gd name="connsiteX13" fmla="*/ 0 w 883454"/>
                  <a:gd name="connsiteY13" fmla="*/ 1040503 h 2106319"/>
                  <a:gd name="connsiteX14" fmla="*/ 0 w 883454"/>
                  <a:gd name="connsiteY14" fmla="*/ 1031724 h 2106319"/>
                  <a:gd name="connsiteX15" fmla="*/ 112204 w 883454"/>
                  <a:gd name="connsiteY15" fmla="*/ 862448 h 2106319"/>
                  <a:gd name="connsiteX16" fmla="*/ 118875 w 883454"/>
                  <a:gd name="connsiteY16" fmla="*/ 861100 h 2106319"/>
                  <a:gd name="connsiteX17" fmla="*/ 118875 w 883454"/>
                  <a:gd name="connsiteY17" fmla="*/ 845307 h 2106319"/>
                  <a:gd name="connsiteX18" fmla="*/ 278275 w 883454"/>
                  <a:gd name="connsiteY18" fmla="*/ 685907 h 2106319"/>
                  <a:gd name="connsiteX19" fmla="*/ 352571 w 883454"/>
                  <a:gd name="connsiteY19" fmla="*/ 685907 h 2106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454" h="2106319">
                    <a:moveTo>
                      <a:pt x="352571" y="0"/>
                    </a:moveTo>
                    <a:lnTo>
                      <a:pt x="530882" y="0"/>
                    </a:lnTo>
                    <a:lnTo>
                      <a:pt x="530882" y="685907"/>
                    </a:lnTo>
                    <a:lnTo>
                      <a:pt x="605180" y="685907"/>
                    </a:lnTo>
                    <a:cubicBezTo>
                      <a:pt x="693214" y="685907"/>
                      <a:pt x="764580" y="757272"/>
                      <a:pt x="764580" y="845307"/>
                    </a:cubicBezTo>
                    <a:lnTo>
                      <a:pt x="764580" y="861100"/>
                    </a:lnTo>
                    <a:lnTo>
                      <a:pt x="771250" y="862448"/>
                    </a:lnTo>
                    <a:cubicBezTo>
                      <a:pt x="837189" y="890337"/>
                      <a:pt x="883454" y="955628"/>
                      <a:pt x="883454" y="1031724"/>
                    </a:cubicBezTo>
                    <a:lnTo>
                      <a:pt x="883454" y="1040503"/>
                    </a:lnTo>
                    <a:lnTo>
                      <a:pt x="883454" y="1134392"/>
                    </a:lnTo>
                    <a:lnTo>
                      <a:pt x="883454" y="2106319"/>
                    </a:lnTo>
                    <a:lnTo>
                      <a:pt x="0" y="2106319"/>
                    </a:lnTo>
                    <a:lnTo>
                      <a:pt x="0" y="1134392"/>
                    </a:lnTo>
                    <a:lnTo>
                      <a:pt x="0" y="1040503"/>
                    </a:lnTo>
                    <a:lnTo>
                      <a:pt x="0" y="1031724"/>
                    </a:lnTo>
                    <a:cubicBezTo>
                      <a:pt x="0" y="955628"/>
                      <a:pt x="46266" y="890337"/>
                      <a:pt x="112204" y="862448"/>
                    </a:cubicBezTo>
                    <a:lnTo>
                      <a:pt x="118875" y="861100"/>
                    </a:lnTo>
                    <a:lnTo>
                      <a:pt x="118875" y="845307"/>
                    </a:lnTo>
                    <a:cubicBezTo>
                      <a:pt x="118875" y="757272"/>
                      <a:pt x="190240" y="685907"/>
                      <a:pt x="278275" y="685907"/>
                    </a:cubicBezTo>
                    <a:lnTo>
                      <a:pt x="352571" y="685907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900"/>
              </a:p>
            </p:txBody>
          </p:sp>
        </p:grpSp>
        <p:sp>
          <p:nvSpPr>
            <p:cNvPr id="312" name="任意多边形 311"/>
            <p:cNvSpPr/>
            <p:nvPr userDrawn="1"/>
          </p:nvSpPr>
          <p:spPr>
            <a:xfrm>
              <a:off x="11418875" y="162516"/>
              <a:ext cx="556682" cy="180933"/>
            </a:xfrm>
            <a:custGeom>
              <a:avLst/>
              <a:gdLst/>
              <a:ahLst/>
              <a:cxnLst/>
              <a:rect l="l" t="t" r="r" b="b"/>
              <a:pathLst>
                <a:path w="5564915" h="1801295">
                  <a:moveTo>
                    <a:pt x="410468" y="1114127"/>
                  </a:moveTo>
                  <a:cubicBezTo>
                    <a:pt x="406803" y="1117792"/>
                    <a:pt x="380538" y="1134590"/>
                    <a:pt x="331673" y="1164520"/>
                  </a:cubicBezTo>
                  <a:cubicBezTo>
                    <a:pt x="282807" y="1194449"/>
                    <a:pt x="233331" y="1221631"/>
                    <a:pt x="183244" y="1246063"/>
                  </a:cubicBezTo>
                  <a:lnTo>
                    <a:pt x="417798" y="1202085"/>
                  </a:lnTo>
                  <a:lnTo>
                    <a:pt x="417798" y="1158106"/>
                  </a:lnTo>
                  <a:lnTo>
                    <a:pt x="513085" y="1158106"/>
                  </a:lnTo>
                  <a:lnTo>
                    <a:pt x="549734" y="1114127"/>
                  </a:lnTo>
                  <a:close/>
                  <a:moveTo>
                    <a:pt x="3166467" y="1040829"/>
                  </a:moveTo>
                  <a:cubicBezTo>
                    <a:pt x="3164024" y="1049381"/>
                    <a:pt x="3142034" y="1098552"/>
                    <a:pt x="3100499" y="1188341"/>
                  </a:cubicBezTo>
                  <a:cubicBezTo>
                    <a:pt x="3058963" y="1278131"/>
                    <a:pt x="3010098" y="1363340"/>
                    <a:pt x="2953903" y="1443968"/>
                  </a:cubicBezTo>
                  <a:cubicBezTo>
                    <a:pt x="2964898" y="1451297"/>
                    <a:pt x="3005517" y="1448243"/>
                    <a:pt x="3075761" y="1434805"/>
                  </a:cubicBezTo>
                  <a:cubicBezTo>
                    <a:pt x="3146005" y="1421367"/>
                    <a:pt x="3176240" y="1360897"/>
                    <a:pt x="3166467" y="1253393"/>
                  </a:cubicBezTo>
                  <a:close/>
                  <a:moveTo>
                    <a:pt x="776957" y="798947"/>
                  </a:moveTo>
                  <a:cubicBezTo>
                    <a:pt x="776957" y="800168"/>
                    <a:pt x="747638" y="827044"/>
                    <a:pt x="689000" y="879574"/>
                  </a:cubicBezTo>
                  <a:cubicBezTo>
                    <a:pt x="685335" y="884461"/>
                    <a:pt x="678005" y="889347"/>
                    <a:pt x="667010" y="894234"/>
                  </a:cubicBezTo>
                  <a:lnTo>
                    <a:pt x="901311" y="894234"/>
                  </a:lnTo>
                  <a:lnTo>
                    <a:pt x="835595" y="798947"/>
                  </a:lnTo>
                  <a:close/>
                  <a:moveTo>
                    <a:pt x="1304702" y="608372"/>
                  </a:moveTo>
                  <a:cubicBezTo>
                    <a:pt x="1304702" y="614480"/>
                    <a:pt x="1309283" y="647159"/>
                    <a:pt x="1318445" y="706408"/>
                  </a:cubicBezTo>
                  <a:cubicBezTo>
                    <a:pt x="1327607" y="765657"/>
                    <a:pt x="1340129" y="816049"/>
                    <a:pt x="1356010" y="857585"/>
                  </a:cubicBezTo>
                  <a:cubicBezTo>
                    <a:pt x="1356010" y="861250"/>
                    <a:pt x="1359675" y="849034"/>
                    <a:pt x="1367005" y="820936"/>
                  </a:cubicBezTo>
                  <a:cubicBezTo>
                    <a:pt x="1374335" y="792838"/>
                    <a:pt x="1385329" y="734200"/>
                    <a:pt x="1399989" y="645021"/>
                  </a:cubicBezTo>
                  <a:cubicBezTo>
                    <a:pt x="1398767" y="640135"/>
                    <a:pt x="1401211" y="627918"/>
                    <a:pt x="1407319" y="608372"/>
                  </a:cubicBezTo>
                  <a:close/>
                  <a:moveTo>
                    <a:pt x="5050222" y="527745"/>
                  </a:moveTo>
                  <a:lnTo>
                    <a:pt x="5050222" y="769627"/>
                  </a:lnTo>
                  <a:cubicBezTo>
                    <a:pt x="5056329" y="770849"/>
                    <a:pt x="5080151" y="765352"/>
                    <a:pt x="5121686" y="753135"/>
                  </a:cubicBezTo>
                  <a:cubicBezTo>
                    <a:pt x="5163222" y="740919"/>
                    <a:pt x="5185822" y="721984"/>
                    <a:pt x="5189487" y="696330"/>
                  </a:cubicBezTo>
                  <a:cubicBezTo>
                    <a:pt x="5191930" y="696330"/>
                    <a:pt x="5186738" y="682281"/>
                    <a:pt x="5173912" y="654183"/>
                  </a:cubicBezTo>
                  <a:cubicBezTo>
                    <a:pt x="5161084" y="626086"/>
                    <a:pt x="5119854" y="583940"/>
                    <a:pt x="5050222" y="527745"/>
                  </a:cubicBezTo>
                  <a:close/>
                  <a:moveTo>
                    <a:pt x="601042" y="447117"/>
                  </a:moveTo>
                  <a:lnTo>
                    <a:pt x="601042" y="505755"/>
                  </a:lnTo>
                  <a:lnTo>
                    <a:pt x="637691" y="505755"/>
                  </a:lnTo>
                  <a:lnTo>
                    <a:pt x="681670" y="447117"/>
                  </a:lnTo>
                  <a:close/>
                  <a:moveTo>
                    <a:pt x="5050222" y="278532"/>
                  </a:moveTo>
                  <a:lnTo>
                    <a:pt x="5050222" y="432457"/>
                  </a:lnTo>
                  <a:lnTo>
                    <a:pt x="5182158" y="278532"/>
                  </a:lnTo>
                  <a:close/>
                  <a:moveTo>
                    <a:pt x="4133999" y="21989"/>
                  </a:moveTo>
                  <a:lnTo>
                    <a:pt x="4493158" y="21989"/>
                  </a:lnTo>
                  <a:lnTo>
                    <a:pt x="4493158" y="102617"/>
                  </a:lnTo>
                  <a:lnTo>
                    <a:pt x="4683733" y="102617"/>
                  </a:lnTo>
                  <a:lnTo>
                    <a:pt x="4683733" y="322511"/>
                  </a:lnTo>
                  <a:lnTo>
                    <a:pt x="4478499" y="322511"/>
                  </a:lnTo>
                  <a:cubicBezTo>
                    <a:pt x="4479720" y="326175"/>
                    <a:pt x="4477277" y="340835"/>
                    <a:pt x="4471169" y="366489"/>
                  </a:cubicBezTo>
                  <a:lnTo>
                    <a:pt x="4661743" y="366489"/>
                  </a:lnTo>
                  <a:lnTo>
                    <a:pt x="4661743" y="593713"/>
                  </a:lnTo>
                  <a:lnTo>
                    <a:pt x="4463839" y="593713"/>
                  </a:lnTo>
                  <a:cubicBezTo>
                    <a:pt x="4461396" y="592491"/>
                    <a:pt x="4458952" y="602264"/>
                    <a:pt x="4456509" y="623032"/>
                  </a:cubicBezTo>
                  <a:cubicBezTo>
                    <a:pt x="4454066" y="627918"/>
                    <a:pt x="4451623" y="632805"/>
                    <a:pt x="4449179" y="637691"/>
                  </a:cubicBezTo>
                  <a:lnTo>
                    <a:pt x="4683733" y="637691"/>
                  </a:lnTo>
                  <a:lnTo>
                    <a:pt x="4683733" y="872244"/>
                  </a:lnTo>
                  <a:lnTo>
                    <a:pt x="4412531" y="872244"/>
                  </a:lnTo>
                  <a:cubicBezTo>
                    <a:pt x="4411309" y="875909"/>
                    <a:pt x="4396955" y="899731"/>
                    <a:pt x="4369468" y="943710"/>
                  </a:cubicBezTo>
                  <a:cubicBezTo>
                    <a:pt x="4341981" y="987689"/>
                    <a:pt x="4302584" y="1034721"/>
                    <a:pt x="4251275" y="1084808"/>
                  </a:cubicBezTo>
                  <a:lnTo>
                    <a:pt x="4507818" y="1084808"/>
                  </a:lnTo>
                  <a:lnTo>
                    <a:pt x="4507818" y="930883"/>
                  </a:lnTo>
                  <a:lnTo>
                    <a:pt x="4727711" y="930883"/>
                  </a:lnTo>
                  <a:lnTo>
                    <a:pt x="4727711" y="36649"/>
                  </a:lnTo>
                  <a:lnTo>
                    <a:pt x="5519328" y="36649"/>
                  </a:lnTo>
                  <a:lnTo>
                    <a:pt x="5519328" y="307851"/>
                  </a:lnTo>
                  <a:lnTo>
                    <a:pt x="5402051" y="454447"/>
                  </a:lnTo>
                  <a:cubicBezTo>
                    <a:pt x="5409381" y="458112"/>
                    <a:pt x="5437784" y="489263"/>
                    <a:pt x="5487260" y="547901"/>
                  </a:cubicBezTo>
                  <a:cubicBezTo>
                    <a:pt x="5536736" y="606540"/>
                    <a:pt x="5562084" y="675562"/>
                    <a:pt x="5563306" y="754968"/>
                  </a:cubicBezTo>
                  <a:cubicBezTo>
                    <a:pt x="5570636" y="764741"/>
                    <a:pt x="5552922" y="807193"/>
                    <a:pt x="5510166" y="882323"/>
                  </a:cubicBezTo>
                  <a:cubicBezTo>
                    <a:pt x="5467408" y="957453"/>
                    <a:pt x="5353186" y="1010289"/>
                    <a:pt x="5167498" y="1040829"/>
                  </a:cubicBezTo>
                  <a:lnTo>
                    <a:pt x="5050222" y="798947"/>
                  </a:lnTo>
                  <a:lnTo>
                    <a:pt x="5050222" y="1048159"/>
                  </a:lnTo>
                  <a:lnTo>
                    <a:pt x="4844988" y="1048159"/>
                  </a:lnTo>
                  <a:lnTo>
                    <a:pt x="4844988" y="1084808"/>
                  </a:lnTo>
                  <a:lnTo>
                    <a:pt x="5409381" y="1084808"/>
                  </a:lnTo>
                  <a:lnTo>
                    <a:pt x="5409381" y="1531925"/>
                  </a:lnTo>
                  <a:cubicBezTo>
                    <a:pt x="5410603" y="1534368"/>
                    <a:pt x="5410297" y="1546585"/>
                    <a:pt x="5408464" y="1568574"/>
                  </a:cubicBezTo>
                  <a:cubicBezTo>
                    <a:pt x="5406632" y="1590563"/>
                    <a:pt x="5394111" y="1616218"/>
                    <a:pt x="5370900" y="1645537"/>
                  </a:cubicBezTo>
                  <a:cubicBezTo>
                    <a:pt x="5347688" y="1674856"/>
                    <a:pt x="5305542" y="1699899"/>
                    <a:pt x="5244460" y="1720667"/>
                  </a:cubicBezTo>
                  <a:cubicBezTo>
                    <a:pt x="5183380" y="1741435"/>
                    <a:pt x="5094200" y="1751208"/>
                    <a:pt x="4976924" y="1749986"/>
                  </a:cubicBezTo>
                  <a:lnTo>
                    <a:pt x="4881637" y="1465957"/>
                  </a:lnTo>
                  <a:cubicBezTo>
                    <a:pt x="4890188" y="1468400"/>
                    <a:pt x="4923172" y="1468095"/>
                    <a:pt x="4980589" y="1465041"/>
                  </a:cubicBezTo>
                  <a:cubicBezTo>
                    <a:pt x="5038005" y="1461987"/>
                    <a:pt x="5066103" y="1442746"/>
                    <a:pt x="5064881" y="1407319"/>
                  </a:cubicBezTo>
                  <a:lnTo>
                    <a:pt x="4844988" y="1407319"/>
                  </a:lnTo>
                  <a:lnTo>
                    <a:pt x="4844988" y="1786635"/>
                  </a:lnTo>
                  <a:lnTo>
                    <a:pt x="4507818" y="1786635"/>
                  </a:lnTo>
                  <a:lnTo>
                    <a:pt x="4507818" y="1407319"/>
                  </a:lnTo>
                  <a:lnTo>
                    <a:pt x="4302584" y="1407319"/>
                  </a:lnTo>
                  <a:lnTo>
                    <a:pt x="4302584" y="1727997"/>
                  </a:lnTo>
                  <a:lnTo>
                    <a:pt x="3972743" y="1727997"/>
                  </a:lnTo>
                  <a:lnTo>
                    <a:pt x="3972743" y="1165436"/>
                  </a:lnTo>
                  <a:lnTo>
                    <a:pt x="3848137" y="989521"/>
                  </a:lnTo>
                  <a:cubicBezTo>
                    <a:pt x="3860353" y="990743"/>
                    <a:pt x="3909218" y="951650"/>
                    <a:pt x="3994733" y="872244"/>
                  </a:cubicBezTo>
                  <a:lnTo>
                    <a:pt x="3840807" y="872244"/>
                  </a:lnTo>
                  <a:lnTo>
                    <a:pt x="3840807" y="637691"/>
                  </a:lnTo>
                  <a:lnTo>
                    <a:pt x="4090020" y="637691"/>
                  </a:lnTo>
                  <a:lnTo>
                    <a:pt x="4090020" y="635859"/>
                  </a:lnTo>
                  <a:cubicBezTo>
                    <a:pt x="4090020" y="633416"/>
                    <a:pt x="4090020" y="629140"/>
                    <a:pt x="4090020" y="623032"/>
                  </a:cubicBezTo>
                  <a:cubicBezTo>
                    <a:pt x="4092463" y="620589"/>
                    <a:pt x="4094907" y="610815"/>
                    <a:pt x="4097350" y="593713"/>
                  </a:cubicBezTo>
                  <a:lnTo>
                    <a:pt x="3877456" y="593713"/>
                  </a:lnTo>
                  <a:lnTo>
                    <a:pt x="3877456" y="366489"/>
                  </a:lnTo>
                  <a:lnTo>
                    <a:pt x="4126669" y="366489"/>
                  </a:lnTo>
                  <a:cubicBezTo>
                    <a:pt x="4126669" y="362824"/>
                    <a:pt x="4126669" y="348165"/>
                    <a:pt x="4126669" y="322511"/>
                  </a:cubicBezTo>
                  <a:lnTo>
                    <a:pt x="3833477" y="322511"/>
                  </a:lnTo>
                  <a:lnTo>
                    <a:pt x="3833477" y="102617"/>
                  </a:lnTo>
                  <a:lnTo>
                    <a:pt x="4133999" y="102617"/>
                  </a:lnTo>
                  <a:close/>
                  <a:moveTo>
                    <a:pt x="300521" y="7330"/>
                  </a:moveTo>
                  <a:lnTo>
                    <a:pt x="623032" y="7330"/>
                  </a:lnTo>
                  <a:lnTo>
                    <a:pt x="623032" y="161255"/>
                  </a:lnTo>
                  <a:lnTo>
                    <a:pt x="820936" y="161255"/>
                  </a:lnTo>
                  <a:lnTo>
                    <a:pt x="842925" y="117277"/>
                  </a:lnTo>
                  <a:lnTo>
                    <a:pt x="1092138" y="212564"/>
                  </a:lnTo>
                  <a:cubicBezTo>
                    <a:pt x="1090916" y="216229"/>
                    <a:pt x="1077784" y="247991"/>
                    <a:pt x="1052740" y="307851"/>
                  </a:cubicBezTo>
                  <a:cubicBezTo>
                    <a:pt x="1027697" y="367711"/>
                    <a:pt x="996851" y="433679"/>
                    <a:pt x="960202" y="505755"/>
                  </a:cubicBezTo>
                  <a:lnTo>
                    <a:pt x="996851" y="505755"/>
                  </a:lnTo>
                  <a:cubicBezTo>
                    <a:pt x="1000515" y="502090"/>
                    <a:pt x="1024337" y="452309"/>
                    <a:pt x="1068316" y="356411"/>
                  </a:cubicBezTo>
                  <a:cubicBezTo>
                    <a:pt x="1112295" y="260513"/>
                    <a:pt x="1149555" y="144153"/>
                    <a:pt x="1180095" y="7330"/>
                  </a:cubicBezTo>
                  <a:lnTo>
                    <a:pt x="1502606" y="43979"/>
                  </a:lnTo>
                  <a:cubicBezTo>
                    <a:pt x="1501384" y="46422"/>
                    <a:pt x="1494971" y="69022"/>
                    <a:pt x="1483365" y="111779"/>
                  </a:cubicBezTo>
                  <a:cubicBezTo>
                    <a:pt x="1471760" y="154536"/>
                    <a:pt x="1458627" y="202791"/>
                    <a:pt x="1443967" y="256542"/>
                  </a:cubicBezTo>
                  <a:lnTo>
                    <a:pt x="1825116" y="256542"/>
                  </a:lnTo>
                  <a:lnTo>
                    <a:pt x="1825116" y="608372"/>
                  </a:lnTo>
                  <a:lnTo>
                    <a:pt x="1744489" y="608372"/>
                  </a:lnTo>
                  <a:cubicBezTo>
                    <a:pt x="1744489" y="616924"/>
                    <a:pt x="1733189" y="687778"/>
                    <a:pt x="1710588" y="820936"/>
                  </a:cubicBezTo>
                  <a:cubicBezTo>
                    <a:pt x="1687988" y="954094"/>
                    <a:pt x="1647980" y="1098246"/>
                    <a:pt x="1590563" y="1253393"/>
                  </a:cubicBezTo>
                  <a:cubicBezTo>
                    <a:pt x="1591785" y="1259501"/>
                    <a:pt x="1618050" y="1286072"/>
                    <a:pt x="1669359" y="1333105"/>
                  </a:cubicBezTo>
                  <a:cubicBezTo>
                    <a:pt x="1720667" y="1380137"/>
                    <a:pt x="1782359" y="1417092"/>
                    <a:pt x="1854436" y="1443968"/>
                  </a:cubicBezTo>
                  <a:lnTo>
                    <a:pt x="1641872" y="1786635"/>
                  </a:lnTo>
                  <a:cubicBezTo>
                    <a:pt x="1646758" y="1797630"/>
                    <a:pt x="1556358" y="1722499"/>
                    <a:pt x="1370670" y="1561244"/>
                  </a:cubicBezTo>
                  <a:cubicBezTo>
                    <a:pt x="1365783" y="1564909"/>
                    <a:pt x="1328524" y="1593617"/>
                    <a:pt x="1258891" y="1647369"/>
                  </a:cubicBezTo>
                  <a:cubicBezTo>
                    <a:pt x="1189258" y="1701121"/>
                    <a:pt x="1114127" y="1752429"/>
                    <a:pt x="1033500" y="1801295"/>
                  </a:cubicBezTo>
                  <a:lnTo>
                    <a:pt x="813606" y="1531925"/>
                  </a:lnTo>
                  <a:cubicBezTo>
                    <a:pt x="819714" y="1531925"/>
                    <a:pt x="861250" y="1508103"/>
                    <a:pt x="938212" y="1460460"/>
                  </a:cubicBezTo>
                  <a:cubicBezTo>
                    <a:pt x="1015175" y="1412816"/>
                    <a:pt x="1088473" y="1346237"/>
                    <a:pt x="1158106" y="1260723"/>
                  </a:cubicBezTo>
                  <a:cubicBezTo>
                    <a:pt x="1153219" y="1266831"/>
                    <a:pt x="1111684" y="1159328"/>
                    <a:pt x="1033500" y="938212"/>
                  </a:cubicBezTo>
                  <a:lnTo>
                    <a:pt x="982191" y="1011510"/>
                  </a:lnTo>
                  <a:lnTo>
                    <a:pt x="901563" y="894600"/>
                  </a:lnTo>
                  <a:lnTo>
                    <a:pt x="901563" y="1055489"/>
                  </a:lnTo>
                  <a:lnTo>
                    <a:pt x="820936" y="1165436"/>
                  </a:lnTo>
                  <a:lnTo>
                    <a:pt x="1011510" y="1128787"/>
                  </a:lnTo>
                  <a:lnTo>
                    <a:pt x="1011510" y="1378000"/>
                  </a:lnTo>
                  <a:lnTo>
                    <a:pt x="740308" y="1421978"/>
                  </a:lnTo>
                  <a:lnTo>
                    <a:pt x="740308" y="1610720"/>
                  </a:lnTo>
                  <a:cubicBezTo>
                    <a:pt x="741530" y="1614385"/>
                    <a:pt x="737559" y="1633626"/>
                    <a:pt x="728397" y="1668442"/>
                  </a:cubicBezTo>
                  <a:cubicBezTo>
                    <a:pt x="719235" y="1703259"/>
                    <a:pt x="693886" y="1730440"/>
                    <a:pt x="652351" y="1749986"/>
                  </a:cubicBezTo>
                  <a:cubicBezTo>
                    <a:pt x="654794" y="1751208"/>
                    <a:pt x="628834" y="1757011"/>
                    <a:pt x="574472" y="1767394"/>
                  </a:cubicBezTo>
                  <a:cubicBezTo>
                    <a:pt x="520109" y="1777778"/>
                    <a:pt x="421462" y="1784192"/>
                    <a:pt x="278532" y="1786635"/>
                  </a:cubicBezTo>
                  <a:lnTo>
                    <a:pt x="190574" y="1546585"/>
                  </a:lnTo>
                  <a:cubicBezTo>
                    <a:pt x="196683" y="1547806"/>
                    <a:pt x="224780" y="1549028"/>
                    <a:pt x="274867" y="1550250"/>
                  </a:cubicBezTo>
                  <a:cubicBezTo>
                    <a:pt x="324954" y="1551471"/>
                    <a:pt x="360381" y="1550250"/>
                    <a:pt x="381149" y="1546585"/>
                  </a:cubicBezTo>
                  <a:cubicBezTo>
                    <a:pt x="393365" y="1551471"/>
                    <a:pt x="405581" y="1534368"/>
                    <a:pt x="417798" y="1495276"/>
                  </a:cubicBezTo>
                  <a:lnTo>
                    <a:pt x="417798" y="1465957"/>
                  </a:lnTo>
                  <a:lnTo>
                    <a:pt x="73298" y="1517266"/>
                  </a:lnTo>
                  <a:lnTo>
                    <a:pt x="43978" y="1268053"/>
                  </a:lnTo>
                  <a:lnTo>
                    <a:pt x="131936" y="1253393"/>
                  </a:lnTo>
                  <a:lnTo>
                    <a:pt x="0" y="974861"/>
                  </a:lnTo>
                  <a:cubicBezTo>
                    <a:pt x="4886" y="973640"/>
                    <a:pt x="41230" y="955621"/>
                    <a:pt x="109031" y="920804"/>
                  </a:cubicBezTo>
                  <a:cubicBezTo>
                    <a:pt x="176831" y="885988"/>
                    <a:pt x="243105" y="845369"/>
                    <a:pt x="307851" y="798947"/>
                  </a:cubicBezTo>
                  <a:lnTo>
                    <a:pt x="58638" y="798947"/>
                  </a:lnTo>
                  <a:lnTo>
                    <a:pt x="58638" y="505755"/>
                  </a:lnTo>
                  <a:lnTo>
                    <a:pt x="300521" y="505755"/>
                  </a:lnTo>
                  <a:lnTo>
                    <a:pt x="300521" y="454447"/>
                  </a:lnTo>
                  <a:lnTo>
                    <a:pt x="95287" y="454447"/>
                  </a:lnTo>
                  <a:lnTo>
                    <a:pt x="95287" y="153925"/>
                  </a:lnTo>
                  <a:lnTo>
                    <a:pt x="300521" y="153925"/>
                  </a:lnTo>
                  <a:close/>
                  <a:moveTo>
                    <a:pt x="2191606" y="0"/>
                  </a:moveTo>
                  <a:lnTo>
                    <a:pt x="2536105" y="0"/>
                  </a:lnTo>
                  <a:lnTo>
                    <a:pt x="2536105" y="271202"/>
                  </a:lnTo>
                  <a:lnTo>
                    <a:pt x="2734010" y="271202"/>
                  </a:lnTo>
                  <a:lnTo>
                    <a:pt x="2734010" y="630362"/>
                  </a:lnTo>
                  <a:lnTo>
                    <a:pt x="2558095" y="630362"/>
                  </a:lnTo>
                  <a:cubicBezTo>
                    <a:pt x="2555651" y="630362"/>
                    <a:pt x="2567868" y="645021"/>
                    <a:pt x="2594744" y="674340"/>
                  </a:cubicBezTo>
                  <a:cubicBezTo>
                    <a:pt x="2600852" y="680448"/>
                    <a:pt x="2631393" y="707935"/>
                    <a:pt x="2686366" y="756800"/>
                  </a:cubicBezTo>
                  <a:cubicBezTo>
                    <a:pt x="2741339" y="805666"/>
                    <a:pt x="2781653" y="841704"/>
                    <a:pt x="2807307" y="864915"/>
                  </a:cubicBezTo>
                  <a:lnTo>
                    <a:pt x="2638722" y="1187425"/>
                  </a:lnTo>
                  <a:cubicBezTo>
                    <a:pt x="2642387" y="1188647"/>
                    <a:pt x="2620398" y="1171544"/>
                    <a:pt x="2572754" y="1136117"/>
                  </a:cubicBezTo>
                  <a:cubicBezTo>
                    <a:pt x="2567868" y="1132452"/>
                    <a:pt x="2555651" y="1117792"/>
                    <a:pt x="2536105" y="1092138"/>
                  </a:cubicBezTo>
                  <a:lnTo>
                    <a:pt x="2536105" y="1341351"/>
                  </a:lnTo>
                  <a:cubicBezTo>
                    <a:pt x="2547100" y="1338907"/>
                    <a:pt x="2606655" y="1273856"/>
                    <a:pt x="2714769" y="1146195"/>
                  </a:cubicBezTo>
                  <a:cubicBezTo>
                    <a:pt x="2822883" y="1018535"/>
                    <a:pt x="2912368" y="846590"/>
                    <a:pt x="2983222" y="630362"/>
                  </a:cubicBezTo>
                  <a:lnTo>
                    <a:pt x="2770659" y="630362"/>
                  </a:lnTo>
                  <a:lnTo>
                    <a:pt x="2770659" y="278532"/>
                  </a:lnTo>
                  <a:lnTo>
                    <a:pt x="3166467" y="278532"/>
                  </a:lnTo>
                  <a:lnTo>
                    <a:pt x="3166467" y="0"/>
                  </a:lnTo>
                  <a:lnTo>
                    <a:pt x="3503637" y="0"/>
                  </a:lnTo>
                  <a:lnTo>
                    <a:pt x="3503637" y="271202"/>
                  </a:lnTo>
                  <a:lnTo>
                    <a:pt x="3686882" y="271202"/>
                  </a:lnTo>
                  <a:lnTo>
                    <a:pt x="3686882" y="630362"/>
                  </a:lnTo>
                  <a:lnTo>
                    <a:pt x="3503637" y="630362"/>
                  </a:lnTo>
                  <a:lnTo>
                    <a:pt x="3503637" y="1414649"/>
                  </a:lnTo>
                  <a:cubicBezTo>
                    <a:pt x="3504859" y="1426865"/>
                    <a:pt x="3502415" y="1476952"/>
                    <a:pt x="3496307" y="1564909"/>
                  </a:cubicBezTo>
                  <a:cubicBezTo>
                    <a:pt x="3490199" y="1652867"/>
                    <a:pt x="3468210" y="1712116"/>
                    <a:pt x="3430339" y="1742656"/>
                  </a:cubicBezTo>
                  <a:cubicBezTo>
                    <a:pt x="3436447" y="1745100"/>
                    <a:pt x="3413847" y="1754262"/>
                    <a:pt x="3362539" y="1770143"/>
                  </a:cubicBezTo>
                  <a:cubicBezTo>
                    <a:pt x="3311230" y="1786024"/>
                    <a:pt x="3192121" y="1793965"/>
                    <a:pt x="3005212" y="1793965"/>
                  </a:cubicBezTo>
                  <a:lnTo>
                    <a:pt x="2887935" y="1517266"/>
                  </a:lnTo>
                  <a:cubicBezTo>
                    <a:pt x="2884270" y="1522152"/>
                    <a:pt x="2864113" y="1543836"/>
                    <a:pt x="2827464" y="1582317"/>
                  </a:cubicBezTo>
                  <a:cubicBezTo>
                    <a:pt x="2790815" y="1620799"/>
                    <a:pt x="2759664" y="1649812"/>
                    <a:pt x="2734010" y="1669359"/>
                  </a:cubicBezTo>
                  <a:lnTo>
                    <a:pt x="2536105" y="1429308"/>
                  </a:lnTo>
                  <a:lnTo>
                    <a:pt x="2536105" y="1801295"/>
                  </a:lnTo>
                  <a:lnTo>
                    <a:pt x="2191606" y="1801295"/>
                  </a:lnTo>
                  <a:lnTo>
                    <a:pt x="2191606" y="1238734"/>
                  </a:lnTo>
                  <a:cubicBezTo>
                    <a:pt x="2189162" y="1244842"/>
                    <a:pt x="2172365" y="1271718"/>
                    <a:pt x="2141213" y="1319361"/>
                  </a:cubicBezTo>
                  <a:cubicBezTo>
                    <a:pt x="2110062" y="1367005"/>
                    <a:pt x="2075551" y="1406097"/>
                    <a:pt x="2037680" y="1436638"/>
                  </a:cubicBezTo>
                  <a:lnTo>
                    <a:pt x="1898414" y="1062819"/>
                  </a:lnTo>
                  <a:cubicBezTo>
                    <a:pt x="1903301" y="1059154"/>
                    <a:pt x="1936590" y="1015786"/>
                    <a:pt x="1998283" y="932715"/>
                  </a:cubicBezTo>
                  <a:cubicBezTo>
                    <a:pt x="2059975" y="849644"/>
                    <a:pt x="2119529" y="748860"/>
                    <a:pt x="2176946" y="630362"/>
                  </a:cubicBezTo>
                  <a:lnTo>
                    <a:pt x="1942393" y="630362"/>
                  </a:lnTo>
                  <a:lnTo>
                    <a:pt x="1942393" y="271202"/>
                  </a:lnTo>
                  <a:lnTo>
                    <a:pt x="2191606" y="271202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sp>
        <p:nvSpPr>
          <p:cNvPr id="315" name="矩形 314"/>
          <p:cNvSpPr/>
          <p:nvPr userDrawn="1"/>
        </p:nvSpPr>
        <p:spPr>
          <a:xfrm>
            <a:off x="333376" y="11113"/>
            <a:ext cx="754052" cy="25391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</a:p>
        </p:txBody>
      </p:sp>
    </p:spTree>
    <p:extLst>
      <p:ext uri="{BB962C8B-B14F-4D97-AF65-F5344CB8AC3E}">
        <p14:creationId xmlns:p14="http://schemas.microsoft.com/office/powerpoint/2010/main" val="379542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9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68426"/>
            <a:ext cx="788670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1E88578-BC56-4EF7-B91D-028408D28877}" type="datetimeFigureOut">
              <a:rPr lang="zh-CN" altLang="en-US"/>
              <a:pPr>
                <a:defRPr/>
              </a:pPr>
              <a:t>2021/5/2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51435" tIns="25718" rIns="51435" bIns="2571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  <a:latin typeface="GB Pinyinok-B"/>
                <a:ea typeface="楷体" panose="02010609060101010101" pitchFamily="49" charset="-122"/>
              </a:defRPr>
            </a:lvl1pPr>
          </a:lstStyle>
          <a:p>
            <a:fld id="{69B613D0-D605-43E0-83F6-2AA026A7E0A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</p:sldLayoutIdLst>
  <p:timing>
    <p:tnLst>
      <p:par>
        <p:cTn id="1" dur="indefinite" restart="never" nodeType="tmRoot"/>
      </p:par>
    </p:tnLst>
  </p:timing>
  <p:txStyles>
    <p:titleStyle>
      <a:lvl1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2pPr>
      <a:lvl3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3pPr>
      <a:lvl4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4pPr>
      <a:lvl5pPr algn="l" defTabSz="68578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5pPr>
      <a:lvl6pPr marL="457189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6pPr>
      <a:lvl7pPr marL="914378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7pPr>
      <a:lvl8pPr marL="1371566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8pPr>
      <a:lvl9pPr marL="1828754" algn="l" defTabSz="685783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GB Pinyinok-B"/>
          <a:ea typeface="楷体" charset="-122"/>
        </a:defRPr>
      </a:lvl9pPr>
    </p:titleStyle>
    <p:bodyStyle>
      <a:lvl1pPr marL="171446" indent="-171446" algn="l" defTabSz="685783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2021/5/2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970931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文本框 6"/>
          <p:cNvSpPr txBox="1">
            <a:spLocks noChangeArrowheads="1"/>
          </p:cNvSpPr>
          <p:nvPr/>
        </p:nvSpPr>
        <p:spPr bwMode="auto">
          <a:xfrm>
            <a:off x="3840956" y="4522501"/>
            <a:ext cx="2113399" cy="423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统编版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语文一年级（下）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zh-CN" altLang="en-US" sz="900" dirty="0"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 bwMode="auto">
          <a:xfrm>
            <a:off x="0" y="1023997"/>
            <a:ext cx="9144000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ctr" anchorCtr="0" compatLnSpc="1">
            <a:prstTxWarp prst="textNoShape">
              <a:avLst/>
            </a:prstTxWarp>
            <a:noAutofit/>
          </a:bodyPr>
          <a:lstStyle>
            <a:lvl1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2pPr>
            <a:lvl3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3pPr>
            <a:lvl4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4pPr>
            <a:lvl5pPr algn="l" defTabSz="685783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5pPr>
            <a:lvl6pPr marL="457189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6pPr>
            <a:lvl7pPr marL="914378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7pPr>
            <a:lvl8pPr marL="1371566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8pPr>
            <a:lvl9pPr marL="1828754" algn="l" defTabSz="685783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GB Pinyinok-B"/>
                <a:ea typeface="楷体" charset="-122"/>
              </a:defRPr>
            </a:lvl9pPr>
          </a:lstStyle>
          <a:p>
            <a:pPr algn="ctr" eaLnBrk="1" hangingPunct="1"/>
            <a:r>
              <a:rPr lang="en-US" altLang="zh-CN" sz="4800" b="1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19.</a:t>
            </a:r>
            <a:r>
              <a:rPr lang="zh-CN" altLang="en-US" sz="4800" b="1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棉花姑娘</a:t>
            </a:r>
            <a:endParaRPr lang="zh-CN" altLang="en-US" sz="4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副标题 2"/>
          <p:cNvSpPr txBox="1">
            <a:spLocks/>
          </p:cNvSpPr>
          <p:nvPr/>
        </p:nvSpPr>
        <p:spPr bwMode="auto">
          <a:xfrm>
            <a:off x="5604916" y="2934584"/>
            <a:ext cx="1828800" cy="294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  <a:noAutofit/>
          </a:bodyPr>
          <a:lstStyle>
            <a:lvl1pPr marL="171446" indent="-171446" algn="l" defTabSz="685783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8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12026"/>
            <a:ext cx="9144000" cy="831476"/>
          </a:xfrm>
          <a:prstGeom prst="rect">
            <a:avLst/>
          </a:prstGeom>
        </p:spPr>
      </p:pic>
      <p:pic>
        <p:nvPicPr>
          <p:cNvPr id="8" name="Picture 6" descr="http://img.1ppt.com/uploads/allimg/1406/2_140616140629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185" y="1991380"/>
            <a:ext cx="4929187" cy="1920875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9" name="矩形 8"/>
          <p:cNvSpPr/>
          <p:nvPr/>
        </p:nvSpPr>
        <p:spPr>
          <a:xfrm>
            <a:off x="0" y="4497223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511176" y="579439"/>
            <a:ext cx="13696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想一想：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900113" y="1512272"/>
            <a:ext cx="7345362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　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你能找出棉花姑娘请求给自己看病的三位医生吗？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2235202" y="3043239"/>
            <a:ext cx="3056369" cy="884525"/>
          </a:xfrm>
          <a:prstGeom prst="wedgeRectCallout">
            <a:avLst>
              <a:gd name="adj1" fmla="val -73834"/>
              <a:gd name="adj2" fmla="val -783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  <a:cs typeface="Times New Roman" panose="02020603050405020304" pitchFamily="18" charset="0"/>
              </a:rPr>
              <a:t>燕子、啄木鸟、青蛙。</a:t>
            </a:r>
            <a:endParaRPr lang="zh-CN" altLang="zh-CN" sz="2400" dirty="0">
              <a:solidFill>
                <a:srgbClr val="E04236"/>
              </a:solidFill>
              <a:latin typeface="微软雅黑" pitchFamily="34" charset="-122"/>
              <a:ea typeface="微软雅黑" pitchFamily="34" charset="-122"/>
              <a:cs typeface="宋体" panose="02010600030101010101" pitchFamily="2" charset="-122"/>
            </a:endParaRPr>
          </a:p>
        </p:txBody>
      </p:sp>
      <p:pic>
        <p:nvPicPr>
          <p:cNvPr id="8" name="Picture 26" descr="http://pic.90sjimg.com/design/00/07/54/02/58d36e6aef1ea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550" y="2105026"/>
            <a:ext cx="1236663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http://pic37.photophoto.cn/20151215/0017030578964097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5813" y="2944813"/>
            <a:ext cx="1854200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0" descr="http://pic18.nipic.com/20120108/8969447_170416007332_2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2014" y="3778251"/>
            <a:ext cx="744537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6864495" y="769144"/>
            <a:ext cx="1698625" cy="749300"/>
          </a:xfrm>
          <a:prstGeom prst="wedgeRoundRectCallout">
            <a:avLst>
              <a:gd name="adj1" fmla="val -37136"/>
              <a:gd name="adj2" fmla="val 6135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读出惊奇的语气。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449263" y="423864"/>
            <a:ext cx="2684462" cy="690562"/>
          </a:xfrm>
          <a:prstGeom prst="wedgeRoundRectCallout">
            <a:avLst>
              <a:gd name="adj1" fmla="val 28125"/>
              <a:gd name="adj2" fmla="val 1561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写出了七星瓢虫名字的来历。</a:t>
            </a:r>
          </a:p>
        </p:txBody>
      </p:sp>
      <p:pic>
        <p:nvPicPr>
          <p:cNvPr id="29704" name="Picture 8" descr="https://ss0.bdstatic.com/70cFuHSh_Q1YnxGkpoWK1HF6hhy/it/u=3656311951,3379603147&amp;fm=26&amp;gp=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712" y="1695451"/>
            <a:ext cx="4502583" cy="307159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449263" y="2486025"/>
            <a:ext cx="3213533" cy="1731963"/>
          </a:xfrm>
          <a:prstGeom prst="wedgeRectCallout">
            <a:avLst>
              <a:gd name="adj1" fmla="val 100365"/>
              <a:gd name="adj2" fmla="val 36596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“我们身上有七个斑点，就像七颗星星，大家叫我们七星瓢虫”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9138" y="3800753"/>
            <a:ext cx="2404669" cy="834470"/>
          </a:xfrm>
          <a:prstGeom prst="rect">
            <a:avLst/>
          </a:prstGeom>
        </p:spPr>
      </p:pic>
      <p:sp>
        <p:nvSpPr>
          <p:cNvPr id="9" name="矩形标注 8"/>
          <p:cNvSpPr/>
          <p:nvPr/>
        </p:nvSpPr>
        <p:spPr>
          <a:xfrm>
            <a:off x="4496089" y="552450"/>
            <a:ext cx="1855355" cy="906463"/>
          </a:xfrm>
          <a:prstGeom prst="wedgeRectCallout">
            <a:avLst>
              <a:gd name="adj1" fmla="val 14463"/>
              <a:gd name="adj2" fmla="val 191329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“你们是谁呀？”</a:t>
            </a:r>
          </a:p>
        </p:txBody>
      </p:sp>
      <p:cxnSp>
        <p:nvCxnSpPr>
          <p:cNvPr id="4" name="直接连接符 3"/>
          <p:cNvCxnSpPr>
            <a:stCxn id="8" idx="1"/>
            <a:endCxn id="9" idx="3"/>
          </p:cNvCxnSpPr>
          <p:nvPr/>
        </p:nvCxnSpPr>
        <p:spPr>
          <a:xfrm flipH="1" flipV="1">
            <a:off x="6351443" y="1005682"/>
            <a:ext cx="513051" cy="138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>
            <a:stCxn id="10" idx="2"/>
            <a:endCxn id="7" idx="0"/>
          </p:cNvCxnSpPr>
          <p:nvPr/>
        </p:nvCxnSpPr>
        <p:spPr>
          <a:xfrm>
            <a:off x="1791494" y="1114425"/>
            <a:ext cx="264536" cy="1371600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0" grpId="0" animBg="1" autoUpdateAnimBg="0"/>
      <p:bldP spid="7" grpId="0" animBg="1" autoUpdateAnimBg="0"/>
      <p:bldP spid="9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24189" y="1514476"/>
            <a:ext cx="3413125" cy="2138363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585789" y="812800"/>
            <a:ext cx="290848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词语积累（近义词）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9301" y="2001839"/>
            <a:ext cx="2841625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可恶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）   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惊奇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       ）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23632" y="2001839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可恨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855766" y="2709744"/>
            <a:ext cx="1343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惊异</a:t>
            </a:r>
          </a:p>
        </p:txBody>
      </p:sp>
      <p:sp>
        <p:nvSpPr>
          <p:cNvPr id="9" name="矩形 8"/>
          <p:cNvSpPr/>
          <p:nvPr/>
        </p:nvSpPr>
        <p:spPr>
          <a:xfrm>
            <a:off x="1873251" y="1514476"/>
            <a:ext cx="5643563" cy="2428875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09180" y="412716"/>
            <a:ext cx="5042189" cy="1180669"/>
            <a:chOff x="-224371" y="937071"/>
            <a:chExt cx="5630778" cy="2084821"/>
          </a:xfrm>
        </p:grpSpPr>
        <p:sp>
          <p:nvSpPr>
            <p:cNvPr id="3" name="云形标注 2"/>
            <p:cNvSpPr/>
            <p:nvPr/>
          </p:nvSpPr>
          <p:spPr>
            <a:xfrm>
              <a:off x="-224371" y="937071"/>
              <a:ext cx="5630778" cy="2084821"/>
            </a:xfrm>
            <a:prstGeom prst="cloudCallout">
              <a:avLst>
                <a:gd name="adj1" fmla="val -16219"/>
                <a:gd name="adj2" fmla="val 71776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32777" name="文本框 12"/>
            <p:cNvSpPr txBox="1">
              <a:spLocks noChangeArrowheads="1"/>
            </p:cNvSpPr>
            <p:nvPr/>
          </p:nvSpPr>
          <p:spPr bwMode="auto">
            <a:xfrm>
              <a:off x="255259" y="1233061"/>
              <a:ext cx="4689385" cy="130433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这句话</a:t>
              </a:r>
              <a:r>
                <a:rPr lang="zh-CN" altLang="zh-CN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中，你感受到</a:t>
              </a:r>
              <a:r>
                <a:rPr lang="zh-CN" altLang="en-US" sz="21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棉花姑娘发生了什么变化</a:t>
              </a:r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</a:p>
          </p:txBody>
        </p:sp>
      </p:grp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87376" y="2049464"/>
            <a:ext cx="8045450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latin typeface="楷体" panose="02010609060101010101" pitchFamily="49" charset="-122"/>
                <a:ea typeface="楷体" panose="02010609060101010101" pitchFamily="49" charset="-122"/>
              </a:rPr>
              <a:t>    不久，棉花姑娘的病好了，长出了碧绿碧绿的叶子，吐出了雪白雪白的棉花。她咧开嘴笑啦！</a:t>
            </a:r>
            <a:endParaRPr lang="zh-CN" altLang="zh-CN" sz="2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35206" y="3710421"/>
            <a:ext cx="4983162" cy="80791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在七星瓢虫的帮助下，棉花姑娘恢复了健康。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2382983" y="2968966"/>
            <a:ext cx="1323975" cy="3175"/>
          </a:xfrm>
          <a:prstGeom prst="line">
            <a:avLst/>
          </a:prstGeom>
          <a:ln w="31750">
            <a:solidFill>
              <a:srgbClr val="E042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709179" y="3758355"/>
            <a:ext cx="1996066" cy="759980"/>
          </a:xfrm>
          <a:prstGeom prst="borderCallout1">
            <a:avLst>
              <a:gd name="adj1" fmla="val -6314"/>
              <a:gd name="adj2" fmla="val 49654"/>
              <a:gd name="adj3" fmla="val -103877"/>
              <a:gd name="adj4" fmla="val 9881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突出了“雪白”的程度。</a:t>
            </a:r>
          </a:p>
        </p:txBody>
      </p:sp>
      <p:sp>
        <p:nvSpPr>
          <p:cNvPr id="17" name="圆角矩形标注 16"/>
          <p:cNvSpPr/>
          <p:nvPr/>
        </p:nvSpPr>
        <p:spPr>
          <a:xfrm>
            <a:off x="6175376" y="841375"/>
            <a:ext cx="2684463" cy="844550"/>
          </a:xfrm>
          <a:prstGeom prst="wedgeRoundRectCallout">
            <a:avLst>
              <a:gd name="adj1" fmla="val -18310"/>
              <a:gd name="adj2" fmla="val 46230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朗读时要用高兴、喜悦的语气。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ldLvl="0" animBg="1"/>
      <p:bldP spid="11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3039" y="1514476"/>
            <a:ext cx="5643562" cy="2428875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641350" y="625476"/>
            <a:ext cx="413959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词语积累（表示绿色的词语）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79664" y="1903414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碧绿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595815" y="1914526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翠绿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35214" y="2786064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青绿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48201" y="2779714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墨绿</a:t>
            </a:r>
            <a:endParaRPr lang="en-US" altLang="zh-CN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>
            <a:spLocks noChangeArrowheads="1"/>
          </p:cNvSpPr>
          <p:nvPr/>
        </p:nvSpPr>
        <p:spPr bwMode="auto">
          <a:xfrm>
            <a:off x="296863" y="401638"/>
            <a:ext cx="247567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比一比  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" name="文本框 10"/>
          <p:cNvSpPr txBox="1">
            <a:spLocks noChangeArrowheads="1"/>
          </p:cNvSpPr>
          <p:nvPr/>
        </p:nvSpPr>
        <p:spPr bwMode="auto">
          <a:xfrm>
            <a:off x="273051" y="1120775"/>
            <a:ext cx="4216400" cy="549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你喜欢哪一组？为什么？</a:t>
            </a:r>
          </a:p>
        </p:txBody>
      </p:sp>
      <p:pic>
        <p:nvPicPr>
          <p:cNvPr id="4" name="Picture 2" descr="https://timgsa.baidu.com/timg?image&amp;quality=80&amp;size=b9999_10000&amp;sec=1524505445829&amp;di=a12c2846cc3e4b6363402b7dd7ca31b0&amp;imgtype=0&amp;src=http%3A%2F%2Fpic.5tu.cn%2Fuploads%2Fallimg%2F1611%2Fpic_5tu_big_2016111701033198910.jpg"/>
          <p:cNvPicPr>
            <a:picLocks noChangeAspect="1" noChangeArrowheads="1"/>
          </p:cNvPicPr>
          <p:nvPr/>
        </p:nvPicPr>
        <p:blipFill>
          <a:blip r:embed="rId3" cstate="email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50" y="2295525"/>
            <a:ext cx="4313238" cy="268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线形标注 2 4"/>
          <p:cNvSpPr/>
          <p:nvPr/>
        </p:nvSpPr>
        <p:spPr>
          <a:xfrm>
            <a:off x="4864101" y="4024314"/>
            <a:ext cx="3978275" cy="528637"/>
          </a:xfrm>
          <a:prstGeom prst="borderCallout2">
            <a:avLst>
              <a:gd name="adj1" fmla="val 327"/>
              <a:gd name="adj2" fmla="val -1732"/>
              <a:gd name="adj3" fmla="val -201497"/>
              <a:gd name="adj4" fmla="val -10274"/>
              <a:gd name="adj5" fmla="val -179210"/>
              <a:gd name="adj6" fmla="val -20348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而且读起来更有节奏。</a:t>
            </a:r>
          </a:p>
        </p:txBody>
      </p:sp>
      <p:sp>
        <p:nvSpPr>
          <p:cNvPr id="6" name="线形标注 2 5"/>
          <p:cNvSpPr/>
          <p:nvPr/>
        </p:nvSpPr>
        <p:spPr>
          <a:xfrm>
            <a:off x="4941889" y="2189164"/>
            <a:ext cx="3773487" cy="484187"/>
          </a:xfrm>
          <a:prstGeom prst="borderCallout2">
            <a:avLst>
              <a:gd name="adj1" fmla="val 36643"/>
              <a:gd name="adj2" fmla="val -967"/>
              <a:gd name="adj3" fmla="val -52648"/>
              <a:gd name="adj4" fmla="val -9059"/>
              <a:gd name="adj5" fmla="val 45046"/>
              <a:gd name="adj6" fmla="val -84200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我更喜欢后面的一组。</a:t>
            </a:r>
          </a:p>
        </p:txBody>
      </p:sp>
      <p:sp>
        <p:nvSpPr>
          <p:cNvPr id="7" name="线形标注 2 6"/>
          <p:cNvSpPr/>
          <p:nvPr/>
        </p:nvSpPr>
        <p:spPr>
          <a:xfrm>
            <a:off x="4970463" y="2909889"/>
            <a:ext cx="3841750" cy="757237"/>
          </a:xfrm>
          <a:prstGeom prst="borderCallout2">
            <a:avLst>
              <a:gd name="adj1" fmla="val 138"/>
              <a:gd name="adj2" fmla="val -479"/>
              <a:gd name="adj3" fmla="val -62970"/>
              <a:gd name="adj4" fmla="val -14307"/>
              <a:gd name="adj5" fmla="val -38448"/>
              <a:gd name="adj6" fmla="val -41322"/>
            </a:avLst>
          </a:prstGeom>
          <a:solidFill>
            <a:srgbClr val="FFC0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因为这样表达显得更“绿”、更“白”、更美。</a:t>
            </a:r>
          </a:p>
        </p:txBody>
      </p:sp>
      <p:sp>
        <p:nvSpPr>
          <p:cNvPr id="8" name="文本框 19"/>
          <p:cNvSpPr txBox="1"/>
          <p:nvPr/>
        </p:nvSpPr>
        <p:spPr>
          <a:xfrm>
            <a:off x="4222751" y="401638"/>
            <a:ext cx="4619625" cy="11772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/>
        </p:spPr>
        <p:txBody>
          <a:bodyPr lIns="68580" tIns="34290" rIns="68580" bIns="3429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碧绿的叶子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碧绿碧绿的叶子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雪白的棉花</a:t>
            </a:r>
            <a:r>
              <a:rPr lang="en-US" altLang="zh-CN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雪白雪白的棉花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ldLvl="0" animBg="1"/>
      <p:bldP spid="6" grpId="0" bldLvl="0" animBg="1"/>
      <p:bldP spid="7" grpId="0" bldLvl="0" animBg="1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479425" y="555625"/>
            <a:ext cx="167738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认识新短语</a:t>
            </a:r>
          </a:p>
        </p:txBody>
      </p:sp>
      <p:pic>
        <p:nvPicPr>
          <p:cNvPr id="35843" name="Picture 2" descr="C:\DOCUME~1\ADMINI~1\LOCALS~1\Temp\360zip$Temp\360$10\女1说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5913" y="322264"/>
            <a:ext cx="7556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19"/>
          <p:cNvSpPr txBox="1"/>
          <p:nvPr/>
        </p:nvSpPr>
        <p:spPr>
          <a:xfrm>
            <a:off x="4795839" y="692151"/>
            <a:ext cx="2534804" cy="62324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 cmpd="tri">
            <a:solidFill>
              <a:schemeClr val="accent1">
                <a:lumMod val="40000"/>
                <a:lumOff val="60000"/>
              </a:schemeClr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碧绿碧绿的叶子</a:t>
            </a:r>
          </a:p>
        </p:txBody>
      </p:sp>
      <p:sp>
        <p:nvSpPr>
          <p:cNvPr id="10" name="矩形 9"/>
          <p:cNvSpPr/>
          <p:nvPr/>
        </p:nvSpPr>
        <p:spPr>
          <a:xfrm>
            <a:off x="4795838" y="1574584"/>
            <a:ext cx="958436" cy="43858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黑体" panose="02010600030101010101" charset="-122"/>
              </a:rPr>
              <a:t>ABAB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黑体" panose="02010600030101010101" charset="-122"/>
            </a:endParaRPr>
          </a:p>
        </p:txBody>
      </p:sp>
      <p:sp>
        <p:nvSpPr>
          <p:cNvPr id="15" name="矩形标注 14"/>
          <p:cNvSpPr/>
          <p:nvPr/>
        </p:nvSpPr>
        <p:spPr>
          <a:xfrm>
            <a:off x="4795839" y="3051412"/>
            <a:ext cx="2768600" cy="1511063"/>
          </a:xfrm>
          <a:prstGeom prst="wedgeRectCallout">
            <a:avLst>
              <a:gd name="adj1" fmla="val 60919"/>
              <a:gd name="adj2" fmla="val 57054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我还知道这样的短语有：</a:t>
            </a:r>
            <a:r>
              <a:rPr lang="en-US" altLang="zh-CN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鲜红鲜红的国旗，瓦蓝瓦蓝的天空、金黄金黄的稻田等。</a:t>
            </a:r>
            <a:endParaRPr lang="en-US" altLang="zh-CN" sz="21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标注 16"/>
          <p:cNvSpPr/>
          <p:nvPr/>
        </p:nvSpPr>
        <p:spPr>
          <a:xfrm>
            <a:off x="1627189" y="2528888"/>
            <a:ext cx="3051175" cy="1497013"/>
          </a:xfrm>
          <a:prstGeom prst="wedgeRectCallout">
            <a:avLst>
              <a:gd name="adj1" fmla="val -61675"/>
              <a:gd name="adj2" fmla="val 33729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用叠词来描写事物，能增强表达效果。使叶子显得更</a:t>
            </a:r>
            <a:r>
              <a:rPr lang="zh-CN" altLang="en-US" sz="2100" dirty="0">
                <a:ea typeface="微软雅黑" panose="020B0503020204020204" pitchFamily="34" charset="-122"/>
              </a:rPr>
              <a:t>“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绿</a:t>
            </a:r>
            <a:r>
              <a:rPr lang="zh-CN" altLang="en-US" sz="2100" dirty="0">
                <a:ea typeface="微软雅黑" panose="020B0503020204020204" pitchFamily="34" charset="-122"/>
              </a:rPr>
              <a:t>”</a:t>
            </a:r>
            <a:r>
              <a:rPr lang="zh-CN" altLang="en-US" sz="2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并且读起来更有节奏、更和谐。</a:t>
            </a:r>
            <a:endParaRPr lang="zh-CN" altLang="zh-CN" sz="2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84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481388"/>
            <a:ext cx="14398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连接符 13"/>
          <p:cNvCxnSpPr/>
          <p:nvPr/>
        </p:nvCxnSpPr>
        <p:spPr>
          <a:xfrm>
            <a:off x="4795838" y="1283925"/>
            <a:ext cx="165735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6375111" y="788768"/>
            <a:ext cx="763588" cy="500352"/>
          </a:xfrm>
          <a:prstGeom prst="ellipse">
            <a:avLst/>
          </a:prstGeom>
          <a:noFill/>
          <a:ln w="38100"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8" name="矩形 17"/>
          <p:cNvSpPr/>
          <p:nvPr/>
        </p:nvSpPr>
        <p:spPr>
          <a:xfrm>
            <a:off x="6453189" y="1576027"/>
            <a:ext cx="754052" cy="43858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黑体" panose="02010600030101010101" charset="-122"/>
              </a:rPr>
              <a:t>事物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5" grpId="0" bldLvl="0" animBg="1"/>
      <p:bldP spid="17" grpId="0" animBg="1"/>
      <p:bldP spid="16" grpId="0" bldLvl="0" animBg="1"/>
      <p:bldP spid="1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43039" y="1514476"/>
            <a:ext cx="5643562" cy="2428875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>
              <a:solidFill>
                <a:schemeClr val="bg2"/>
              </a:solidFill>
            </a:endParaRPr>
          </a:p>
        </p:txBody>
      </p:sp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641350" y="625476"/>
            <a:ext cx="471667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词语积累（表示</a:t>
            </a:r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ABAB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式的词语）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078039" y="1903414"/>
            <a:ext cx="1614487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碧绿碧绿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595814" y="1914526"/>
            <a:ext cx="227965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金黄金黄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114550" y="2786064"/>
            <a:ext cx="1601788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瓦蓝瓦蓝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48201" y="2779714"/>
            <a:ext cx="17875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火红火红</a:t>
            </a:r>
            <a:endParaRPr lang="en-US" altLang="zh-CN" sz="24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1"/>
          <p:cNvSpPr txBox="1">
            <a:spLocks noChangeArrowheads="1"/>
          </p:cNvSpPr>
          <p:nvPr/>
        </p:nvSpPr>
        <p:spPr bwMode="auto">
          <a:xfrm>
            <a:off x="479425" y="555625"/>
            <a:ext cx="229293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照样子说一说。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66751" y="1508126"/>
            <a:ext cx="35845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碧绿碧绿的叶子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387851" y="1558926"/>
            <a:ext cx="37830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碧绿碧绿的荷叶</a:t>
            </a:r>
            <a:endParaRPr lang="en-US" altLang="zh-CN" sz="2400" dirty="0">
              <a:solidFill>
                <a:srgbClr val="E042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66751" y="3255964"/>
            <a:ext cx="35845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雪白雪白的的棉花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4457701" y="3255964"/>
            <a:ext cx="37830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雪白雪白的兔子</a:t>
            </a:r>
            <a:endParaRPr lang="en-US" altLang="zh-CN" sz="2400" dirty="0">
              <a:solidFill>
                <a:srgbClr val="E042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457701" y="2328864"/>
            <a:ext cx="3783013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碧绿碧绿的麦苗</a:t>
            </a:r>
            <a:endParaRPr lang="en-US" altLang="zh-CN" sz="2400">
              <a:solidFill>
                <a:srgbClr val="E042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4491038" y="3965576"/>
            <a:ext cx="378301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雪白雪白的羽毛</a:t>
            </a:r>
            <a:endParaRPr lang="en-US" altLang="zh-CN" sz="2400">
              <a:solidFill>
                <a:srgbClr val="E0423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8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4" descr="http://pic119.nipic.com/file/20161230/22487580_210652419000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6" y="3503613"/>
            <a:ext cx="1754188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10" descr="http://pic37.photophoto.cn/20151215/0017030578964097_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5813" y="2944813"/>
            <a:ext cx="1854200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文本框 12"/>
          <p:cNvSpPr txBox="1">
            <a:spLocks noChangeArrowheads="1"/>
          </p:cNvSpPr>
          <p:nvPr/>
        </p:nvSpPr>
        <p:spPr bwMode="auto">
          <a:xfrm>
            <a:off x="454026" y="465139"/>
            <a:ext cx="68167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连一连，说一说。</a:t>
            </a:r>
          </a:p>
        </p:txBody>
      </p:sp>
      <p:sp>
        <p:nvSpPr>
          <p:cNvPr id="3" name="文本框 19"/>
          <p:cNvSpPr txBox="1"/>
          <p:nvPr/>
        </p:nvSpPr>
        <p:spPr>
          <a:xfrm>
            <a:off x="365125" y="1187450"/>
            <a:ext cx="1932743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 cmpd="tri">
            <a:solidFill>
              <a:schemeClr val="accent2">
                <a:lumMod val="40000"/>
                <a:lumOff val="60000"/>
              </a:schemeClr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捉空中害虫</a:t>
            </a:r>
          </a:p>
        </p:txBody>
      </p:sp>
      <p:sp>
        <p:nvSpPr>
          <p:cNvPr id="4" name="文本框 19"/>
          <p:cNvSpPr txBox="1"/>
          <p:nvPr/>
        </p:nvSpPr>
        <p:spPr>
          <a:xfrm>
            <a:off x="2470150" y="1211264"/>
            <a:ext cx="2145243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 cmpd="tri">
            <a:solidFill>
              <a:schemeClr val="accent2">
                <a:lumMod val="40000"/>
                <a:lumOff val="60000"/>
              </a:schemeClr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捉树干里的害虫</a:t>
            </a:r>
          </a:p>
        </p:txBody>
      </p:sp>
      <p:sp>
        <p:nvSpPr>
          <p:cNvPr id="5" name="文本框 19"/>
          <p:cNvSpPr txBox="1"/>
          <p:nvPr/>
        </p:nvSpPr>
        <p:spPr>
          <a:xfrm>
            <a:off x="4968875" y="1211264"/>
            <a:ext cx="1912505" cy="55399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 cmpd="tri">
            <a:solidFill>
              <a:schemeClr val="accent2">
                <a:lumMod val="40000"/>
                <a:lumOff val="60000"/>
              </a:schemeClr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捉田里的害虫</a:t>
            </a:r>
          </a:p>
        </p:txBody>
      </p:sp>
      <p:sp>
        <p:nvSpPr>
          <p:cNvPr id="6" name="文本框 19"/>
          <p:cNvSpPr txBox="1"/>
          <p:nvPr/>
        </p:nvSpPr>
        <p:spPr>
          <a:xfrm>
            <a:off x="7185026" y="1246189"/>
            <a:ext cx="1777584" cy="103874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3175" cmpd="tri">
            <a:solidFill>
              <a:schemeClr val="accent2">
                <a:lumMod val="40000"/>
                <a:lumOff val="60000"/>
              </a:schemeClr>
            </a:solidFill>
            <a:beve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捉棉花叶子上的害虫</a:t>
            </a: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996950" y="1846984"/>
            <a:ext cx="5112905" cy="19788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81126" y="1962151"/>
            <a:ext cx="2098675" cy="167163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966730" y="1846984"/>
            <a:ext cx="3289734" cy="153756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711826" y="2455863"/>
            <a:ext cx="2062163" cy="115411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925" name="AutoShape 2" descr="http://www.rmzxb.com.cn/upload/resources/image/2017/06/01/17938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8926" name="AutoShape 4" descr="http://www.rmzxb.com.cn/upload/resources/image/2017/06/01/17938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8927" name="AutoShape 6" descr="http://www.rmzxb.com.cn/upload/resources/image/2017/06/01/17938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8928" name="AutoShape 8" descr="http://himg2.huanqiu.com/attachment2010/2017/0122/20170122020010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8929" name="AutoShape 10" descr="http://himg2.huanqiu.com/attachment2010/2017/0122/20170122020010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sp>
        <p:nvSpPr>
          <p:cNvPr id="38930" name="AutoShape 12" descr="http://himg2.huanqiu.com/attachment2010/2017/0122/20170122020010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>
              <a:latin typeface="GB Pinyinok-B"/>
              <a:ea typeface="楷体" panose="02010609060101010101" pitchFamily="49" charset="-122"/>
            </a:endParaRPr>
          </a:p>
        </p:txBody>
      </p:sp>
      <p:pic>
        <p:nvPicPr>
          <p:cNvPr id="38931" name="Picture 26" descr="http://pic.90sjimg.com/design/00/07/54/02/58d36e6aef1ea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2238" y="3281363"/>
            <a:ext cx="1782762" cy="170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2" name="AutoShape 28" descr="http://thumbs.dreamstime.com/z/%E9%9D%92%E8%9B%99-2624191.jpg"/>
          <p:cNvSpPr>
            <a:spLocks noChangeAspect="1" noChangeArrowheads="1"/>
          </p:cNvSpPr>
          <p:nvPr/>
        </p:nvSpPr>
        <p:spPr bwMode="auto">
          <a:xfrm>
            <a:off x="141288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pic>
        <p:nvPicPr>
          <p:cNvPr id="38933" name="Picture 30" descr="http://pic18.nipic.com/20120108/8969447_170416007332_2.jpg"/>
          <p:cNvPicPr>
            <a:picLocks noChangeAspect="1" noChangeArrowheads="1"/>
          </p:cNvPicPr>
          <p:nvPr/>
        </p:nvPicPr>
        <p:blipFill>
          <a:blip r:embed="rId6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489" y="3030538"/>
            <a:ext cx="1354137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65151" y="1508415"/>
            <a:ext cx="8086725" cy="249299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266693" indent="-266693" defTabSz="342892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1.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正确、流利朗读课文，读出祈使句请求的语气，读好文字角色的对话。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  <a:p>
            <a:pPr marL="266693" indent="-266693" defTabSz="342892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2.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通过比较，初步体会“碧绿碧绿的、雪白雪白的”的表达效果，并进行拓展说话。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)</a:t>
            </a:r>
          </a:p>
          <a:p>
            <a:pPr marL="266693" indent="-266693" defTabSz="342892">
              <a:lnSpc>
                <a:spcPct val="150000"/>
              </a:lnSpc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3.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了解不同动物能消灭不同害虫的科学常识。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（重点）</a:t>
            </a:r>
            <a:endParaRPr lang="en-US" altLang="zh-CN" sz="21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695701" y="731839"/>
            <a:ext cx="2208213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en-US" altLang="zh-CN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5828" y="3269304"/>
            <a:ext cx="1141413" cy="114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12788" y="1255713"/>
            <a:ext cx="7632700" cy="438581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n w="0"/>
                <a:latin typeface="微软雅黑" panose="020B0503020204020204" pitchFamily="34" charset="-122"/>
                <a:ea typeface="微软雅黑" panose="020B0503020204020204" pitchFamily="34" charset="-122"/>
              </a:rPr>
              <a:t> 你还知道什么动物能消灭害虫的知识吗？</a:t>
            </a:r>
            <a:endParaRPr lang="zh-CN" altLang="en-US" sz="2400" dirty="0">
              <a:ln w="0"/>
              <a:latin typeface="微软雅黑" panose="020B0503020204020204" pitchFamily="34" charset="-122"/>
              <a:ea typeface="微软雅黑" panose="020B0503020204020204" pitchFamily="34" charset="-122"/>
              <a:cs typeface="黑体" panose="02010600030101010101" pitchFamily="49" charset="-122"/>
            </a:endParaRPr>
          </a:p>
        </p:txBody>
      </p:sp>
      <p:sp>
        <p:nvSpPr>
          <p:cNvPr id="39940" name="矩形 2"/>
          <p:cNvSpPr>
            <a:spLocks noChangeArrowheads="1"/>
          </p:cNvSpPr>
          <p:nvPr/>
        </p:nvSpPr>
        <p:spPr bwMode="auto">
          <a:xfrm>
            <a:off x="511176" y="579439"/>
            <a:ext cx="1369606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说一说：</a:t>
            </a:r>
            <a:endParaRPr lang="zh-CN" altLang="en-US" sz="2400" b="1" dirty="0">
              <a:solidFill>
                <a:srgbClr val="E04236"/>
              </a:solidFill>
              <a:latin typeface="GB Pinyinok-B"/>
              <a:ea typeface="楷体" panose="02010609060101010101" pitchFamily="49" charset="-122"/>
            </a:endParaRPr>
          </a:p>
        </p:txBody>
      </p:sp>
      <p:grpSp>
        <p:nvGrpSpPr>
          <p:cNvPr id="3" name="组合 4"/>
          <p:cNvGrpSpPr>
            <a:grpSpLocks/>
          </p:cNvGrpSpPr>
          <p:nvPr/>
        </p:nvGrpSpPr>
        <p:grpSpPr bwMode="auto">
          <a:xfrm>
            <a:off x="4995864" y="2338388"/>
            <a:ext cx="3595687" cy="1323975"/>
            <a:chOff x="7175326" y="3573016"/>
            <a:chExt cx="4199276" cy="1764776"/>
          </a:xfrm>
        </p:grpSpPr>
        <p:sp>
          <p:nvSpPr>
            <p:cNvPr id="6" name="矩形 5"/>
            <p:cNvSpPr/>
            <p:nvPr/>
          </p:nvSpPr>
          <p:spPr>
            <a:xfrm>
              <a:off x="7550904" y="3972577"/>
              <a:ext cx="3577010" cy="98459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dirty="0">
                  <a:ln w="0"/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我知道小壁虎能消灭蚊子等害虫。</a:t>
              </a:r>
            </a:p>
          </p:txBody>
        </p:sp>
        <p:sp>
          <p:nvSpPr>
            <p:cNvPr id="7" name="椭圆形标注 6"/>
            <p:cNvSpPr/>
            <p:nvPr/>
          </p:nvSpPr>
          <p:spPr>
            <a:xfrm>
              <a:off x="7175326" y="3573016"/>
              <a:ext cx="4199276" cy="1764776"/>
            </a:xfrm>
            <a:prstGeom prst="wedgeEllipseCallout">
              <a:avLst>
                <a:gd name="adj1" fmla="val 28988"/>
                <a:gd name="adj2" fmla="val 56313"/>
              </a:avLst>
            </a:prstGeom>
            <a:grpFill/>
            <a:ln w="28575">
              <a:solidFill>
                <a:srgbClr val="29A6DE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</p:grpSp>
      <p:grpSp>
        <p:nvGrpSpPr>
          <p:cNvPr id="5" name="组合 11"/>
          <p:cNvGrpSpPr>
            <a:grpSpLocks/>
          </p:cNvGrpSpPr>
          <p:nvPr/>
        </p:nvGrpSpPr>
        <p:grpSpPr bwMode="auto">
          <a:xfrm>
            <a:off x="1697039" y="2235201"/>
            <a:ext cx="3169687" cy="1485703"/>
            <a:chOff x="1764241" y="2223993"/>
            <a:chExt cx="2768393" cy="1485600"/>
          </a:xfrm>
        </p:grpSpPr>
        <p:sp>
          <p:nvSpPr>
            <p:cNvPr id="4" name="椭圆形标注 3"/>
            <p:cNvSpPr/>
            <p:nvPr/>
          </p:nvSpPr>
          <p:spPr>
            <a:xfrm>
              <a:off x="1764241" y="2223993"/>
              <a:ext cx="2684022" cy="1485600"/>
            </a:xfrm>
            <a:prstGeom prst="wedgeEllipseCallout">
              <a:avLst>
                <a:gd name="adj1" fmla="val -44878"/>
                <a:gd name="adj2" fmla="val 32481"/>
              </a:avLst>
            </a:prstGeom>
            <a:grpFill/>
            <a:ln w="28575">
              <a:solidFill>
                <a:srgbClr val="29A6DE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9" name="矩形 8"/>
            <p:cNvSpPr/>
            <p:nvPr/>
          </p:nvSpPr>
          <p:spPr>
            <a:xfrm>
              <a:off x="1934576" y="2626913"/>
              <a:ext cx="2598058" cy="73861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100" dirty="0">
                  <a:ln w="0"/>
                  <a:solidFill>
                    <a:srgbClr val="E04236"/>
                  </a:solidFill>
                  <a:latin typeface="微软雅黑" pitchFamily="34" charset="-122"/>
                  <a:ea typeface="微软雅黑" pitchFamily="34" charset="-122"/>
                </a:rPr>
                <a:t>我知道喜鹊能消灭蝗虫、松毛虫等害虫。</a:t>
              </a:r>
            </a:p>
          </p:txBody>
        </p:sp>
      </p:grpSp>
      <p:pic>
        <p:nvPicPr>
          <p:cNvPr id="39943" name="Picture 3" descr="C:\DOCUME~1\ADMINI~1\LOCALS~1\Temp\360zip$Temp\360$11\女2指点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5135" y="3653489"/>
            <a:ext cx="154622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16026" y="1238251"/>
            <a:ext cx="6711950" cy="2839239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+mn-ea"/>
              </a:rPr>
              <a:t>多么了不起的七星瓢虫啊</a:t>
            </a:r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！它们把蚜虫消灭得干干净净。你看，棉花在七星瓢虫的帮助下，已经恢复健康了。在美丽的大自然里，还有很多对人类有益的动物，我们要懂得保护它们。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26"/>
          <p:cNvSpPr txBox="1">
            <a:spLocks noChangeArrowheads="1"/>
          </p:cNvSpPr>
          <p:nvPr/>
        </p:nvSpPr>
        <p:spPr bwMode="auto">
          <a:xfrm>
            <a:off x="812046" y="1962839"/>
            <a:ext cx="553998" cy="1435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棉花姑娘</a:t>
            </a:r>
            <a:endParaRPr lang="zh-TW" altLang="en-US" sz="27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1"/>
          <p:cNvSpPr txBox="1">
            <a:spLocks noChangeArrowheads="1"/>
          </p:cNvSpPr>
          <p:nvPr/>
        </p:nvSpPr>
        <p:spPr bwMode="auto">
          <a:xfrm>
            <a:off x="1903413" y="2282826"/>
            <a:ext cx="1401762" cy="6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请帮忙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187700" y="2181226"/>
            <a:ext cx="106182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啄木鸟</a:t>
            </a: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3236914" y="2800351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青蛙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252790" y="1577976"/>
            <a:ext cx="75405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燕子</a:t>
            </a:r>
            <a:endParaRPr lang="zh-TW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773488" y="747714"/>
            <a:ext cx="2208212" cy="503237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板书设计</a:t>
            </a:r>
          </a:p>
        </p:txBody>
      </p:sp>
      <p:sp>
        <p:nvSpPr>
          <p:cNvPr id="20" name="左大括号 19"/>
          <p:cNvSpPr/>
          <p:nvPr/>
        </p:nvSpPr>
        <p:spPr>
          <a:xfrm>
            <a:off x="3074985" y="1754188"/>
            <a:ext cx="41279" cy="1407319"/>
          </a:xfrm>
          <a:prstGeom prst="leftBrace">
            <a:avLst>
              <a:gd name="adj1" fmla="val 90278"/>
              <a:gd name="adj2" fmla="val 48269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cxnSp>
        <p:nvCxnSpPr>
          <p:cNvPr id="24" name="直接箭头连接符 23"/>
          <p:cNvCxnSpPr/>
          <p:nvPr/>
        </p:nvCxnSpPr>
        <p:spPr>
          <a:xfrm>
            <a:off x="1442462" y="2679728"/>
            <a:ext cx="53975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2354264" y="2890839"/>
            <a:ext cx="9525" cy="5413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Box 15"/>
          <p:cNvSpPr txBox="1">
            <a:spLocks noChangeArrowheads="1"/>
          </p:cNvSpPr>
          <p:nvPr/>
        </p:nvSpPr>
        <p:spPr bwMode="auto">
          <a:xfrm>
            <a:off x="4286251" y="1579564"/>
            <a:ext cx="381317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捉空中飞的害虫</a:t>
            </a:r>
          </a:p>
        </p:txBody>
      </p:sp>
      <p:sp>
        <p:nvSpPr>
          <p:cNvPr id="29" name="Text Box 15"/>
          <p:cNvSpPr txBox="1">
            <a:spLocks noChangeArrowheads="1"/>
          </p:cNvSpPr>
          <p:nvPr/>
        </p:nvSpPr>
        <p:spPr bwMode="auto">
          <a:xfrm>
            <a:off x="4262439" y="2238376"/>
            <a:ext cx="3646487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捉树干里的害虫</a:t>
            </a:r>
          </a:p>
        </p:txBody>
      </p:sp>
      <p:cxnSp>
        <p:nvCxnSpPr>
          <p:cNvPr id="30" name="直接箭头连接符 29"/>
          <p:cNvCxnSpPr>
            <a:stCxn id="38" idx="1"/>
          </p:cNvCxnSpPr>
          <p:nvPr/>
        </p:nvCxnSpPr>
        <p:spPr>
          <a:xfrm flipH="1">
            <a:off x="2602923" y="3791166"/>
            <a:ext cx="503816" cy="1190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 Box 15"/>
          <p:cNvSpPr txBox="1">
            <a:spLocks noChangeArrowheads="1"/>
          </p:cNvSpPr>
          <p:nvPr/>
        </p:nvSpPr>
        <p:spPr bwMode="auto">
          <a:xfrm>
            <a:off x="4216401" y="2876551"/>
            <a:ext cx="3525838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捉田里的害虫</a:t>
            </a:r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1851604" y="3571875"/>
            <a:ext cx="837335" cy="521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5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蝗虫</a:t>
            </a:r>
          </a:p>
        </p:txBody>
      </p:sp>
      <p:sp>
        <p:nvSpPr>
          <p:cNvPr id="38" name="Text Box 15"/>
          <p:cNvSpPr txBox="1">
            <a:spLocks noChangeArrowheads="1"/>
          </p:cNvSpPr>
          <p:nvPr/>
        </p:nvSpPr>
        <p:spPr bwMode="auto">
          <a:xfrm>
            <a:off x="3106739" y="3571876"/>
            <a:ext cx="2165350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七星瓢虫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8" grpId="0"/>
      <p:bldP spid="20" grpId="0" animBg="1"/>
      <p:bldP spid="27" grpId="0"/>
      <p:bldP spid="29" grpId="0"/>
      <p:bldP spid="32" grpId="0"/>
      <p:bldP spid="33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030538" y="2884345"/>
            <a:ext cx="754052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枫叶</a:t>
            </a:r>
          </a:p>
        </p:txBody>
      </p:sp>
      <p:sp>
        <p:nvSpPr>
          <p:cNvPr id="5" name="矩形 4"/>
          <p:cNvSpPr/>
          <p:nvPr/>
        </p:nvSpPr>
        <p:spPr>
          <a:xfrm>
            <a:off x="3030538" y="3665540"/>
            <a:ext cx="754052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稻谷</a:t>
            </a:r>
          </a:p>
        </p:txBody>
      </p:sp>
      <p:sp>
        <p:nvSpPr>
          <p:cNvPr id="43012" name="TextBox 9"/>
          <p:cNvSpPr txBox="1">
            <a:spLocks noChangeArrowheads="1"/>
          </p:cNvSpPr>
          <p:nvPr/>
        </p:nvSpPr>
        <p:spPr bwMode="auto">
          <a:xfrm>
            <a:off x="799091" y="1080216"/>
            <a:ext cx="8050212" cy="3023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一、照样子，写词语。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hangingPunct="1"/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例：雪白雪白的棉花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火红火红的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金黄金黄的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2451" y="615950"/>
            <a:ext cx="7745413" cy="283923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 marL="469094" indent="-46909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二、回忆课文，说一说。</a:t>
            </a:r>
            <a:endParaRPr lang="en-US" altLang="zh-CN" sz="24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69094" indent="-469094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b="1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33098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1.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啄木鸟为什么不帮棉花姑娘捉害虫呢？</a:t>
            </a:r>
            <a:endParaRPr lang="en-US" altLang="zh-CN" sz="2400" dirty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33098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</a:p>
          <a:p>
            <a:pPr indent="330986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2.</a:t>
            </a:r>
            <a:r>
              <a:rPr lang="zh-CN" altLang="en-US" sz="24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从哪些词语中可以看出啄木鸟说话很有礼貌？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01437" y="3572310"/>
            <a:ext cx="248602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对不起；请。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01437" y="2380384"/>
            <a:ext cx="6962775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因为啄木鸟只会捉树干里的害虫。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http://pic.90sjimg.com/design/00/23/31/57/591d998f92115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8339" y="1108076"/>
            <a:ext cx="3205162" cy="320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22276" y="908051"/>
            <a:ext cx="5149850" cy="2966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450"/>
              </a:spcBef>
            </a:pPr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动物“医生”奖章获得者</a:t>
            </a:r>
            <a:r>
              <a:rPr lang="en-US" altLang="zh-CN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hangingPunct="1">
              <a:lnSpc>
                <a:spcPct val="150000"/>
              </a:lnSpc>
              <a:spcBef>
                <a:spcPts val="450"/>
              </a:spcBef>
            </a:pPr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蜻蜓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：我是昆虫中出色的“飞行家”，可以连续飞行一小时不着陆。我爱吃蛾子、苍蝇、蚊子等害虫，是人类的好朋友。</a:t>
            </a:r>
            <a:endParaRPr lang="zh-CN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341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044575" y="3702113"/>
            <a:ext cx="7227888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上节课我们已经初步学习了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棉花姑娘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这篇课文。这节课我们继续学习。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1510" name="Picture 6" descr="http://img.1ppt.com/uploads/allimg/1406/2_140617155314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1613" y="569913"/>
            <a:ext cx="6286500" cy="2767012"/>
          </a:xfrm>
          <a:prstGeom prst="round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>
            <a:grpSpLocks/>
          </p:cNvGrpSpPr>
          <p:nvPr/>
        </p:nvGrpSpPr>
        <p:grpSpPr bwMode="auto">
          <a:xfrm flipH="1">
            <a:off x="3910013" y="557213"/>
            <a:ext cx="3305175" cy="896937"/>
            <a:chOff x="-274865" y="712509"/>
            <a:chExt cx="5630778" cy="2430378"/>
          </a:xfrm>
        </p:grpSpPr>
        <p:sp>
          <p:nvSpPr>
            <p:cNvPr id="6" name="云形标注 5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63068"/>
                <a:gd name="adj2" fmla="val -2805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22543" name="文本框 12"/>
            <p:cNvSpPr txBox="1">
              <a:spLocks noChangeArrowheads="1"/>
            </p:cNvSpPr>
            <p:nvPr/>
          </p:nvSpPr>
          <p:spPr bwMode="auto">
            <a:xfrm>
              <a:off x="590847" y="958214"/>
              <a:ext cx="3899353" cy="2001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从这句话中你知道了什么？</a:t>
              </a:r>
            </a:p>
          </p:txBody>
        </p:sp>
      </p:grp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17526" y="1809751"/>
            <a:ext cx="7902575" cy="930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棉花姑娘生病了，叶子上有许多可恶的蚜虫</a:t>
            </a:r>
            <a:r>
              <a:rPr lang="zh-CN" altLang="en-US" sz="27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7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她多么盼望有医生来给她治病啊！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70114" y="4165601"/>
            <a:ext cx="5240337" cy="43858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这两句话把棉花姑娘当作人来写了。</a:t>
            </a:r>
          </a:p>
        </p:txBody>
      </p:sp>
      <p:sp>
        <p:nvSpPr>
          <p:cNvPr id="12" name="线形标注 1 11"/>
          <p:cNvSpPr/>
          <p:nvPr/>
        </p:nvSpPr>
        <p:spPr>
          <a:xfrm>
            <a:off x="1566865" y="1189039"/>
            <a:ext cx="1860707" cy="485775"/>
          </a:xfrm>
          <a:prstGeom prst="borderCallout1">
            <a:avLst>
              <a:gd name="adj1" fmla="val 54393"/>
              <a:gd name="adj2" fmla="val 103010"/>
              <a:gd name="adj3" fmla="val 125318"/>
              <a:gd name="adj4" fmla="val 239984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  指令人厌恶。</a:t>
            </a:r>
          </a:p>
        </p:txBody>
      </p:sp>
      <p:sp>
        <p:nvSpPr>
          <p:cNvPr id="13" name="线形标注 1 12"/>
          <p:cNvSpPr/>
          <p:nvPr/>
        </p:nvSpPr>
        <p:spPr>
          <a:xfrm>
            <a:off x="385764" y="3340100"/>
            <a:ext cx="1414462" cy="1409700"/>
          </a:xfrm>
          <a:prstGeom prst="borderCallout1">
            <a:avLst>
              <a:gd name="adj1" fmla="val -6705"/>
              <a:gd name="adj2" fmla="val 36839"/>
              <a:gd name="adj3" fmla="val -45374"/>
              <a:gd name="adj4" fmla="val 105800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可以换成“希望”</a:t>
            </a:r>
            <a:endParaRPr lang="en-US"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“渴望”。</a:t>
            </a:r>
          </a:p>
        </p:txBody>
      </p:sp>
      <p:sp>
        <p:nvSpPr>
          <p:cNvPr id="14" name="线形标注 1 13"/>
          <p:cNvSpPr/>
          <p:nvPr/>
        </p:nvSpPr>
        <p:spPr>
          <a:xfrm>
            <a:off x="5612392" y="2691748"/>
            <a:ext cx="3194050" cy="990599"/>
          </a:xfrm>
          <a:prstGeom prst="borderCallout1">
            <a:avLst>
              <a:gd name="adj1" fmla="val 47253"/>
              <a:gd name="adj2" fmla="val -699"/>
              <a:gd name="adj3" fmla="val 25304"/>
              <a:gd name="adj4" fmla="val -10038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感叹句，表现了棉花姑娘希望有医生给她治病的迫切。</a:t>
            </a:r>
            <a:r>
              <a:rPr lang="zh-CN" altLang="en-US" sz="18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朗读时读出企盼的语气。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562680" y="2274236"/>
            <a:ext cx="781050" cy="41751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17" name="圆角矩形 16"/>
          <p:cNvSpPr/>
          <p:nvPr/>
        </p:nvSpPr>
        <p:spPr>
          <a:xfrm>
            <a:off x="5383213" y="2274236"/>
            <a:ext cx="266700" cy="47783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2" name="圆角矩形 1"/>
          <p:cNvSpPr/>
          <p:nvPr/>
        </p:nvSpPr>
        <p:spPr>
          <a:xfrm>
            <a:off x="434975" y="384175"/>
            <a:ext cx="1543050" cy="444500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新知探究</a:t>
            </a:r>
          </a:p>
        </p:txBody>
      </p:sp>
      <p:sp>
        <p:nvSpPr>
          <p:cNvPr id="19" name="圆角矩形 18"/>
          <p:cNvSpPr/>
          <p:nvPr/>
        </p:nvSpPr>
        <p:spPr>
          <a:xfrm>
            <a:off x="6063327" y="1838325"/>
            <a:ext cx="681037" cy="4191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sp>
        <p:nvSpPr>
          <p:cNvPr id="20" name="下箭头 19"/>
          <p:cNvSpPr/>
          <p:nvPr/>
        </p:nvSpPr>
        <p:spPr bwMode="auto">
          <a:xfrm>
            <a:off x="3910014" y="3096279"/>
            <a:ext cx="576262" cy="533400"/>
          </a:xfrm>
          <a:prstGeom prst="downArrow">
            <a:avLst/>
          </a:prstGeom>
          <a:solidFill>
            <a:srgbClr val="E0423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900"/>
          </a:p>
        </p:txBody>
      </p:sp>
      <p:pic>
        <p:nvPicPr>
          <p:cNvPr id="22541" name="Picture 1" descr="C:\DOCUME~1\ADMINI~1\LOCALS~1\Temp\360zip$Temp\360$1\男1站着疑惑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2564" y="620714"/>
            <a:ext cx="63182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ldLvl="0" animBg="1"/>
      <p:bldP spid="12" grpId="0" bldLvl="0" animBg="1"/>
      <p:bldP spid="13" grpId="0" bldLvl="0" animBg="1"/>
      <p:bldP spid="14" grpId="0" bldLvl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 descr="http://photo.orsoon.com/180522/EPS-180522_65/nOhSzRW5jl_small.jpg"/>
          <p:cNvPicPr>
            <a:picLocks noChangeAspect="1" noChangeArrowheads="1"/>
          </p:cNvPicPr>
          <p:nvPr/>
        </p:nvPicPr>
        <p:blipFill>
          <a:blip r:embed="rId3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959" y="2501612"/>
            <a:ext cx="2405216" cy="240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479425" y="555625"/>
            <a:ext cx="2908489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用“盼望”说句子。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0225" y="1431925"/>
            <a:ext cx="3779838" cy="807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盼望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着明天是个晴朗的好天气。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05778" y="1431926"/>
            <a:ext cx="4183062" cy="43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小明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盼望</a:t>
            </a: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着早日和朋友相聚。</a:t>
            </a:r>
            <a:endParaRPr lang="en-US" altLang="zh-CN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3188" name="Picture 4" descr="http://img.juimg.com/tuku/yulantu/140414/330379-140414004021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9799" y="3029943"/>
            <a:ext cx="2315019" cy="1749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5519772" y="246955"/>
            <a:ext cx="25830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3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https://timgsa.baidu.com/timg?image&amp;quality=80&amp;size=b9999_10000&amp;sec=1571392024910&amp;di=b35350b0dbfa5d77ed1877d5ed3e6f3c&amp;imgtype=jpg&amp;src=http%3A%2F%2Fimg2.imgtn.bdimg.com%2Fit%2Fu%3D2645101767%2C2492813475%26fm%3D214%26gp%3D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4665" y="1561018"/>
            <a:ext cx="4016096" cy="290560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205004" y="2007610"/>
            <a:ext cx="2630343" cy="1582016"/>
          </a:xfrm>
          <a:prstGeom prst="wedgeRectCallout">
            <a:avLst>
              <a:gd name="adj1" fmla="val 89581"/>
              <a:gd name="adj2" fmla="val 33345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“对不起，我只会捉空中飞的害虫，你还是请别人帮忙吧！”</a:t>
            </a:r>
          </a:p>
        </p:txBody>
      </p:sp>
      <p:sp>
        <p:nvSpPr>
          <p:cNvPr id="9" name="矩形标注 8"/>
          <p:cNvSpPr/>
          <p:nvPr/>
        </p:nvSpPr>
        <p:spPr>
          <a:xfrm>
            <a:off x="5505018" y="551008"/>
            <a:ext cx="2224087" cy="906463"/>
          </a:xfrm>
          <a:prstGeom prst="wedgeRectCallout">
            <a:avLst>
              <a:gd name="adj1" fmla="val -67522"/>
              <a:gd name="adj2" fmla="val 151415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“请你帮我捉害虫吧！”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7190078" y="2049319"/>
            <a:ext cx="1655184" cy="749300"/>
          </a:xfrm>
          <a:prstGeom prst="wedgeRoundRectCallout">
            <a:avLst>
              <a:gd name="adj1" fmla="val 17672"/>
              <a:gd name="adj2" fmla="val -40591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读出请求的语气。</a:t>
            </a:r>
          </a:p>
        </p:txBody>
      </p:sp>
      <p:sp>
        <p:nvSpPr>
          <p:cNvPr id="10" name="圆角矩形标注 9"/>
          <p:cNvSpPr/>
          <p:nvPr/>
        </p:nvSpPr>
        <p:spPr>
          <a:xfrm>
            <a:off x="449263" y="423864"/>
            <a:ext cx="3049876" cy="690562"/>
          </a:xfrm>
          <a:prstGeom prst="wedgeRoundRectCallout">
            <a:avLst>
              <a:gd name="adj1" fmla="val -574"/>
              <a:gd name="adj2" fmla="val 33389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读出无可奈何的语气。</a:t>
            </a:r>
          </a:p>
        </p:txBody>
      </p:sp>
      <p:cxnSp>
        <p:nvCxnSpPr>
          <p:cNvPr id="3" name="直接连接符 2"/>
          <p:cNvCxnSpPr>
            <a:stCxn id="8" idx="0"/>
          </p:cNvCxnSpPr>
          <p:nvPr/>
        </p:nvCxnSpPr>
        <p:spPr>
          <a:xfrm flipH="1" flipV="1">
            <a:off x="7652905" y="1457470"/>
            <a:ext cx="364764" cy="5918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>
            <a:stCxn id="10" idx="2"/>
            <a:endCxn id="7" idx="0"/>
          </p:cNvCxnSpPr>
          <p:nvPr/>
        </p:nvCxnSpPr>
        <p:spPr>
          <a:xfrm flipH="1">
            <a:off x="1520176" y="1114425"/>
            <a:ext cx="454025" cy="893186"/>
          </a:xfrm>
          <a:prstGeom prst="line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  <p:bldP spid="8" grpId="0" animBg="1" autoUpdateAnimBg="0"/>
      <p:bldP spid="10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0" descr="http://pic37.photophoto.cn/20151215/0017030578964097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9951" y="1644651"/>
            <a:ext cx="3040063" cy="333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3"/>
          <p:cNvGrpSpPr>
            <a:grpSpLocks/>
          </p:cNvGrpSpPr>
          <p:nvPr/>
        </p:nvGrpSpPr>
        <p:grpSpPr bwMode="auto">
          <a:xfrm>
            <a:off x="4111625" y="531813"/>
            <a:ext cx="3733800" cy="1358900"/>
            <a:chOff x="-274865" y="712509"/>
            <a:chExt cx="5630778" cy="3755920"/>
          </a:xfrm>
        </p:grpSpPr>
        <p:sp>
          <p:nvSpPr>
            <p:cNvPr id="5" name="云形标注 4"/>
            <p:cNvSpPr/>
            <p:nvPr/>
          </p:nvSpPr>
          <p:spPr>
            <a:xfrm>
              <a:off x="-274865" y="712509"/>
              <a:ext cx="5630778" cy="3755920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900"/>
            </a:p>
          </p:txBody>
        </p:sp>
        <p:sp>
          <p:nvSpPr>
            <p:cNvPr id="25610" name="文本框 12"/>
            <p:cNvSpPr txBox="1">
              <a:spLocks noChangeArrowheads="1"/>
            </p:cNvSpPr>
            <p:nvPr/>
          </p:nvSpPr>
          <p:spPr bwMode="auto">
            <a:xfrm>
              <a:off x="538809" y="1395493"/>
              <a:ext cx="4639102" cy="24669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啄木鸟为什么不能给棉花姑娘治病</a:t>
              </a:r>
              <a:r>
                <a:rPr lang="zh-CN" altLang="en-US" sz="28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</a:p>
          </p:txBody>
        </p:sp>
      </p:grpSp>
      <p:pic>
        <p:nvPicPr>
          <p:cNvPr id="25604" name="Picture 1" descr="C:\DOCUME~1\ADMINI~1\LOCALS~1\Temp\360zip$Temp\360$1\男1站着疑惑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5014" y="641351"/>
            <a:ext cx="63182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标注 14"/>
          <p:cNvSpPr/>
          <p:nvPr/>
        </p:nvSpPr>
        <p:spPr>
          <a:xfrm>
            <a:off x="1804989" y="2125664"/>
            <a:ext cx="3670300" cy="1311130"/>
          </a:xfrm>
          <a:prstGeom prst="wedgeRectCallout">
            <a:avLst>
              <a:gd name="adj1" fmla="val 96127"/>
              <a:gd name="adj2" fmla="val 22237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en-US" sz="27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对不起</a:t>
            </a:r>
            <a:r>
              <a:rPr lang="zh-CN" altLang="en-US" sz="27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，我只会捉树干里的害虫，你还是</a:t>
            </a:r>
            <a:r>
              <a:rPr lang="zh-CN" altLang="en-US" sz="27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请</a:t>
            </a:r>
            <a:r>
              <a:rPr lang="zh-CN" altLang="en-US" sz="27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别人帮忙吧！”</a:t>
            </a:r>
            <a:endParaRPr lang="zh-CN" altLang="en-US" sz="24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954772" y="2610284"/>
            <a:ext cx="119697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1879023" y="2974975"/>
            <a:ext cx="2344882" cy="202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圆角矩形标注 19"/>
          <p:cNvSpPr/>
          <p:nvPr/>
        </p:nvSpPr>
        <p:spPr>
          <a:xfrm>
            <a:off x="1293813" y="4083050"/>
            <a:ext cx="2755900" cy="750888"/>
          </a:xfrm>
          <a:prstGeom prst="wedgeRoundRectCallout">
            <a:avLst>
              <a:gd name="adj1" fmla="val 31488"/>
              <a:gd name="adj2" fmla="val -25513"/>
              <a:gd name="adj3" fmla="val 16667"/>
            </a:avLst>
          </a:prstGeom>
          <a:solidFill>
            <a:schemeClr val="accent4"/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感受到啄木鸟的有礼貌。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1776" y="2781027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1963738" y="1330326"/>
            <a:ext cx="3511550" cy="1599911"/>
          </a:xfrm>
          <a:prstGeom prst="wedgeRectCallout">
            <a:avLst>
              <a:gd name="adj1" fmla="val -63542"/>
              <a:gd name="adj2" fmla="val 20122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它的身体卵圆形，绿色、黄色或棕色，腹部大。吸食植物的汁液，是农业害虫。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361642" y="3006070"/>
            <a:ext cx="915728" cy="174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4854576" y="3332163"/>
            <a:ext cx="1927225" cy="546100"/>
          </a:xfrm>
          <a:prstGeom prst="wedgeRectCallout">
            <a:avLst>
              <a:gd name="adj1" fmla="val 66624"/>
              <a:gd name="adj2" fmla="val 81948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什么是蚜虫？</a:t>
            </a:r>
          </a:p>
        </p:txBody>
      </p:sp>
      <p:pic>
        <p:nvPicPr>
          <p:cNvPr id="25611" name="Picture 11" descr="http://pic.baike.soso.com/p/20130731/20130731133356-235284898.jpg"/>
          <p:cNvPicPr>
            <a:picLocks noChangeAspect="1" noChangeArrowheads="1"/>
          </p:cNvPicPr>
          <p:nvPr/>
        </p:nvPicPr>
        <p:blipFill>
          <a:blip r:embed="rId5" cstate="email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8351" y="658814"/>
            <a:ext cx="3081338" cy="1989137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7604992" y="2738958"/>
            <a:ext cx="1204913" cy="181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标注 6"/>
          <p:cNvSpPr/>
          <p:nvPr/>
        </p:nvSpPr>
        <p:spPr>
          <a:xfrm>
            <a:off x="4219576" y="1394980"/>
            <a:ext cx="2909888" cy="2251509"/>
          </a:xfrm>
          <a:prstGeom prst="wedgeRectCallout">
            <a:avLst>
              <a:gd name="adj1" fmla="val 67807"/>
              <a:gd name="adj2" fmla="val 34568"/>
            </a:avLst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是一种益鸟。它有锐利的爪，善于攀缘树木，嘴尖而直，能啄开树皮，用舌头捕食树洞里的虫子。</a:t>
            </a:r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1775" y="2952750"/>
            <a:ext cx="1168400" cy="1711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标注 8"/>
          <p:cNvSpPr/>
          <p:nvPr/>
        </p:nvSpPr>
        <p:spPr>
          <a:xfrm>
            <a:off x="1931989" y="3262314"/>
            <a:ext cx="1927225" cy="546100"/>
          </a:xfrm>
          <a:prstGeom prst="wedgeRectCallout">
            <a:avLst>
              <a:gd name="adj1" fmla="val -71141"/>
              <a:gd name="adj2" fmla="val 4100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那啄木鸟呢？</a:t>
            </a:r>
          </a:p>
        </p:txBody>
      </p:sp>
      <p:pic>
        <p:nvPicPr>
          <p:cNvPr id="26634" name="Picture 10" descr="http://pic37.photophoto.cn/20151215/0017030578964097_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0175" y="558800"/>
            <a:ext cx="2103438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  <p:bldP spid="9" grpId="0" animBg="1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1006</Words>
  <Application>Microsoft Office PowerPoint</Application>
  <PresentationFormat>全屏显示(16:9)</PresentationFormat>
  <Paragraphs>155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143</cp:revision>
  <dcterms:created xsi:type="dcterms:W3CDTF">2019-01-28T06:44:00Z</dcterms:created>
  <dcterms:modified xsi:type="dcterms:W3CDTF">2021-05-02T06:06:20Z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2052-11.1.0.8654</vt:lpwstr>
  </property>
</Properties>
</file>