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3" r:id="rId2"/>
  </p:sldMasterIdLst>
  <p:notesMasterIdLst>
    <p:notesMasterId r:id="rId33"/>
  </p:notesMasterIdLst>
  <p:sldIdLst>
    <p:sldId id="259" r:id="rId3"/>
    <p:sldId id="542" r:id="rId4"/>
    <p:sldId id="537" r:id="rId5"/>
    <p:sldId id="611" r:id="rId6"/>
    <p:sldId id="582" r:id="rId7"/>
    <p:sldId id="545" r:id="rId8"/>
    <p:sldId id="616" r:id="rId9"/>
    <p:sldId id="617" r:id="rId10"/>
    <p:sldId id="535" r:id="rId11"/>
    <p:sldId id="538" r:id="rId12"/>
    <p:sldId id="539" r:id="rId13"/>
    <p:sldId id="568" r:id="rId14"/>
    <p:sldId id="567" r:id="rId15"/>
    <p:sldId id="575" r:id="rId16"/>
    <p:sldId id="619" r:id="rId17"/>
    <p:sldId id="621" r:id="rId18"/>
    <p:sldId id="514" r:id="rId19"/>
    <p:sldId id="620" r:id="rId20"/>
    <p:sldId id="541" r:id="rId21"/>
    <p:sldId id="566" r:id="rId22"/>
    <p:sldId id="610" r:id="rId23"/>
    <p:sldId id="606" r:id="rId24"/>
    <p:sldId id="607" r:id="rId25"/>
    <p:sldId id="609" r:id="rId26"/>
    <p:sldId id="608" r:id="rId27"/>
    <p:sldId id="559" r:id="rId28"/>
    <p:sldId id="622" r:id="rId29"/>
    <p:sldId id="618" r:id="rId30"/>
    <p:sldId id="496" r:id="rId31"/>
    <p:sldId id="623" r:id="rId32"/>
  </p:sldIdLst>
  <p:sldSz cx="9144000" cy="5143500" type="screen16x9"/>
  <p:notesSz cx="6858000" cy="9144000"/>
  <p:custDataLst>
    <p:tags r:id="rId34"/>
  </p:custDataLst>
  <p:defaultTextStyle>
    <a:defPPr>
      <a:defRPr lang="zh-CN"/>
    </a:defPPr>
    <a:lvl1pPr marL="0" lvl="0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36">
          <p15:clr>
            <a:srgbClr val="A4A3A4"/>
          </p15:clr>
        </p15:guide>
        <p15:guide id="2" pos="289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C3300"/>
    <a:srgbClr val="FFD653"/>
    <a:srgbClr val="FFCD2D"/>
    <a:srgbClr val="78A1F4"/>
    <a:srgbClr val="BDFEB2"/>
    <a:srgbClr val="487709"/>
    <a:srgbClr val="AEBD51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28"/>
    <p:restoredTop sz="96314" autoAdjust="0"/>
  </p:normalViewPr>
  <p:slideViewPr>
    <p:cSldViewPr snapToGrid="0" snapToObjects="1" showGuides="1">
      <p:cViewPr varScale="1">
        <p:scale>
          <a:sx n="143" d="100"/>
          <a:sy n="143" d="100"/>
        </p:scale>
        <p:origin x="870" y="120"/>
      </p:cViewPr>
      <p:guideLst>
        <p:guide orient="horz" pos="1636"/>
        <p:guide pos="289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tags" Target="tags/tag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>
              <a:buChar char="•"/>
            </a:pPr>
            <a:fld id="{9A0DB2DC-4C9A-4742-B13C-FB6460FD3503}" type="slidenum">
              <a:rPr lang="zh-CN" altLang="en-US" sz="1200"/>
              <a:pPr lvl="0" algn="r" eaLnBrk="1" hangingPunct="1">
                <a:buChar char="•"/>
              </a:pPr>
              <a:t>‹#›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67206444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32772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/>
              <a:pPr lvl="0" algn="r" eaLnBrk="1" hangingPunct="1"/>
              <a:t>1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40101549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35844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/>
              <a:pPr lvl="0" algn="r" eaLnBrk="1" hangingPunct="1"/>
              <a:t>26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6352946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43054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33796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/>
              <a:pPr lvl="0" algn="r" eaLnBrk="1" hangingPunct="1"/>
              <a:t>2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7824522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481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34820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/>
              <a:pPr lvl="0" algn="r" eaLnBrk="1" hangingPunct="1"/>
              <a:t>3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7348381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95302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35844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/>
              <a:pPr lvl="0" algn="r" eaLnBrk="1" hangingPunct="1"/>
              <a:t>21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4353247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35844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/>
              <a:pPr lvl="0" algn="r" eaLnBrk="1" hangingPunct="1"/>
              <a:t>22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3374923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35844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/>
              <a:pPr lvl="0" algn="r" eaLnBrk="1" hangingPunct="1"/>
              <a:t>23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4992021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35844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/>
              <a:pPr lvl="0" algn="r" eaLnBrk="1" hangingPunct="1"/>
              <a:t>24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8280026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35844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/>
              <a:pPr lvl="0" algn="r" eaLnBrk="1" hangingPunct="1"/>
              <a:t>25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618025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0" y="0"/>
            <a:ext cx="9144000" cy="1639888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B7E0EC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7" name="图片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32138"/>
            <a:ext cx="9144000" cy="20113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9" name="Picture 39" descr="구름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5838" y="134938"/>
            <a:ext cx="682625" cy="273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0" name="Picture 40" descr="구름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5825" y="377825"/>
            <a:ext cx="1042988" cy="4159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077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884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1740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9691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3032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948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0" y="0"/>
            <a:ext cx="9144000" cy="5383213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B7E0EC"/>
              </a:gs>
            </a:gsLst>
            <a:lin ang="16200000"/>
          </a:gradFill>
          <a:ln w="9525" algn="ctr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051" name="图片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73438"/>
            <a:ext cx="9144000" cy="20113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2" name="图片 8" descr="荣德基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938" y="90488"/>
            <a:ext cx="1292225" cy="504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3" name="Picture 39" descr="구름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5838" y="134938"/>
            <a:ext cx="682625" cy="273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4" name="Picture 40" descr="구름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5825" y="377825"/>
            <a:ext cx="1042988" cy="415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3999" cy="5383213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istrator\Desktop\宽屏语文绿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5" name="图片 8" descr="荣德基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938" y="90488"/>
            <a:ext cx="1292225" cy="504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514350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383213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B7E0EC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099" name="图片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73438"/>
            <a:ext cx="9144000" cy="20113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0" name="Picture 39" descr="구름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5838" y="179388"/>
            <a:ext cx="682625" cy="3635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1" name="Picture 40" descr="구름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5825" y="503238"/>
            <a:ext cx="1042988" cy="5556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102" name="组合 5"/>
          <p:cNvGrpSpPr/>
          <p:nvPr userDrawn="1"/>
        </p:nvGrpSpPr>
        <p:grpSpPr>
          <a:xfrm>
            <a:off x="2371725" y="2062163"/>
            <a:ext cx="4398963" cy="3019425"/>
            <a:chOff x="2371725" y="2061566"/>
            <a:chExt cx="4398963" cy="3019838"/>
          </a:xfrm>
        </p:grpSpPr>
        <p:sp>
          <p:nvSpPr>
            <p:cNvPr id="7" name="Oval 17"/>
            <p:cNvSpPr>
              <a:spLocks noChangeArrowheads="1"/>
            </p:cNvSpPr>
            <p:nvPr/>
          </p:nvSpPr>
          <p:spPr bwMode="auto">
            <a:xfrm>
              <a:off x="2371725" y="4338352"/>
              <a:ext cx="4398963" cy="743052"/>
            </a:xfrm>
            <a:prstGeom prst="ellipse">
              <a:avLst/>
            </a:prstGeom>
            <a:gradFill rotWithShape="1">
              <a:gsLst>
                <a:gs pos="0">
                  <a:srgbClr val="0E320D"/>
                </a:gs>
                <a:gs pos="100000">
                  <a:srgbClr val="1F6B1B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 wrap="none" anchor="ctr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Malgun Gothic" panose="020B0503020000020004" pitchFamily="34" charset="-127"/>
                <a:cs typeface="+mn-cs"/>
              </a:endParaRPr>
            </a:p>
          </p:txBody>
        </p:sp>
        <p:pic>
          <p:nvPicPr>
            <p:cNvPr id="4108" name="Picture 16" descr="꽃"/>
            <p:cNvPicPr>
              <a:picLocks noChangeAspect="1"/>
            </p:cNvPicPr>
            <p:nvPr userDrawn="1"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32510" y="2061566"/>
              <a:ext cx="2845692" cy="2745981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9" name="矩形 3"/>
          <p:cNvSpPr>
            <a:spLocks noChangeArrowheads="1"/>
          </p:cNvSpPr>
          <p:nvPr/>
        </p:nvSpPr>
        <p:spPr bwMode="auto">
          <a:xfrm>
            <a:off x="5580063" y="5080000"/>
            <a:ext cx="3119438" cy="260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zh-CN" altLang="en-US" sz="1100">
                <a:solidFill>
                  <a:srgbClr val="414141"/>
                </a:solidFill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10" name="TextBox 3"/>
          <p:cNvSpPr>
            <a:spLocks noChangeArrowheads="1"/>
          </p:cNvSpPr>
          <p:nvPr/>
        </p:nvSpPr>
        <p:spPr bwMode="auto">
          <a:xfrm>
            <a:off x="2087563" y="1006475"/>
            <a:ext cx="4968875" cy="504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14079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感受美好自然，培养语文素养！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01407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TextBox 3"/>
          <p:cNvSpPr>
            <a:spLocks noChangeArrowheads="1"/>
          </p:cNvSpPr>
          <p:nvPr/>
        </p:nvSpPr>
        <p:spPr bwMode="auto">
          <a:xfrm>
            <a:off x="1833563" y="1471613"/>
            <a:ext cx="5399088" cy="504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>
                <a:ln>
                  <a:noFill/>
                </a:ln>
                <a:solidFill>
                  <a:srgbClr val="01407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GAN SHOU MEI HAO ZI RAN</a:t>
            </a: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1407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   </a:t>
            </a:r>
            <a:r>
              <a:rPr kumimoji="0" lang="en-US" altLang="zh-CN" sz="1600" b="0" i="0" u="none" strike="noStrike" kern="1200" cap="none" spc="0" normalizeH="0" baseline="0" noProof="0">
                <a:ln>
                  <a:noFill/>
                </a:ln>
                <a:solidFill>
                  <a:srgbClr val="01407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 PEI YANG YU WEN SU YANG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01407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4106" name="图片 8" descr="荣德基.png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938" y="90488"/>
            <a:ext cx="1292225" cy="5048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837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840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491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82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048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352676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17.&#21160;&#29289;&#29579;&#22269;&#24320;&#22823;&#20250;&#65288;&#35838;&#25991;&#26391;&#35835;&#65289;.mp4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圆角矩形 66"/>
          <p:cNvSpPr/>
          <p:nvPr/>
        </p:nvSpPr>
        <p:spPr bwMode="auto">
          <a:xfrm>
            <a:off x="958850" y="1617663"/>
            <a:ext cx="7226300" cy="101600"/>
          </a:xfrm>
          <a:prstGeom prst="roundRect">
            <a:avLst/>
          </a:prstGeom>
          <a:gradFill>
            <a:gsLst>
              <a:gs pos="0">
                <a:srgbClr val="369434"/>
              </a:gs>
              <a:gs pos="100000">
                <a:srgbClr val="89C270"/>
              </a:gs>
            </a:gsLst>
          </a:gradFill>
          <a:ln>
            <a:solidFill>
              <a:srgbClr val="539F36"/>
            </a:solidFill>
          </a:ln>
          <a:effectLst>
            <a:outerShdw blurRad="40000" dist="23000" dir="5400000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23" name="Text Box 2"/>
          <p:cNvSpPr txBox="1"/>
          <p:nvPr/>
        </p:nvSpPr>
        <p:spPr>
          <a:xfrm>
            <a:off x="2708910" y="801688"/>
            <a:ext cx="5160963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 b="1">
                <a:solidFill>
                  <a:srgbClr val="CC0000"/>
                </a:solidFill>
                <a:latin typeface="Calibri" panose="020F0502020204030204" pitchFamily="34" charset="0"/>
                <a:ea typeface="黑体" panose="02010609060101010101" pitchFamily="49" charset="-122"/>
              </a:rPr>
              <a:t>动物王国开大会</a:t>
            </a:r>
          </a:p>
        </p:txBody>
      </p:sp>
      <p:grpSp>
        <p:nvGrpSpPr>
          <p:cNvPr id="5124" name="组合 13337"/>
          <p:cNvGrpSpPr/>
          <p:nvPr/>
        </p:nvGrpSpPr>
        <p:grpSpPr>
          <a:xfrm>
            <a:off x="1390650" y="627063"/>
            <a:ext cx="1181100" cy="1177925"/>
            <a:chOff x="439695" y="667701"/>
            <a:chExt cx="1181100" cy="1572054"/>
          </a:xfrm>
        </p:grpSpPr>
        <p:sp>
          <p:nvSpPr>
            <p:cNvPr id="5138" name="AutoShape 11"/>
            <p:cNvSpPr>
              <a:spLocks noChangeArrowheads="1"/>
            </p:cNvSpPr>
            <p:nvPr/>
          </p:nvSpPr>
          <p:spPr bwMode="gray">
            <a:xfrm>
              <a:off x="439695" y="667701"/>
              <a:ext cx="1181100" cy="1572054"/>
            </a:xfrm>
            <a:prstGeom prst="diamond">
              <a:avLst/>
            </a:prstGeom>
            <a:solidFill>
              <a:srgbClr val="236B2A"/>
            </a:solidFill>
            <a:ln w="38100">
              <a:solidFill>
                <a:schemeClr val="bg1"/>
              </a:solidFill>
              <a:miter lim="800000"/>
            </a:ln>
            <a:effectLst>
              <a:outerShdw sy="50000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ko-KR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Gulim" panose="020B0600000101010101" pitchFamily="34" charset="-127"/>
                <a:cs typeface="+mn-cs"/>
              </a:endParaRPr>
            </a:p>
          </p:txBody>
        </p:sp>
        <p:sp>
          <p:nvSpPr>
            <p:cNvPr id="5139" name="文本框 13"/>
            <p:cNvSpPr txBox="1"/>
            <p:nvPr/>
          </p:nvSpPr>
          <p:spPr>
            <a:xfrm>
              <a:off x="493670" y="791431"/>
              <a:ext cx="1035050" cy="135425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sz="6000" b="1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17</a:t>
              </a:r>
            </a:p>
          </p:txBody>
        </p:sp>
      </p:grpSp>
      <p:sp>
        <p:nvSpPr>
          <p:cNvPr id="12" name="圆角矩形 11"/>
          <p:cNvSpPr/>
          <p:nvPr/>
        </p:nvSpPr>
        <p:spPr>
          <a:xfrm>
            <a:off x="2910363" y="2331172"/>
            <a:ext cx="3447098" cy="1016144"/>
          </a:xfrm>
          <a:prstGeom prst="roundRect">
            <a:avLst/>
          </a:prstGeom>
          <a:solidFill>
            <a:schemeClr val="bg1">
              <a:alpha val="76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" name="图片 46" descr="http://www.zxxk.com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4450" y="2409825"/>
            <a:ext cx="1058863" cy="10144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矩形 13"/>
          <p:cNvSpPr/>
          <p:nvPr/>
        </p:nvSpPr>
        <p:spPr bwMode="auto">
          <a:xfrm>
            <a:off x="3055938" y="2514325"/>
            <a:ext cx="3186112" cy="7073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dist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方正黑体简体" panose="02010600030101010101" charset="-122"/>
                <a:ea typeface="方正黑体简体" panose="02010600030101010101" charset="-122"/>
                <a:cs typeface="仿宋" panose="02010609060101010101" pitchFamily="49" charset="-122"/>
              </a:rPr>
              <a:t>第 </a:t>
            </a:r>
            <a:r>
              <a:rPr kumimoji="0" lang="zh-CN" altLang="en-US" sz="4000" b="1" i="0" u="none" strike="noStrike" kern="1200" cap="none" spc="0" normalizeH="0" baseline="0" noProof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方正黑体简体" panose="02010600030101010101" charset="-122"/>
                <a:ea typeface="方正黑体简体" panose="02010600030101010101" charset="-122"/>
                <a:cs typeface="仿宋" panose="02010609060101010101" pitchFamily="49" charset="-122"/>
              </a:rPr>
              <a:t>一 </a:t>
            </a:r>
            <a:r>
              <a:rPr kumimoji="0" lang="zh-CN" altLang="en-US" sz="4000" b="1" i="0" u="none" strike="noStrike" kern="1200" cap="none" spc="0" normalizeH="0" baseline="0" noProof="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方正黑体简体" panose="02010600030101010101" charset="-122"/>
                <a:ea typeface="方正黑体简体" panose="02010600030101010101" charset="-122"/>
                <a:cs typeface="仿宋" panose="02010609060101010101" pitchFamily="49" charset="-122"/>
              </a:rPr>
              <a:t>课时</a:t>
            </a:r>
          </a:p>
        </p:txBody>
      </p:sp>
      <p:sp>
        <p:nvSpPr>
          <p:cNvPr id="10" name="矩形 9"/>
          <p:cNvSpPr/>
          <p:nvPr/>
        </p:nvSpPr>
        <p:spPr>
          <a:xfrm>
            <a:off x="0" y="4159842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661748" y="1244600"/>
            <a:ext cx="1183337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xióng</a:t>
            </a:r>
            <a:endParaRPr lang="en-US" altLang="zh-CN" sz="32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43775" y="2947988"/>
            <a:ext cx="920445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b="1" err="1" smtClean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tōng</a:t>
            </a:r>
            <a:endParaRPr lang="en-US" altLang="zh-CN" sz="32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865688" y="1630363"/>
            <a:ext cx="1497012" cy="132343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狗熊白熊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895850" y="3238500"/>
            <a:ext cx="1828800" cy="132343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通知</a:t>
            </a:r>
            <a:endParaRPr lang="en-US" altLang="zh-CN" sz="40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通告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22"/>
          <p:cNvGrpSpPr/>
          <p:nvPr/>
        </p:nvGrpSpPr>
        <p:grpSpPr>
          <a:xfrm>
            <a:off x="703806" y="740719"/>
            <a:ext cx="1464632" cy="531209"/>
            <a:chOff x="846681" y="1213040"/>
            <a:chExt cx="1464632" cy="531209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24" name="圆角矩形 23"/>
            <p:cNvSpPr/>
            <p:nvPr/>
          </p:nvSpPr>
          <p:spPr>
            <a:xfrm>
              <a:off x="906463" y="1213040"/>
              <a:ext cx="1310700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marL="0" marR="0" lvl="0" indent="0" algn="l" defTabSz="16002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我会认</a:t>
              </a:r>
            </a:p>
          </p:txBody>
        </p:sp>
        <p:sp>
          <p:nvSpPr>
            <p:cNvPr id="25" name="直线连接符 21"/>
            <p:cNvSpPr>
              <a:spLocks noChangeShapeType="1"/>
            </p:cNvSpPr>
            <p:nvPr/>
          </p:nvSpPr>
          <p:spPr bwMode="auto">
            <a:xfrm flipV="1">
              <a:off x="846681" y="1717378"/>
              <a:ext cx="1464632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" name="组合 15"/>
          <p:cNvGrpSpPr/>
          <p:nvPr/>
        </p:nvGrpSpPr>
        <p:grpSpPr>
          <a:xfrm>
            <a:off x="6338888" y="1416050"/>
            <a:ext cx="2170112" cy="1625600"/>
            <a:chOff x="6452479" y="1282067"/>
            <a:chExt cx="2170329" cy="1626829"/>
          </a:xfrm>
        </p:grpSpPr>
        <p:pic>
          <p:nvPicPr>
            <p:cNvPr id="13354" name="Picture 25" descr="C:\Users\Administrator\Desktop\4c7d794d49c270dd40164e5260d35153.jpg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2479" y="1282067"/>
              <a:ext cx="2170329" cy="1626829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13355" name="组合 51"/>
            <p:cNvGrpSpPr/>
            <p:nvPr/>
          </p:nvGrpSpPr>
          <p:grpSpPr>
            <a:xfrm>
              <a:off x="6527563" y="1338323"/>
              <a:ext cx="2036867" cy="977238"/>
              <a:chOff x="6624408" y="1335131"/>
              <a:chExt cx="2036867" cy="977238"/>
            </a:xfrm>
          </p:grpSpPr>
          <p:sp>
            <p:nvSpPr>
              <p:cNvPr id="13356" name="矩形 52"/>
              <p:cNvSpPr/>
              <p:nvPr/>
            </p:nvSpPr>
            <p:spPr>
              <a:xfrm>
                <a:off x="6624408" y="1676707"/>
                <a:ext cx="2036867" cy="63566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800" b="1">
                    <a:solidFill>
                      <a:srgbClr val="0000FF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“能”下有四点</a:t>
                </a: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6867533" y="1335131"/>
                <a:ext cx="1475084" cy="400110"/>
              </a:xfrm>
              <a:prstGeom prst="rect">
                <a:avLst/>
              </a:prstGeom>
              <a:solidFill>
                <a:schemeClr val="bg1"/>
              </a:solidFill>
              <a:effectLst>
                <a:softEdge rad="63500"/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方正卡通简体" pitchFamily="65" charset="-122"/>
                    <a:ea typeface="方正卡通简体" pitchFamily="65" charset="-122"/>
                    <a:cs typeface="+mn-cs"/>
                  </a:rPr>
                  <a:t>识字巧方法</a:t>
                </a:r>
                <a:endParaRPr kumimoji="0" lang="en-US" altLang="zh-CN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方正卡通简体" pitchFamily="65" charset="-122"/>
                  <a:ea typeface="方正卡通简体" pitchFamily="65" charset="-122"/>
                  <a:cs typeface="+mn-cs"/>
                </a:endParaRPr>
              </a:p>
            </p:txBody>
          </p:sp>
        </p:grpSp>
      </p:grpSp>
      <p:grpSp>
        <p:nvGrpSpPr>
          <p:cNvPr id="6" name="组合 21"/>
          <p:cNvGrpSpPr/>
          <p:nvPr/>
        </p:nvGrpSpPr>
        <p:grpSpPr>
          <a:xfrm>
            <a:off x="6361138" y="3062288"/>
            <a:ext cx="2325662" cy="1627187"/>
            <a:chOff x="6443750" y="1282067"/>
            <a:chExt cx="2179058" cy="1626829"/>
          </a:xfrm>
        </p:grpSpPr>
        <p:pic>
          <p:nvPicPr>
            <p:cNvPr id="13348" name="Picture 25" descr="C:\Users\Administrator\Desktop\4c7d794d49c270dd40164e5260d35153.jpg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2479" y="1282067"/>
              <a:ext cx="2170329" cy="1626829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13349" name="组合 56"/>
            <p:cNvGrpSpPr/>
            <p:nvPr/>
          </p:nvGrpSpPr>
          <p:grpSpPr>
            <a:xfrm>
              <a:off x="6443750" y="1338323"/>
              <a:ext cx="2038372" cy="986300"/>
              <a:chOff x="6540595" y="1335131"/>
              <a:chExt cx="2038372" cy="986300"/>
            </a:xfrm>
          </p:grpSpPr>
          <p:sp>
            <p:nvSpPr>
              <p:cNvPr id="13350" name="矩形 57"/>
              <p:cNvSpPr/>
              <p:nvPr/>
            </p:nvSpPr>
            <p:spPr>
              <a:xfrm>
                <a:off x="6540595" y="1861157"/>
                <a:ext cx="2038372" cy="46027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2400" b="1">
                    <a:solidFill>
                      <a:srgbClr val="0000FF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 捅-扌+ 辶=通</a:t>
                </a:r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6867533" y="1335131"/>
                <a:ext cx="1475084" cy="400110"/>
              </a:xfrm>
              <a:prstGeom prst="rect">
                <a:avLst/>
              </a:prstGeom>
              <a:solidFill>
                <a:schemeClr val="bg1"/>
              </a:solidFill>
              <a:effectLst>
                <a:softEdge rad="63500"/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方正卡通简体" pitchFamily="65" charset="-122"/>
                    <a:ea typeface="方正卡通简体" pitchFamily="65" charset="-122"/>
                    <a:cs typeface="+mn-cs"/>
                  </a:rPr>
                  <a:t>识字巧方法</a:t>
                </a:r>
                <a:endParaRPr kumimoji="0" lang="en-US" altLang="zh-CN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方正卡通简体" pitchFamily="65" charset="-122"/>
                  <a:ea typeface="方正卡通简体" pitchFamily="65" charset="-122"/>
                  <a:cs typeface="+mn-cs"/>
                </a:endParaRPr>
              </a:p>
            </p:txBody>
          </p:sp>
        </p:grpSp>
      </p:grpSp>
      <p:graphicFrame>
        <p:nvGraphicFramePr>
          <p:cNvPr id="26" name="Group 47"/>
          <p:cNvGraphicFramePr>
            <a:graphicFrameLocks noGrp="1"/>
          </p:cNvGraphicFramePr>
          <p:nvPr/>
        </p:nvGraphicFramePr>
        <p:xfrm>
          <a:off x="811213" y="3614738"/>
          <a:ext cx="936626" cy="936626"/>
        </p:xfrm>
        <a:graphic>
          <a:graphicData uri="http://schemas.openxmlformats.org/drawingml/2006/table">
            <a:tbl>
              <a:tblPr/>
              <a:tblGrid>
                <a:gridCol w="468313"/>
                <a:gridCol w="468313"/>
              </a:tblGrid>
              <a:tr h="4683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32" name="TextBox 26"/>
          <p:cNvSpPr txBox="1"/>
          <p:nvPr/>
        </p:nvSpPr>
        <p:spPr>
          <a:xfrm>
            <a:off x="785813" y="3476625"/>
            <a:ext cx="989012" cy="1106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6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通</a:t>
            </a:r>
          </a:p>
        </p:txBody>
      </p:sp>
      <p:graphicFrame>
        <p:nvGraphicFramePr>
          <p:cNvPr id="28" name="Group 47"/>
          <p:cNvGraphicFramePr>
            <a:graphicFrameLocks noGrp="1"/>
          </p:cNvGraphicFramePr>
          <p:nvPr/>
        </p:nvGraphicFramePr>
        <p:xfrm>
          <a:off x="811213" y="1906588"/>
          <a:ext cx="936626" cy="936626"/>
        </p:xfrm>
        <a:graphic>
          <a:graphicData uri="http://schemas.openxmlformats.org/drawingml/2006/table">
            <a:tbl>
              <a:tblPr/>
              <a:tblGrid>
                <a:gridCol w="468313"/>
                <a:gridCol w="468313"/>
              </a:tblGrid>
              <a:tr h="4683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44" name="TextBox 31"/>
          <p:cNvSpPr txBox="1"/>
          <p:nvPr/>
        </p:nvSpPr>
        <p:spPr>
          <a:xfrm>
            <a:off x="785813" y="1768475"/>
            <a:ext cx="989012" cy="1106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6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熊</a:t>
            </a:r>
          </a:p>
        </p:txBody>
      </p:sp>
      <p:pic>
        <p:nvPicPr>
          <p:cNvPr id="26625" name="Picture 1" descr="http://www.zxxk.co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602183" y="1271928"/>
            <a:ext cx="1609725" cy="1822450"/>
          </a:xfrm>
          <a:prstGeom prst="rect">
            <a:avLst/>
          </a:prstGeom>
          <a:noFill/>
        </p:spPr>
      </p:pic>
      <p:pic>
        <p:nvPicPr>
          <p:cNvPr id="26626" name="Picture 2" descr="http://www.zxxk.com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226806" y="3302909"/>
            <a:ext cx="2306285" cy="139629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2" grpId="0"/>
      <p:bldP spid="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617704" y="1270000"/>
            <a:ext cx="1071127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zhù</a:t>
            </a:r>
          </a:p>
        </p:txBody>
      </p:sp>
      <p:sp>
        <p:nvSpPr>
          <p:cNvPr id="31" name="矩形 30"/>
          <p:cNvSpPr/>
          <p:nvPr/>
        </p:nvSpPr>
        <p:spPr>
          <a:xfrm>
            <a:off x="787400" y="2944813"/>
            <a:ext cx="875561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r>
              <a:rPr lang="en-US" altLang="zh-CN" sz="3200" b="1" smtClean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yì </a:t>
            </a:r>
            <a:endParaRPr lang="en-US" altLang="zh-CN" sz="32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029200" y="1576388"/>
            <a:ext cx="1966913" cy="132343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注意</a:t>
            </a:r>
            <a:endParaRPr lang="en-US" altLang="zh-CN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注射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802391" y="3241675"/>
            <a:ext cx="2266950" cy="132343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注意</a:t>
            </a:r>
            <a:endParaRPr lang="en-US" altLang="zh-CN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意思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23"/>
          <p:cNvGrpSpPr/>
          <p:nvPr/>
        </p:nvGrpSpPr>
        <p:grpSpPr>
          <a:xfrm>
            <a:off x="703806" y="740719"/>
            <a:ext cx="1464632" cy="531209"/>
            <a:chOff x="846681" y="1213040"/>
            <a:chExt cx="1464632" cy="531209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25" name="圆角矩形 24"/>
            <p:cNvSpPr/>
            <p:nvPr/>
          </p:nvSpPr>
          <p:spPr>
            <a:xfrm>
              <a:off x="906463" y="1213040"/>
              <a:ext cx="1310700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marL="0" marR="0" lvl="0" indent="0" algn="l" defTabSz="16002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我会认</a:t>
              </a:r>
            </a:p>
          </p:txBody>
        </p:sp>
        <p:sp>
          <p:nvSpPr>
            <p:cNvPr id="26" name="直线连接符 21"/>
            <p:cNvSpPr>
              <a:spLocks noChangeShapeType="1"/>
            </p:cNvSpPr>
            <p:nvPr/>
          </p:nvSpPr>
          <p:spPr bwMode="auto">
            <a:xfrm flipV="1">
              <a:off x="846681" y="1717378"/>
              <a:ext cx="1464632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" name="组合 16"/>
          <p:cNvGrpSpPr/>
          <p:nvPr/>
        </p:nvGrpSpPr>
        <p:grpSpPr>
          <a:xfrm>
            <a:off x="6461125" y="1416050"/>
            <a:ext cx="2170113" cy="1625600"/>
            <a:chOff x="6452479" y="1282067"/>
            <a:chExt cx="2170329" cy="1626829"/>
          </a:xfrm>
        </p:grpSpPr>
        <p:pic>
          <p:nvPicPr>
            <p:cNvPr id="14378" name="Picture 25" descr="C:\Users\Administrator\Desktop\4c7d794d49c270dd40164e5260d35153.jpg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2479" y="1282067"/>
              <a:ext cx="2170329" cy="1626829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14379" name="组合 51"/>
            <p:cNvGrpSpPr/>
            <p:nvPr/>
          </p:nvGrpSpPr>
          <p:grpSpPr>
            <a:xfrm>
              <a:off x="6641651" y="1338323"/>
              <a:ext cx="1911911" cy="1203863"/>
              <a:chOff x="6738496" y="1335131"/>
              <a:chExt cx="1911911" cy="1203863"/>
            </a:xfrm>
          </p:grpSpPr>
          <p:sp>
            <p:nvSpPr>
              <p:cNvPr id="14380" name="矩形 52"/>
              <p:cNvSpPr/>
              <p:nvPr/>
            </p:nvSpPr>
            <p:spPr>
              <a:xfrm>
                <a:off x="6738496" y="1708422"/>
                <a:ext cx="1911911" cy="83057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400" b="1">
                    <a:solidFill>
                      <a:srgbClr val="0000FF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 三点水（氵）谁做“主”</a:t>
                </a: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6867533" y="1335131"/>
                <a:ext cx="1475084" cy="400110"/>
              </a:xfrm>
              <a:prstGeom prst="rect">
                <a:avLst/>
              </a:prstGeom>
              <a:solidFill>
                <a:schemeClr val="bg1"/>
              </a:solidFill>
              <a:effectLst>
                <a:softEdge rad="63500"/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方正卡通简体" pitchFamily="65" charset="-122"/>
                    <a:ea typeface="方正卡通简体" pitchFamily="65" charset="-122"/>
                    <a:cs typeface="+mn-cs"/>
                  </a:rPr>
                  <a:t>识字巧方法</a:t>
                </a:r>
                <a:endParaRPr kumimoji="0" lang="en-US" altLang="zh-CN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方正卡通简体" pitchFamily="65" charset="-122"/>
                  <a:ea typeface="方正卡通简体" pitchFamily="65" charset="-122"/>
                  <a:cs typeface="+mn-cs"/>
                </a:endParaRPr>
              </a:p>
            </p:txBody>
          </p:sp>
        </p:grpSp>
      </p:grpSp>
      <p:grpSp>
        <p:nvGrpSpPr>
          <p:cNvPr id="6" name="组合 22"/>
          <p:cNvGrpSpPr/>
          <p:nvPr/>
        </p:nvGrpSpPr>
        <p:grpSpPr>
          <a:xfrm>
            <a:off x="6572250" y="3041650"/>
            <a:ext cx="2198688" cy="1627188"/>
            <a:chOff x="6452479" y="1282067"/>
            <a:chExt cx="2170329" cy="1626829"/>
          </a:xfrm>
        </p:grpSpPr>
        <p:pic>
          <p:nvPicPr>
            <p:cNvPr id="14372" name="Picture 25" descr="C:\Users\Administrator\Desktop\4c7d794d49c270dd40164e5260d35153.jpg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2479" y="1282067"/>
              <a:ext cx="2170329" cy="1626829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14373" name="组合 56"/>
            <p:cNvGrpSpPr/>
            <p:nvPr/>
          </p:nvGrpSpPr>
          <p:grpSpPr>
            <a:xfrm>
              <a:off x="6529500" y="1338323"/>
              <a:ext cx="2035692" cy="1163921"/>
              <a:chOff x="6626345" y="1335131"/>
              <a:chExt cx="2035692" cy="1163921"/>
            </a:xfrm>
          </p:grpSpPr>
          <p:sp>
            <p:nvSpPr>
              <p:cNvPr id="14374" name="矩形 57"/>
              <p:cNvSpPr/>
              <p:nvPr/>
            </p:nvSpPr>
            <p:spPr>
              <a:xfrm>
                <a:off x="6626345" y="1791322"/>
                <a:ext cx="2035692" cy="70773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000" b="1">
                    <a:solidFill>
                      <a:srgbClr val="0000FF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“立”在“日”上“心”在下</a:t>
                </a: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6867533" y="1335131"/>
                <a:ext cx="1475084" cy="400110"/>
              </a:xfrm>
              <a:prstGeom prst="rect">
                <a:avLst/>
              </a:prstGeom>
              <a:solidFill>
                <a:schemeClr val="bg1"/>
              </a:solidFill>
              <a:effectLst>
                <a:softEdge rad="63500"/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方正卡通简体" pitchFamily="65" charset="-122"/>
                    <a:ea typeface="方正卡通简体" pitchFamily="65" charset="-122"/>
                    <a:cs typeface="+mn-cs"/>
                  </a:rPr>
                  <a:t>识字巧方法</a:t>
                </a:r>
                <a:endParaRPr kumimoji="0" lang="en-US" altLang="zh-CN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方正卡通简体" pitchFamily="65" charset="-122"/>
                  <a:ea typeface="方正卡通简体" pitchFamily="65" charset="-122"/>
                  <a:cs typeface="+mn-cs"/>
                </a:endParaRPr>
              </a:p>
            </p:txBody>
          </p:sp>
        </p:grpSp>
      </p:grpSp>
      <p:graphicFrame>
        <p:nvGraphicFramePr>
          <p:cNvPr id="28" name="Group 47"/>
          <p:cNvGraphicFramePr>
            <a:graphicFrameLocks noGrp="1"/>
          </p:cNvGraphicFramePr>
          <p:nvPr/>
        </p:nvGraphicFramePr>
        <p:xfrm>
          <a:off x="838200" y="1912938"/>
          <a:ext cx="936626" cy="936626"/>
        </p:xfrm>
        <a:graphic>
          <a:graphicData uri="http://schemas.openxmlformats.org/drawingml/2006/table">
            <a:tbl>
              <a:tblPr/>
              <a:tblGrid>
                <a:gridCol w="468313"/>
                <a:gridCol w="468313"/>
              </a:tblGrid>
              <a:tr h="4683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356" name="TextBox 28"/>
          <p:cNvSpPr txBox="1"/>
          <p:nvPr/>
        </p:nvSpPr>
        <p:spPr>
          <a:xfrm>
            <a:off x="812800" y="1774825"/>
            <a:ext cx="989013" cy="1106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注</a:t>
            </a:r>
          </a:p>
        </p:txBody>
      </p:sp>
      <p:graphicFrame>
        <p:nvGraphicFramePr>
          <p:cNvPr id="33" name="Group 47"/>
          <p:cNvGraphicFramePr>
            <a:graphicFrameLocks noGrp="1"/>
          </p:cNvGraphicFramePr>
          <p:nvPr/>
        </p:nvGraphicFramePr>
        <p:xfrm>
          <a:off x="838200" y="3563938"/>
          <a:ext cx="936626" cy="936626"/>
        </p:xfrm>
        <a:graphic>
          <a:graphicData uri="http://schemas.openxmlformats.org/drawingml/2006/table">
            <a:tbl>
              <a:tblPr/>
              <a:tblGrid>
                <a:gridCol w="468313"/>
                <a:gridCol w="468313"/>
              </a:tblGrid>
              <a:tr h="4683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368" name="TextBox 33"/>
          <p:cNvSpPr txBox="1"/>
          <p:nvPr/>
        </p:nvSpPr>
        <p:spPr>
          <a:xfrm>
            <a:off x="812800" y="3425825"/>
            <a:ext cx="989013" cy="110799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zh-CN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意</a:t>
            </a:r>
            <a:endParaRPr lang="en-US" altLang="zh-CN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5601" name="Picture 1" descr="http://www.zxxk.co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353264" y="1576388"/>
            <a:ext cx="2114550" cy="1521530"/>
          </a:xfrm>
          <a:prstGeom prst="rect">
            <a:avLst/>
          </a:prstGeom>
          <a:noFill/>
        </p:spPr>
      </p:pic>
      <p:pic>
        <p:nvPicPr>
          <p:cNvPr id="25602" name="Picture 2" descr="http://www.zxxk.com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602940" y="3270859"/>
            <a:ext cx="1689630" cy="14271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2" grpId="0"/>
      <p:bldP spid="3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666750" y="1270000"/>
            <a:ext cx="1104790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</a:t>
            </a:r>
            <a:r>
              <a:rPr lang="en-US" altLang="zh-CN" sz="3200" b="1" err="1" smtClean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biàn</a:t>
            </a:r>
            <a:endParaRPr lang="en-US" altLang="zh-CN" sz="32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06450" y="2944813"/>
            <a:ext cx="793807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r>
              <a:rPr lang="en-US" altLang="zh-CN" sz="3200" b="1" err="1" smtClean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guǐ</a:t>
            </a:r>
            <a:endParaRPr lang="en-US" altLang="zh-CN" sz="32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048250" y="1585913"/>
            <a:ext cx="1966913" cy="132343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十遍</a:t>
            </a:r>
            <a:endParaRPr lang="en-US" altLang="zh-CN" sz="40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普遍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805472" y="3260725"/>
            <a:ext cx="2266950" cy="132343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 鬼脸</a:t>
            </a:r>
            <a:endParaRPr lang="en-US" altLang="zh-CN" sz="40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鬼精灵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23"/>
          <p:cNvGrpSpPr/>
          <p:nvPr/>
        </p:nvGrpSpPr>
        <p:grpSpPr>
          <a:xfrm>
            <a:off x="703806" y="740719"/>
            <a:ext cx="1464632" cy="531209"/>
            <a:chOff x="846681" y="1213040"/>
            <a:chExt cx="1464632" cy="531209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25" name="圆角矩形 24"/>
            <p:cNvSpPr/>
            <p:nvPr/>
          </p:nvSpPr>
          <p:spPr>
            <a:xfrm>
              <a:off x="906463" y="1213040"/>
              <a:ext cx="1310700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marL="0" marR="0" lvl="0" indent="0" algn="l" defTabSz="16002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我会认</a:t>
              </a:r>
            </a:p>
          </p:txBody>
        </p:sp>
        <p:sp>
          <p:nvSpPr>
            <p:cNvPr id="26" name="直线连接符 21"/>
            <p:cNvSpPr>
              <a:spLocks noChangeShapeType="1"/>
            </p:cNvSpPr>
            <p:nvPr/>
          </p:nvSpPr>
          <p:spPr bwMode="auto">
            <a:xfrm flipV="1">
              <a:off x="846681" y="1717378"/>
              <a:ext cx="1464632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" name="组合 16"/>
          <p:cNvGrpSpPr/>
          <p:nvPr/>
        </p:nvGrpSpPr>
        <p:grpSpPr>
          <a:xfrm>
            <a:off x="6584950" y="1466850"/>
            <a:ext cx="2170112" cy="1625600"/>
            <a:chOff x="6452479" y="1282067"/>
            <a:chExt cx="2170329" cy="1626829"/>
          </a:xfrm>
        </p:grpSpPr>
        <p:pic>
          <p:nvPicPr>
            <p:cNvPr id="15402" name="Picture 25" descr="C:\Users\Administrator\Desktop\4c7d794d49c270dd40164e5260d35153.jpg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2479" y="1282067"/>
              <a:ext cx="2170329" cy="1626829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15403" name="组合 51"/>
            <p:cNvGrpSpPr/>
            <p:nvPr/>
          </p:nvGrpSpPr>
          <p:grpSpPr>
            <a:xfrm>
              <a:off x="6535775" y="1338323"/>
              <a:ext cx="1911911" cy="1119521"/>
              <a:chOff x="6632620" y="1335131"/>
              <a:chExt cx="1911911" cy="1119521"/>
            </a:xfrm>
          </p:grpSpPr>
          <p:sp>
            <p:nvSpPr>
              <p:cNvPr id="15404" name="矩形 52"/>
              <p:cNvSpPr/>
              <p:nvPr/>
            </p:nvSpPr>
            <p:spPr>
              <a:xfrm>
                <a:off x="6632620" y="1747363"/>
                <a:ext cx="1911911" cy="70728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000" b="1">
                    <a:solidFill>
                      <a:srgbClr val="0000FF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一叶“扁”舟走（辶）过来</a:t>
                </a: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6867533" y="1335131"/>
                <a:ext cx="1475084" cy="400110"/>
              </a:xfrm>
              <a:prstGeom prst="rect">
                <a:avLst/>
              </a:prstGeom>
              <a:solidFill>
                <a:schemeClr val="bg1"/>
              </a:solidFill>
              <a:effectLst>
                <a:softEdge rad="63500"/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方正卡通简体" pitchFamily="65" charset="-122"/>
                    <a:ea typeface="方正卡通简体" pitchFamily="65" charset="-122"/>
                    <a:cs typeface="+mn-cs"/>
                  </a:rPr>
                  <a:t>识字巧方法</a:t>
                </a:r>
                <a:endParaRPr kumimoji="0" lang="en-US" altLang="zh-CN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方正卡通简体" pitchFamily="65" charset="-122"/>
                  <a:ea typeface="方正卡通简体" pitchFamily="65" charset="-122"/>
                  <a:cs typeface="+mn-cs"/>
                </a:endParaRPr>
              </a:p>
            </p:txBody>
          </p:sp>
        </p:grpSp>
      </p:grpSp>
      <p:grpSp>
        <p:nvGrpSpPr>
          <p:cNvPr id="6" name="组合 22"/>
          <p:cNvGrpSpPr/>
          <p:nvPr/>
        </p:nvGrpSpPr>
        <p:grpSpPr>
          <a:xfrm>
            <a:off x="6570821" y="3073400"/>
            <a:ext cx="2198370" cy="1478280"/>
            <a:chOff x="6452479" y="1282067"/>
            <a:chExt cx="2170329" cy="1626829"/>
          </a:xfrm>
        </p:grpSpPr>
        <p:pic>
          <p:nvPicPr>
            <p:cNvPr id="15396" name="Picture 25" descr="C:\Users\Administrator\Desktop\4c7d794d49c270dd40164e5260d35153.jpg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2479" y="1282067"/>
              <a:ext cx="2170329" cy="1626829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15397" name="组合 56"/>
            <p:cNvGrpSpPr/>
            <p:nvPr/>
          </p:nvGrpSpPr>
          <p:grpSpPr>
            <a:xfrm>
              <a:off x="6521876" y="1338323"/>
              <a:ext cx="2035692" cy="1091619"/>
              <a:chOff x="6618721" y="1335131"/>
              <a:chExt cx="2035692" cy="1091619"/>
            </a:xfrm>
          </p:grpSpPr>
          <p:sp>
            <p:nvSpPr>
              <p:cNvPr id="15398" name="矩形 57"/>
              <p:cNvSpPr/>
              <p:nvPr/>
            </p:nvSpPr>
            <p:spPr>
              <a:xfrm>
                <a:off x="6618721" y="1852328"/>
                <a:ext cx="2035692" cy="57442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800" b="1">
                    <a:solidFill>
                      <a:srgbClr val="0000FF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槐木走失</a:t>
                </a: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6867533" y="1335131"/>
                <a:ext cx="1475084" cy="551861"/>
              </a:xfrm>
              <a:prstGeom prst="rect">
                <a:avLst/>
              </a:prstGeom>
              <a:solidFill>
                <a:schemeClr val="bg1"/>
              </a:solidFill>
              <a:effectLst>
                <a:softEdge rad="63500"/>
              </a:effectLst>
            </p:spPr>
            <p:txBody>
              <a:bodyPr wrap="square">
                <a:spAutoFit/>
              </a:bodyPr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方正卡通简体" pitchFamily="65" charset="-122"/>
                    <a:ea typeface="方正卡通简体" pitchFamily="65" charset="-122"/>
                    <a:cs typeface="+mn-cs"/>
                  </a:rPr>
                  <a:t>识字巧方法</a:t>
                </a:r>
                <a:endParaRPr kumimoji="0" lang="en-US" altLang="zh-CN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方正卡通简体" pitchFamily="65" charset="-122"/>
                  <a:ea typeface="方正卡通简体" pitchFamily="65" charset="-122"/>
                  <a:cs typeface="+mn-cs"/>
                </a:endParaRPr>
              </a:p>
            </p:txBody>
          </p:sp>
        </p:grpSp>
      </p:grpSp>
      <p:graphicFrame>
        <p:nvGraphicFramePr>
          <p:cNvPr id="28" name="Group 47"/>
          <p:cNvGraphicFramePr>
            <a:graphicFrameLocks noGrp="1"/>
          </p:cNvGraphicFramePr>
          <p:nvPr/>
        </p:nvGraphicFramePr>
        <p:xfrm>
          <a:off x="838200" y="1912938"/>
          <a:ext cx="936626" cy="936626"/>
        </p:xfrm>
        <a:graphic>
          <a:graphicData uri="http://schemas.openxmlformats.org/drawingml/2006/table">
            <a:tbl>
              <a:tblPr/>
              <a:tblGrid>
                <a:gridCol w="468313"/>
                <a:gridCol w="468313"/>
              </a:tblGrid>
              <a:tr h="4683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80" name="TextBox 28"/>
          <p:cNvSpPr txBox="1"/>
          <p:nvPr/>
        </p:nvSpPr>
        <p:spPr>
          <a:xfrm>
            <a:off x="812800" y="1774825"/>
            <a:ext cx="989013" cy="1106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6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遍</a:t>
            </a:r>
          </a:p>
        </p:txBody>
      </p:sp>
      <p:graphicFrame>
        <p:nvGraphicFramePr>
          <p:cNvPr id="33" name="Group 47"/>
          <p:cNvGraphicFramePr>
            <a:graphicFrameLocks noGrp="1"/>
          </p:cNvGraphicFramePr>
          <p:nvPr/>
        </p:nvGraphicFramePr>
        <p:xfrm>
          <a:off x="838200" y="3563938"/>
          <a:ext cx="936626" cy="936626"/>
        </p:xfrm>
        <a:graphic>
          <a:graphicData uri="http://schemas.openxmlformats.org/drawingml/2006/table">
            <a:tbl>
              <a:tblPr/>
              <a:tblGrid>
                <a:gridCol w="468313"/>
                <a:gridCol w="468313"/>
              </a:tblGrid>
              <a:tr h="4683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92" name="TextBox 33"/>
          <p:cNvSpPr txBox="1"/>
          <p:nvPr/>
        </p:nvSpPr>
        <p:spPr>
          <a:xfrm>
            <a:off x="812800" y="3425825"/>
            <a:ext cx="989013" cy="1106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6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鬼</a:t>
            </a:r>
          </a:p>
        </p:txBody>
      </p:sp>
      <p:pic>
        <p:nvPicPr>
          <p:cNvPr id="24577" name="Picture 1" descr="http://www.zxxk.co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480553" y="1350941"/>
            <a:ext cx="1838325" cy="1722778"/>
          </a:xfrm>
          <a:prstGeom prst="rect">
            <a:avLst/>
          </a:prstGeom>
          <a:noFill/>
        </p:spPr>
      </p:pic>
      <p:pic>
        <p:nvPicPr>
          <p:cNvPr id="24578" name="Picture 2" descr="http://www.zxxk.com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2285801" y="3180736"/>
            <a:ext cx="2295930" cy="149098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2" grpId="0"/>
      <p:bldP spid="3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715963" y="1270000"/>
            <a:ext cx="989373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r>
              <a:rPr lang="en-US" altLang="zh-CN" sz="3200" b="1" smtClean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liǎn</a:t>
            </a:r>
            <a:endParaRPr lang="en-US" altLang="zh-CN" sz="32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700088" y="2944813"/>
            <a:ext cx="1069524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r>
              <a:rPr lang="en-US" altLang="zh-CN" sz="3200" b="1" err="1" smtClean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zhǔn</a:t>
            </a:r>
            <a:endParaRPr lang="en-US" altLang="zh-CN" sz="32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029200" y="1576388"/>
            <a:ext cx="1966913" cy="132343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脸皮</a:t>
            </a:r>
            <a:endParaRPr lang="en-US" altLang="zh-CN" sz="40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脸面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745647" y="3251403"/>
            <a:ext cx="2266950" cy="132343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 准时</a:t>
            </a:r>
            <a:endParaRPr lang="en-US" altLang="zh-CN" sz="40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 准确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23"/>
          <p:cNvGrpSpPr/>
          <p:nvPr/>
        </p:nvGrpSpPr>
        <p:grpSpPr>
          <a:xfrm>
            <a:off x="703806" y="740719"/>
            <a:ext cx="1464632" cy="531209"/>
            <a:chOff x="846681" y="1213040"/>
            <a:chExt cx="1464632" cy="531209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25" name="圆角矩形 24"/>
            <p:cNvSpPr/>
            <p:nvPr/>
          </p:nvSpPr>
          <p:spPr>
            <a:xfrm>
              <a:off x="906463" y="1213040"/>
              <a:ext cx="1310700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marL="0" marR="0" lvl="0" indent="0" algn="l" defTabSz="16002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我会认</a:t>
              </a:r>
            </a:p>
          </p:txBody>
        </p:sp>
        <p:sp>
          <p:nvSpPr>
            <p:cNvPr id="26" name="直线连接符 21"/>
            <p:cNvSpPr>
              <a:spLocks noChangeShapeType="1"/>
            </p:cNvSpPr>
            <p:nvPr/>
          </p:nvSpPr>
          <p:spPr bwMode="auto">
            <a:xfrm flipV="1">
              <a:off x="846681" y="1717378"/>
              <a:ext cx="1464632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" name="组合 16"/>
          <p:cNvGrpSpPr/>
          <p:nvPr/>
        </p:nvGrpSpPr>
        <p:grpSpPr>
          <a:xfrm>
            <a:off x="6509544" y="1492250"/>
            <a:ext cx="2170113" cy="1625600"/>
            <a:chOff x="6452479" y="1282067"/>
            <a:chExt cx="2170329" cy="1626829"/>
          </a:xfrm>
        </p:grpSpPr>
        <p:pic>
          <p:nvPicPr>
            <p:cNvPr id="16426" name="Picture 25" descr="C:\Users\Administrator\Desktop\4c7d794d49c270dd40164e5260d35153.jpg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2479" y="1282067"/>
              <a:ext cx="2170329" cy="1626829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16427" name="组合 51"/>
            <p:cNvGrpSpPr/>
            <p:nvPr/>
          </p:nvGrpSpPr>
          <p:grpSpPr>
            <a:xfrm>
              <a:off x="6535775" y="1338323"/>
              <a:ext cx="1911911" cy="1016551"/>
              <a:chOff x="6632620" y="1335131"/>
              <a:chExt cx="1911911" cy="1016551"/>
            </a:xfrm>
          </p:grpSpPr>
          <p:sp>
            <p:nvSpPr>
              <p:cNvPr id="16428" name="矩形 52"/>
              <p:cNvSpPr/>
              <p:nvPr/>
            </p:nvSpPr>
            <p:spPr>
              <a:xfrm>
                <a:off x="6632620" y="1708422"/>
                <a:ext cx="1911911" cy="64326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800" b="1">
                    <a:solidFill>
                      <a:srgbClr val="0000FF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检-木+月=脸</a:t>
                </a: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6867533" y="1335131"/>
                <a:ext cx="1475084" cy="400110"/>
              </a:xfrm>
              <a:prstGeom prst="rect">
                <a:avLst/>
              </a:prstGeom>
              <a:solidFill>
                <a:schemeClr val="bg1"/>
              </a:solidFill>
              <a:effectLst>
                <a:softEdge rad="63500"/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方正卡通简体" pitchFamily="65" charset="-122"/>
                    <a:ea typeface="方正卡通简体" pitchFamily="65" charset="-122"/>
                    <a:cs typeface="+mn-cs"/>
                  </a:rPr>
                  <a:t>识字巧方法</a:t>
                </a:r>
                <a:endParaRPr kumimoji="0" lang="en-US" altLang="zh-CN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方正卡通简体" pitchFamily="65" charset="-122"/>
                  <a:ea typeface="方正卡通简体" pitchFamily="65" charset="-122"/>
                  <a:cs typeface="+mn-cs"/>
                </a:endParaRPr>
              </a:p>
            </p:txBody>
          </p:sp>
        </p:grpSp>
      </p:grpSp>
      <p:grpSp>
        <p:nvGrpSpPr>
          <p:cNvPr id="6" name="组合 22"/>
          <p:cNvGrpSpPr/>
          <p:nvPr/>
        </p:nvGrpSpPr>
        <p:grpSpPr>
          <a:xfrm>
            <a:off x="6495257" y="3098800"/>
            <a:ext cx="2198687" cy="1627188"/>
            <a:chOff x="6452479" y="1282067"/>
            <a:chExt cx="2170329" cy="1626829"/>
          </a:xfrm>
        </p:grpSpPr>
        <p:pic>
          <p:nvPicPr>
            <p:cNvPr id="16420" name="Picture 25" descr="C:\Users\Administrator\Desktop\4c7d794d49c270dd40164e5260d35153.jpg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2479" y="1282067"/>
              <a:ext cx="2170329" cy="1626829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16421" name="组合 56"/>
            <p:cNvGrpSpPr/>
            <p:nvPr/>
          </p:nvGrpSpPr>
          <p:grpSpPr>
            <a:xfrm>
              <a:off x="6606494" y="1338323"/>
              <a:ext cx="1905502" cy="1195059"/>
              <a:chOff x="6703339" y="1335131"/>
              <a:chExt cx="1905502" cy="1195059"/>
            </a:xfrm>
          </p:grpSpPr>
          <p:sp>
            <p:nvSpPr>
              <p:cNvPr id="16422" name="矩形 57"/>
              <p:cNvSpPr/>
              <p:nvPr/>
            </p:nvSpPr>
            <p:spPr>
              <a:xfrm>
                <a:off x="6703339" y="1700175"/>
                <a:ext cx="1905502" cy="83001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2400" b="1">
                    <a:solidFill>
                      <a:srgbClr val="0000FF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两点（冫）一住户（隹）</a:t>
                </a: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6867533" y="1335131"/>
                <a:ext cx="1475084" cy="400110"/>
              </a:xfrm>
              <a:prstGeom prst="rect">
                <a:avLst/>
              </a:prstGeom>
              <a:solidFill>
                <a:schemeClr val="bg1"/>
              </a:solidFill>
              <a:effectLst>
                <a:softEdge rad="63500"/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方正卡通简体" pitchFamily="65" charset="-122"/>
                    <a:ea typeface="方正卡通简体" pitchFamily="65" charset="-122"/>
                    <a:cs typeface="+mn-cs"/>
                  </a:rPr>
                  <a:t>识字巧方法</a:t>
                </a:r>
                <a:endParaRPr kumimoji="0" lang="en-US" altLang="zh-CN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方正卡通简体" pitchFamily="65" charset="-122"/>
                  <a:ea typeface="方正卡通简体" pitchFamily="65" charset="-122"/>
                  <a:cs typeface="+mn-cs"/>
                </a:endParaRPr>
              </a:p>
            </p:txBody>
          </p:sp>
        </p:grpSp>
      </p:grpSp>
      <p:graphicFrame>
        <p:nvGraphicFramePr>
          <p:cNvPr id="28" name="Group 47"/>
          <p:cNvGraphicFramePr>
            <a:graphicFrameLocks noGrp="1"/>
          </p:cNvGraphicFramePr>
          <p:nvPr/>
        </p:nvGraphicFramePr>
        <p:xfrm>
          <a:off x="838200" y="1912938"/>
          <a:ext cx="936626" cy="936626"/>
        </p:xfrm>
        <a:graphic>
          <a:graphicData uri="http://schemas.openxmlformats.org/drawingml/2006/table">
            <a:tbl>
              <a:tblPr/>
              <a:tblGrid>
                <a:gridCol w="468313"/>
                <a:gridCol w="468313"/>
              </a:tblGrid>
              <a:tr h="4683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04" name="TextBox 28"/>
          <p:cNvSpPr txBox="1"/>
          <p:nvPr/>
        </p:nvSpPr>
        <p:spPr>
          <a:xfrm>
            <a:off x="812800" y="1774825"/>
            <a:ext cx="989013" cy="1106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6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脸</a:t>
            </a:r>
          </a:p>
        </p:txBody>
      </p:sp>
      <p:graphicFrame>
        <p:nvGraphicFramePr>
          <p:cNvPr id="33" name="Group 47"/>
          <p:cNvGraphicFramePr>
            <a:graphicFrameLocks noGrp="1"/>
          </p:cNvGraphicFramePr>
          <p:nvPr/>
        </p:nvGraphicFramePr>
        <p:xfrm>
          <a:off x="838200" y="3563938"/>
          <a:ext cx="936626" cy="936626"/>
        </p:xfrm>
        <a:graphic>
          <a:graphicData uri="http://schemas.openxmlformats.org/drawingml/2006/table">
            <a:tbl>
              <a:tblPr/>
              <a:tblGrid>
                <a:gridCol w="468313"/>
                <a:gridCol w="468313"/>
              </a:tblGrid>
              <a:tr h="4683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16" name="TextBox 33"/>
          <p:cNvSpPr txBox="1"/>
          <p:nvPr/>
        </p:nvSpPr>
        <p:spPr>
          <a:xfrm>
            <a:off x="812800" y="3425825"/>
            <a:ext cx="989013" cy="1106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6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准</a:t>
            </a:r>
          </a:p>
        </p:txBody>
      </p:sp>
      <p:pic>
        <p:nvPicPr>
          <p:cNvPr id="23553" name="Picture 1" descr="http://www.zxxk.com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2373548" y="1556932"/>
            <a:ext cx="2130358" cy="1420203"/>
          </a:xfrm>
          <a:prstGeom prst="rect">
            <a:avLst/>
          </a:prstGeom>
          <a:noFill/>
        </p:spPr>
      </p:pic>
      <p:pic>
        <p:nvPicPr>
          <p:cNvPr id="23554" name="Picture 2" descr="http://www.zxxk.com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2393004" y="3153814"/>
            <a:ext cx="2130357" cy="149597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2" grpId="0"/>
      <p:bldP spid="3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793750" y="1270000"/>
            <a:ext cx="691215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dì</a:t>
            </a:r>
            <a:endParaRPr lang="en-US" altLang="zh-CN" sz="32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912464" y="1566660"/>
            <a:ext cx="1966913" cy="132343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第一</a:t>
            </a:r>
            <a:endParaRPr lang="en-US" altLang="zh-CN" sz="40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次第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23"/>
          <p:cNvGrpSpPr/>
          <p:nvPr/>
        </p:nvGrpSpPr>
        <p:grpSpPr>
          <a:xfrm>
            <a:off x="703806" y="740719"/>
            <a:ext cx="1464632" cy="531209"/>
            <a:chOff x="846681" y="1213040"/>
            <a:chExt cx="1464632" cy="531209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25" name="圆角矩形 24"/>
            <p:cNvSpPr/>
            <p:nvPr/>
          </p:nvSpPr>
          <p:spPr>
            <a:xfrm>
              <a:off x="906463" y="1213040"/>
              <a:ext cx="1310700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marL="0" marR="0" lvl="0" indent="0" algn="l" defTabSz="16002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我会认</a:t>
              </a:r>
            </a:p>
          </p:txBody>
        </p:sp>
        <p:sp>
          <p:nvSpPr>
            <p:cNvPr id="26" name="直线连接符 21"/>
            <p:cNvSpPr>
              <a:spLocks noChangeShapeType="1"/>
            </p:cNvSpPr>
            <p:nvPr/>
          </p:nvSpPr>
          <p:spPr bwMode="auto">
            <a:xfrm flipV="1">
              <a:off x="846681" y="1717378"/>
              <a:ext cx="1464632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" name="组合 16"/>
          <p:cNvGrpSpPr/>
          <p:nvPr/>
        </p:nvGrpSpPr>
        <p:grpSpPr>
          <a:xfrm>
            <a:off x="6461125" y="1416050"/>
            <a:ext cx="2170113" cy="1625600"/>
            <a:chOff x="6452479" y="1282067"/>
            <a:chExt cx="2170329" cy="1626829"/>
          </a:xfrm>
        </p:grpSpPr>
        <p:pic>
          <p:nvPicPr>
            <p:cNvPr id="17428" name="Picture 25" descr="C:\Users\Administrator\Desktop\4c7d794d49c270dd40164e5260d35153.jpg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2479" y="1282067"/>
              <a:ext cx="2170329" cy="1626829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17429" name="组合 51"/>
            <p:cNvGrpSpPr/>
            <p:nvPr/>
          </p:nvGrpSpPr>
          <p:grpSpPr>
            <a:xfrm>
              <a:off x="6535775" y="1338323"/>
              <a:ext cx="1911911" cy="1297319"/>
              <a:chOff x="6632620" y="1335131"/>
              <a:chExt cx="1911911" cy="1297319"/>
            </a:xfrm>
          </p:grpSpPr>
          <p:sp>
            <p:nvSpPr>
              <p:cNvPr id="17430" name="矩形 52"/>
              <p:cNvSpPr/>
              <p:nvPr/>
            </p:nvSpPr>
            <p:spPr>
              <a:xfrm>
                <a:off x="6632620" y="1708422"/>
                <a:ext cx="1911911" cy="92402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b="1">
                    <a:solidFill>
                      <a:srgbClr val="0000FF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竹子</a:t>
                </a:r>
                <a:r>
                  <a:rPr lang="zh-CN" altLang="en-US" b="1" smtClean="0">
                    <a:solidFill>
                      <a:srgbClr val="0000FF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头下</a:t>
                </a:r>
                <a:r>
                  <a:rPr lang="zh-CN" altLang="en-US" b="1">
                    <a:solidFill>
                      <a:srgbClr val="0000FF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一张“弓” ，一竖一撇在</a:t>
                </a:r>
                <a:r>
                  <a:rPr lang="zh-CN" altLang="en-US" b="1" smtClean="0">
                    <a:solidFill>
                      <a:srgbClr val="0000FF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其中。</a:t>
                </a:r>
                <a:endParaRPr lang="zh-CN" altLang="en-US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6867533" y="1335131"/>
                <a:ext cx="1475084" cy="400110"/>
              </a:xfrm>
              <a:prstGeom prst="rect">
                <a:avLst/>
              </a:prstGeom>
              <a:solidFill>
                <a:schemeClr val="bg1"/>
              </a:solidFill>
              <a:effectLst>
                <a:softEdge rad="63500"/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方正卡通简体" pitchFamily="65" charset="-122"/>
                    <a:ea typeface="方正卡通简体" pitchFamily="65" charset="-122"/>
                    <a:cs typeface="+mn-cs"/>
                  </a:rPr>
                  <a:t>识字巧方法</a:t>
                </a:r>
                <a:endParaRPr kumimoji="0" lang="en-US" altLang="zh-CN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方正卡通简体" pitchFamily="65" charset="-122"/>
                  <a:ea typeface="方正卡通简体" pitchFamily="65" charset="-122"/>
                  <a:cs typeface="+mn-cs"/>
                </a:endParaRPr>
              </a:p>
            </p:txBody>
          </p:sp>
        </p:grpSp>
      </p:grpSp>
      <p:graphicFrame>
        <p:nvGraphicFramePr>
          <p:cNvPr id="28" name="Group 47"/>
          <p:cNvGraphicFramePr>
            <a:graphicFrameLocks noGrp="1"/>
          </p:cNvGraphicFramePr>
          <p:nvPr/>
        </p:nvGraphicFramePr>
        <p:xfrm>
          <a:off x="838200" y="1912938"/>
          <a:ext cx="936626" cy="936626"/>
        </p:xfrm>
        <a:graphic>
          <a:graphicData uri="http://schemas.openxmlformats.org/drawingml/2006/table">
            <a:tbl>
              <a:tblPr/>
              <a:tblGrid>
                <a:gridCol w="468313"/>
                <a:gridCol w="468313"/>
              </a:tblGrid>
              <a:tr h="4683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25" name="TextBox 28"/>
          <p:cNvSpPr txBox="1"/>
          <p:nvPr/>
        </p:nvSpPr>
        <p:spPr>
          <a:xfrm>
            <a:off x="812800" y="1774825"/>
            <a:ext cx="989013" cy="1106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6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</a:p>
        </p:txBody>
      </p:sp>
      <p:pic>
        <p:nvPicPr>
          <p:cNvPr id="22531" name="Picture 3" descr="http://www.zxxk.com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761034" y="1280577"/>
            <a:ext cx="1190625" cy="16192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矩形 6"/>
          <p:cNvSpPr>
            <a:spLocks noChangeArrowheads="1"/>
          </p:cNvSpPr>
          <p:nvPr/>
        </p:nvSpPr>
        <p:spPr bwMode="auto">
          <a:xfrm>
            <a:off x="-4789488" y="2930537"/>
            <a:ext cx="11080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zh-CN">
                <a:solidFill>
                  <a:srgbClr val="000000"/>
                </a:solidFill>
              </a:rPr>
              <a:t>　　　　</a:t>
            </a:r>
          </a:p>
        </p:txBody>
      </p:sp>
      <p:sp>
        <p:nvSpPr>
          <p:cNvPr id="36867" name="矩形 7"/>
          <p:cNvSpPr>
            <a:spLocks noChangeArrowheads="1"/>
          </p:cNvSpPr>
          <p:nvPr/>
        </p:nvSpPr>
        <p:spPr bwMode="auto">
          <a:xfrm>
            <a:off x="-4983163" y="1101737"/>
            <a:ext cx="14747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zh-CN" sz="2000" b="1">
                <a:solidFill>
                  <a:srgbClr val="FF0000"/>
                </a:solidFill>
              </a:rPr>
              <a:t>　　　　　</a:t>
            </a:r>
            <a:endParaRPr lang="zh-CN" altLang="en-US" sz="2000" b="1">
              <a:solidFill>
                <a:srgbClr val="FF0000"/>
              </a:solidFill>
            </a:endParaRPr>
          </a:p>
        </p:txBody>
      </p:sp>
      <p:grpSp>
        <p:nvGrpSpPr>
          <p:cNvPr id="36869" name="组合 3"/>
          <p:cNvGrpSpPr/>
          <p:nvPr/>
        </p:nvGrpSpPr>
        <p:grpSpPr>
          <a:xfrm>
            <a:off x="577850" y="1412887"/>
            <a:ext cx="7548563" cy="863763"/>
            <a:chOff x="900113" y="2310706"/>
            <a:chExt cx="7548562" cy="864219"/>
          </a:xfrm>
        </p:grpSpPr>
        <p:sp>
          <p:nvSpPr>
            <p:cNvPr id="36879" name="矩形 7167"/>
            <p:cNvSpPr>
              <a:spLocks noChangeArrowheads="1"/>
            </p:cNvSpPr>
            <p:nvPr/>
          </p:nvSpPr>
          <p:spPr bwMode="auto">
            <a:xfrm>
              <a:off x="900113" y="2528253"/>
              <a:ext cx="7548562" cy="64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ct val="150000"/>
                </a:lnSpc>
              </a:pPr>
              <a:r>
                <a:rPr lang="zh-CN" altLang="en-US" sz="2400" b="1" dirty="0">
                  <a:solidFill>
                    <a:srgbClr val="000000"/>
                  </a:solidFill>
                  <a:latin typeface="宋体" pitchFamily="2" charset="-122"/>
                </a:rPr>
                <a:t> </a:t>
              </a:r>
              <a:r>
                <a:rPr lang="zh-CN" altLang="en-US" sz="2400" b="1" dirty="0" smtClean="0">
                  <a:solidFill>
                    <a:srgbClr val="000000"/>
                  </a:solidFill>
                  <a:latin typeface="宋体" pitchFamily="2" charset="-122"/>
                </a:rPr>
                <a:t>   </a:t>
              </a:r>
              <a:r>
                <a:rPr lang="zh-CN" altLang="zh-CN" sz="2400" b="1" dirty="0" smtClean="0">
                  <a:solidFill>
                    <a:srgbClr val="000000"/>
                  </a:solidFill>
                  <a:latin typeface="宋体" pitchFamily="2" charset="-122"/>
                </a:rPr>
                <a:t>连</a:t>
              </a:r>
              <a:r>
                <a:rPr lang="en-US" altLang="zh-CN" sz="2400" b="1" dirty="0" smtClean="0">
                  <a:solidFill>
                    <a:srgbClr val="000000"/>
                  </a:solidFill>
                  <a:latin typeface="宋体" pitchFamily="2" charset="-122"/>
                </a:rPr>
                <a:t> </a:t>
              </a:r>
              <a:r>
                <a:rPr lang="zh-CN" altLang="zh-CN" sz="2400" b="1" dirty="0">
                  <a:solidFill>
                    <a:srgbClr val="000000"/>
                  </a:solidFill>
                  <a:latin typeface="宋体" pitchFamily="2" charset="-122"/>
                </a:rPr>
                <a:t>一</a:t>
              </a:r>
              <a:r>
                <a:rPr lang="en-US" altLang="zh-CN" sz="2400" b="1" dirty="0">
                  <a:solidFill>
                    <a:srgbClr val="000000"/>
                  </a:solidFill>
                  <a:latin typeface="宋体" pitchFamily="2" charset="-122"/>
                </a:rPr>
                <a:t> </a:t>
              </a:r>
              <a:r>
                <a:rPr lang="zh-CN" altLang="zh-CN" sz="2400" b="1" dirty="0">
                  <a:solidFill>
                    <a:srgbClr val="000000"/>
                  </a:solidFill>
                  <a:latin typeface="宋体" pitchFamily="2" charset="-122"/>
                </a:rPr>
                <a:t>连</a:t>
              </a:r>
              <a:r>
                <a:rPr lang="zh-CN" altLang="en-US" sz="2400" b="1" dirty="0">
                  <a:solidFill>
                    <a:srgbClr val="000000"/>
                  </a:solidFill>
                  <a:latin typeface="宋体" pitchFamily="2" charset="-122"/>
                </a:rPr>
                <a:t>。</a:t>
              </a:r>
            </a:p>
          </p:txBody>
        </p:sp>
        <p:sp>
          <p:nvSpPr>
            <p:cNvPr id="36880" name="矩形 2"/>
            <p:cNvSpPr>
              <a:spLocks noChangeArrowheads="1"/>
            </p:cNvSpPr>
            <p:nvPr/>
          </p:nvSpPr>
          <p:spPr bwMode="auto">
            <a:xfrm>
              <a:off x="1519238" y="2310706"/>
              <a:ext cx="6730999" cy="400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/>
              <a:r>
                <a:rPr lang="en-US" altLang="zh-CN" sz="2000" b="1">
                  <a:solidFill>
                    <a:srgbClr val="000000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lián  yi   lián</a:t>
              </a:r>
              <a:endParaRPr lang="zh-CN" altLang="en-US" sz="2000" b="1">
                <a:solidFill>
                  <a:srgbClr val="000000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36870" name="矩形 1"/>
          <p:cNvSpPr>
            <a:spLocks noChangeArrowheads="1"/>
          </p:cNvSpPr>
          <p:nvPr/>
        </p:nvSpPr>
        <p:spPr bwMode="auto">
          <a:xfrm>
            <a:off x="1200150" y="2298712"/>
            <a:ext cx="6996113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50000"/>
              </a:lnSpc>
            </a:pPr>
            <a:r>
              <a:rPr lang="zh-CN" altLang="zh-CN" sz="2400" b="1">
                <a:solidFill>
                  <a:srgbClr val="000000"/>
                </a:solidFill>
                <a:latin typeface="宋体" pitchFamily="2" charset="-122"/>
              </a:rPr>
              <a:t>熊　　 遍　　 脸　　 准　　 通　　 连　　 点</a:t>
            </a:r>
          </a:p>
          <a:p>
            <a:pPr defTabSz="914400" eaLnBrk="1" hangingPunct="1"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宋体" pitchFamily="2" charset="-122"/>
              </a:rPr>
              <a:t> </a:t>
            </a:r>
            <a:endParaRPr lang="zh-CN" altLang="zh-CN" sz="2400" b="1">
              <a:solidFill>
                <a:srgbClr val="000000"/>
              </a:solidFill>
              <a:latin typeface="宋体" pitchFamily="2" charset="-122"/>
            </a:endParaRPr>
          </a:p>
          <a:p>
            <a:pPr defTabSz="914400" eaLnBrk="1" hangingPunct="1">
              <a:lnSpc>
                <a:spcPct val="150000"/>
              </a:lnSpc>
            </a:pPr>
            <a:r>
              <a:rPr lang="zh-CN" altLang="zh-CN" sz="2400" b="1">
                <a:solidFill>
                  <a:srgbClr val="000000"/>
                </a:solidFill>
                <a:latin typeface="宋体" pitchFamily="2" charset="-122"/>
              </a:rPr>
              <a:t>　　　</a:t>
            </a:r>
            <a:endParaRPr lang="en-US" altLang="zh-CN" sz="2400" b="1">
              <a:solidFill>
                <a:srgbClr val="000000"/>
              </a:solidFill>
              <a:latin typeface="宋体" pitchFamily="2" charset="-122"/>
            </a:endParaRPr>
          </a:p>
          <a:p>
            <a:pPr defTabSz="914400" eaLnBrk="1" hangingPunct="1"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宋体" pitchFamily="2" charset="-122"/>
              </a:rPr>
              <a:t>       </a:t>
            </a:r>
            <a:r>
              <a:rPr lang="zh-CN" altLang="zh-CN" sz="2400" b="1">
                <a:solidFill>
                  <a:srgbClr val="000000"/>
                </a:solidFill>
                <a:latin typeface="宋体" pitchFamily="2" charset="-122"/>
              </a:rPr>
              <a:t>前鼻音　　　　　　　　　后鼻音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1484313" y="2803537"/>
            <a:ext cx="4613275" cy="143986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2568575" y="2803537"/>
            <a:ext cx="144463" cy="12954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3000375" y="2803537"/>
            <a:ext cx="576263" cy="12954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699000" y="2803537"/>
            <a:ext cx="1398588" cy="143986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5737225" y="2803537"/>
            <a:ext cx="647700" cy="143986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3289300" y="2803537"/>
            <a:ext cx="3527425" cy="143986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3289300" y="2803537"/>
            <a:ext cx="4608513" cy="143986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组合 15"/>
          <p:cNvGrpSpPr/>
          <p:nvPr/>
        </p:nvGrpSpPr>
        <p:grpSpPr>
          <a:xfrm>
            <a:off x="490538" y="703263"/>
            <a:ext cx="2097087" cy="711200"/>
            <a:chOff x="5241154" y="711201"/>
            <a:chExt cx="2364750" cy="801612"/>
          </a:xfrm>
        </p:grpSpPr>
        <p:pic>
          <p:nvPicPr>
            <p:cNvPr id="20" name="Picture 23" descr="E:\各版本共用文件\0未分类文件\图片\气泡\2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5241154" y="711201"/>
              <a:ext cx="2364750" cy="801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矩形 20"/>
            <p:cNvSpPr/>
            <p:nvPr/>
          </p:nvSpPr>
          <p:spPr>
            <a:xfrm>
              <a:off x="5692317" y="773108"/>
              <a:ext cx="1416039" cy="58472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3200" b="1" dirty="0">
                  <a:ln>
                    <a:solidFill>
                      <a:schemeClr val="accent6">
                        <a:lumMod val="40000"/>
                        <a:lumOff val="60000"/>
                      </a:schemeClr>
                    </a:solidFill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练一练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4002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7183"/>
          <p:cNvGrpSpPr/>
          <p:nvPr/>
        </p:nvGrpSpPr>
        <p:grpSpPr>
          <a:xfrm>
            <a:off x="1004888" y="1516063"/>
            <a:ext cx="7412037" cy="649287"/>
            <a:chOff x="923767" y="3146468"/>
            <a:chExt cx="7464657" cy="648072"/>
          </a:xfrm>
        </p:grpSpPr>
        <p:pic>
          <p:nvPicPr>
            <p:cNvPr id="6" name="Picture 16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923767" y="3167579"/>
              <a:ext cx="1237239" cy="6269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6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2456619" y="3160835"/>
              <a:ext cx="1249943" cy="6269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6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4015731" y="3153212"/>
              <a:ext cx="1249943" cy="6269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6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5548582" y="3146468"/>
              <a:ext cx="1249943" cy="6269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矩形 8"/>
            <p:cNvSpPr>
              <a:spLocks noChangeArrowheads="1"/>
            </p:cNvSpPr>
            <p:nvPr/>
          </p:nvSpPr>
          <p:spPr bwMode="auto">
            <a:xfrm>
              <a:off x="1261924" y="3246189"/>
              <a:ext cx="74974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defTabSz="914400"/>
              <a:r>
                <a:rPr lang="en-US" altLang="zh-CN" sz="2400" b="1">
                  <a:solidFill>
                    <a:srgbClr val="000000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hǔ            </a:t>
              </a:r>
              <a:endParaRPr lang="zh-CN" altLang="en-US">
                <a:solidFill>
                  <a:srgbClr val="000000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1" name="矩形 10"/>
            <p:cNvSpPr>
              <a:spLocks noChangeArrowheads="1"/>
            </p:cNvSpPr>
            <p:nvPr/>
          </p:nvSpPr>
          <p:spPr bwMode="auto">
            <a:xfrm>
              <a:off x="5832152" y="3196990"/>
              <a:ext cx="956507" cy="46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defTabSz="914400"/>
              <a:r>
                <a:rPr lang="en-US" altLang="zh-CN" sz="2400" b="1">
                  <a:solidFill>
                    <a:srgbClr val="000000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zhù</a:t>
              </a:r>
              <a:endParaRPr lang="zh-CN" altLang="en-US">
                <a:solidFill>
                  <a:srgbClr val="000000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cxnSp>
          <p:nvCxnSpPr>
            <p:cNvPr id="12" name="直接连接符 11"/>
            <p:cNvCxnSpPr>
              <a:stCxn id="7" idx="2"/>
              <a:endCxn id="7" idx="2"/>
            </p:cNvCxnSpPr>
            <p:nvPr/>
          </p:nvCxnSpPr>
          <p:spPr>
            <a:xfrm flipH="1">
              <a:off x="3080507" y="3788202"/>
              <a:ext cx="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矩形 7168"/>
            <p:cNvSpPr>
              <a:spLocks noChangeArrowheads="1"/>
            </p:cNvSpPr>
            <p:nvPr/>
          </p:nvSpPr>
          <p:spPr bwMode="auto">
            <a:xfrm>
              <a:off x="2821497" y="3201842"/>
              <a:ext cx="549214" cy="460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14400"/>
              <a:r>
                <a:rPr lang="en-US" altLang="zh-CN" sz="2400" b="1">
                  <a:solidFill>
                    <a:srgbClr val="000000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wù</a:t>
              </a:r>
              <a:endParaRPr lang="zh-CN" altLang="en-US">
                <a:solidFill>
                  <a:srgbClr val="000000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4" name="矩形 7169"/>
            <p:cNvSpPr>
              <a:spLocks noChangeArrowheads="1"/>
            </p:cNvSpPr>
            <p:nvPr/>
          </p:nvSpPr>
          <p:spPr bwMode="auto">
            <a:xfrm>
              <a:off x="4233361" y="3201819"/>
              <a:ext cx="943123" cy="460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14400"/>
              <a:r>
                <a:rPr lang="en-US" altLang="zh-CN" sz="2400" b="1">
                  <a:solidFill>
                    <a:srgbClr val="000000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xióng </a:t>
              </a:r>
              <a:endParaRPr lang="zh-CN" altLang="en-US">
                <a:solidFill>
                  <a:srgbClr val="000000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pic>
          <p:nvPicPr>
            <p:cNvPr id="15" name="Picture 16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7138481" y="3146468"/>
              <a:ext cx="1249943" cy="6269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矩形 46"/>
            <p:cNvSpPr>
              <a:spLocks noChangeArrowheads="1"/>
            </p:cNvSpPr>
            <p:nvPr/>
          </p:nvSpPr>
          <p:spPr bwMode="auto">
            <a:xfrm>
              <a:off x="7391334" y="3223067"/>
              <a:ext cx="956507" cy="460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defTabSz="914400"/>
              <a:r>
                <a:rPr lang="en-US" altLang="zh-CN" sz="2400" b="1">
                  <a:solidFill>
                    <a:srgbClr val="000000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tōng</a:t>
              </a:r>
              <a:endParaRPr lang="zh-CN" altLang="en-US">
                <a:solidFill>
                  <a:srgbClr val="000000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19" name="组合 7184"/>
          <p:cNvGrpSpPr/>
          <p:nvPr/>
        </p:nvGrpSpPr>
        <p:grpSpPr>
          <a:xfrm>
            <a:off x="1077913" y="3525838"/>
            <a:ext cx="7488237" cy="1217612"/>
            <a:chOff x="899592" y="4514620"/>
            <a:chExt cx="7488832" cy="1218636"/>
          </a:xfrm>
        </p:grpSpPr>
        <p:pic>
          <p:nvPicPr>
            <p:cNvPr id="20" name="Picture 17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899592" y="4514620"/>
              <a:ext cx="1261414" cy="11739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17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2454530" y="4532953"/>
              <a:ext cx="1261414" cy="11739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17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4045871" y="4514620"/>
              <a:ext cx="1261414" cy="11739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17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5600809" y="4532953"/>
              <a:ext cx="1261414" cy="11739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矩形 41"/>
            <p:cNvSpPr>
              <a:spLocks noChangeArrowheads="1"/>
            </p:cNvSpPr>
            <p:nvPr/>
          </p:nvSpPr>
          <p:spPr bwMode="auto">
            <a:xfrm>
              <a:off x="1283798" y="4862574"/>
              <a:ext cx="523917" cy="462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defTabSz="914400"/>
              <a:r>
                <a:rPr lang="zh-CN" altLang="en-US" sz="2400" b="1">
                  <a:solidFill>
                    <a:srgbClr val="000000"/>
                  </a:solidFill>
                  <a:latin typeface="宋体" pitchFamily="2" charset="-122"/>
                </a:rPr>
                <a:t>物</a:t>
              </a:r>
            </a:p>
          </p:txBody>
        </p:sp>
        <p:sp>
          <p:nvSpPr>
            <p:cNvPr id="25" name="矩形 9"/>
            <p:cNvSpPr>
              <a:spLocks noChangeArrowheads="1"/>
            </p:cNvSpPr>
            <p:nvPr/>
          </p:nvSpPr>
          <p:spPr bwMode="auto">
            <a:xfrm>
              <a:off x="4469206" y="4858590"/>
              <a:ext cx="52208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defTabSz="914400"/>
              <a:r>
                <a:rPr lang="zh-CN" altLang="en-US" sz="2400" b="1">
                  <a:solidFill>
                    <a:srgbClr val="000000"/>
                  </a:solidFill>
                  <a:latin typeface="宋体" pitchFamily="2" charset="-122"/>
                </a:rPr>
                <a:t>熊</a:t>
              </a:r>
              <a:endParaRPr lang="zh-CN" altLang="en-US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pic>
          <p:nvPicPr>
            <p:cNvPr id="26" name="Picture 17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7127010" y="4559332"/>
              <a:ext cx="1261414" cy="11739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矩形 7170"/>
            <p:cNvSpPr>
              <a:spLocks noChangeArrowheads="1"/>
            </p:cNvSpPr>
            <p:nvPr/>
          </p:nvSpPr>
          <p:spPr bwMode="auto">
            <a:xfrm>
              <a:off x="6023338" y="4889082"/>
              <a:ext cx="49404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14400"/>
              <a:r>
                <a:rPr lang="zh-CN" altLang="en-US" sz="2400" b="1">
                  <a:solidFill>
                    <a:srgbClr val="000000"/>
                  </a:solidFill>
                  <a:latin typeface="宋体" pitchFamily="2" charset="-122"/>
                </a:rPr>
                <a:t>通</a:t>
              </a:r>
              <a:endParaRPr lang="zh-CN" altLang="en-US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8" name="矩形 7171"/>
            <p:cNvSpPr>
              <a:spLocks noChangeArrowheads="1"/>
            </p:cNvSpPr>
            <p:nvPr/>
          </p:nvSpPr>
          <p:spPr bwMode="auto">
            <a:xfrm>
              <a:off x="2866561" y="4915461"/>
              <a:ext cx="49404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14400"/>
              <a:r>
                <a:rPr lang="zh-CN" altLang="en-US" sz="2400" b="1">
                  <a:solidFill>
                    <a:srgbClr val="000000"/>
                  </a:solidFill>
                  <a:latin typeface="宋体" pitchFamily="2" charset="-122"/>
                </a:rPr>
                <a:t>虎</a:t>
              </a:r>
              <a:endParaRPr lang="zh-CN" altLang="en-US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9" name="矩形 7172"/>
            <p:cNvSpPr>
              <a:spLocks noChangeArrowheads="1"/>
            </p:cNvSpPr>
            <p:nvPr/>
          </p:nvSpPr>
          <p:spPr bwMode="auto">
            <a:xfrm>
              <a:off x="7557997" y="4915461"/>
              <a:ext cx="49404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14400"/>
              <a:r>
                <a:rPr lang="zh-CN" altLang="en-US" sz="2400" b="1">
                  <a:solidFill>
                    <a:srgbClr val="000000"/>
                  </a:solidFill>
                  <a:latin typeface="宋体" pitchFamily="2" charset="-122"/>
                </a:rPr>
                <a:t>注</a:t>
              </a:r>
              <a:endParaRPr lang="zh-CN" altLang="en-US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30" name="组合 6"/>
          <p:cNvGrpSpPr/>
          <p:nvPr/>
        </p:nvGrpSpPr>
        <p:grpSpPr>
          <a:xfrm>
            <a:off x="430213" y="660403"/>
            <a:ext cx="8012112" cy="752475"/>
            <a:chOff x="755576" y="2449074"/>
            <a:chExt cx="4895557" cy="754476"/>
          </a:xfrm>
        </p:grpSpPr>
        <p:sp>
          <p:nvSpPr>
            <p:cNvPr id="31" name="矩形 4"/>
            <p:cNvSpPr>
              <a:spLocks noChangeArrowheads="1"/>
            </p:cNvSpPr>
            <p:nvPr/>
          </p:nvSpPr>
          <p:spPr bwMode="auto">
            <a:xfrm>
              <a:off x="1078998" y="2449074"/>
              <a:ext cx="4572135" cy="400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defTabSz="914400"/>
              <a:r>
                <a:rPr lang="en-US" altLang="zh-CN" sz="2000" b="1" err="1">
                  <a:solidFill>
                    <a:srgbClr val="000000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xuǎn zé zhèng què  de   dú    yīn      lián   yi    lián </a:t>
              </a:r>
            </a:p>
          </p:txBody>
        </p:sp>
        <p:sp>
          <p:nvSpPr>
            <p:cNvPr id="32" name="矩形 5"/>
            <p:cNvSpPr>
              <a:spLocks noChangeArrowheads="1"/>
            </p:cNvSpPr>
            <p:nvPr/>
          </p:nvSpPr>
          <p:spPr bwMode="auto">
            <a:xfrm>
              <a:off x="755576" y="2741038"/>
              <a:ext cx="4572000" cy="462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defTabSz="914400"/>
              <a:r>
                <a:rPr lang="zh-CN" altLang="en-US" sz="2400" b="1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       选  </a:t>
              </a:r>
              <a:r>
                <a:rPr lang="zh-CN" altLang="en-US" sz="2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择  正  确  的  读   音， 连  一  连。</a:t>
              </a:r>
            </a:p>
          </p:txBody>
        </p:sp>
      </p:grpSp>
      <p:cxnSp>
        <p:nvCxnSpPr>
          <p:cNvPr id="33" name="直接连接符 32"/>
          <p:cNvCxnSpPr/>
          <p:nvPr/>
        </p:nvCxnSpPr>
        <p:spPr>
          <a:xfrm>
            <a:off x="1724025" y="2078038"/>
            <a:ext cx="1320800" cy="17907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H="1">
            <a:off x="1908175" y="2081213"/>
            <a:ext cx="1211263" cy="163353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4646613" y="2078038"/>
            <a:ext cx="82550" cy="158432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6300788" y="2028825"/>
            <a:ext cx="1508125" cy="168592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H="1">
            <a:off x="6642100" y="2054225"/>
            <a:ext cx="1181100" cy="170656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图片 24" descr="http://www.zxxk.com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3400" y="739775"/>
            <a:ext cx="471488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27958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8435"/>
          <p:cNvGrpSpPr/>
          <p:nvPr/>
        </p:nvGrpSpPr>
        <p:grpSpPr>
          <a:xfrm>
            <a:off x="703806" y="3912987"/>
            <a:ext cx="8004175" cy="919401"/>
            <a:chOff x="722856" y="3996268"/>
            <a:chExt cx="8002846" cy="920411"/>
          </a:xfrm>
        </p:grpSpPr>
        <p:sp>
          <p:nvSpPr>
            <p:cNvPr id="14" name="任意多边形 13"/>
            <p:cNvSpPr/>
            <p:nvPr/>
          </p:nvSpPr>
          <p:spPr>
            <a:xfrm>
              <a:off x="722856" y="4155763"/>
              <a:ext cx="1280899" cy="360758"/>
            </a:xfrm>
            <a:custGeom>
              <a:avLst/>
              <a:gdLst>
                <a:gd name="connsiteX0" fmla="*/ 0 w 1095560"/>
                <a:gd name="connsiteY0" fmla="*/ 0 h 361037"/>
                <a:gd name="connsiteX1" fmla="*/ 1095560 w 1095560"/>
                <a:gd name="connsiteY1" fmla="*/ 0 h 361037"/>
                <a:gd name="connsiteX2" fmla="*/ 1095560 w 1095560"/>
                <a:gd name="connsiteY2" fmla="*/ 361037 h 361037"/>
                <a:gd name="connsiteX3" fmla="*/ 0 w 1095560"/>
                <a:gd name="connsiteY3" fmla="*/ 361037 h 361037"/>
                <a:gd name="connsiteX4" fmla="*/ 0 w 1095560"/>
                <a:gd name="connsiteY4" fmla="*/ 0 h 361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5560" h="361037">
                  <a:moveTo>
                    <a:pt x="0" y="0"/>
                  </a:moveTo>
                  <a:lnTo>
                    <a:pt x="1095560" y="0"/>
                  </a:lnTo>
                  <a:lnTo>
                    <a:pt x="1095560" y="361037"/>
                  </a:lnTo>
                  <a:lnTo>
                    <a:pt x="0" y="36103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25400" tIns="25400" rIns="25400" bIns="25400" anchor="ctr"/>
            <a:lstStyle/>
            <a:p>
              <a:pPr marL="0" marR="0" lvl="0" indent="0" algn="ctr" defTabSz="8890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黑体" pitchFamily="49" charset="-122"/>
                  <a:ea typeface="黑体" panose="02010609060101010101" pitchFamily="49" charset="-122"/>
                  <a:cs typeface="+mn-cs"/>
                </a:rPr>
                <a:t>读一读</a:t>
              </a: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黑体" pitchFamily="49" charset="-122"/>
                  <a:ea typeface="黑体" panose="02010609060101010101" pitchFamily="49" charset="-122"/>
                  <a:cs typeface="+mn-cs"/>
                </a:rPr>
                <a:t>:</a:t>
              </a:r>
              <a:endParaRPr kumimoji="0" 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grpSp>
          <p:nvGrpSpPr>
            <p:cNvPr id="18450" name="组合 58"/>
            <p:cNvGrpSpPr/>
            <p:nvPr/>
          </p:nvGrpSpPr>
          <p:grpSpPr>
            <a:xfrm>
              <a:off x="1923480" y="3996268"/>
              <a:ext cx="6802222" cy="920411"/>
              <a:chOff x="2028255" y="3996268"/>
              <a:chExt cx="6802222" cy="920411"/>
            </a:xfrm>
          </p:grpSpPr>
          <p:sp>
            <p:nvSpPr>
              <p:cNvPr id="18451" name="圆角矩形 20"/>
              <p:cNvSpPr/>
              <p:nvPr/>
            </p:nvSpPr>
            <p:spPr>
              <a:xfrm>
                <a:off x="2028255" y="3996268"/>
                <a:ext cx="6802222" cy="920411"/>
              </a:xfrm>
              <a:prstGeom prst="roundRect">
                <a:avLst>
                  <a:gd name="adj" fmla="val 16667"/>
                </a:avLst>
              </a:prstGeom>
              <a:noFill/>
              <a:ln w="19050">
                <a:noFill/>
              </a:ln>
            </p:spPr>
            <p:txBody>
              <a:bodyPr anchor="b">
                <a:spAutoFit/>
              </a:bodyPr>
              <a:lstStyle/>
              <a:p>
                <a:r>
                  <a:rPr sz="2400" b="1" dirty="0" err="1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我参（</a:t>
                </a:r>
                <a:r>
                  <a:rPr sz="2400" b="1" dirty="0" err="1">
                    <a:solidFill>
                      <a:srgbClr val="000000"/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</a:rPr>
                  <a:t>cān</a:t>
                </a:r>
                <a:r>
                  <a:rPr sz="2400" b="1" dirty="0" err="1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）加活动受伤了，妈妈买了一根人参（</a:t>
                </a:r>
                <a:r>
                  <a:rPr sz="2400" b="1" dirty="0" err="1">
                    <a:solidFill>
                      <a:srgbClr val="000000"/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</a:rPr>
                  <a:t>shēn</a:t>
                </a:r>
                <a:r>
                  <a:rPr sz="2400" b="1" dirty="0" err="1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）给我熬汤喝</a:t>
                </a:r>
                <a:r>
                  <a:rPr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。</a:t>
                </a:r>
              </a:p>
            </p:txBody>
          </p:sp>
          <p:sp>
            <p:nvSpPr>
              <p:cNvPr id="18452" name="TextBox 17"/>
              <p:cNvSpPr txBox="1"/>
              <p:nvPr/>
            </p:nvSpPr>
            <p:spPr>
              <a:xfrm>
                <a:off x="8167007" y="4293601"/>
                <a:ext cx="277812" cy="40046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2000" b="1">
                    <a:solidFill>
                      <a:srgbClr val="FF0000"/>
                    </a:solidFill>
                    <a:latin typeface="宋体" pitchFamily="2" charset="-122"/>
                  </a:rPr>
                  <a:t>•</a:t>
                </a:r>
                <a:endParaRPr lang="zh-CN" altLang="en-US" sz="2000" b="1">
                  <a:solidFill>
                    <a:srgbClr val="FF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8453" name="TextBox 17"/>
              <p:cNvSpPr txBox="1"/>
              <p:nvPr/>
            </p:nvSpPr>
            <p:spPr>
              <a:xfrm>
                <a:off x="2480136" y="4266050"/>
                <a:ext cx="277812" cy="40046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2000" b="1">
                    <a:solidFill>
                      <a:srgbClr val="FF0000"/>
                    </a:solidFill>
                    <a:latin typeface="宋体" pitchFamily="2" charset="-122"/>
                  </a:rPr>
                  <a:t>•</a:t>
                </a:r>
                <a:endParaRPr lang="zh-CN" altLang="en-US" sz="2000" b="1">
                  <a:solidFill>
                    <a:srgbClr val="FF0000"/>
                  </a:solidFill>
                  <a:latin typeface="Calibri" panose="020F0502020204030204" pitchFamily="34" charset="0"/>
                </a:endParaRPr>
              </a:p>
            </p:txBody>
          </p:sp>
        </p:grpSp>
      </p:grpSp>
      <p:grpSp>
        <p:nvGrpSpPr>
          <p:cNvPr id="4" name="组合 60"/>
          <p:cNvGrpSpPr/>
          <p:nvPr/>
        </p:nvGrpSpPr>
        <p:grpSpPr>
          <a:xfrm>
            <a:off x="2602522" y="2738105"/>
            <a:ext cx="3314700" cy="1383665"/>
            <a:chOff x="2545335" y="2524125"/>
            <a:chExt cx="3314127" cy="1383665"/>
          </a:xfrm>
        </p:grpSpPr>
        <p:sp>
          <p:nvSpPr>
            <p:cNvPr id="18445" name="TextBox 13"/>
            <p:cNvSpPr txBox="1"/>
            <p:nvPr/>
          </p:nvSpPr>
          <p:spPr>
            <a:xfrm>
              <a:off x="2545335" y="2992437"/>
              <a:ext cx="569913" cy="52197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2800" b="1">
                  <a:solidFill>
                    <a:srgbClr val="FF0000"/>
                  </a:solidFill>
                  <a:latin typeface="宋体" pitchFamily="2" charset="-122"/>
                </a:rPr>
                <a:t>参</a:t>
              </a:r>
            </a:p>
          </p:txBody>
        </p:sp>
        <p:grpSp>
          <p:nvGrpSpPr>
            <p:cNvPr id="18446" name="组合 5"/>
            <p:cNvGrpSpPr/>
            <p:nvPr/>
          </p:nvGrpSpPr>
          <p:grpSpPr>
            <a:xfrm>
              <a:off x="3119911" y="2524125"/>
              <a:ext cx="2739551" cy="1383665"/>
              <a:chOff x="2242564" y="4801106"/>
              <a:chExt cx="2739027" cy="1846288"/>
            </a:xfrm>
          </p:grpSpPr>
          <p:sp>
            <p:nvSpPr>
              <p:cNvPr id="15" name="左大括号 14"/>
              <p:cNvSpPr/>
              <p:nvPr/>
            </p:nvSpPr>
            <p:spPr>
              <a:xfrm>
                <a:off x="2242564" y="5116728"/>
                <a:ext cx="166626" cy="1266728"/>
              </a:xfrm>
              <a:prstGeom prst="leftBrace">
                <a:avLst/>
              </a:prstGeom>
              <a:ln w="19050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448" name="TextBox 15"/>
              <p:cNvSpPr txBox="1"/>
              <p:nvPr/>
            </p:nvSpPr>
            <p:spPr>
              <a:xfrm>
                <a:off x="2375415" y="4801106"/>
                <a:ext cx="2606176" cy="1846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2800" b="1">
                    <a:solidFill>
                      <a:srgbClr val="FF0000"/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</a:rPr>
                  <a:t>cān  </a:t>
                </a:r>
                <a:r>
                  <a:rPr lang="zh-CN" altLang="en-US" sz="2800" b="1">
                    <a:solidFill>
                      <a:srgbClr val="FF0000"/>
                    </a:solidFill>
                    <a:latin typeface="宋体" pitchFamily="2" charset="-122"/>
                  </a:rPr>
                  <a:t>（参加）</a:t>
                </a:r>
                <a:endParaRPr lang="en-US" altLang="zh-CN" sz="2800" b="1">
                  <a:solidFill>
                    <a:srgbClr val="FF0000"/>
                  </a:solidFill>
                  <a:latin typeface="宋体" pitchFamily="2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en-US" sz="2800" b="1">
                    <a:solidFill>
                      <a:srgbClr val="FF0000"/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</a:rPr>
                  <a:t>shēn</a:t>
                </a:r>
                <a:r>
                  <a:rPr lang="en-US" altLang="zh-CN" sz="2800" b="1">
                    <a:solidFill>
                      <a:srgbClr val="FF0000"/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</a:rPr>
                  <a:t> </a:t>
                </a:r>
                <a:r>
                  <a:rPr lang="zh-CN" altLang="en-US" sz="2800" b="1">
                    <a:solidFill>
                      <a:srgbClr val="FF0000"/>
                    </a:solidFill>
                    <a:latin typeface="宋体" pitchFamily="2" charset="-122"/>
                  </a:rPr>
                  <a:t>（人参）</a:t>
                </a:r>
              </a:p>
            </p:txBody>
          </p:sp>
        </p:grpSp>
      </p:grpSp>
      <p:grpSp>
        <p:nvGrpSpPr>
          <p:cNvPr id="6" name="组合 22"/>
          <p:cNvGrpSpPr/>
          <p:nvPr/>
        </p:nvGrpSpPr>
        <p:grpSpPr>
          <a:xfrm>
            <a:off x="703806" y="740719"/>
            <a:ext cx="1464632" cy="531209"/>
            <a:chOff x="846681" y="1213040"/>
            <a:chExt cx="1464632" cy="531209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24" name="圆角矩形 23"/>
            <p:cNvSpPr/>
            <p:nvPr/>
          </p:nvSpPr>
          <p:spPr>
            <a:xfrm>
              <a:off x="906463" y="1213040"/>
              <a:ext cx="1310700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marL="0" marR="0" lvl="0" indent="0" algn="l" defTabSz="16002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多音字</a:t>
              </a:r>
            </a:p>
          </p:txBody>
        </p:sp>
        <p:sp>
          <p:nvSpPr>
            <p:cNvPr id="25" name="直线连接符 21"/>
            <p:cNvSpPr>
              <a:spLocks noChangeShapeType="1"/>
            </p:cNvSpPr>
            <p:nvPr/>
          </p:nvSpPr>
          <p:spPr bwMode="auto">
            <a:xfrm flipV="1">
              <a:off x="846681" y="1717378"/>
              <a:ext cx="1464632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8437" name="组合 61"/>
          <p:cNvGrpSpPr/>
          <p:nvPr/>
        </p:nvGrpSpPr>
        <p:grpSpPr>
          <a:xfrm>
            <a:off x="727075" y="1295400"/>
            <a:ext cx="7704138" cy="1839455"/>
            <a:chOff x="698500" y="1304925"/>
            <a:chExt cx="6115050" cy="1840446"/>
          </a:xfrm>
        </p:grpSpPr>
        <p:sp>
          <p:nvSpPr>
            <p:cNvPr id="18443" name="Rectangle 6"/>
            <p:cNvSpPr/>
            <p:nvPr/>
          </p:nvSpPr>
          <p:spPr>
            <a:xfrm>
              <a:off x="698500" y="1304925"/>
              <a:ext cx="6115050" cy="1402519"/>
            </a:xfrm>
            <a:prstGeom prst="rect">
              <a:avLst/>
            </a:prstGeom>
            <a:noFill/>
            <a:ln w="3175">
              <a:noFill/>
            </a:ln>
          </p:spPr>
          <p:txBody>
            <a:bodyPr lIns="91439" tIns="45719" rIns="91439" bIns="45719"/>
            <a:lstStyle/>
            <a:p>
              <a:pPr algn="just">
                <a:lnSpc>
                  <a:spcPct val="160000"/>
                </a:lnSpc>
              </a:pPr>
              <a:r>
                <a:rPr lang="zh-CN" altLang="en-US" sz="2000" b="1" dirty="0">
                  <a:latin typeface="黑体" pitchFamily="49" charset="-122"/>
                  <a:ea typeface="黑体" panose="02010609060101010101" pitchFamily="49" charset="-122"/>
                </a:rPr>
                <a:t>读一读下面的句子，看看你有什么发现？</a:t>
              </a:r>
              <a:endParaRPr lang="en-US" altLang="zh-CN" sz="2000" b="1" dirty="0">
                <a:latin typeface="黑体" pitchFamily="49" charset="-122"/>
                <a:ea typeface="黑体" panose="02010609060101010101" pitchFamily="49" charset="-122"/>
              </a:endParaRPr>
            </a:p>
            <a:p>
              <a:pPr algn="just">
                <a:lnSpc>
                  <a:spcPct val="160000"/>
                </a:lnSpc>
              </a:pPr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r>
                <a:rPr sz="2400" dirty="0" err="1">
                  <a:latin typeface="楷体" panose="02010609060101010101" pitchFamily="49" charset="-122"/>
                  <a:ea typeface="楷体" panose="02010609060101010101" pitchFamily="49" charset="-122"/>
                </a:rPr>
                <a:t>狗熊用喇叭大声喊</a:t>
              </a:r>
              <a:r>
                <a:rPr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：“</a:t>
              </a:r>
              <a:r>
                <a:rPr sz="2400" dirty="0" err="1">
                  <a:latin typeface="楷体" panose="02010609060101010101" pitchFamily="49" charset="-122"/>
                  <a:ea typeface="楷体" panose="02010609060101010101" pitchFamily="49" charset="-122"/>
                </a:rPr>
                <a:t>大家注意，动物王国要开大会，请你们都参加</a:t>
              </a:r>
              <a:r>
                <a:rPr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！”</a:t>
              </a:r>
            </a:p>
          </p:txBody>
        </p:sp>
        <p:sp>
          <p:nvSpPr>
            <p:cNvPr id="18444" name="矩形 59"/>
            <p:cNvSpPr/>
            <p:nvPr/>
          </p:nvSpPr>
          <p:spPr>
            <a:xfrm>
              <a:off x="2212446" y="2746376"/>
              <a:ext cx="246971" cy="39899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FF0000"/>
                  </a:solidFill>
                  <a:latin typeface="宋体" pitchFamily="2" charset="-122"/>
                </a:rPr>
                <a:t>•</a:t>
              </a:r>
            </a:p>
          </p:txBody>
        </p:sp>
      </p:grpSp>
      <p:grpSp>
        <p:nvGrpSpPr>
          <p:cNvPr id="8" name="组合 70"/>
          <p:cNvGrpSpPr/>
          <p:nvPr/>
        </p:nvGrpSpPr>
        <p:grpSpPr>
          <a:xfrm>
            <a:off x="6711950" y="2803525"/>
            <a:ext cx="1793875" cy="1360488"/>
            <a:chOff x="6788695" y="1080879"/>
            <a:chExt cx="1793385" cy="1360214"/>
          </a:xfrm>
        </p:grpSpPr>
        <p:pic>
          <p:nvPicPr>
            <p:cNvPr id="72" name="Picture 14" descr="C:\Users\Administrator\Desktop\21579cb2206b352.jpg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6788695" y="1080879"/>
              <a:ext cx="1793385" cy="1360214"/>
            </a:xfrm>
            <a:prstGeom prst="rect">
              <a:avLst/>
            </a:prstGeom>
            <a:noFill/>
          </p:spPr>
        </p:pic>
        <p:sp>
          <p:nvSpPr>
            <p:cNvPr id="18442" name="矩形 72"/>
            <p:cNvSpPr/>
            <p:nvPr/>
          </p:nvSpPr>
          <p:spPr>
            <a:xfrm>
              <a:off x="7019122" y="1414395"/>
              <a:ext cx="1488266" cy="64633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b="1">
                  <a:latin typeface="Calibri" panose="020F0502020204030204" pitchFamily="34" charset="0"/>
                </a:rPr>
                <a:t>注意加点字的读音！</a:t>
              </a:r>
            </a:p>
          </p:txBody>
        </p:sp>
      </p:grpSp>
      <p:grpSp>
        <p:nvGrpSpPr>
          <p:cNvPr id="9" name="组合 18434"/>
          <p:cNvGrpSpPr/>
          <p:nvPr/>
        </p:nvGrpSpPr>
        <p:grpSpPr>
          <a:xfrm>
            <a:off x="6240998" y="814272"/>
            <a:ext cx="2654241" cy="1048661"/>
            <a:chOff x="6712495" y="-204171"/>
            <a:chExt cx="2654241" cy="1048661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18447" name="Picture 15" descr="C:\Users\Administrator\Desktop\1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6712495" y="-204171"/>
              <a:ext cx="2654241" cy="1048661"/>
            </a:xfrm>
            <a:prstGeom prst="rect">
              <a:avLst/>
            </a:prstGeom>
            <a:noFill/>
          </p:spPr>
        </p:pic>
        <p:sp>
          <p:nvSpPr>
            <p:cNvPr id="18434" name="矩形 18433"/>
            <p:cNvSpPr/>
            <p:nvPr/>
          </p:nvSpPr>
          <p:spPr>
            <a:xfrm>
              <a:off x="6975475" y="-102632"/>
              <a:ext cx="1589063" cy="83099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itchFamily="49" charset="-122"/>
                  <a:ea typeface="黑体" panose="02010609060101010101" pitchFamily="49" charset="-122"/>
                  <a:cs typeface="+mn-cs"/>
                </a:rPr>
                <a:t>加点的字是多音字！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组合 8"/>
          <p:cNvGrpSpPr/>
          <p:nvPr/>
        </p:nvGrpSpPr>
        <p:grpSpPr>
          <a:xfrm>
            <a:off x="2800431" y="863072"/>
            <a:ext cx="7920038" cy="840690"/>
            <a:chOff x="971551" y="1192347"/>
            <a:chExt cx="4680520" cy="840351"/>
          </a:xfrm>
        </p:grpSpPr>
        <p:sp>
          <p:nvSpPr>
            <p:cNvPr id="40969" name="矩形 9"/>
            <p:cNvSpPr>
              <a:spLocks noChangeArrowheads="1"/>
            </p:cNvSpPr>
            <p:nvPr/>
          </p:nvSpPr>
          <p:spPr bwMode="auto">
            <a:xfrm>
              <a:off x="971551" y="1473155"/>
              <a:ext cx="4680520" cy="559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ct val="150000"/>
                </a:lnSpc>
              </a:pPr>
              <a:r>
                <a:rPr lang="zh-CN" altLang="zh-CN" sz="2400" b="1" dirty="0" smtClean="0">
                  <a:solidFill>
                    <a:srgbClr val="000000"/>
                  </a:solidFill>
                  <a:latin typeface="宋体" pitchFamily="2" charset="-122"/>
                </a:rPr>
                <a:t>选</a:t>
              </a:r>
              <a:r>
                <a:rPr lang="en-US" altLang="zh-CN" sz="2400" b="1" dirty="0" smtClean="0">
                  <a:solidFill>
                    <a:srgbClr val="000000"/>
                  </a:solidFill>
                  <a:latin typeface="宋体" pitchFamily="2" charset="-122"/>
                </a:rPr>
                <a:t> </a:t>
              </a:r>
              <a:r>
                <a:rPr lang="zh-CN" altLang="zh-CN" sz="2400" b="1" dirty="0">
                  <a:solidFill>
                    <a:srgbClr val="000000"/>
                  </a:solidFill>
                  <a:latin typeface="宋体" pitchFamily="2" charset="-122"/>
                </a:rPr>
                <a:t>择</a:t>
              </a:r>
              <a:r>
                <a:rPr lang="en-US" altLang="zh-CN" sz="2400" b="1" dirty="0">
                  <a:solidFill>
                    <a:srgbClr val="000000"/>
                  </a:solidFill>
                  <a:latin typeface="宋体" pitchFamily="2" charset="-122"/>
                </a:rPr>
                <a:t> </a:t>
              </a:r>
              <a:r>
                <a:rPr lang="zh-CN" altLang="zh-CN" sz="2400" b="1" dirty="0">
                  <a:solidFill>
                    <a:srgbClr val="000000"/>
                  </a:solidFill>
                  <a:latin typeface="宋体" pitchFamily="2" charset="-122"/>
                </a:rPr>
                <a:t>正</a:t>
              </a:r>
              <a:r>
                <a:rPr lang="en-US" altLang="zh-CN" sz="2400" b="1" dirty="0">
                  <a:solidFill>
                    <a:srgbClr val="000000"/>
                  </a:solidFill>
                  <a:latin typeface="宋体" pitchFamily="2" charset="-122"/>
                </a:rPr>
                <a:t> </a:t>
              </a:r>
              <a:r>
                <a:rPr lang="zh-CN" altLang="zh-CN" sz="2400" b="1" dirty="0">
                  <a:solidFill>
                    <a:srgbClr val="000000"/>
                  </a:solidFill>
                  <a:latin typeface="宋体" pitchFamily="2" charset="-122"/>
                </a:rPr>
                <a:t>确</a:t>
              </a:r>
              <a:r>
                <a:rPr lang="en-US" altLang="zh-CN" sz="2400" b="1" dirty="0">
                  <a:solidFill>
                    <a:srgbClr val="000000"/>
                  </a:solidFill>
                  <a:latin typeface="宋体" pitchFamily="2" charset="-122"/>
                </a:rPr>
                <a:t> </a:t>
              </a:r>
              <a:r>
                <a:rPr lang="zh-CN" altLang="zh-CN" sz="2400" b="1" dirty="0">
                  <a:solidFill>
                    <a:srgbClr val="000000"/>
                  </a:solidFill>
                  <a:latin typeface="宋体" pitchFamily="2" charset="-122"/>
                </a:rPr>
                <a:t>的</a:t>
              </a:r>
              <a:r>
                <a:rPr lang="en-US" altLang="zh-CN" sz="2400" b="1" dirty="0">
                  <a:solidFill>
                    <a:srgbClr val="000000"/>
                  </a:solidFill>
                  <a:latin typeface="宋体" pitchFamily="2" charset="-122"/>
                </a:rPr>
                <a:t> </a:t>
              </a:r>
              <a:r>
                <a:rPr lang="zh-CN" altLang="zh-CN" sz="2400" b="1" dirty="0">
                  <a:solidFill>
                    <a:srgbClr val="000000"/>
                  </a:solidFill>
                  <a:latin typeface="宋体" pitchFamily="2" charset="-122"/>
                </a:rPr>
                <a:t>读</a:t>
              </a:r>
              <a:r>
                <a:rPr lang="en-US" altLang="zh-CN" sz="2400" b="1" dirty="0">
                  <a:solidFill>
                    <a:srgbClr val="000000"/>
                  </a:solidFill>
                  <a:latin typeface="宋体" pitchFamily="2" charset="-122"/>
                </a:rPr>
                <a:t> </a:t>
              </a:r>
              <a:r>
                <a:rPr lang="zh-CN" altLang="zh-CN" sz="2400" b="1" dirty="0">
                  <a:solidFill>
                    <a:srgbClr val="000000"/>
                  </a:solidFill>
                  <a:latin typeface="宋体" pitchFamily="2" charset="-122"/>
                </a:rPr>
                <a:t>音</a:t>
              </a:r>
              <a:r>
                <a:rPr lang="en-US" altLang="zh-CN" sz="2400" b="1" dirty="0">
                  <a:solidFill>
                    <a:srgbClr val="000000"/>
                  </a:solidFill>
                  <a:latin typeface="宋体" pitchFamily="2" charset="-122"/>
                </a:rPr>
                <a:t> </a:t>
              </a:r>
              <a:r>
                <a:rPr lang="zh-CN" altLang="zh-CN" sz="2400" b="1" dirty="0">
                  <a:solidFill>
                    <a:srgbClr val="000000"/>
                  </a:solidFill>
                  <a:latin typeface="宋体" pitchFamily="2" charset="-122"/>
                </a:rPr>
                <a:t>填</a:t>
              </a:r>
              <a:r>
                <a:rPr lang="en-US" altLang="zh-CN" sz="2400" b="1" dirty="0">
                  <a:solidFill>
                    <a:srgbClr val="000000"/>
                  </a:solidFill>
                  <a:latin typeface="宋体" pitchFamily="2" charset="-122"/>
                </a:rPr>
                <a:t> </a:t>
              </a:r>
              <a:r>
                <a:rPr lang="zh-CN" altLang="zh-CN" sz="2400" b="1" dirty="0">
                  <a:solidFill>
                    <a:srgbClr val="000000"/>
                  </a:solidFill>
                  <a:latin typeface="宋体" pitchFamily="2" charset="-122"/>
                </a:rPr>
                <a:t>空</a:t>
              </a:r>
              <a:r>
                <a:rPr lang="zh-CN" altLang="en-US" sz="2400" b="1" dirty="0">
                  <a:solidFill>
                    <a:srgbClr val="000000"/>
                  </a:solidFill>
                  <a:latin typeface="宋体" pitchFamily="2" charset="-122"/>
                </a:rPr>
                <a:t>。</a:t>
              </a:r>
              <a:endParaRPr lang="en-US" altLang="zh-CN" sz="2400" b="1" dirty="0">
                <a:solidFill>
                  <a:srgbClr val="000000"/>
                </a:solidFill>
                <a:latin typeface="宋体" pitchFamily="2" charset="-122"/>
              </a:endParaRPr>
            </a:p>
          </p:txBody>
        </p:sp>
        <p:sp>
          <p:nvSpPr>
            <p:cNvPr id="40970" name="矩形 10"/>
            <p:cNvSpPr>
              <a:spLocks noChangeArrowheads="1"/>
            </p:cNvSpPr>
            <p:nvPr/>
          </p:nvSpPr>
          <p:spPr bwMode="auto">
            <a:xfrm>
              <a:off x="971551" y="1192347"/>
              <a:ext cx="4068835" cy="399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/>
              <a:r>
                <a:rPr lang="en-US" altLang="zh-CN" sz="2000" b="1" err="1">
                  <a:solidFill>
                    <a:srgbClr val="000000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xuǎn zé zhènɡ què de   dú   yīn tián kònɡ</a:t>
              </a:r>
              <a:endParaRPr lang="zh-CN" altLang="en-US" sz="2000" b="1">
                <a:solidFill>
                  <a:srgbClr val="000000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958850" y="1731435"/>
            <a:ext cx="7200900" cy="286226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698625" defTabSz="914400">
              <a:lnSpc>
                <a:spcPct val="150000"/>
              </a:lnSpc>
              <a:defRPr/>
            </a:pPr>
            <a:r>
              <a:rPr lang="en-US" altLang="zh-CN" sz="2400" b="1" dirty="0" err="1">
                <a:solidFill>
                  <a:prstClr val="black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yāo</a:t>
            </a:r>
            <a:r>
              <a:rPr lang="zh-CN" altLang="zh-CN" sz="2400" b="1" dirty="0">
                <a:solidFill>
                  <a:prstClr val="black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　</a:t>
            </a:r>
            <a:r>
              <a:rPr lang="en-US" altLang="zh-CN" sz="2400" b="1" dirty="0">
                <a:solidFill>
                  <a:prstClr val="black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r>
              <a:rPr lang="en-US" altLang="zh-CN" sz="2400" b="1" dirty="0" err="1">
                <a:solidFill>
                  <a:prstClr val="black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yào</a:t>
            </a:r>
            <a:r>
              <a:rPr lang="zh-CN" altLang="zh-CN" sz="2400" b="1" dirty="0">
                <a:solidFill>
                  <a:prstClr val="black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　</a:t>
            </a:r>
            <a:r>
              <a:rPr lang="en-US" altLang="zh-CN" sz="2400" b="1" dirty="0">
                <a:solidFill>
                  <a:prstClr val="black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r>
              <a:rPr lang="en-US" altLang="zh-CN" sz="2400" b="1" dirty="0" err="1">
                <a:solidFill>
                  <a:prstClr val="black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hái</a:t>
            </a:r>
            <a:r>
              <a:rPr lang="zh-CN" altLang="zh-CN" sz="2400" b="1" dirty="0">
                <a:solidFill>
                  <a:prstClr val="black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　</a:t>
            </a:r>
            <a:r>
              <a:rPr lang="en-US" altLang="zh-CN" sz="2400" b="1" dirty="0">
                <a:solidFill>
                  <a:prstClr val="black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r>
              <a:rPr lang="en-US" altLang="zh-CN" sz="2400" b="1" dirty="0" err="1">
                <a:solidFill>
                  <a:prstClr val="black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huán</a:t>
            </a:r>
            <a:endParaRPr lang="en-US" altLang="zh-CN" sz="2400" b="1" dirty="0">
              <a:solidFill>
                <a:prstClr val="black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defTabSz="914400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prstClr val="black"/>
                </a:solidFill>
                <a:latin typeface="宋体"/>
                <a:ea typeface="宋体"/>
              </a:rPr>
              <a:t>1</a:t>
            </a:r>
            <a:r>
              <a:rPr lang="zh-CN" altLang="zh-CN" sz="2400" b="1" dirty="0">
                <a:solidFill>
                  <a:prstClr val="black"/>
                </a:solidFill>
                <a:latin typeface="宋体"/>
                <a:ea typeface="宋体"/>
              </a:rPr>
              <a:t>．狗熊的要</a:t>
            </a:r>
            <a:r>
              <a:rPr lang="en-US" altLang="zh-CN" sz="2400" b="1" dirty="0">
                <a:solidFill>
                  <a:prstClr val="black"/>
                </a:solidFill>
                <a:latin typeface="宋体"/>
                <a:ea typeface="宋体"/>
              </a:rPr>
              <a:t>(</a:t>
            </a:r>
            <a:r>
              <a:rPr lang="zh-CN" altLang="zh-CN" sz="2400" b="1" dirty="0">
                <a:solidFill>
                  <a:prstClr val="black"/>
                </a:solidFill>
                <a:latin typeface="宋体"/>
                <a:ea typeface="宋体"/>
              </a:rPr>
              <a:t>　</a:t>
            </a:r>
            <a:r>
              <a:rPr lang="en-US" altLang="zh-CN" sz="2400" b="1" dirty="0">
                <a:solidFill>
                  <a:prstClr val="black"/>
                </a:solidFill>
                <a:latin typeface="宋体"/>
                <a:ea typeface="宋体"/>
              </a:rPr>
              <a:t>  </a:t>
            </a:r>
            <a:r>
              <a:rPr lang="zh-CN" altLang="zh-CN" sz="2400" b="1" dirty="0">
                <a:solidFill>
                  <a:prstClr val="black"/>
                </a:solidFill>
                <a:latin typeface="宋体"/>
                <a:ea typeface="宋体"/>
              </a:rPr>
              <a:t>　　</a:t>
            </a:r>
            <a:r>
              <a:rPr lang="en-US" altLang="zh-CN" sz="2400" b="1" dirty="0">
                <a:solidFill>
                  <a:prstClr val="black"/>
                </a:solidFill>
                <a:latin typeface="宋体"/>
                <a:ea typeface="宋体"/>
              </a:rPr>
              <a:t>)</a:t>
            </a:r>
            <a:r>
              <a:rPr lang="zh-CN" altLang="zh-CN" sz="2400" b="1" dirty="0">
                <a:solidFill>
                  <a:prstClr val="black"/>
                </a:solidFill>
                <a:latin typeface="宋体"/>
                <a:ea typeface="宋体"/>
              </a:rPr>
              <a:t>求说了好多次也没说清楚。</a:t>
            </a:r>
          </a:p>
          <a:p>
            <a:pPr defTabSz="914400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prstClr val="black"/>
                </a:solidFill>
                <a:latin typeface="宋体"/>
                <a:ea typeface="宋体"/>
              </a:rPr>
              <a:t>2</a:t>
            </a:r>
            <a:r>
              <a:rPr lang="zh-CN" altLang="zh-CN" sz="2400" b="1" dirty="0">
                <a:solidFill>
                  <a:prstClr val="black"/>
                </a:solidFill>
                <a:latin typeface="宋体"/>
                <a:ea typeface="宋体"/>
              </a:rPr>
              <a:t>．动物王国要</a:t>
            </a:r>
            <a:r>
              <a:rPr lang="en-US" altLang="zh-CN" sz="2400" b="1" dirty="0">
                <a:solidFill>
                  <a:prstClr val="black"/>
                </a:solidFill>
                <a:latin typeface="宋体"/>
                <a:ea typeface="宋体"/>
              </a:rPr>
              <a:t>(</a:t>
            </a:r>
            <a:r>
              <a:rPr lang="zh-CN" altLang="zh-CN" sz="2400" b="1" dirty="0">
                <a:solidFill>
                  <a:prstClr val="black"/>
                </a:solidFill>
                <a:latin typeface="宋体"/>
                <a:ea typeface="宋体"/>
              </a:rPr>
              <a:t>　</a:t>
            </a:r>
            <a:r>
              <a:rPr lang="en-US" altLang="zh-CN" sz="2400" b="1" dirty="0">
                <a:solidFill>
                  <a:prstClr val="black"/>
                </a:solidFill>
                <a:latin typeface="宋体"/>
                <a:ea typeface="宋体"/>
              </a:rPr>
              <a:t>  </a:t>
            </a:r>
            <a:r>
              <a:rPr lang="zh-CN" altLang="zh-CN" sz="2400" b="1" dirty="0">
                <a:solidFill>
                  <a:prstClr val="black"/>
                </a:solidFill>
                <a:latin typeface="宋体"/>
                <a:ea typeface="宋体"/>
              </a:rPr>
              <a:t>　　</a:t>
            </a:r>
            <a:r>
              <a:rPr lang="en-US" altLang="zh-CN" sz="2400" b="1" dirty="0">
                <a:solidFill>
                  <a:prstClr val="black"/>
                </a:solidFill>
                <a:latin typeface="宋体"/>
                <a:ea typeface="宋体"/>
              </a:rPr>
              <a:t>)</a:t>
            </a:r>
            <a:r>
              <a:rPr lang="zh-CN" altLang="zh-CN" sz="2400" b="1" dirty="0">
                <a:solidFill>
                  <a:prstClr val="black"/>
                </a:solidFill>
                <a:latin typeface="宋体"/>
                <a:ea typeface="宋体"/>
              </a:rPr>
              <a:t>开大会啦！</a:t>
            </a:r>
          </a:p>
          <a:p>
            <a:pPr defTabSz="914400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prstClr val="black"/>
                </a:solidFill>
                <a:latin typeface="宋体"/>
                <a:ea typeface="宋体"/>
              </a:rPr>
              <a:t>3</a:t>
            </a:r>
            <a:r>
              <a:rPr lang="zh-CN" altLang="zh-CN" sz="2400" b="1" dirty="0">
                <a:solidFill>
                  <a:prstClr val="black"/>
                </a:solidFill>
                <a:latin typeface="宋体"/>
                <a:ea typeface="宋体"/>
              </a:rPr>
              <a:t>．狐狸说狗熊还</a:t>
            </a:r>
            <a:r>
              <a:rPr lang="en-US" altLang="zh-CN" sz="2400" b="1" dirty="0">
                <a:solidFill>
                  <a:prstClr val="black"/>
                </a:solidFill>
                <a:latin typeface="宋体"/>
                <a:ea typeface="宋体"/>
              </a:rPr>
              <a:t>(  </a:t>
            </a:r>
            <a:r>
              <a:rPr lang="zh-CN" altLang="zh-CN" sz="2400" b="1" dirty="0">
                <a:solidFill>
                  <a:prstClr val="black"/>
                </a:solidFill>
                <a:latin typeface="宋体"/>
                <a:ea typeface="宋体"/>
              </a:rPr>
              <a:t>　　　</a:t>
            </a:r>
            <a:r>
              <a:rPr lang="en-US" altLang="zh-CN" sz="2400" b="1" dirty="0">
                <a:solidFill>
                  <a:prstClr val="black"/>
                </a:solidFill>
                <a:latin typeface="宋体"/>
                <a:ea typeface="宋体"/>
              </a:rPr>
              <a:t>)</a:t>
            </a:r>
            <a:r>
              <a:rPr lang="zh-CN" altLang="zh-CN" sz="2400" b="1" dirty="0">
                <a:solidFill>
                  <a:prstClr val="black"/>
                </a:solidFill>
                <a:latin typeface="宋体"/>
                <a:ea typeface="宋体"/>
              </a:rPr>
              <a:t>有要求没说清。</a:t>
            </a:r>
          </a:p>
          <a:p>
            <a:pPr defTabSz="914400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prstClr val="black"/>
                </a:solidFill>
                <a:latin typeface="宋体"/>
                <a:ea typeface="宋体"/>
              </a:rPr>
              <a:t>4</a:t>
            </a:r>
            <a:r>
              <a:rPr lang="zh-CN" altLang="zh-CN" sz="2400" b="1" dirty="0">
                <a:solidFill>
                  <a:prstClr val="black"/>
                </a:solidFill>
                <a:latin typeface="宋体"/>
                <a:ea typeface="宋体"/>
              </a:rPr>
              <a:t>．狗熊把钱还</a:t>
            </a:r>
            <a:r>
              <a:rPr lang="en-US" altLang="zh-CN" sz="2400" b="1" dirty="0">
                <a:solidFill>
                  <a:prstClr val="black"/>
                </a:solidFill>
                <a:latin typeface="宋体"/>
                <a:ea typeface="宋体"/>
              </a:rPr>
              <a:t>(</a:t>
            </a:r>
            <a:r>
              <a:rPr lang="zh-CN" altLang="zh-CN" sz="2400" b="1" dirty="0">
                <a:solidFill>
                  <a:prstClr val="black"/>
                </a:solidFill>
                <a:latin typeface="宋体"/>
                <a:ea typeface="宋体"/>
              </a:rPr>
              <a:t>　</a:t>
            </a:r>
            <a:r>
              <a:rPr lang="en-US" altLang="zh-CN" sz="2400" b="1" dirty="0">
                <a:solidFill>
                  <a:prstClr val="black"/>
                </a:solidFill>
                <a:latin typeface="宋体"/>
                <a:ea typeface="宋体"/>
              </a:rPr>
              <a:t>    </a:t>
            </a:r>
            <a:r>
              <a:rPr lang="zh-CN" altLang="zh-CN" sz="2400" b="1" dirty="0">
                <a:solidFill>
                  <a:prstClr val="black"/>
                </a:solidFill>
                <a:latin typeface="宋体"/>
                <a:ea typeface="宋体"/>
              </a:rPr>
              <a:t>　</a:t>
            </a:r>
            <a:r>
              <a:rPr lang="en-US" altLang="zh-CN" sz="2400" b="1" dirty="0">
                <a:solidFill>
                  <a:prstClr val="black"/>
                </a:solidFill>
                <a:latin typeface="宋体"/>
                <a:ea typeface="宋体"/>
              </a:rPr>
              <a:t>)</a:t>
            </a:r>
            <a:r>
              <a:rPr lang="zh-CN" altLang="zh-CN" sz="2400" b="1" dirty="0">
                <a:solidFill>
                  <a:prstClr val="black"/>
                </a:solidFill>
                <a:latin typeface="宋体"/>
                <a:ea typeface="宋体"/>
              </a:rPr>
              <a:t>给大家啦。</a:t>
            </a:r>
          </a:p>
        </p:txBody>
      </p:sp>
      <p:sp>
        <p:nvSpPr>
          <p:cNvPr id="6" name="矩形 7"/>
          <p:cNvSpPr>
            <a:spLocks noChangeArrowheads="1"/>
          </p:cNvSpPr>
          <p:nvPr/>
        </p:nvSpPr>
        <p:spPr bwMode="auto">
          <a:xfrm>
            <a:off x="3187700" y="2236260"/>
            <a:ext cx="633413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50000"/>
              </a:lnSpc>
            </a:pPr>
            <a:r>
              <a:rPr lang="en-US" altLang="zh-CN" sz="24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yāo</a:t>
            </a:r>
            <a:endParaRPr lang="zh-CN" altLang="en-US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7" name="矩形 7"/>
          <p:cNvSpPr>
            <a:spLocks noChangeArrowheads="1"/>
          </p:cNvSpPr>
          <p:nvPr/>
        </p:nvSpPr>
        <p:spPr bwMode="auto">
          <a:xfrm>
            <a:off x="3479800" y="2810935"/>
            <a:ext cx="633413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50000"/>
              </a:lnSpc>
            </a:pPr>
            <a:r>
              <a:rPr lang="en-US" altLang="zh-CN" sz="24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yào</a:t>
            </a:r>
            <a:endParaRPr lang="zh-CN" altLang="en-US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835400" y="3388785"/>
            <a:ext cx="56515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50000"/>
              </a:lnSpc>
            </a:pPr>
            <a:r>
              <a:rPr lang="en-US" altLang="zh-CN" sz="24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hái</a:t>
            </a:r>
            <a:endParaRPr lang="zh-CN" altLang="en-US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9" name="矩形 7"/>
          <p:cNvSpPr>
            <a:spLocks noChangeArrowheads="1"/>
          </p:cNvSpPr>
          <p:nvPr/>
        </p:nvSpPr>
        <p:spPr bwMode="auto">
          <a:xfrm>
            <a:off x="3479800" y="3892023"/>
            <a:ext cx="806450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50000"/>
              </a:lnSpc>
            </a:pPr>
            <a:r>
              <a:rPr lang="en-US" altLang="zh-CN" sz="24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huán</a:t>
            </a:r>
            <a:endParaRPr lang="zh-CN" altLang="en-US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13" name="组合 15"/>
          <p:cNvGrpSpPr/>
          <p:nvPr/>
        </p:nvGrpSpPr>
        <p:grpSpPr>
          <a:xfrm>
            <a:off x="490538" y="1016542"/>
            <a:ext cx="2097087" cy="711200"/>
            <a:chOff x="5241154" y="711201"/>
            <a:chExt cx="2364750" cy="801612"/>
          </a:xfrm>
        </p:grpSpPr>
        <p:pic>
          <p:nvPicPr>
            <p:cNvPr id="14" name="Picture 23" descr="E:\各版本共用文件\0未分类文件\图片\气泡\2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5241154" y="711201"/>
              <a:ext cx="2364750" cy="801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矩形 14"/>
            <p:cNvSpPr/>
            <p:nvPr/>
          </p:nvSpPr>
          <p:spPr>
            <a:xfrm>
              <a:off x="5692317" y="773108"/>
              <a:ext cx="1416039" cy="58472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3200" b="1" dirty="0">
                  <a:ln>
                    <a:solidFill>
                      <a:schemeClr val="accent6">
                        <a:lumMod val="40000"/>
                        <a:lumOff val="60000"/>
                      </a:schemeClr>
                    </a:solidFill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练一练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677608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2" descr="http://www.zxxk.com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088" y="669925"/>
            <a:ext cx="7761287" cy="43243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组合 13"/>
          <p:cNvGrpSpPr/>
          <p:nvPr/>
        </p:nvGrpSpPr>
        <p:grpSpPr>
          <a:xfrm>
            <a:off x="1889125" y="1228725"/>
            <a:ext cx="1106488" cy="1106488"/>
            <a:chOff x="1889679" y="1229187"/>
            <a:chExt cx="1106488" cy="1106026"/>
          </a:xfrm>
        </p:grpSpPr>
        <p:pic>
          <p:nvPicPr>
            <p:cNvPr id="19494" name="图片 8" descr="6.gif"/>
            <p:cNvPicPr preferRelativeResize="0"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89679" y="1229187"/>
              <a:ext cx="1106488" cy="110602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9495" name="TextBox 18"/>
            <p:cNvSpPr txBox="1"/>
            <p:nvPr/>
          </p:nvSpPr>
          <p:spPr>
            <a:xfrm>
              <a:off x="1996042" y="1319637"/>
              <a:ext cx="855662" cy="101430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6000" b="1">
                  <a:solidFill>
                    <a:schemeClr val="bg1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虎</a:t>
              </a:r>
            </a:p>
          </p:txBody>
        </p:sp>
      </p:grpSp>
      <p:grpSp>
        <p:nvGrpSpPr>
          <p:cNvPr id="3" name="组合 15"/>
          <p:cNvGrpSpPr/>
          <p:nvPr/>
        </p:nvGrpSpPr>
        <p:grpSpPr>
          <a:xfrm>
            <a:off x="3195638" y="958850"/>
            <a:ext cx="1106487" cy="1106488"/>
            <a:chOff x="3195720" y="959312"/>
            <a:chExt cx="1106488" cy="1106026"/>
          </a:xfrm>
        </p:grpSpPr>
        <p:pic>
          <p:nvPicPr>
            <p:cNvPr id="19492" name="图片 8" descr="6.gif"/>
            <p:cNvPicPr preferRelativeResize="0"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95720" y="959312"/>
              <a:ext cx="1106488" cy="110602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9493" name="TextBox 19"/>
            <p:cNvSpPr txBox="1"/>
            <p:nvPr/>
          </p:nvSpPr>
          <p:spPr>
            <a:xfrm>
              <a:off x="3252870" y="1049762"/>
              <a:ext cx="857250" cy="101430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6000" b="1">
                  <a:solidFill>
                    <a:schemeClr val="bg1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熊</a:t>
              </a:r>
            </a:p>
          </p:txBody>
        </p:sp>
      </p:grpSp>
      <p:grpSp>
        <p:nvGrpSpPr>
          <p:cNvPr id="4" name="组合 17"/>
          <p:cNvGrpSpPr/>
          <p:nvPr/>
        </p:nvGrpSpPr>
        <p:grpSpPr>
          <a:xfrm>
            <a:off x="6299200" y="1049338"/>
            <a:ext cx="1106488" cy="1124268"/>
            <a:chOff x="5697537" y="1049372"/>
            <a:chExt cx="1106488" cy="1123327"/>
          </a:xfrm>
        </p:grpSpPr>
        <p:pic>
          <p:nvPicPr>
            <p:cNvPr id="19490" name="图片 8" descr="6.gif"/>
            <p:cNvPicPr preferRelativeResize="0"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97537" y="1049372"/>
              <a:ext cx="1106488" cy="110602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9491" name="TextBox 23"/>
            <p:cNvSpPr txBox="1"/>
            <p:nvPr/>
          </p:nvSpPr>
          <p:spPr>
            <a:xfrm>
              <a:off x="5767387" y="1158818"/>
              <a:ext cx="857250" cy="101388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6000" b="1">
                  <a:solidFill>
                    <a:schemeClr val="bg1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注</a:t>
              </a:r>
            </a:p>
          </p:txBody>
        </p:sp>
      </p:grpSp>
      <p:grpSp>
        <p:nvGrpSpPr>
          <p:cNvPr id="5" name="组合 12"/>
          <p:cNvGrpSpPr/>
          <p:nvPr/>
        </p:nvGrpSpPr>
        <p:grpSpPr>
          <a:xfrm>
            <a:off x="4046538" y="2065338"/>
            <a:ext cx="1106487" cy="1129064"/>
            <a:chOff x="3195024" y="2890712"/>
            <a:chExt cx="1106488" cy="1129007"/>
          </a:xfrm>
        </p:grpSpPr>
        <p:pic>
          <p:nvPicPr>
            <p:cNvPr id="19488" name="图片 8" descr="6.gif"/>
            <p:cNvPicPr preferRelativeResize="0"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95024" y="2890712"/>
              <a:ext cx="1106488" cy="110602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9489" name="TextBox 21"/>
            <p:cNvSpPr txBox="1"/>
            <p:nvPr/>
          </p:nvSpPr>
          <p:spPr>
            <a:xfrm>
              <a:off x="3268049" y="3005040"/>
              <a:ext cx="857250" cy="101467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6000" b="1">
                  <a:solidFill>
                    <a:schemeClr val="bg1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脸</a:t>
              </a:r>
            </a:p>
          </p:txBody>
        </p:sp>
      </p:grpSp>
      <p:grpSp>
        <p:nvGrpSpPr>
          <p:cNvPr id="6" name="组合 19"/>
          <p:cNvGrpSpPr/>
          <p:nvPr/>
        </p:nvGrpSpPr>
        <p:grpSpPr>
          <a:xfrm>
            <a:off x="4600575" y="862013"/>
            <a:ext cx="1106488" cy="1106805"/>
            <a:chOff x="4600574" y="862475"/>
            <a:chExt cx="1106488" cy="1107933"/>
          </a:xfrm>
        </p:grpSpPr>
        <p:pic>
          <p:nvPicPr>
            <p:cNvPr id="19486" name="图片 8" descr="6.gif"/>
            <p:cNvPicPr preferRelativeResize="0"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00574" y="862475"/>
              <a:ext cx="1106488" cy="110602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9487" name="TextBox 28"/>
            <p:cNvSpPr txBox="1"/>
            <p:nvPr/>
          </p:nvSpPr>
          <p:spPr>
            <a:xfrm>
              <a:off x="4657724" y="954644"/>
              <a:ext cx="857250" cy="101576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6000" b="1">
                  <a:solidFill>
                    <a:schemeClr val="bg1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通</a:t>
              </a:r>
            </a:p>
          </p:txBody>
        </p:sp>
      </p:grpSp>
      <p:grpSp>
        <p:nvGrpSpPr>
          <p:cNvPr id="7" name="组合 16"/>
          <p:cNvGrpSpPr/>
          <p:nvPr/>
        </p:nvGrpSpPr>
        <p:grpSpPr>
          <a:xfrm>
            <a:off x="7710488" y="1279525"/>
            <a:ext cx="1108075" cy="1140143"/>
            <a:chOff x="6908006" y="1193963"/>
            <a:chExt cx="1106488" cy="1138780"/>
          </a:xfrm>
        </p:grpSpPr>
        <p:pic>
          <p:nvPicPr>
            <p:cNvPr id="19484" name="图片 8" descr="6.gif"/>
            <p:cNvPicPr preferRelativeResize="0"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08006" y="1193963"/>
              <a:ext cx="1106488" cy="110602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9485" name="TextBox 35"/>
            <p:cNvSpPr txBox="1"/>
            <p:nvPr/>
          </p:nvSpPr>
          <p:spPr>
            <a:xfrm>
              <a:off x="7004705" y="1319226"/>
              <a:ext cx="857607" cy="101351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6000" b="1">
                  <a:solidFill>
                    <a:schemeClr val="bg1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意</a:t>
              </a:r>
            </a:p>
          </p:txBody>
        </p:sp>
      </p:grpSp>
      <p:grpSp>
        <p:nvGrpSpPr>
          <p:cNvPr id="19465" name="组合 11"/>
          <p:cNvGrpSpPr/>
          <p:nvPr/>
        </p:nvGrpSpPr>
        <p:grpSpPr>
          <a:xfrm>
            <a:off x="384723" y="450850"/>
            <a:ext cx="1797050" cy="1123950"/>
            <a:chOff x="-80700" y="450617"/>
            <a:chExt cx="1796527" cy="1124574"/>
          </a:xfrm>
        </p:grpSpPr>
        <p:sp>
          <p:nvSpPr>
            <p:cNvPr id="19459" name="TextBox 2"/>
            <p:cNvSpPr txBox="1">
              <a:spLocks noChangeArrowheads="1"/>
            </p:cNvSpPr>
            <p:nvPr/>
          </p:nvSpPr>
          <p:spPr bwMode="auto">
            <a:xfrm>
              <a:off x="152400" y="450617"/>
              <a:ext cx="1352550" cy="6971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lIns="68580" tIns="34290" rIns="68580" bIns="34290" numCol="1">
              <a:prstTxWarp prst="textArchDown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40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摘苹果</a:t>
              </a:r>
            </a:p>
          </p:txBody>
        </p:sp>
        <p:pic>
          <p:nvPicPr>
            <p:cNvPr id="19483" name="Picture 34" descr="C:\Users\Administrator\Desktop\图片\79567ce6122fb47.jpg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80700" y="1003066"/>
              <a:ext cx="1796527" cy="57212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9" name="组合 35"/>
          <p:cNvGrpSpPr/>
          <p:nvPr/>
        </p:nvGrpSpPr>
        <p:grpSpPr>
          <a:xfrm>
            <a:off x="736600" y="1882775"/>
            <a:ext cx="1106488" cy="1136968"/>
            <a:chOff x="4962563" y="1028604"/>
            <a:chExt cx="1476000" cy="1515099"/>
          </a:xfrm>
        </p:grpSpPr>
        <p:pic>
          <p:nvPicPr>
            <p:cNvPr id="19480" name="图片 15" descr="6.gif"/>
            <p:cNvPicPr preferRelativeResize="0"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62563" y="1028604"/>
              <a:ext cx="1476000" cy="147600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9481" name="TextBox 22"/>
            <p:cNvSpPr txBox="1"/>
            <p:nvPr/>
          </p:nvSpPr>
          <p:spPr>
            <a:xfrm>
              <a:off x="5028210" y="1191495"/>
              <a:ext cx="1143529" cy="135220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6000" b="1">
                  <a:solidFill>
                    <a:schemeClr val="bg1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物</a:t>
              </a:r>
            </a:p>
          </p:txBody>
        </p:sp>
      </p:grpSp>
      <p:grpSp>
        <p:nvGrpSpPr>
          <p:cNvPr id="10" name="组合 12"/>
          <p:cNvGrpSpPr/>
          <p:nvPr/>
        </p:nvGrpSpPr>
        <p:grpSpPr>
          <a:xfrm>
            <a:off x="5707063" y="2335213"/>
            <a:ext cx="1106487" cy="1129064"/>
            <a:chOff x="3195024" y="2890712"/>
            <a:chExt cx="1106488" cy="1129007"/>
          </a:xfrm>
        </p:grpSpPr>
        <p:pic>
          <p:nvPicPr>
            <p:cNvPr id="19478" name="图片 8" descr="6.gif"/>
            <p:cNvPicPr preferRelativeResize="0"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95024" y="2890712"/>
              <a:ext cx="1106488" cy="110602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9479" name="TextBox 21"/>
            <p:cNvSpPr txBox="1"/>
            <p:nvPr/>
          </p:nvSpPr>
          <p:spPr>
            <a:xfrm>
              <a:off x="3268049" y="3005040"/>
              <a:ext cx="857250" cy="101467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6000" b="1">
                  <a:solidFill>
                    <a:schemeClr val="bg1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准</a:t>
              </a:r>
            </a:p>
          </p:txBody>
        </p:sp>
      </p:grpSp>
      <p:grpSp>
        <p:nvGrpSpPr>
          <p:cNvPr id="11" name="组合 12"/>
          <p:cNvGrpSpPr/>
          <p:nvPr/>
        </p:nvGrpSpPr>
        <p:grpSpPr>
          <a:xfrm>
            <a:off x="2700338" y="2411413"/>
            <a:ext cx="1106487" cy="1129064"/>
            <a:chOff x="3195024" y="2890712"/>
            <a:chExt cx="1106488" cy="1129007"/>
          </a:xfrm>
        </p:grpSpPr>
        <p:pic>
          <p:nvPicPr>
            <p:cNvPr id="19476" name="图片 8" descr="6.gif"/>
            <p:cNvPicPr preferRelativeResize="0"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95024" y="2890712"/>
              <a:ext cx="1106488" cy="110602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9477" name="TextBox 21"/>
            <p:cNvSpPr txBox="1"/>
            <p:nvPr/>
          </p:nvSpPr>
          <p:spPr>
            <a:xfrm>
              <a:off x="3268049" y="3005040"/>
              <a:ext cx="857250" cy="101467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6000" b="1">
                  <a:solidFill>
                    <a:schemeClr val="bg1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鬼</a:t>
              </a:r>
            </a:p>
          </p:txBody>
        </p:sp>
      </p:grpSp>
      <p:grpSp>
        <p:nvGrpSpPr>
          <p:cNvPr id="12" name="组合 12"/>
          <p:cNvGrpSpPr/>
          <p:nvPr/>
        </p:nvGrpSpPr>
        <p:grpSpPr>
          <a:xfrm>
            <a:off x="7158038" y="2597150"/>
            <a:ext cx="1106487" cy="1129064"/>
            <a:chOff x="3195024" y="2890712"/>
            <a:chExt cx="1106488" cy="1129007"/>
          </a:xfrm>
        </p:grpSpPr>
        <p:pic>
          <p:nvPicPr>
            <p:cNvPr id="19474" name="图片 8" descr="6.gif"/>
            <p:cNvPicPr preferRelativeResize="0"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95024" y="2890712"/>
              <a:ext cx="1106488" cy="110602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9475" name="TextBox 21"/>
            <p:cNvSpPr txBox="1"/>
            <p:nvPr/>
          </p:nvSpPr>
          <p:spPr>
            <a:xfrm>
              <a:off x="3268049" y="3005040"/>
              <a:ext cx="857250" cy="101467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6000" b="1">
                  <a:solidFill>
                    <a:schemeClr val="bg1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第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504950" y="2711450"/>
            <a:ext cx="1106488" cy="1129064"/>
            <a:chOff x="3195024" y="2890712"/>
            <a:chExt cx="1106488" cy="1129007"/>
          </a:xfrm>
        </p:grpSpPr>
        <p:pic>
          <p:nvPicPr>
            <p:cNvPr id="19472" name="图片 8" descr="6.gif"/>
            <p:cNvPicPr preferRelativeResize="0"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95024" y="2890712"/>
              <a:ext cx="1106488" cy="110602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9473" name="TextBox 21"/>
            <p:cNvSpPr txBox="1"/>
            <p:nvPr/>
          </p:nvSpPr>
          <p:spPr>
            <a:xfrm>
              <a:off x="3268049" y="3005040"/>
              <a:ext cx="857250" cy="101467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6000" b="1">
                  <a:solidFill>
                    <a:schemeClr val="bg1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遍 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484914" y="1156465"/>
            <a:ext cx="6225607" cy="578882"/>
          </a:xfrm>
          <a:prstGeom prst="roundRect">
            <a:avLst/>
          </a:prstGeom>
          <a:noFill/>
          <a:ln>
            <a:noFill/>
          </a:ln>
          <a:effectLst>
            <a:softEdge rad="12700"/>
          </a:effectLst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你们喜欢小动物吗？最喜欢什么动物？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4817" name="Picture 1" descr="http://www.zxxk.co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821599" y="1797133"/>
            <a:ext cx="5496032" cy="29145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5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569913" y="604838"/>
            <a:ext cx="2387600" cy="541337"/>
          </a:xfrm>
          <a:prstGeom prst="rect">
            <a:avLst/>
          </a:prstGeom>
          <a:gradFill>
            <a:gsLst>
              <a:gs pos="0">
                <a:srgbClr val="88BA4E"/>
              </a:gs>
              <a:gs pos="48000">
                <a:srgbClr val="70AD47">
                  <a:lumMod val="97000"/>
                  <a:lumOff val="3000"/>
                </a:srgbClr>
              </a:gs>
              <a:gs pos="100000">
                <a:srgbClr val="70AD47">
                  <a:lumMod val="60000"/>
                  <a:lumOff val="40000"/>
                </a:srgb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</p:spPr>
        <p:txBody>
          <a:bodyPr anchor="b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>
              <a:defRPr/>
            </a:pPr>
            <a:r>
              <a:rPr lang="zh-CN" altLang="en-US" sz="3200" b="1" spc="600" dirty="0">
                <a:solidFill>
                  <a:prstClr val="white"/>
                </a:solidFill>
                <a:latin typeface="SimHei" charset="-122"/>
                <a:ea typeface="SimHei" charset="-122"/>
                <a:cs typeface="SimHei" charset="-122"/>
              </a:rPr>
              <a:t>激趣导入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4"/>
          <p:cNvSpPr/>
          <p:nvPr/>
        </p:nvSpPr>
        <p:spPr>
          <a:xfrm>
            <a:off x="782638" y="1013350"/>
            <a:ext cx="1924050" cy="378565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2000" b="1" dirty="0">
                <a:solidFill>
                  <a:srgbClr val="0000FF"/>
                </a:solidFill>
                <a:latin typeface="黑体" pitchFamily="49" charset="-122"/>
                <a:ea typeface="黑体" panose="02010609060101010101" pitchFamily="49" charset="-122"/>
              </a:rPr>
              <a:t>一连</a:t>
            </a: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anose="02010609060101010101" pitchFamily="49" charset="-122"/>
              </a:rPr>
              <a:t>】</a:t>
            </a:r>
          </a:p>
          <a:p>
            <a:pPr>
              <a:lnSpc>
                <a:spcPct val="200000"/>
              </a:lnSpc>
            </a:pP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2000" b="1" dirty="0">
                <a:solidFill>
                  <a:srgbClr val="0000FF"/>
                </a:solidFill>
                <a:latin typeface="黑体" pitchFamily="49" charset="-122"/>
                <a:ea typeface="黑体" panose="02010609060101010101" pitchFamily="49" charset="-122"/>
              </a:rPr>
              <a:t>清楚</a:t>
            </a: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anose="02010609060101010101" pitchFamily="49" charset="-122"/>
              </a:rPr>
              <a:t>】</a:t>
            </a:r>
          </a:p>
          <a:p>
            <a:pPr>
              <a:lnSpc>
                <a:spcPct val="200000"/>
              </a:lnSpc>
            </a:pP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2000" b="1" dirty="0">
                <a:solidFill>
                  <a:srgbClr val="0000FF"/>
                </a:solidFill>
                <a:latin typeface="黑体" pitchFamily="49" charset="-122"/>
                <a:ea typeface="黑体" panose="02010609060101010101" pitchFamily="49" charset="-122"/>
              </a:rPr>
              <a:t>准时</a:t>
            </a: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anose="02010609060101010101" pitchFamily="49" charset="-122"/>
              </a:rPr>
              <a:t>】</a:t>
            </a:r>
          </a:p>
          <a:p>
            <a:pPr>
              <a:lnSpc>
                <a:spcPct val="200000"/>
              </a:lnSpc>
            </a:pP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2000" b="1" dirty="0">
                <a:solidFill>
                  <a:srgbClr val="0000FF"/>
                </a:solidFill>
                <a:latin typeface="黑体" pitchFamily="49" charset="-122"/>
                <a:ea typeface="黑体" panose="02010609060101010101" pitchFamily="49" charset="-122"/>
              </a:rPr>
              <a:t>注意</a:t>
            </a: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anose="02010609060101010101" pitchFamily="49" charset="-122"/>
              </a:rPr>
              <a:t>】</a:t>
            </a:r>
          </a:p>
          <a:p>
            <a:pPr>
              <a:lnSpc>
                <a:spcPct val="200000"/>
              </a:lnSpc>
            </a:pP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2000" b="1" dirty="0">
                <a:solidFill>
                  <a:srgbClr val="0000FF"/>
                </a:solidFill>
                <a:latin typeface="黑体" pitchFamily="49" charset="-122"/>
                <a:ea typeface="黑体" panose="02010609060101010101" pitchFamily="49" charset="-122"/>
              </a:rPr>
              <a:t>通知</a:t>
            </a: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anose="02010609060101010101" pitchFamily="49" charset="-122"/>
              </a:rPr>
              <a:t>】 </a:t>
            </a:r>
          </a:p>
          <a:p>
            <a:pPr>
              <a:lnSpc>
                <a:spcPct val="200000"/>
              </a:lnSpc>
            </a:pP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2000" b="1" dirty="0">
                <a:solidFill>
                  <a:srgbClr val="0000FF"/>
                </a:solidFill>
                <a:latin typeface="黑体" pitchFamily="49" charset="-122"/>
                <a:ea typeface="黑体" panose="02010609060101010101" pitchFamily="49" charset="-122"/>
              </a:rPr>
              <a:t>告诉</a:t>
            </a:r>
            <a:r>
              <a:rPr lang="en-US" altLang="zh-CN" sz="2000" b="1" dirty="0" smtClean="0">
                <a:solidFill>
                  <a:srgbClr val="0000FF"/>
                </a:solidFill>
                <a:latin typeface="黑体" pitchFamily="49" charset="-122"/>
                <a:ea typeface="黑体" panose="02010609060101010101" pitchFamily="49" charset="-122"/>
              </a:rPr>
              <a:t>】</a:t>
            </a:r>
            <a:endParaRPr lang="en-US" altLang="zh-CN" sz="2000" b="1" dirty="0">
              <a:solidFill>
                <a:srgbClr val="0000FF"/>
              </a:solidFill>
              <a:latin typeface="黑体" pitchFamily="49" charset="-122"/>
              <a:ea typeface="黑体" panose="02010609060101010101" pitchFamily="49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820863" y="1519762"/>
            <a:ext cx="1911350" cy="6096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1833562" y="1494362"/>
            <a:ext cx="1911351" cy="118903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485" name="矩形 5"/>
          <p:cNvSpPr/>
          <p:nvPr/>
        </p:nvSpPr>
        <p:spPr>
          <a:xfrm>
            <a:off x="3711575" y="4092782"/>
            <a:ext cx="48768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1800" b="1" smtClean="0">
                <a:latin typeface="楷体" panose="02010609060101010101" pitchFamily="49" charset="-122"/>
                <a:ea typeface="楷体" panose="02010609060101010101" pitchFamily="49" charset="-122"/>
              </a:rPr>
              <a:t>指</a:t>
            </a:r>
            <a:r>
              <a:rPr lang="zh-CN" altLang="en-US" sz="1800" b="1">
                <a:latin typeface="楷体" panose="02010609060101010101" pitchFamily="49" charset="-122"/>
                <a:ea typeface="楷体" panose="02010609060101010101" pitchFamily="49" charset="-122"/>
              </a:rPr>
              <a:t>的是把该办或该知道的事情告诉人家，</a:t>
            </a:r>
            <a:r>
              <a:rPr lang="zh-CN" altLang="en-US" sz="1800" b="1" smtClean="0">
                <a:latin typeface="楷体" panose="02010609060101010101" pitchFamily="49" charset="-122"/>
                <a:ea typeface="楷体" panose="02010609060101010101" pitchFamily="49" charset="-122"/>
              </a:rPr>
              <a:t>也指</a:t>
            </a:r>
            <a:r>
              <a:rPr lang="zh-CN" altLang="en-US" sz="1800" b="1">
                <a:latin typeface="楷体" panose="02010609060101010101" pitchFamily="49" charset="-122"/>
                <a:ea typeface="楷体" panose="02010609060101010101" pitchFamily="49" charset="-122"/>
              </a:rPr>
              <a:t>通告事情的文字。</a:t>
            </a:r>
          </a:p>
        </p:txBody>
      </p:sp>
      <p:sp>
        <p:nvSpPr>
          <p:cNvPr id="20486" name="矩形 5"/>
          <p:cNvSpPr/>
          <p:nvPr/>
        </p:nvSpPr>
        <p:spPr>
          <a:xfrm>
            <a:off x="3711575" y="1856312"/>
            <a:ext cx="5151438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连续。</a:t>
            </a:r>
          </a:p>
        </p:txBody>
      </p:sp>
      <p:grpSp>
        <p:nvGrpSpPr>
          <p:cNvPr id="2" name="组合 17"/>
          <p:cNvGrpSpPr/>
          <p:nvPr/>
        </p:nvGrpSpPr>
        <p:grpSpPr>
          <a:xfrm>
            <a:off x="445245" y="622181"/>
            <a:ext cx="1772205" cy="531209"/>
            <a:chOff x="854820" y="1213040"/>
            <a:chExt cx="1772205" cy="531209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19" name="圆角矩形 18"/>
            <p:cNvSpPr/>
            <p:nvPr/>
          </p:nvSpPr>
          <p:spPr>
            <a:xfrm>
              <a:off x="906463" y="1213040"/>
              <a:ext cx="1667986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marL="0" marR="0" lvl="0" indent="0" algn="l" defTabSz="16002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理解词语</a:t>
              </a:r>
            </a:p>
          </p:txBody>
        </p:sp>
        <p:sp>
          <p:nvSpPr>
            <p:cNvPr id="20" name="直线连接符 21"/>
            <p:cNvSpPr>
              <a:spLocks noChangeShapeType="1"/>
            </p:cNvSpPr>
            <p:nvPr/>
          </p:nvSpPr>
          <p:spPr bwMode="auto">
            <a:xfrm flipV="1">
              <a:off x="854820" y="1717378"/>
              <a:ext cx="1772205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" name="组合 13"/>
          <p:cNvGrpSpPr/>
          <p:nvPr/>
        </p:nvGrpSpPr>
        <p:grpSpPr>
          <a:xfrm>
            <a:off x="2847975" y="645050"/>
            <a:ext cx="3990975" cy="682625"/>
            <a:chOff x="3124895" y="802159"/>
            <a:chExt cx="3989649" cy="682287"/>
          </a:xfrm>
        </p:grpSpPr>
        <p:pic>
          <p:nvPicPr>
            <p:cNvPr id="20498" name="Picture 16" descr="C:\Users\Administrator\Desktop\对话框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24895" y="802159"/>
              <a:ext cx="3885506" cy="68228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499" name="矩形 12"/>
            <p:cNvSpPr/>
            <p:nvPr/>
          </p:nvSpPr>
          <p:spPr>
            <a:xfrm>
              <a:off x="3236559" y="878359"/>
              <a:ext cx="3877985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latin typeface="黑体" pitchFamily="49" charset="-122"/>
                  <a:ea typeface="黑体" panose="02010609060101010101" pitchFamily="49" charset="-122"/>
                </a:rPr>
                <a:t>试着把词语和意思连起来！</a:t>
              </a:r>
            </a:p>
          </p:txBody>
        </p:sp>
      </p:grpSp>
      <p:sp>
        <p:nvSpPr>
          <p:cNvPr id="20489" name="矩形 5"/>
          <p:cNvSpPr/>
          <p:nvPr/>
        </p:nvSpPr>
        <p:spPr>
          <a:xfrm>
            <a:off x="3711575" y="2343675"/>
            <a:ext cx="4868863" cy="539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ts val="3500"/>
              </a:lnSpc>
            </a:pP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指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诉说，申诉；向别人陈述。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1820863" y="2078562"/>
            <a:ext cx="2001838" cy="124936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V="1">
            <a:off x="1808163" y="2645302"/>
            <a:ext cx="2001840" cy="187166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492" name="矩形 5"/>
          <p:cNvSpPr/>
          <p:nvPr/>
        </p:nvSpPr>
        <p:spPr>
          <a:xfrm>
            <a:off x="3711575" y="3588108"/>
            <a:ext cx="4868862" cy="539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ts val="3500"/>
              </a:lnSpc>
            </a:pP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重视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、关注。</a:t>
            </a:r>
          </a:p>
        </p:txBody>
      </p:sp>
      <p:sp>
        <p:nvSpPr>
          <p:cNvPr id="20494" name="矩形 5"/>
          <p:cNvSpPr/>
          <p:nvPr/>
        </p:nvSpPr>
        <p:spPr>
          <a:xfrm>
            <a:off x="3711575" y="1311800"/>
            <a:ext cx="5151438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指遵守规定的时间。</a:t>
            </a:r>
          </a:p>
        </p:txBody>
      </p:sp>
      <p:sp>
        <p:nvSpPr>
          <p:cNvPr id="20495" name="矩形 5"/>
          <p:cNvSpPr/>
          <p:nvPr/>
        </p:nvSpPr>
        <p:spPr>
          <a:xfrm>
            <a:off x="3711575" y="2980262"/>
            <a:ext cx="4868862" cy="539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ts val="3500"/>
              </a:lnSpc>
            </a:pP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指清晰；明白；有条理。</a:t>
            </a:r>
          </a:p>
        </p:txBody>
      </p:sp>
      <p:cxnSp>
        <p:nvCxnSpPr>
          <p:cNvPr id="5" name="直接连接符 24"/>
          <p:cNvCxnSpPr/>
          <p:nvPr/>
        </p:nvCxnSpPr>
        <p:spPr>
          <a:xfrm>
            <a:off x="1820863" y="3334275"/>
            <a:ext cx="2001838" cy="58896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直接连接符 24"/>
          <p:cNvCxnSpPr/>
          <p:nvPr/>
        </p:nvCxnSpPr>
        <p:spPr>
          <a:xfrm>
            <a:off x="1820863" y="3923237"/>
            <a:ext cx="1962150" cy="49212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Group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0681635"/>
              </p:ext>
            </p:extLst>
          </p:nvPr>
        </p:nvGraphicFramePr>
        <p:xfrm>
          <a:off x="5351462" y="1098550"/>
          <a:ext cx="2590800" cy="2592000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28990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209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" name="矩形 2"/>
          <p:cNvSpPr>
            <a:spLocks noChangeArrowheads="1"/>
          </p:cNvSpPr>
          <p:nvPr/>
        </p:nvSpPr>
        <p:spPr bwMode="auto">
          <a:xfrm>
            <a:off x="5103813" y="3760788"/>
            <a:ext cx="3152775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eaLnBrk="1" hangingPunct="1">
              <a:defRPr/>
            </a:pP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itchFamily="2" charset="-122"/>
              </a:rPr>
              <a:t>书写指导：</a:t>
            </a:r>
            <a:r>
              <a:rPr lang="zh-CN" altLang="en-US" b="1" dirty="0" smtClean="0">
                <a:solidFill>
                  <a:srgbClr val="000000"/>
                </a:solidFill>
                <a:latin typeface="宋体" pitchFamily="2" charset="-122"/>
              </a:rPr>
              <a:t>“女”第一</a:t>
            </a:r>
            <a:r>
              <a:rPr lang="zh-CN" altLang="en-US" b="1" dirty="0">
                <a:solidFill>
                  <a:srgbClr val="000000"/>
                </a:solidFill>
                <a:latin typeface="宋体" pitchFamily="2" charset="-122"/>
              </a:rPr>
              <a:t>笔是撇点。</a:t>
            </a:r>
            <a:r>
              <a:rPr lang="zh-CN" altLang="en-US" b="1" dirty="0" smtClean="0">
                <a:solidFill>
                  <a:srgbClr val="000000"/>
                </a:solidFill>
                <a:latin typeface="宋体" pitchFamily="2" charset="-122"/>
              </a:rPr>
              <a:t>要求撇</a:t>
            </a:r>
            <a:r>
              <a:rPr lang="zh-CN" altLang="en-US" b="1" dirty="0">
                <a:solidFill>
                  <a:srgbClr val="000000"/>
                </a:solidFill>
                <a:latin typeface="宋体" pitchFamily="2" charset="-122"/>
              </a:rPr>
              <a:t>短点长，最后</a:t>
            </a:r>
            <a:r>
              <a:rPr lang="zh-CN" altLang="en-US" b="1" dirty="0" smtClean="0">
                <a:solidFill>
                  <a:srgbClr val="000000"/>
                </a:solidFill>
                <a:latin typeface="宋体" pitchFamily="2" charset="-122"/>
              </a:rPr>
              <a:t>一横</a:t>
            </a:r>
            <a:r>
              <a:rPr lang="zh-CN" altLang="en-US" b="1" dirty="0">
                <a:solidFill>
                  <a:srgbClr val="000000"/>
                </a:solidFill>
                <a:latin typeface="宋体" pitchFamily="2" charset="-122"/>
              </a:rPr>
              <a:t>要舒展。</a:t>
            </a:r>
            <a:endParaRPr kumimoji="0" lang="zh-CN" altLang="en-US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itchFamily="2" charset="-122"/>
            </a:endParaRPr>
          </a:p>
        </p:txBody>
      </p:sp>
      <p:sp>
        <p:nvSpPr>
          <p:cNvPr id="22531" name="矩形 4"/>
          <p:cNvSpPr/>
          <p:nvPr/>
        </p:nvSpPr>
        <p:spPr>
          <a:xfrm>
            <a:off x="3544888" y="1830388"/>
            <a:ext cx="1203325" cy="13220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8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</a:t>
            </a:r>
          </a:p>
        </p:txBody>
      </p:sp>
      <p:sp>
        <p:nvSpPr>
          <p:cNvPr id="42" name="矩形 41"/>
          <p:cNvSpPr/>
          <p:nvPr/>
        </p:nvSpPr>
        <p:spPr>
          <a:xfrm>
            <a:off x="3271838" y="1187450"/>
            <a:ext cx="1844675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r>
              <a:rPr lang="en-US" altLang="zh-CN" sz="4800" b="1" smtClean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yào </a:t>
            </a:r>
            <a:endParaRPr lang="en-US" altLang="zh-CN" sz="48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2" name="组合 20"/>
          <p:cNvGrpSpPr/>
          <p:nvPr/>
        </p:nvGrpSpPr>
        <p:grpSpPr>
          <a:xfrm>
            <a:off x="703806" y="740720"/>
            <a:ext cx="1464632" cy="531209"/>
            <a:chOff x="846681" y="1213040"/>
            <a:chExt cx="1464632" cy="531209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22" name="圆角矩形 21"/>
            <p:cNvSpPr/>
            <p:nvPr/>
          </p:nvSpPr>
          <p:spPr>
            <a:xfrm>
              <a:off x="906463" y="1213040"/>
              <a:ext cx="1310700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marL="0" marR="0" lvl="0" indent="0" algn="l" defTabSz="16002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我会写</a:t>
              </a:r>
            </a:p>
          </p:txBody>
        </p:sp>
        <p:sp>
          <p:nvSpPr>
            <p:cNvPr id="23" name="直线连接符 21"/>
            <p:cNvSpPr>
              <a:spLocks noChangeShapeType="1"/>
            </p:cNvSpPr>
            <p:nvPr/>
          </p:nvSpPr>
          <p:spPr bwMode="auto">
            <a:xfrm flipV="1">
              <a:off x="846681" y="1717378"/>
              <a:ext cx="1464632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2534" name="TextBox 45"/>
          <p:cNvSpPr txBox="1"/>
          <p:nvPr/>
        </p:nvSpPr>
        <p:spPr>
          <a:xfrm>
            <a:off x="626916" y="1821675"/>
            <a:ext cx="2991762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48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</a:t>
            </a:r>
            <a:r>
              <a:rPr lang="zh-CN" altLang="en-US" sz="4800" smtClean="0">
                <a:latin typeface="楷体" panose="02010609060101010101" pitchFamily="49" charset="-122"/>
                <a:ea typeface="楷体" panose="02010609060101010101" pitchFamily="49" charset="-122"/>
              </a:rPr>
              <a:t>开大会</a:t>
            </a:r>
            <a:endParaRPr lang="zh-CN" altLang="en-US" sz="4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683859" y="3924976"/>
            <a:ext cx="3030538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+mn-ea"/>
                <a:ea typeface="+mn-ea"/>
              </a:rPr>
              <a:t>组词：</a:t>
            </a:r>
            <a:r>
              <a:rPr lang="zh-CN" altLang="en-US" sz="2000" b="1" dirty="0">
                <a:latin typeface="+mn-ea"/>
                <a:ea typeface="+mn-ea"/>
              </a:rPr>
              <a:t>将要  要价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652683" y="4241531"/>
            <a:ext cx="3640138" cy="55399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0000FF"/>
                </a:solidFill>
                <a:latin typeface="+mn-ea"/>
                <a:ea typeface="+mn-ea"/>
              </a:rPr>
              <a:t>造句：</a:t>
            </a:r>
            <a:r>
              <a:rPr lang="zh-CN" altLang="en-US" sz="2000" b="1" dirty="0">
                <a:latin typeface="+mn-ea"/>
                <a:ea typeface="+mn-ea"/>
              </a:rPr>
              <a:t>我们全家将要出外旅游。</a:t>
            </a:r>
          </a:p>
        </p:txBody>
      </p:sp>
      <p:sp>
        <p:nvSpPr>
          <p:cNvPr id="25" name="文本框 30"/>
          <p:cNvSpPr txBox="1">
            <a:spLocks noChangeArrowheads="1"/>
          </p:cNvSpPr>
          <p:nvPr/>
        </p:nvSpPr>
        <p:spPr bwMode="auto">
          <a:xfrm>
            <a:off x="663270" y="3565525"/>
            <a:ext cx="2362200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 anchorCtr="1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000FF"/>
                </a:solidFill>
                <a:latin typeface="+mn-ea"/>
                <a:ea typeface="+mn-ea"/>
              </a:rPr>
              <a:t>音序：</a:t>
            </a:r>
            <a:r>
              <a:rPr lang="en-US" altLang="zh-CN" sz="2000" b="1" dirty="0" smtClean="0">
                <a:latin typeface="+mn-ea"/>
                <a:ea typeface="+mn-ea"/>
              </a:rPr>
              <a:t>Y  </a:t>
            </a:r>
            <a:r>
              <a:rPr lang="zh-CN" altLang="en-US" sz="2000" b="1" dirty="0" smtClean="0">
                <a:solidFill>
                  <a:srgbClr val="0000FF"/>
                </a:solidFill>
                <a:latin typeface="+mn-ea"/>
                <a:ea typeface="+mn-ea"/>
                <a:cs typeface="楷体" pitchFamily="49" charset="-122"/>
              </a:rPr>
              <a:t>部首：</a:t>
            </a:r>
            <a:r>
              <a:rPr lang="zh-CN" altLang="en-US" sz="2000" b="1" dirty="0" smtClean="0">
                <a:latin typeface="+mn-ea"/>
                <a:ea typeface="+mn-ea"/>
                <a:cs typeface="楷体" pitchFamily="49" charset="-122"/>
              </a:rPr>
              <a:t>覀</a:t>
            </a:r>
          </a:p>
        </p:txBody>
      </p:sp>
      <p:sp>
        <p:nvSpPr>
          <p:cNvPr id="26" name="文本框 31"/>
          <p:cNvSpPr txBox="1">
            <a:spLocks noChangeArrowheads="1"/>
          </p:cNvSpPr>
          <p:nvPr/>
        </p:nvSpPr>
        <p:spPr bwMode="auto">
          <a:xfrm>
            <a:off x="382276" y="3094366"/>
            <a:ext cx="2078037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1">
            <a:spAutoFit/>
          </a:bodyPr>
          <a:lstStyle/>
          <a:p>
            <a:pPr algn="ctr">
              <a:buFont typeface="Arial"/>
              <a:buNone/>
            </a:pPr>
            <a:r>
              <a:rPr lang="zh-CN" altLang="en-US" sz="2000" b="1" dirty="0">
                <a:solidFill>
                  <a:srgbClr val="0000FF"/>
                </a:solidFill>
                <a:latin typeface="+mn-ea"/>
                <a:ea typeface="+mn-ea"/>
              </a:rPr>
              <a:t>结构</a:t>
            </a:r>
            <a:r>
              <a:rPr lang="en-US" altLang="zh-CN" sz="2000" b="1" dirty="0" smtClean="0">
                <a:solidFill>
                  <a:srgbClr val="0000FF"/>
                </a:solidFill>
                <a:latin typeface="+mn-ea"/>
                <a:ea typeface="+mn-ea"/>
              </a:rPr>
              <a:t>: </a:t>
            </a:r>
            <a:r>
              <a:rPr lang="zh-CN" altLang="en-US" sz="2000" b="1" dirty="0" smtClean="0">
                <a:latin typeface="+mn-ea"/>
                <a:ea typeface="+mn-ea"/>
              </a:rPr>
              <a:t>上下</a:t>
            </a:r>
            <a:endParaRPr lang="zh-CN" altLang="en-US" sz="2000" b="1" dirty="0">
              <a:latin typeface="+mn-ea"/>
              <a:ea typeface="+mn-ea"/>
            </a:endParaRPr>
          </a:p>
        </p:txBody>
      </p:sp>
      <p:sp>
        <p:nvSpPr>
          <p:cNvPr id="27" name="Freeform 47"/>
          <p:cNvSpPr/>
          <p:nvPr/>
        </p:nvSpPr>
        <p:spPr bwMode="auto">
          <a:xfrm>
            <a:off x="6242086" y="1467662"/>
            <a:ext cx="808037" cy="233363"/>
          </a:xfrm>
          <a:custGeom>
            <a:avLst/>
            <a:gdLst>
              <a:gd name="T0" fmla="*/ 902 w 1272"/>
              <a:gd name="T1" fmla="*/ 224 h 368"/>
              <a:gd name="T2" fmla="*/ 870 w 1272"/>
              <a:gd name="T3" fmla="*/ 224 h 368"/>
              <a:gd name="T4" fmla="*/ 853 w 1272"/>
              <a:gd name="T5" fmla="*/ 240 h 368"/>
              <a:gd name="T6" fmla="*/ 821 w 1272"/>
              <a:gd name="T7" fmla="*/ 240 h 368"/>
              <a:gd name="T8" fmla="*/ 773 w 1272"/>
              <a:gd name="T9" fmla="*/ 256 h 368"/>
              <a:gd name="T10" fmla="*/ 709 w 1272"/>
              <a:gd name="T11" fmla="*/ 256 h 368"/>
              <a:gd name="T12" fmla="*/ 660 w 1272"/>
              <a:gd name="T13" fmla="*/ 272 h 368"/>
              <a:gd name="T14" fmla="*/ 580 w 1272"/>
              <a:gd name="T15" fmla="*/ 288 h 368"/>
              <a:gd name="T16" fmla="*/ 499 w 1272"/>
              <a:gd name="T17" fmla="*/ 304 h 368"/>
              <a:gd name="T18" fmla="*/ 435 w 1272"/>
              <a:gd name="T19" fmla="*/ 320 h 368"/>
              <a:gd name="T20" fmla="*/ 354 w 1272"/>
              <a:gd name="T21" fmla="*/ 336 h 368"/>
              <a:gd name="T22" fmla="*/ 306 w 1272"/>
              <a:gd name="T23" fmla="*/ 336 h 368"/>
              <a:gd name="T24" fmla="*/ 258 w 1272"/>
              <a:gd name="T25" fmla="*/ 352 h 368"/>
              <a:gd name="T26" fmla="*/ 209 w 1272"/>
              <a:gd name="T27" fmla="*/ 352 h 368"/>
              <a:gd name="T28" fmla="*/ 177 w 1272"/>
              <a:gd name="T29" fmla="*/ 368 h 368"/>
              <a:gd name="T30" fmla="*/ 161 w 1272"/>
              <a:gd name="T31" fmla="*/ 368 h 368"/>
              <a:gd name="T32" fmla="*/ 145 w 1272"/>
              <a:gd name="T33" fmla="*/ 368 h 368"/>
              <a:gd name="T34" fmla="*/ 145 w 1272"/>
              <a:gd name="T35" fmla="*/ 368 h 368"/>
              <a:gd name="T36" fmla="*/ 113 w 1272"/>
              <a:gd name="T37" fmla="*/ 352 h 368"/>
              <a:gd name="T38" fmla="*/ 65 w 1272"/>
              <a:gd name="T39" fmla="*/ 336 h 368"/>
              <a:gd name="T40" fmla="*/ 32 w 1272"/>
              <a:gd name="T41" fmla="*/ 304 h 368"/>
              <a:gd name="T42" fmla="*/ 16 w 1272"/>
              <a:gd name="T43" fmla="*/ 288 h 368"/>
              <a:gd name="T44" fmla="*/ 0 w 1272"/>
              <a:gd name="T45" fmla="*/ 272 h 368"/>
              <a:gd name="T46" fmla="*/ 0 w 1272"/>
              <a:gd name="T47" fmla="*/ 256 h 368"/>
              <a:gd name="T48" fmla="*/ 16 w 1272"/>
              <a:gd name="T49" fmla="*/ 256 h 368"/>
              <a:gd name="T50" fmla="*/ 32 w 1272"/>
              <a:gd name="T51" fmla="*/ 240 h 368"/>
              <a:gd name="T52" fmla="*/ 65 w 1272"/>
              <a:gd name="T53" fmla="*/ 240 h 368"/>
              <a:gd name="T54" fmla="*/ 129 w 1272"/>
              <a:gd name="T55" fmla="*/ 224 h 368"/>
              <a:gd name="T56" fmla="*/ 161 w 1272"/>
              <a:gd name="T57" fmla="*/ 224 h 368"/>
              <a:gd name="T58" fmla="*/ 193 w 1272"/>
              <a:gd name="T59" fmla="*/ 208 h 368"/>
              <a:gd name="T60" fmla="*/ 258 w 1272"/>
              <a:gd name="T61" fmla="*/ 192 h 368"/>
              <a:gd name="T62" fmla="*/ 306 w 1272"/>
              <a:gd name="T63" fmla="*/ 192 h 368"/>
              <a:gd name="T64" fmla="*/ 370 w 1272"/>
              <a:gd name="T65" fmla="*/ 176 h 368"/>
              <a:gd name="T66" fmla="*/ 451 w 1272"/>
              <a:gd name="T67" fmla="*/ 144 h 368"/>
              <a:gd name="T68" fmla="*/ 531 w 1272"/>
              <a:gd name="T69" fmla="*/ 128 h 368"/>
              <a:gd name="T70" fmla="*/ 628 w 1272"/>
              <a:gd name="T71" fmla="*/ 112 h 368"/>
              <a:gd name="T72" fmla="*/ 725 w 1272"/>
              <a:gd name="T73" fmla="*/ 80 h 368"/>
              <a:gd name="T74" fmla="*/ 805 w 1272"/>
              <a:gd name="T75" fmla="*/ 64 h 368"/>
              <a:gd name="T76" fmla="*/ 870 w 1272"/>
              <a:gd name="T77" fmla="*/ 48 h 368"/>
              <a:gd name="T78" fmla="*/ 934 w 1272"/>
              <a:gd name="T79" fmla="*/ 32 h 368"/>
              <a:gd name="T80" fmla="*/ 982 w 1272"/>
              <a:gd name="T81" fmla="*/ 16 h 368"/>
              <a:gd name="T82" fmla="*/ 1031 w 1272"/>
              <a:gd name="T83" fmla="*/ 0 h 368"/>
              <a:gd name="T84" fmla="*/ 1063 w 1272"/>
              <a:gd name="T85" fmla="*/ 0 h 368"/>
              <a:gd name="T86" fmla="*/ 1079 w 1272"/>
              <a:gd name="T87" fmla="*/ 0 h 368"/>
              <a:gd name="T88" fmla="*/ 1143 w 1272"/>
              <a:gd name="T89" fmla="*/ 16 h 368"/>
              <a:gd name="T90" fmla="*/ 1208 w 1272"/>
              <a:gd name="T91" fmla="*/ 32 h 368"/>
              <a:gd name="T92" fmla="*/ 1256 w 1272"/>
              <a:gd name="T93" fmla="*/ 64 h 368"/>
              <a:gd name="T94" fmla="*/ 1272 w 1272"/>
              <a:gd name="T95" fmla="*/ 80 h 368"/>
              <a:gd name="T96" fmla="*/ 1272 w 1272"/>
              <a:gd name="T97" fmla="*/ 112 h 368"/>
              <a:gd name="T98" fmla="*/ 1272 w 1272"/>
              <a:gd name="T99" fmla="*/ 128 h 368"/>
              <a:gd name="T100" fmla="*/ 1240 w 1272"/>
              <a:gd name="T101" fmla="*/ 144 h 368"/>
              <a:gd name="T102" fmla="*/ 1192 w 1272"/>
              <a:gd name="T103" fmla="*/ 160 h 368"/>
              <a:gd name="T104" fmla="*/ 1111 w 1272"/>
              <a:gd name="T105" fmla="*/ 176 h 368"/>
              <a:gd name="T106" fmla="*/ 1047 w 1272"/>
              <a:gd name="T107" fmla="*/ 192 h 368"/>
              <a:gd name="T108" fmla="*/ 982 w 1272"/>
              <a:gd name="T109" fmla="*/ 208 h 368"/>
              <a:gd name="T110" fmla="*/ 934 w 1272"/>
              <a:gd name="T111" fmla="*/ 208 h 368"/>
              <a:gd name="T112" fmla="*/ 902 w 1272"/>
              <a:gd name="T113" fmla="*/ 224 h 368"/>
              <a:gd name="T114" fmla="*/ 902 w 1272"/>
              <a:gd name="T115" fmla="*/ 224 h 368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272"/>
              <a:gd name="T175" fmla="*/ 0 h 368"/>
              <a:gd name="T176" fmla="*/ 1272 w 1272"/>
              <a:gd name="T177" fmla="*/ 368 h 368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272" h="368">
                <a:moveTo>
                  <a:pt x="902" y="224"/>
                </a:moveTo>
                <a:lnTo>
                  <a:pt x="870" y="224"/>
                </a:lnTo>
                <a:lnTo>
                  <a:pt x="853" y="240"/>
                </a:lnTo>
                <a:lnTo>
                  <a:pt x="821" y="240"/>
                </a:lnTo>
                <a:lnTo>
                  <a:pt x="773" y="256"/>
                </a:lnTo>
                <a:lnTo>
                  <a:pt x="709" y="256"/>
                </a:lnTo>
                <a:lnTo>
                  <a:pt x="660" y="272"/>
                </a:lnTo>
                <a:lnTo>
                  <a:pt x="580" y="288"/>
                </a:lnTo>
                <a:lnTo>
                  <a:pt x="499" y="304"/>
                </a:lnTo>
                <a:lnTo>
                  <a:pt x="435" y="320"/>
                </a:lnTo>
                <a:lnTo>
                  <a:pt x="354" y="336"/>
                </a:lnTo>
                <a:lnTo>
                  <a:pt x="306" y="336"/>
                </a:lnTo>
                <a:lnTo>
                  <a:pt x="258" y="352"/>
                </a:lnTo>
                <a:lnTo>
                  <a:pt x="209" y="352"/>
                </a:lnTo>
                <a:lnTo>
                  <a:pt x="177" y="368"/>
                </a:lnTo>
                <a:lnTo>
                  <a:pt x="161" y="368"/>
                </a:lnTo>
                <a:lnTo>
                  <a:pt x="145" y="368"/>
                </a:lnTo>
                <a:lnTo>
                  <a:pt x="113" y="352"/>
                </a:lnTo>
                <a:lnTo>
                  <a:pt x="65" y="336"/>
                </a:lnTo>
                <a:lnTo>
                  <a:pt x="32" y="304"/>
                </a:lnTo>
                <a:lnTo>
                  <a:pt x="16" y="288"/>
                </a:lnTo>
                <a:lnTo>
                  <a:pt x="0" y="272"/>
                </a:lnTo>
                <a:lnTo>
                  <a:pt x="0" y="256"/>
                </a:lnTo>
                <a:lnTo>
                  <a:pt x="16" y="256"/>
                </a:lnTo>
                <a:lnTo>
                  <a:pt x="32" y="240"/>
                </a:lnTo>
                <a:lnTo>
                  <a:pt x="65" y="240"/>
                </a:lnTo>
                <a:lnTo>
                  <a:pt x="129" y="224"/>
                </a:lnTo>
                <a:lnTo>
                  <a:pt x="161" y="224"/>
                </a:lnTo>
                <a:lnTo>
                  <a:pt x="193" y="208"/>
                </a:lnTo>
                <a:lnTo>
                  <a:pt x="258" y="192"/>
                </a:lnTo>
                <a:lnTo>
                  <a:pt x="306" y="192"/>
                </a:lnTo>
                <a:lnTo>
                  <a:pt x="370" y="176"/>
                </a:lnTo>
                <a:lnTo>
                  <a:pt x="451" y="144"/>
                </a:lnTo>
                <a:lnTo>
                  <a:pt x="531" y="128"/>
                </a:lnTo>
                <a:lnTo>
                  <a:pt x="628" y="112"/>
                </a:lnTo>
                <a:lnTo>
                  <a:pt x="725" y="80"/>
                </a:lnTo>
                <a:lnTo>
                  <a:pt x="805" y="64"/>
                </a:lnTo>
                <a:lnTo>
                  <a:pt x="870" y="48"/>
                </a:lnTo>
                <a:lnTo>
                  <a:pt x="934" y="32"/>
                </a:lnTo>
                <a:lnTo>
                  <a:pt x="982" y="16"/>
                </a:lnTo>
                <a:lnTo>
                  <a:pt x="1031" y="0"/>
                </a:lnTo>
                <a:lnTo>
                  <a:pt x="1063" y="0"/>
                </a:lnTo>
                <a:lnTo>
                  <a:pt x="1079" y="0"/>
                </a:lnTo>
                <a:lnTo>
                  <a:pt x="1143" y="16"/>
                </a:lnTo>
                <a:lnTo>
                  <a:pt x="1208" y="32"/>
                </a:lnTo>
                <a:lnTo>
                  <a:pt x="1256" y="64"/>
                </a:lnTo>
                <a:lnTo>
                  <a:pt x="1272" y="80"/>
                </a:lnTo>
                <a:lnTo>
                  <a:pt x="1272" y="112"/>
                </a:lnTo>
                <a:lnTo>
                  <a:pt x="1272" y="128"/>
                </a:lnTo>
                <a:lnTo>
                  <a:pt x="1240" y="144"/>
                </a:lnTo>
                <a:lnTo>
                  <a:pt x="1192" y="160"/>
                </a:lnTo>
                <a:lnTo>
                  <a:pt x="1111" y="176"/>
                </a:lnTo>
                <a:lnTo>
                  <a:pt x="1047" y="192"/>
                </a:lnTo>
                <a:lnTo>
                  <a:pt x="982" y="208"/>
                </a:lnTo>
                <a:lnTo>
                  <a:pt x="934" y="208"/>
                </a:lnTo>
                <a:lnTo>
                  <a:pt x="902" y="224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" name="Freeform 51"/>
          <p:cNvSpPr/>
          <p:nvPr/>
        </p:nvSpPr>
        <p:spPr bwMode="auto">
          <a:xfrm>
            <a:off x="6088098" y="1996300"/>
            <a:ext cx="204788" cy="427037"/>
          </a:xfrm>
          <a:custGeom>
            <a:avLst/>
            <a:gdLst>
              <a:gd name="T0" fmla="*/ 289 w 322"/>
              <a:gd name="T1" fmla="*/ 400 h 673"/>
              <a:gd name="T2" fmla="*/ 289 w 322"/>
              <a:gd name="T3" fmla="*/ 464 h 673"/>
              <a:gd name="T4" fmla="*/ 306 w 322"/>
              <a:gd name="T5" fmla="*/ 528 h 673"/>
              <a:gd name="T6" fmla="*/ 306 w 322"/>
              <a:gd name="T7" fmla="*/ 560 h 673"/>
              <a:gd name="T8" fmla="*/ 322 w 322"/>
              <a:gd name="T9" fmla="*/ 608 h 673"/>
              <a:gd name="T10" fmla="*/ 322 w 322"/>
              <a:gd name="T11" fmla="*/ 641 h 673"/>
              <a:gd name="T12" fmla="*/ 322 w 322"/>
              <a:gd name="T13" fmla="*/ 657 h 673"/>
              <a:gd name="T14" fmla="*/ 322 w 322"/>
              <a:gd name="T15" fmla="*/ 673 h 673"/>
              <a:gd name="T16" fmla="*/ 306 w 322"/>
              <a:gd name="T17" fmla="*/ 673 h 673"/>
              <a:gd name="T18" fmla="*/ 289 w 322"/>
              <a:gd name="T19" fmla="*/ 673 h 673"/>
              <a:gd name="T20" fmla="*/ 273 w 322"/>
              <a:gd name="T21" fmla="*/ 657 h 673"/>
              <a:gd name="T22" fmla="*/ 273 w 322"/>
              <a:gd name="T23" fmla="*/ 641 h 673"/>
              <a:gd name="T24" fmla="*/ 257 w 322"/>
              <a:gd name="T25" fmla="*/ 608 h 673"/>
              <a:gd name="T26" fmla="*/ 241 w 322"/>
              <a:gd name="T27" fmla="*/ 576 h 673"/>
              <a:gd name="T28" fmla="*/ 225 w 322"/>
              <a:gd name="T29" fmla="*/ 528 h 673"/>
              <a:gd name="T30" fmla="*/ 209 w 322"/>
              <a:gd name="T31" fmla="*/ 480 h 673"/>
              <a:gd name="T32" fmla="*/ 193 w 322"/>
              <a:gd name="T33" fmla="*/ 416 h 673"/>
              <a:gd name="T34" fmla="*/ 145 w 322"/>
              <a:gd name="T35" fmla="*/ 288 h 673"/>
              <a:gd name="T36" fmla="*/ 96 w 322"/>
              <a:gd name="T37" fmla="*/ 192 h 673"/>
              <a:gd name="T38" fmla="*/ 64 w 322"/>
              <a:gd name="T39" fmla="*/ 128 h 673"/>
              <a:gd name="T40" fmla="*/ 32 w 322"/>
              <a:gd name="T41" fmla="*/ 80 h 673"/>
              <a:gd name="T42" fmla="*/ 16 w 322"/>
              <a:gd name="T43" fmla="*/ 48 h 673"/>
              <a:gd name="T44" fmla="*/ 0 w 322"/>
              <a:gd name="T45" fmla="*/ 32 h 673"/>
              <a:gd name="T46" fmla="*/ 0 w 322"/>
              <a:gd name="T47" fmla="*/ 16 h 673"/>
              <a:gd name="T48" fmla="*/ 16 w 322"/>
              <a:gd name="T49" fmla="*/ 0 h 673"/>
              <a:gd name="T50" fmla="*/ 48 w 322"/>
              <a:gd name="T51" fmla="*/ 16 h 673"/>
              <a:gd name="T52" fmla="*/ 96 w 322"/>
              <a:gd name="T53" fmla="*/ 16 h 673"/>
              <a:gd name="T54" fmla="*/ 145 w 322"/>
              <a:gd name="T55" fmla="*/ 16 h 673"/>
              <a:gd name="T56" fmla="*/ 225 w 322"/>
              <a:gd name="T57" fmla="*/ 32 h 673"/>
              <a:gd name="T58" fmla="*/ 225 w 322"/>
              <a:gd name="T59" fmla="*/ 96 h 673"/>
              <a:gd name="T60" fmla="*/ 241 w 322"/>
              <a:gd name="T61" fmla="*/ 176 h 673"/>
              <a:gd name="T62" fmla="*/ 257 w 322"/>
              <a:gd name="T63" fmla="*/ 272 h 673"/>
              <a:gd name="T64" fmla="*/ 289 w 322"/>
              <a:gd name="T65" fmla="*/ 400 h 673"/>
              <a:gd name="T66" fmla="*/ 289 w 322"/>
              <a:gd name="T67" fmla="*/ 400 h 67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322"/>
              <a:gd name="T103" fmla="*/ 0 h 673"/>
              <a:gd name="T104" fmla="*/ 322 w 322"/>
              <a:gd name="T105" fmla="*/ 673 h 673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322" h="673">
                <a:moveTo>
                  <a:pt x="289" y="400"/>
                </a:moveTo>
                <a:lnTo>
                  <a:pt x="289" y="464"/>
                </a:lnTo>
                <a:lnTo>
                  <a:pt x="306" y="528"/>
                </a:lnTo>
                <a:lnTo>
                  <a:pt x="306" y="560"/>
                </a:lnTo>
                <a:lnTo>
                  <a:pt x="322" y="608"/>
                </a:lnTo>
                <a:lnTo>
                  <a:pt x="322" y="641"/>
                </a:lnTo>
                <a:lnTo>
                  <a:pt x="322" y="657"/>
                </a:lnTo>
                <a:lnTo>
                  <a:pt x="322" y="673"/>
                </a:lnTo>
                <a:lnTo>
                  <a:pt x="306" y="673"/>
                </a:lnTo>
                <a:lnTo>
                  <a:pt x="289" y="673"/>
                </a:lnTo>
                <a:lnTo>
                  <a:pt x="273" y="657"/>
                </a:lnTo>
                <a:lnTo>
                  <a:pt x="273" y="641"/>
                </a:lnTo>
                <a:lnTo>
                  <a:pt x="257" y="608"/>
                </a:lnTo>
                <a:lnTo>
                  <a:pt x="241" y="576"/>
                </a:lnTo>
                <a:lnTo>
                  <a:pt x="225" y="528"/>
                </a:lnTo>
                <a:lnTo>
                  <a:pt x="209" y="480"/>
                </a:lnTo>
                <a:lnTo>
                  <a:pt x="193" y="416"/>
                </a:lnTo>
                <a:lnTo>
                  <a:pt x="145" y="288"/>
                </a:lnTo>
                <a:lnTo>
                  <a:pt x="96" y="192"/>
                </a:lnTo>
                <a:lnTo>
                  <a:pt x="64" y="128"/>
                </a:lnTo>
                <a:lnTo>
                  <a:pt x="32" y="80"/>
                </a:lnTo>
                <a:lnTo>
                  <a:pt x="16" y="48"/>
                </a:lnTo>
                <a:lnTo>
                  <a:pt x="0" y="32"/>
                </a:lnTo>
                <a:lnTo>
                  <a:pt x="0" y="16"/>
                </a:lnTo>
                <a:lnTo>
                  <a:pt x="16" y="0"/>
                </a:lnTo>
                <a:lnTo>
                  <a:pt x="48" y="16"/>
                </a:lnTo>
                <a:lnTo>
                  <a:pt x="96" y="16"/>
                </a:lnTo>
                <a:lnTo>
                  <a:pt x="145" y="16"/>
                </a:lnTo>
                <a:lnTo>
                  <a:pt x="225" y="32"/>
                </a:lnTo>
                <a:lnTo>
                  <a:pt x="225" y="96"/>
                </a:lnTo>
                <a:lnTo>
                  <a:pt x="241" y="176"/>
                </a:lnTo>
                <a:lnTo>
                  <a:pt x="257" y="272"/>
                </a:lnTo>
                <a:lnTo>
                  <a:pt x="289" y="40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" name="Freeform 54"/>
          <p:cNvSpPr/>
          <p:nvPr/>
        </p:nvSpPr>
        <p:spPr bwMode="auto">
          <a:xfrm>
            <a:off x="6334161" y="2342375"/>
            <a:ext cx="950912" cy="996950"/>
          </a:xfrm>
          <a:custGeom>
            <a:avLst/>
            <a:gdLst>
              <a:gd name="T0" fmla="*/ 145 w 1497"/>
              <a:gd name="T1" fmla="*/ 417 h 1570"/>
              <a:gd name="T2" fmla="*/ 225 w 1497"/>
              <a:gd name="T3" fmla="*/ 273 h 1570"/>
              <a:gd name="T4" fmla="*/ 258 w 1497"/>
              <a:gd name="T5" fmla="*/ 161 h 1570"/>
              <a:gd name="T6" fmla="*/ 274 w 1497"/>
              <a:gd name="T7" fmla="*/ 97 h 1570"/>
              <a:gd name="T8" fmla="*/ 258 w 1497"/>
              <a:gd name="T9" fmla="*/ 32 h 1570"/>
              <a:gd name="T10" fmla="*/ 274 w 1497"/>
              <a:gd name="T11" fmla="*/ 0 h 1570"/>
              <a:gd name="T12" fmla="*/ 322 w 1497"/>
              <a:gd name="T13" fmla="*/ 0 h 1570"/>
              <a:gd name="T14" fmla="*/ 403 w 1497"/>
              <a:gd name="T15" fmla="*/ 32 h 1570"/>
              <a:gd name="T16" fmla="*/ 451 w 1497"/>
              <a:gd name="T17" fmla="*/ 81 h 1570"/>
              <a:gd name="T18" fmla="*/ 467 w 1497"/>
              <a:gd name="T19" fmla="*/ 113 h 1570"/>
              <a:gd name="T20" fmla="*/ 451 w 1497"/>
              <a:gd name="T21" fmla="*/ 177 h 1570"/>
              <a:gd name="T22" fmla="*/ 403 w 1497"/>
              <a:gd name="T23" fmla="*/ 273 h 1570"/>
              <a:gd name="T24" fmla="*/ 242 w 1497"/>
              <a:gd name="T25" fmla="*/ 513 h 1570"/>
              <a:gd name="T26" fmla="*/ 177 w 1497"/>
              <a:gd name="T27" fmla="*/ 593 h 1570"/>
              <a:gd name="T28" fmla="*/ 177 w 1497"/>
              <a:gd name="T29" fmla="*/ 625 h 1570"/>
              <a:gd name="T30" fmla="*/ 209 w 1497"/>
              <a:gd name="T31" fmla="*/ 641 h 1570"/>
              <a:gd name="T32" fmla="*/ 258 w 1497"/>
              <a:gd name="T33" fmla="*/ 673 h 1570"/>
              <a:gd name="T34" fmla="*/ 354 w 1497"/>
              <a:gd name="T35" fmla="*/ 705 h 1570"/>
              <a:gd name="T36" fmla="*/ 467 w 1497"/>
              <a:gd name="T37" fmla="*/ 753 h 1570"/>
              <a:gd name="T38" fmla="*/ 757 w 1497"/>
              <a:gd name="T39" fmla="*/ 865 h 1570"/>
              <a:gd name="T40" fmla="*/ 1063 w 1497"/>
              <a:gd name="T41" fmla="*/ 1009 h 1570"/>
              <a:gd name="T42" fmla="*/ 1208 w 1497"/>
              <a:gd name="T43" fmla="*/ 1089 h 1570"/>
              <a:gd name="T44" fmla="*/ 1320 w 1497"/>
              <a:gd name="T45" fmla="*/ 1154 h 1570"/>
              <a:gd name="T46" fmla="*/ 1401 w 1497"/>
              <a:gd name="T47" fmla="*/ 1218 h 1570"/>
              <a:gd name="T48" fmla="*/ 1449 w 1497"/>
              <a:gd name="T49" fmla="*/ 1266 h 1570"/>
              <a:gd name="T50" fmla="*/ 1481 w 1497"/>
              <a:gd name="T51" fmla="*/ 1362 h 1570"/>
              <a:gd name="T52" fmla="*/ 1497 w 1497"/>
              <a:gd name="T53" fmla="*/ 1522 h 1570"/>
              <a:gd name="T54" fmla="*/ 1465 w 1497"/>
              <a:gd name="T55" fmla="*/ 1570 h 1570"/>
              <a:gd name="T56" fmla="*/ 1417 w 1497"/>
              <a:gd name="T57" fmla="*/ 1554 h 1570"/>
              <a:gd name="T58" fmla="*/ 1288 w 1497"/>
              <a:gd name="T59" fmla="*/ 1474 h 1570"/>
              <a:gd name="T60" fmla="*/ 1111 w 1497"/>
              <a:gd name="T61" fmla="*/ 1298 h 1570"/>
              <a:gd name="T62" fmla="*/ 902 w 1497"/>
              <a:gd name="T63" fmla="*/ 1138 h 1570"/>
              <a:gd name="T64" fmla="*/ 644 w 1497"/>
              <a:gd name="T65" fmla="*/ 977 h 1570"/>
              <a:gd name="T66" fmla="*/ 386 w 1497"/>
              <a:gd name="T67" fmla="*/ 849 h 1570"/>
              <a:gd name="T68" fmla="*/ 209 w 1497"/>
              <a:gd name="T69" fmla="*/ 785 h 1570"/>
              <a:gd name="T70" fmla="*/ 113 w 1497"/>
              <a:gd name="T71" fmla="*/ 753 h 1570"/>
              <a:gd name="T72" fmla="*/ 48 w 1497"/>
              <a:gd name="T73" fmla="*/ 721 h 1570"/>
              <a:gd name="T74" fmla="*/ 16 w 1497"/>
              <a:gd name="T75" fmla="*/ 705 h 1570"/>
              <a:gd name="T76" fmla="*/ 0 w 1497"/>
              <a:gd name="T77" fmla="*/ 673 h 1570"/>
              <a:gd name="T78" fmla="*/ 48 w 1497"/>
              <a:gd name="T79" fmla="*/ 577 h 1570"/>
              <a:gd name="T80" fmla="*/ 97 w 1497"/>
              <a:gd name="T81" fmla="*/ 497 h 157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497"/>
              <a:gd name="T124" fmla="*/ 0 h 1570"/>
              <a:gd name="T125" fmla="*/ 1497 w 1497"/>
              <a:gd name="T126" fmla="*/ 1570 h 1570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497" h="1570">
                <a:moveTo>
                  <a:pt x="97" y="497"/>
                </a:moveTo>
                <a:lnTo>
                  <a:pt x="145" y="417"/>
                </a:lnTo>
                <a:lnTo>
                  <a:pt x="177" y="337"/>
                </a:lnTo>
                <a:lnTo>
                  <a:pt x="225" y="273"/>
                </a:lnTo>
                <a:lnTo>
                  <a:pt x="258" y="209"/>
                </a:lnTo>
                <a:lnTo>
                  <a:pt x="258" y="161"/>
                </a:lnTo>
                <a:lnTo>
                  <a:pt x="274" y="129"/>
                </a:lnTo>
                <a:lnTo>
                  <a:pt x="274" y="97"/>
                </a:lnTo>
                <a:lnTo>
                  <a:pt x="258" y="64"/>
                </a:lnTo>
                <a:lnTo>
                  <a:pt x="258" y="32"/>
                </a:lnTo>
                <a:lnTo>
                  <a:pt x="258" y="16"/>
                </a:lnTo>
                <a:lnTo>
                  <a:pt x="274" y="0"/>
                </a:lnTo>
                <a:lnTo>
                  <a:pt x="290" y="0"/>
                </a:lnTo>
                <a:lnTo>
                  <a:pt x="322" y="0"/>
                </a:lnTo>
                <a:lnTo>
                  <a:pt x="354" y="0"/>
                </a:lnTo>
                <a:lnTo>
                  <a:pt x="403" y="32"/>
                </a:lnTo>
                <a:lnTo>
                  <a:pt x="435" y="48"/>
                </a:lnTo>
                <a:lnTo>
                  <a:pt x="451" y="81"/>
                </a:lnTo>
                <a:lnTo>
                  <a:pt x="467" y="97"/>
                </a:lnTo>
                <a:lnTo>
                  <a:pt x="467" y="113"/>
                </a:lnTo>
                <a:lnTo>
                  <a:pt x="467" y="145"/>
                </a:lnTo>
                <a:lnTo>
                  <a:pt x="451" y="177"/>
                </a:lnTo>
                <a:lnTo>
                  <a:pt x="435" y="225"/>
                </a:lnTo>
                <a:lnTo>
                  <a:pt x="403" y="273"/>
                </a:lnTo>
                <a:lnTo>
                  <a:pt x="306" y="401"/>
                </a:lnTo>
                <a:lnTo>
                  <a:pt x="242" y="513"/>
                </a:lnTo>
                <a:lnTo>
                  <a:pt x="209" y="561"/>
                </a:lnTo>
                <a:lnTo>
                  <a:pt x="177" y="593"/>
                </a:lnTo>
                <a:lnTo>
                  <a:pt x="177" y="609"/>
                </a:lnTo>
                <a:lnTo>
                  <a:pt x="177" y="625"/>
                </a:lnTo>
                <a:lnTo>
                  <a:pt x="193" y="641"/>
                </a:lnTo>
                <a:lnTo>
                  <a:pt x="209" y="641"/>
                </a:lnTo>
                <a:lnTo>
                  <a:pt x="225" y="657"/>
                </a:lnTo>
                <a:lnTo>
                  <a:pt x="258" y="673"/>
                </a:lnTo>
                <a:lnTo>
                  <a:pt x="306" y="689"/>
                </a:lnTo>
                <a:lnTo>
                  <a:pt x="354" y="705"/>
                </a:lnTo>
                <a:lnTo>
                  <a:pt x="403" y="721"/>
                </a:lnTo>
                <a:lnTo>
                  <a:pt x="467" y="753"/>
                </a:lnTo>
                <a:lnTo>
                  <a:pt x="612" y="801"/>
                </a:lnTo>
                <a:lnTo>
                  <a:pt x="757" y="865"/>
                </a:lnTo>
                <a:lnTo>
                  <a:pt x="902" y="929"/>
                </a:lnTo>
                <a:lnTo>
                  <a:pt x="1063" y="1009"/>
                </a:lnTo>
                <a:lnTo>
                  <a:pt x="1143" y="1057"/>
                </a:lnTo>
                <a:lnTo>
                  <a:pt x="1208" y="1089"/>
                </a:lnTo>
                <a:lnTo>
                  <a:pt x="1272" y="1122"/>
                </a:lnTo>
                <a:lnTo>
                  <a:pt x="1320" y="1154"/>
                </a:lnTo>
                <a:lnTo>
                  <a:pt x="1369" y="1186"/>
                </a:lnTo>
                <a:lnTo>
                  <a:pt x="1401" y="1218"/>
                </a:lnTo>
                <a:lnTo>
                  <a:pt x="1433" y="1250"/>
                </a:lnTo>
                <a:lnTo>
                  <a:pt x="1449" y="1266"/>
                </a:lnTo>
                <a:lnTo>
                  <a:pt x="1465" y="1314"/>
                </a:lnTo>
                <a:lnTo>
                  <a:pt x="1481" y="1362"/>
                </a:lnTo>
                <a:lnTo>
                  <a:pt x="1497" y="1474"/>
                </a:lnTo>
                <a:lnTo>
                  <a:pt x="1497" y="1522"/>
                </a:lnTo>
                <a:lnTo>
                  <a:pt x="1481" y="1554"/>
                </a:lnTo>
                <a:lnTo>
                  <a:pt x="1465" y="1570"/>
                </a:lnTo>
                <a:lnTo>
                  <a:pt x="1449" y="1570"/>
                </a:lnTo>
                <a:lnTo>
                  <a:pt x="1417" y="1554"/>
                </a:lnTo>
                <a:lnTo>
                  <a:pt x="1369" y="1522"/>
                </a:lnTo>
                <a:lnTo>
                  <a:pt x="1288" y="1474"/>
                </a:lnTo>
                <a:lnTo>
                  <a:pt x="1208" y="1394"/>
                </a:lnTo>
                <a:lnTo>
                  <a:pt x="1111" y="1298"/>
                </a:lnTo>
                <a:lnTo>
                  <a:pt x="1014" y="1218"/>
                </a:lnTo>
                <a:lnTo>
                  <a:pt x="902" y="1138"/>
                </a:lnTo>
                <a:lnTo>
                  <a:pt x="773" y="1041"/>
                </a:lnTo>
                <a:lnTo>
                  <a:pt x="644" y="977"/>
                </a:lnTo>
                <a:lnTo>
                  <a:pt x="515" y="913"/>
                </a:lnTo>
                <a:lnTo>
                  <a:pt x="386" y="849"/>
                </a:lnTo>
                <a:lnTo>
                  <a:pt x="258" y="801"/>
                </a:lnTo>
                <a:lnTo>
                  <a:pt x="209" y="785"/>
                </a:lnTo>
                <a:lnTo>
                  <a:pt x="145" y="769"/>
                </a:lnTo>
                <a:lnTo>
                  <a:pt x="113" y="753"/>
                </a:lnTo>
                <a:lnTo>
                  <a:pt x="64" y="737"/>
                </a:lnTo>
                <a:lnTo>
                  <a:pt x="48" y="721"/>
                </a:lnTo>
                <a:lnTo>
                  <a:pt x="16" y="705"/>
                </a:lnTo>
                <a:lnTo>
                  <a:pt x="0" y="689"/>
                </a:lnTo>
                <a:lnTo>
                  <a:pt x="0" y="673"/>
                </a:lnTo>
                <a:lnTo>
                  <a:pt x="16" y="641"/>
                </a:lnTo>
                <a:lnTo>
                  <a:pt x="48" y="577"/>
                </a:lnTo>
                <a:lnTo>
                  <a:pt x="97" y="497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" name="Freeform 55"/>
          <p:cNvSpPr/>
          <p:nvPr/>
        </p:nvSpPr>
        <p:spPr bwMode="auto">
          <a:xfrm>
            <a:off x="5935698" y="2443975"/>
            <a:ext cx="1041400" cy="803275"/>
          </a:xfrm>
          <a:custGeom>
            <a:avLst/>
            <a:gdLst>
              <a:gd name="T0" fmla="*/ 0 w 1642"/>
              <a:gd name="T1" fmla="*/ 1249 h 1265"/>
              <a:gd name="T2" fmla="*/ 0 w 1642"/>
              <a:gd name="T3" fmla="*/ 1249 h 1265"/>
              <a:gd name="T4" fmla="*/ 16 w 1642"/>
              <a:gd name="T5" fmla="*/ 1233 h 1265"/>
              <a:gd name="T6" fmla="*/ 32 w 1642"/>
              <a:gd name="T7" fmla="*/ 1217 h 1265"/>
              <a:gd name="T8" fmla="*/ 65 w 1642"/>
              <a:gd name="T9" fmla="*/ 1201 h 1265"/>
              <a:gd name="T10" fmla="*/ 97 w 1642"/>
              <a:gd name="T11" fmla="*/ 1201 h 1265"/>
              <a:gd name="T12" fmla="*/ 145 w 1642"/>
              <a:gd name="T13" fmla="*/ 1185 h 1265"/>
              <a:gd name="T14" fmla="*/ 242 w 1642"/>
              <a:gd name="T15" fmla="*/ 1153 h 1265"/>
              <a:gd name="T16" fmla="*/ 370 w 1642"/>
              <a:gd name="T17" fmla="*/ 1121 h 1265"/>
              <a:gd name="T18" fmla="*/ 483 w 1642"/>
              <a:gd name="T19" fmla="*/ 1073 h 1265"/>
              <a:gd name="T20" fmla="*/ 612 w 1642"/>
              <a:gd name="T21" fmla="*/ 1025 h 1265"/>
              <a:gd name="T22" fmla="*/ 741 w 1642"/>
              <a:gd name="T23" fmla="*/ 961 h 1265"/>
              <a:gd name="T24" fmla="*/ 870 w 1642"/>
              <a:gd name="T25" fmla="*/ 880 h 1265"/>
              <a:gd name="T26" fmla="*/ 982 w 1642"/>
              <a:gd name="T27" fmla="*/ 800 h 1265"/>
              <a:gd name="T28" fmla="*/ 1079 w 1642"/>
              <a:gd name="T29" fmla="*/ 720 h 1265"/>
              <a:gd name="T30" fmla="*/ 1175 w 1642"/>
              <a:gd name="T31" fmla="*/ 608 h 1265"/>
              <a:gd name="T32" fmla="*/ 1240 w 1642"/>
              <a:gd name="T33" fmla="*/ 512 h 1265"/>
              <a:gd name="T34" fmla="*/ 1304 w 1642"/>
              <a:gd name="T35" fmla="*/ 432 h 1265"/>
              <a:gd name="T36" fmla="*/ 1353 w 1642"/>
              <a:gd name="T37" fmla="*/ 352 h 1265"/>
              <a:gd name="T38" fmla="*/ 1385 w 1642"/>
              <a:gd name="T39" fmla="*/ 272 h 1265"/>
              <a:gd name="T40" fmla="*/ 1401 w 1642"/>
              <a:gd name="T41" fmla="*/ 208 h 1265"/>
              <a:gd name="T42" fmla="*/ 1401 w 1642"/>
              <a:gd name="T43" fmla="*/ 160 h 1265"/>
              <a:gd name="T44" fmla="*/ 1401 w 1642"/>
              <a:gd name="T45" fmla="*/ 112 h 1265"/>
              <a:gd name="T46" fmla="*/ 1401 w 1642"/>
              <a:gd name="T47" fmla="*/ 80 h 1265"/>
              <a:gd name="T48" fmla="*/ 1401 w 1642"/>
              <a:gd name="T49" fmla="*/ 32 h 1265"/>
              <a:gd name="T50" fmla="*/ 1401 w 1642"/>
              <a:gd name="T51" fmla="*/ 16 h 1265"/>
              <a:gd name="T52" fmla="*/ 1417 w 1642"/>
              <a:gd name="T53" fmla="*/ 0 h 1265"/>
              <a:gd name="T54" fmla="*/ 1449 w 1642"/>
              <a:gd name="T55" fmla="*/ 16 h 1265"/>
              <a:gd name="T56" fmla="*/ 1481 w 1642"/>
              <a:gd name="T57" fmla="*/ 32 h 1265"/>
              <a:gd name="T58" fmla="*/ 1530 w 1642"/>
              <a:gd name="T59" fmla="*/ 48 h 1265"/>
              <a:gd name="T60" fmla="*/ 1578 w 1642"/>
              <a:gd name="T61" fmla="*/ 80 h 1265"/>
              <a:gd name="T62" fmla="*/ 1610 w 1642"/>
              <a:gd name="T63" fmla="*/ 96 h 1265"/>
              <a:gd name="T64" fmla="*/ 1626 w 1642"/>
              <a:gd name="T65" fmla="*/ 112 h 1265"/>
              <a:gd name="T66" fmla="*/ 1642 w 1642"/>
              <a:gd name="T67" fmla="*/ 128 h 1265"/>
              <a:gd name="T68" fmla="*/ 1626 w 1642"/>
              <a:gd name="T69" fmla="*/ 144 h 1265"/>
              <a:gd name="T70" fmla="*/ 1610 w 1642"/>
              <a:gd name="T71" fmla="*/ 192 h 1265"/>
              <a:gd name="T72" fmla="*/ 1578 w 1642"/>
              <a:gd name="T73" fmla="*/ 256 h 1265"/>
              <a:gd name="T74" fmla="*/ 1530 w 1642"/>
              <a:gd name="T75" fmla="*/ 352 h 1265"/>
              <a:gd name="T76" fmla="*/ 1481 w 1642"/>
              <a:gd name="T77" fmla="*/ 448 h 1265"/>
              <a:gd name="T78" fmla="*/ 1433 w 1642"/>
              <a:gd name="T79" fmla="*/ 544 h 1265"/>
              <a:gd name="T80" fmla="*/ 1288 w 1642"/>
              <a:gd name="T81" fmla="*/ 736 h 1265"/>
              <a:gd name="T82" fmla="*/ 1224 w 1642"/>
              <a:gd name="T83" fmla="*/ 816 h 1265"/>
              <a:gd name="T84" fmla="*/ 1127 w 1642"/>
              <a:gd name="T85" fmla="*/ 880 h 1265"/>
              <a:gd name="T86" fmla="*/ 1031 w 1642"/>
              <a:gd name="T87" fmla="*/ 945 h 1265"/>
              <a:gd name="T88" fmla="*/ 934 w 1642"/>
              <a:gd name="T89" fmla="*/ 1009 h 1265"/>
              <a:gd name="T90" fmla="*/ 821 w 1642"/>
              <a:gd name="T91" fmla="*/ 1057 h 1265"/>
              <a:gd name="T92" fmla="*/ 709 w 1642"/>
              <a:gd name="T93" fmla="*/ 1105 h 1265"/>
              <a:gd name="T94" fmla="*/ 580 w 1642"/>
              <a:gd name="T95" fmla="*/ 1153 h 1265"/>
              <a:gd name="T96" fmla="*/ 451 w 1642"/>
              <a:gd name="T97" fmla="*/ 1185 h 1265"/>
              <a:gd name="T98" fmla="*/ 322 w 1642"/>
              <a:gd name="T99" fmla="*/ 1217 h 1265"/>
              <a:gd name="T100" fmla="*/ 226 w 1642"/>
              <a:gd name="T101" fmla="*/ 1233 h 1265"/>
              <a:gd name="T102" fmla="*/ 161 w 1642"/>
              <a:gd name="T103" fmla="*/ 1249 h 1265"/>
              <a:gd name="T104" fmla="*/ 97 w 1642"/>
              <a:gd name="T105" fmla="*/ 1265 h 1265"/>
              <a:gd name="T106" fmla="*/ 65 w 1642"/>
              <a:gd name="T107" fmla="*/ 1265 h 1265"/>
              <a:gd name="T108" fmla="*/ 32 w 1642"/>
              <a:gd name="T109" fmla="*/ 1265 h 1265"/>
              <a:gd name="T110" fmla="*/ 0 w 1642"/>
              <a:gd name="T111" fmla="*/ 1265 h 1265"/>
              <a:gd name="T112" fmla="*/ 0 w 1642"/>
              <a:gd name="T113" fmla="*/ 1249 h 1265"/>
              <a:gd name="T114" fmla="*/ 0 w 1642"/>
              <a:gd name="T115" fmla="*/ 1249 h 126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642"/>
              <a:gd name="T175" fmla="*/ 0 h 1265"/>
              <a:gd name="T176" fmla="*/ 1642 w 1642"/>
              <a:gd name="T177" fmla="*/ 1265 h 1265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642" h="1265">
                <a:moveTo>
                  <a:pt x="0" y="1249"/>
                </a:moveTo>
                <a:lnTo>
                  <a:pt x="0" y="1249"/>
                </a:lnTo>
                <a:lnTo>
                  <a:pt x="16" y="1233"/>
                </a:lnTo>
                <a:lnTo>
                  <a:pt x="32" y="1217"/>
                </a:lnTo>
                <a:lnTo>
                  <a:pt x="65" y="1201"/>
                </a:lnTo>
                <a:lnTo>
                  <a:pt x="97" y="1201"/>
                </a:lnTo>
                <a:lnTo>
                  <a:pt x="145" y="1185"/>
                </a:lnTo>
                <a:lnTo>
                  <a:pt x="242" y="1153"/>
                </a:lnTo>
                <a:lnTo>
                  <a:pt x="370" y="1121"/>
                </a:lnTo>
                <a:lnTo>
                  <a:pt x="483" y="1073"/>
                </a:lnTo>
                <a:lnTo>
                  <a:pt x="612" y="1025"/>
                </a:lnTo>
                <a:lnTo>
                  <a:pt x="741" y="961"/>
                </a:lnTo>
                <a:lnTo>
                  <a:pt x="870" y="880"/>
                </a:lnTo>
                <a:lnTo>
                  <a:pt x="982" y="800"/>
                </a:lnTo>
                <a:lnTo>
                  <a:pt x="1079" y="720"/>
                </a:lnTo>
                <a:lnTo>
                  <a:pt x="1175" y="608"/>
                </a:lnTo>
                <a:lnTo>
                  <a:pt x="1240" y="512"/>
                </a:lnTo>
                <a:lnTo>
                  <a:pt x="1304" y="432"/>
                </a:lnTo>
                <a:lnTo>
                  <a:pt x="1353" y="352"/>
                </a:lnTo>
                <a:lnTo>
                  <a:pt x="1385" y="272"/>
                </a:lnTo>
                <a:lnTo>
                  <a:pt x="1401" y="208"/>
                </a:lnTo>
                <a:lnTo>
                  <a:pt x="1401" y="160"/>
                </a:lnTo>
                <a:lnTo>
                  <a:pt x="1401" y="112"/>
                </a:lnTo>
                <a:lnTo>
                  <a:pt x="1401" y="80"/>
                </a:lnTo>
                <a:lnTo>
                  <a:pt x="1401" y="32"/>
                </a:lnTo>
                <a:lnTo>
                  <a:pt x="1401" y="16"/>
                </a:lnTo>
                <a:lnTo>
                  <a:pt x="1417" y="0"/>
                </a:lnTo>
                <a:lnTo>
                  <a:pt x="1449" y="16"/>
                </a:lnTo>
                <a:lnTo>
                  <a:pt x="1481" y="32"/>
                </a:lnTo>
                <a:lnTo>
                  <a:pt x="1530" y="48"/>
                </a:lnTo>
                <a:lnTo>
                  <a:pt x="1578" y="80"/>
                </a:lnTo>
                <a:lnTo>
                  <a:pt x="1610" y="96"/>
                </a:lnTo>
                <a:lnTo>
                  <a:pt x="1626" y="112"/>
                </a:lnTo>
                <a:lnTo>
                  <a:pt x="1642" y="128"/>
                </a:lnTo>
                <a:lnTo>
                  <a:pt x="1626" y="144"/>
                </a:lnTo>
                <a:lnTo>
                  <a:pt x="1610" y="192"/>
                </a:lnTo>
                <a:lnTo>
                  <a:pt x="1578" y="256"/>
                </a:lnTo>
                <a:lnTo>
                  <a:pt x="1530" y="352"/>
                </a:lnTo>
                <a:lnTo>
                  <a:pt x="1481" y="448"/>
                </a:lnTo>
                <a:lnTo>
                  <a:pt x="1433" y="544"/>
                </a:lnTo>
                <a:lnTo>
                  <a:pt x="1288" y="736"/>
                </a:lnTo>
                <a:lnTo>
                  <a:pt x="1224" y="816"/>
                </a:lnTo>
                <a:lnTo>
                  <a:pt x="1127" y="880"/>
                </a:lnTo>
                <a:lnTo>
                  <a:pt x="1031" y="945"/>
                </a:lnTo>
                <a:lnTo>
                  <a:pt x="934" y="1009"/>
                </a:lnTo>
                <a:lnTo>
                  <a:pt x="821" y="1057"/>
                </a:lnTo>
                <a:lnTo>
                  <a:pt x="709" y="1105"/>
                </a:lnTo>
                <a:lnTo>
                  <a:pt x="580" y="1153"/>
                </a:lnTo>
                <a:lnTo>
                  <a:pt x="451" y="1185"/>
                </a:lnTo>
                <a:lnTo>
                  <a:pt x="322" y="1217"/>
                </a:lnTo>
                <a:lnTo>
                  <a:pt x="226" y="1233"/>
                </a:lnTo>
                <a:lnTo>
                  <a:pt x="161" y="1249"/>
                </a:lnTo>
                <a:lnTo>
                  <a:pt x="97" y="1265"/>
                </a:lnTo>
                <a:lnTo>
                  <a:pt x="65" y="1265"/>
                </a:lnTo>
                <a:lnTo>
                  <a:pt x="32" y="1265"/>
                </a:lnTo>
                <a:lnTo>
                  <a:pt x="0" y="1265"/>
                </a:lnTo>
                <a:lnTo>
                  <a:pt x="0" y="1249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" name="Freeform 50"/>
          <p:cNvSpPr/>
          <p:nvPr/>
        </p:nvSpPr>
        <p:spPr bwMode="auto">
          <a:xfrm>
            <a:off x="6170648" y="1813737"/>
            <a:ext cx="1114425" cy="498475"/>
          </a:xfrm>
          <a:custGeom>
            <a:avLst/>
            <a:gdLst>
              <a:gd name="T0" fmla="*/ 1691 w 1755"/>
              <a:gd name="T1" fmla="*/ 176 h 784"/>
              <a:gd name="T2" fmla="*/ 1739 w 1755"/>
              <a:gd name="T3" fmla="*/ 240 h 784"/>
              <a:gd name="T4" fmla="*/ 1723 w 1755"/>
              <a:gd name="T5" fmla="*/ 288 h 784"/>
              <a:gd name="T6" fmla="*/ 1691 w 1755"/>
              <a:gd name="T7" fmla="*/ 320 h 784"/>
              <a:gd name="T8" fmla="*/ 1610 w 1755"/>
              <a:gd name="T9" fmla="*/ 384 h 784"/>
              <a:gd name="T10" fmla="*/ 1514 w 1755"/>
              <a:gd name="T11" fmla="*/ 560 h 784"/>
              <a:gd name="T12" fmla="*/ 1401 w 1755"/>
              <a:gd name="T13" fmla="*/ 720 h 784"/>
              <a:gd name="T14" fmla="*/ 1337 w 1755"/>
              <a:gd name="T15" fmla="*/ 768 h 784"/>
              <a:gd name="T16" fmla="*/ 1321 w 1755"/>
              <a:gd name="T17" fmla="*/ 768 h 784"/>
              <a:gd name="T18" fmla="*/ 1305 w 1755"/>
              <a:gd name="T19" fmla="*/ 736 h 784"/>
              <a:gd name="T20" fmla="*/ 1321 w 1755"/>
              <a:gd name="T21" fmla="*/ 672 h 784"/>
              <a:gd name="T22" fmla="*/ 1353 w 1755"/>
              <a:gd name="T23" fmla="*/ 576 h 784"/>
              <a:gd name="T24" fmla="*/ 1417 w 1755"/>
              <a:gd name="T25" fmla="*/ 400 h 784"/>
              <a:gd name="T26" fmla="*/ 1466 w 1755"/>
              <a:gd name="T27" fmla="*/ 256 h 784"/>
              <a:gd name="T28" fmla="*/ 1466 w 1755"/>
              <a:gd name="T29" fmla="*/ 224 h 784"/>
              <a:gd name="T30" fmla="*/ 1417 w 1755"/>
              <a:gd name="T31" fmla="*/ 192 h 784"/>
              <a:gd name="T32" fmla="*/ 1337 w 1755"/>
              <a:gd name="T33" fmla="*/ 192 h 784"/>
              <a:gd name="T34" fmla="*/ 1127 w 1755"/>
              <a:gd name="T35" fmla="*/ 224 h 784"/>
              <a:gd name="T36" fmla="*/ 1095 w 1755"/>
              <a:gd name="T37" fmla="*/ 224 h 784"/>
              <a:gd name="T38" fmla="*/ 1031 w 1755"/>
              <a:gd name="T39" fmla="*/ 240 h 784"/>
              <a:gd name="T40" fmla="*/ 934 w 1755"/>
              <a:gd name="T41" fmla="*/ 256 h 784"/>
              <a:gd name="T42" fmla="*/ 805 w 1755"/>
              <a:gd name="T43" fmla="*/ 272 h 784"/>
              <a:gd name="T44" fmla="*/ 644 w 1755"/>
              <a:gd name="T45" fmla="*/ 304 h 784"/>
              <a:gd name="T46" fmla="*/ 451 w 1755"/>
              <a:gd name="T47" fmla="*/ 336 h 784"/>
              <a:gd name="T48" fmla="*/ 242 w 1755"/>
              <a:gd name="T49" fmla="*/ 384 h 784"/>
              <a:gd name="T50" fmla="*/ 0 w 1755"/>
              <a:gd name="T51" fmla="*/ 432 h 784"/>
              <a:gd name="T52" fmla="*/ 129 w 1755"/>
              <a:gd name="T53" fmla="*/ 304 h 784"/>
              <a:gd name="T54" fmla="*/ 355 w 1755"/>
              <a:gd name="T55" fmla="*/ 256 h 784"/>
              <a:gd name="T56" fmla="*/ 548 w 1755"/>
              <a:gd name="T57" fmla="*/ 224 h 784"/>
              <a:gd name="T58" fmla="*/ 693 w 1755"/>
              <a:gd name="T59" fmla="*/ 192 h 784"/>
              <a:gd name="T60" fmla="*/ 966 w 1755"/>
              <a:gd name="T61" fmla="*/ 144 h 784"/>
              <a:gd name="T62" fmla="*/ 1256 w 1755"/>
              <a:gd name="T63" fmla="*/ 80 h 784"/>
              <a:gd name="T64" fmla="*/ 1369 w 1755"/>
              <a:gd name="T65" fmla="*/ 64 h 784"/>
              <a:gd name="T66" fmla="*/ 1466 w 1755"/>
              <a:gd name="T67" fmla="*/ 0 h 784"/>
              <a:gd name="T68" fmla="*/ 1530 w 1755"/>
              <a:gd name="T69" fmla="*/ 32 h 784"/>
              <a:gd name="T70" fmla="*/ 1627 w 1755"/>
              <a:gd name="T71" fmla="*/ 128 h 78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1755"/>
              <a:gd name="T109" fmla="*/ 0 h 784"/>
              <a:gd name="T110" fmla="*/ 1755 w 1755"/>
              <a:gd name="T111" fmla="*/ 784 h 784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1754" h="784">
                <a:moveTo>
                  <a:pt x="1627" y="128"/>
                </a:moveTo>
                <a:lnTo>
                  <a:pt x="1691" y="176"/>
                </a:lnTo>
                <a:lnTo>
                  <a:pt x="1723" y="208"/>
                </a:lnTo>
                <a:lnTo>
                  <a:pt x="1739" y="240"/>
                </a:lnTo>
                <a:lnTo>
                  <a:pt x="1755" y="256"/>
                </a:lnTo>
                <a:lnTo>
                  <a:pt x="1723" y="288"/>
                </a:lnTo>
                <a:lnTo>
                  <a:pt x="1707" y="304"/>
                </a:lnTo>
                <a:lnTo>
                  <a:pt x="1691" y="320"/>
                </a:lnTo>
                <a:lnTo>
                  <a:pt x="1659" y="336"/>
                </a:lnTo>
                <a:lnTo>
                  <a:pt x="1610" y="384"/>
                </a:lnTo>
                <a:lnTo>
                  <a:pt x="1562" y="464"/>
                </a:lnTo>
                <a:lnTo>
                  <a:pt x="1514" y="560"/>
                </a:lnTo>
                <a:lnTo>
                  <a:pt x="1449" y="656"/>
                </a:lnTo>
                <a:lnTo>
                  <a:pt x="1401" y="720"/>
                </a:lnTo>
                <a:lnTo>
                  <a:pt x="1353" y="768"/>
                </a:lnTo>
                <a:lnTo>
                  <a:pt x="1337" y="768"/>
                </a:lnTo>
                <a:lnTo>
                  <a:pt x="1321" y="784"/>
                </a:lnTo>
                <a:lnTo>
                  <a:pt x="1321" y="768"/>
                </a:lnTo>
                <a:lnTo>
                  <a:pt x="1305" y="768"/>
                </a:lnTo>
                <a:lnTo>
                  <a:pt x="1305" y="736"/>
                </a:lnTo>
                <a:lnTo>
                  <a:pt x="1305" y="720"/>
                </a:lnTo>
                <a:lnTo>
                  <a:pt x="1321" y="672"/>
                </a:lnTo>
                <a:lnTo>
                  <a:pt x="1337" y="624"/>
                </a:lnTo>
                <a:lnTo>
                  <a:pt x="1353" y="576"/>
                </a:lnTo>
                <a:lnTo>
                  <a:pt x="1369" y="512"/>
                </a:lnTo>
                <a:lnTo>
                  <a:pt x="1417" y="400"/>
                </a:lnTo>
                <a:lnTo>
                  <a:pt x="1449" y="320"/>
                </a:lnTo>
                <a:lnTo>
                  <a:pt x="1466" y="256"/>
                </a:lnTo>
                <a:lnTo>
                  <a:pt x="1466" y="224"/>
                </a:lnTo>
                <a:lnTo>
                  <a:pt x="1449" y="208"/>
                </a:lnTo>
                <a:lnTo>
                  <a:pt x="1417" y="192"/>
                </a:lnTo>
                <a:lnTo>
                  <a:pt x="1385" y="192"/>
                </a:lnTo>
                <a:lnTo>
                  <a:pt x="1337" y="192"/>
                </a:lnTo>
                <a:lnTo>
                  <a:pt x="1224" y="208"/>
                </a:lnTo>
                <a:lnTo>
                  <a:pt x="1127" y="224"/>
                </a:lnTo>
                <a:lnTo>
                  <a:pt x="1111" y="224"/>
                </a:lnTo>
                <a:lnTo>
                  <a:pt x="1095" y="224"/>
                </a:lnTo>
                <a:lnTo>
                  <a:pt x="1063" y="224"/>
                </a:lnTo>
                <a:lnTo>
                  <a:pt x="1031" y="240"/>
                </a:lnTo>
                <a:lnTo>
                  <a:pt x="983" y="240"/>
                </a:lnTo>
                <a:lnTo>
                  <a:pt x="934" y="256"/>
                </a:lnTo>
                <a:lnTo>
                  <a:pt x="870" y="272"/>
                </a:lnTo>
                <a:lnTo>
                  <a:pt x="805" y="272"/>
                </a:lnTo>
                <a:lnTo>
                  <a:pt x="725" y="288"/>
                </a:lnTo>
                <a:lnTo>
                  <a:pt x="644" y="304"/>
                </a:lnTo>
                <a:lnTo>
                  <a:pt x="548" y="320"/>
                </a:lnTo>
                <a:lnTo>
                  <a:pt x="451" y="336"/>
                </a:lnTo>
                <a:lnTo>
                  <a:pt x="355" y="368"/>
                </a:lnTo>
                <a:lnTo>
                  <a:pt x="242" y="384"/>
                </a:lnTo>
                <a:lnTo>
                  <a:pt x="129" y="416"/>
                </a:lnTo>
                <a:lnTo>
                  <a:pt x="0" y="432"/>
                </a:lnTo>
                <a:lnTo>
                  <a:pt x="0" y="320"/>
                </a:lnTo>
                <a:lnTo>
                  <a:pt x="129" y="304"/>
                </a:lnTo>
                <a:lnTo>
                  <a:pt x="258" y="272"/>
                </a:lnTo>
                <a:lnTo>
                  <a:pt x="355" y="256"/>
                </a:lnTo>
                <a:lnTo>
                  <a:pt x="467" y="240"/>
                </a:lnTo>
                <a:lnTo>
                  <a:pt x="548" y="224"/>
                </a:lnTo>
                <a:lnTo>
                  <a:pt x="628" y="208"/>
                </a:lnTo>
                <a:lnTo>
                  <a:pt x="693" y="192"/>
                </a:lnTo>
                <a:lnTo>
                  <a:pt x="757" y="176"/>
                </a:lnTo>
                <a:lnTo>
                  <a:pt x="966" y="144"/>
                </a:lnTo>
                <a:lnTo>
                  <a:pt x="1160" y="96"/>
                </a:lnTo>
                <a:lnTo>
                  <a:pt x="1256" y="80"/>
                </a:lnTo>
                <a:lnTo>
                  <a:pt x="1321" y="80"/>
                </a:lnTo>
                <a:lnTo>
                  <a:pt x="1369" y="64"/>
                </a:lnTo>
                <a:lnTo>
                  <a:pt x="1401" y="48"/>
                </a:lnTo>
                <a:lnTo>
                  <a:pt x="1466" y="0"/>
                </a:lnTo>
                <a:lnTo>
                  <a:pt x="1498" y="16"/>
                </a:lnTo>
                <a:lnTo>
                  <a:pt x="1530" y="32"/>
                </a:lnTo>
                <a:lnTo>
                  <a:pt x="1578" y="80"/>
                </a:lnTo>
                <a:lnTo>
                  <a:pt x="1627" y="128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" name="Freeform 48"/>
          <p:cNvSpPr/>
          <p:nvPr/>
        </p:nvSpPr>
        <p:spPr bwMode="auto">
          <a:xfrm>
            <a:off x="6396073" y="1640700"/>
            <a:ext cx="131763" cy="650875"/>
          </a:xfrm>
          <a:custGeom>
            <a:avLst/>
            <a:gdLst>
              <a:gd name="T0" fmla="*/ 112 w 209"/>
              <a:gd name="T1" fmla="*/ 1025 h 1025"/>
              <a:gd name="T2" fmla="*/ 96 w 209"/>
              <a:gd name="T3" fmla="*/ 961 h 1025"/>
              <a:gd name="T4" fmla="*/ 96 w 209"/>
              <a:gd name="T5" fmla="*/ 881 h 1025"/>
              <a:gd name="T6" fmla="*/ 80 w 209"/>
              <a:gd name="T7" fmla="*/ 785 h 1025"/>
              <a:gd name="T8" fmla="*/ 64 w 209"/>
              <a:gd name="T9" fmla="*/ 673 h 1025"/>
              <a:gd name="T10" fmla="*/ 48 w 209"/>
              <a:gd name="T11" fmla="*/ 529 h 1025"/>
              <a:gd name="T12" fmla="*/ 32 w 209"/>
              <a:gd name="T13" fmla="*/ 385 h 1025"/>
              <a:gd name="T14" fmla="*/ 16 w 209"/>
              <a:gd name="T15" fmla="*/ 209 h 1025"/>
              <a:gd name="T16" fmla="*/ 0 w 209"/>
              <a:gd name="T17" fmla="*/ 0 h 1025"/>
              <a:gd name="T18" fmla="*/ 48 w 209"/>
              <a:gd name="T19" fmla="*/ 32 h 1025"/>
              <a:gd name="T20" fmla="*/ 96 w 209"/>
              <a:gd name="T21" fmla="*/ 64 h 1025"/>
              <a:gd name="T22" fmla="*/ 128 w 209"/>
              <a:gd name="T23" fmla="*/ 80 h 1025"/>
              <a:gd name="T24" fmla="*/ 161 w 209"/>
              <a:gd name="T25" fmla="*/ 96 h 1025"/>
              <a:gd name="T26" fmla="*/ 161 w 209"/>
              <a:gd name="T27" fmla="*/ 112 h 1025"/>
              <a:gd name="T28" fmla="*/ 161 w 209"/>
              <a:gd name="T29" fmla="*/ 161 h 1025"/>
              <a:gd name="T30" fmla="*/ 161 w 209"/>
              <a:gd name="T31" fmla="*/ 241 h 1025"/>
              <a:gd name="T32" fmla="*/ 177 w 209"/>
              <a:gd name="T33" fmla="*/ 337 h 1025"/>
              <a:gd name="T34" fmla="*/ 177 w 209"/>
              <a:gd name="T35" fmla="*/ 465 h 1025"/>
              <a:gd name="T36" fmla="*/ 193 w 209"/>
              <a:gd name="T37" fmla="*/ 625 h 1025"/>
              <a:gd name="T38" fmla="*/ 193 w 209"/>
              <a:gd name="T39" fmla="*/ 801 h 1025"/>
              <a:gd name="T40" fmla="*/ 209 w 209"/>
              <a:gd name="T41" fmla="*/ 993 h 1025"/>
              <a:gd name="T42" fmla="*/ 112 w 209"/>
              <a:gd name="T43" fmla="*/ 1025 h 1025"/>
              <a:gd name="T44" fmla="*/ 112 w 209"/>
              <a:gd name="T45" fmla="*/ 1025 h 102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209"/>
              <a:gd name="T70" fmla="*/ 0 h 1025"/>
              <a:gd name="T71" fmla="*/ 209 w 209"/>
              <a:gd name="T72" fmla="*/ 1025 h 1025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209" h="1025">
                <a:moveTo>
                  <a:pt x="112" y="1025"/>
                </a:moveTo>
                <a:lnTo>
                  <a:pt x="96" y="961"/>
                </a:lnTo>
                <a:lnTo>
                  <a:pt x="96" y="881"/>
                </a:lnTo>
                <a:lnTo>
                  <a:pt x="80" y="785"/>
                </a:lnTo>
                <a:lnTo>
                  <a:pt x="64" y="673"/>
                </a:lnTo>
                <a:lnTo>
                  <a:pt x="48" y="529"/>
                </a:lnTo>
                <a:lnTo>
                  <a:pt x="32" y="385"/>
                </a:lnTo>
                <a:lnTo>
                  <a:pt x="16" y="209"/>
                </a:lnTo>
                <a:lnTo>
                  <a:pt x="0" y="0"/>
                </a:lnTo>
                <a:lnTo>
                  <a:pt x="48" y="32"/>
                </a:lnTo>
                <a:lnTo>
                  <a:pt x="96" y="64"/>
                </a:lnTo>
                <a:lnTo>
                  <a:pt x="128" y="80"/>
                </a:lnTo>
                <a:lnTo>
                  <a:pt x="161" y="96"/>
                </a:lnTo>
                <a:lnTo>
                  <a:pt x="161" y="112"/>
                </a:lnTo>
                <a:lnTo>
                  <a:pt x="161" y="161"/>
                </a:lnTo>
                <a:lnTo>
                  <a:pt x="161" y="241"/>
                </a:lnTo>
                <a:lnTo>
                  <a:pt x="177" y="337"/>
                </a:lnTo>
                <a:lnTo>
                  <a:pt x="177" y="465"/>
                </a:lnTo>
                <a:lnTo>
                  <a:pt x="193" y="625"/>
                </a:lnTo>
                <a:lnTo>
                  <a:pt x="193" y="801"/>
                </a:lnTo>
                <a:lnTo>
                  <a:pt x="209" y="993"/>
                </a:lnTo>
                <a:lnTo>
                  <a:pt x="112" y="102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" name="Freeform 49"/>
          <p:cNvSpPr/>
          <p:nvPr/>
        </p:nvSpPr>
        <p:spPr bwMode="auto">
          <a:xfrm>
            <a:off x="6681823" y="1548625"/>
            <a:ext cx="193675" cy="712787"/>
          </a:xfrm>
          <a:custGeom>
            <a:avLst/>
            <a:gdLst>
              <a:gd name="T0" fmla="*/ 0 w 306"/>
              <a:gd name="T1" fmla="*/ 1121 h 1121"/>
              <a:gd name="T2" fmla="*/ 49 w 306"/>
              <a:gd name="T3" fmla="*/ 817 h 1121"/>
              <a:gd name="T4" fmla="*/ 81 w 306"/>
              <a:gd name="T5" fmla="*/ 529 h 1121"/>
              <a:gd name="T6" fmla="*/ 97 w 306"/>
              <a:gd name="T7" fmla="*/ 256 h 1121"/>
              <a:gd name="T8" fmla="*/ 113 w 306"/>
              <a:gd name="T9" fmla="*/ 0 h 1121"/>
              <a:gd name="T10" fmla="*/ 194 w 306"/>
              <a:gd name="T11" fmla="*/ 64 h 1121"/>
              <a:gd name="T12" fmla="*/ 258 w 306"/>
              <a:gd name="T13" fmla="*/ 112 h 1121"/>
              <a:gd name="T14" fmla="*/ 290 w 306"/>
              <a:gd name="T15" fmla="*/ 144 h 1121"/>
              <a:gd name="T16" fmla="*/ 306 w 306"/>
              <a:gd name="T17" fmla="*/ 160 h 1121"/>
              <a:gd name="T18" fmla="*/ 306 w 306"/>
              <a:gd name="T19" fmla="*/ 160 h 1121"/>
              <a:gd name="T20" fmla="*/ 290 w 306"/>
              <a:gd name="T21" fmla="*/ 176 h 1121"/>
              <a:gd name="T22" fmla="*/ 290 w 306"/>
              <a:gd name="T23" fmla="*/ 208 h 1121"/>
              <a:gd name="T24" fmla="*/ 290 w 306"/>
              <a:gd name="T25" fmla="*/ 224 h 1121"/>
              <a:gd name="T26" fmla="*/ 274 w 306"/>
              <a:gd name="T27" fmla="*/ 272 h 1121"/>
              <a:gd name="T28" fmla="*/ 258 w 306"/>
              <a:gd name="T29" fmla="*/ 305 h 1121"/>
              <a:gd name="T30" fmla="*/ 242 w 306"/>
              <a:gd name="T31" fmla="*/ 417 h 1121"/>
              <a:gd name="T32" fmla="*/ 210 w 306"/>
              <a:gd name="T33" fmla="*/ 545 h 1121"/>
              <a:gd name="T34" fmla="*/ 178 w 306"/>
              <a:gd name="T35" fmla="*/ 705 h 1121"/>
              <a:gd name="T36" fmla="*/ 145 w 306"/>
              <a:gd name="T37" fmla="*/ 897 h 1121"/>
              <a:gd name="T38" fmla="*/ 113 w 306"/>
              <a:gd name="T39" fmla="*/ 1121 h 1121"/>
              <a:gd name="T40" fmla="*/ 0 w 306"/>
              <a:gd name="T41" fmla="*/ 1121 h 1121"/>
              <a:gd name="T42" fmla="*/ 0 w 306"/>
              <a:gd name="T43" fmla="*/ 1121 h 112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06"/>
              <a:gd name="T67" fmla="*/ 0 h 1121"/>
              <a:gd name="T68" fmla="*/ 306 w 306"/>
              <a:gd name="T69" fmla="*/ 1121 h 1121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06" h="1121">
                <a:moveTo>
                  <a:pt x="0" y="1121"/>
                </a:moveTo>
                <a:lnTo>
                  <a:pt x="49" y="817"/>
                </a:lnTo>
                <a:lnTo>
                  <a:pt x="81" y="529"/>
                </a:lnTo>
                <a:lnTo>
                  <a:pt x="97" y="256"/>
                </a:lnTo>
                <a:lnTo>
                  <a:pt x="113" y="0"/>
                </a:lnTo>
                <a:lnTo>
                  <a:pt x="194" y="64"/>
                </a:lnTo>
                <a:lnTo>
                  <a:pt x="258" y="112"/>
                </a:lnTo>
                <a:lnTo>
                  <a:pt x="290" y="144"/>
                </a:lnTo>
                <a:lnTo>
                  <a:pt x="306" y="160"/>
                </a:lnTo>
                <a:lnTo>
                  <a:pt x="290" y="176"/>
                </a:lnTo>
                <a:lnTo>
                  <a:pt x="290" y="208"/>
                </a:lnTo>
                <a:lnTo>
                  <a:pt x="290" y="224"/>
                </a:lnTo>
                <a:lnTo>
                  <a:pt x="274" y="272"/>
                </a:lnTo>
                <a:lnTo>
                  <a:pt x="258" y="305"/>
                </a:lnTo>
                <a:lnTo>
                  <a:pt x="242" y="417"/>
                </a:lnTo>
                <a:lnTo>
                  <a:pt x="210" y="545"/>
                </a:lnTo>
                <a:lnTo>
                  <a:pt x="178" y="705"/>
                </a:lnTo>
                <a:lnTo>
                  <a:pt x="145" y="897"/>
                </a:lnTo>
                <a:lnTo>
                  <a:pt x="113" y="1121"/>
                </a:lnTo>
                <a:lnTo>
                  <a:pt x="0" y="1121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" name="Freeform 52"/>
          <p:cNvSpPr/>
          <p:nvPr/>
        </p:nvSpPr>
        <p:spPr bwMode="auto">
          <a:xfrm>
            <a:off x="6242086" y="2189975"/>
            <a:ext cx="808037" cy="173037"/>
          </a:xfrm>
          <a:custGeom>
            <a:avLst/>
            <a:gdLst>
              <a:gd name="T0" fmla="*/ 1256 w 1272"/>
              <a:gd name="T1" fmla="*/ 128 h 272"/>
              <a:gd name="T2" fmla="*/ 1127 w 1272"/>
              <a:gd name="T3" fmla="*/ 144 h 272"/>
              <a:gd name="T4" fmla="*/ 966 w 1272"/>
              <a:gd name="T5" fmla="*/ 160 h 272"/>
              <a:gd name="T6" fmla="*/ 789 w 1272"/>
              <a:gd name="T7" fmla="*/ 176 h 272"/>
              <a:gd name="T8" fmla="*/ 564 w 1272"/>
              <a:gd name="T9" fmla="*/ 208 h 272"/>
              <a:gd name="T10" fmla="*/ 451 w 1272"/>
              <a:gd name="T11" fmla="*/ 208 h 272"/>
              <a:gd name="T12" fmla="*/ 370 w 1272"/>
              <a:gd name="T13" fmla="*/ 224 h 272"/>
              <a:gd name="T14" fmla="*/ 274 w 1272"/>
              <a:gd name="T15" fmla="*/ 240 h 272"/>
              <a:gd name="T16" fmla="*/ 209 w 1272"/>
              <a:gd name="T17" fmla="*/ 256 h 272"/>
              <a:gd name="T18" fmla="*/ 145 w 1272"/>
              <a:gd name="T19" fmla="*/ 256 h 272"/>
              <a:gd name="T20" fmla="*/ 97 w 1272"/>
              <a:gd name="T21" fmla="*/ 272 h 272"/>
              <a:gd name="T22" fmla="*/ 65 w 1272"/>
              <a:gd name="T23" fmla="*/ 272 h 272"/>
              <a:gd name="T24" fmla="*/ 32 w 1272"/>
              <a:gd name="T25" fmla="*/ 272 h 272"/>
              <a:gd name="T26" fmla="*/ 0 w 1272"/>
              <a:gd name="T27" fmla="*/ 176 h 272"/>
              <a:gd name="T28" fmla="*/ 32 w 1272"/>
              <a:gd name="T29" fmla="*/ 176 h 272"/>
              <a:gd name="T30" fmla="*/ 48 w 1272"/>
              <a:gd name="T31" fmla="*/ 176 h 272"/>
              <a:gd name="T32" fmla="*/ 97 w 1272"/>
              <a:gd name="T33" fmla="*/ 160 h 272"/>
              <a:gd name="T34" fmla="*/ 145 w 1272"/>
              <a:gd name="T35" fmla="*/ 160 h 272"/>
              <a:gd name="T36" fmla="*/ 209 w 1272"/>
              <a:gd name="T37" fmla="*/ 144 h 272"/>
              <a:gd name="T38" fmla="*/ 290 w 1272"/>
              <a:gd name="T39" fmla="*/ 128 h 272"/>
              <a:gd name="T40" fmla="*/ 387 w 1272"/>
              <a:gd name="T41" fmla="*/ 112 h 272"/>
              <a:gd name="T42" fmla="*/ 483 w 1272"/>
              <a:gd name="T43" fmla="*/ 96 h 272"/>
              <a:gd name="T44" fmla="*/ 886 w 1272"/>
              <a:gd name="T45" fmla="*/ 32 h 272"/>
              <a:gd name="T46" fmla="*/ 1079 w 1272"/>
              <a:gd name="T47" fmla="*/ 16 h 272"/>
              <a:gd name="T48" fmla="*/ 1272 w 1272"/>
              <a:gd name="T49" fmla="*/ 0 h 272"/>
              <a:gd name="T50" fmla="*/ 1256 w 1272"/>
              <a:gd name="T51" fmla="*/ 128 h 272"/>
              <a:gd name="T52" fmla="*/ 1256 w 1272"/>
              <a:gd name="T53" fmla="*/ 128 h 272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1272"/>
              <a:gd name="T82" fmla="*/ 0 h 272"/>
              <a:gd name="T83" fmla="*/ 1272 w 1272"/>
              <a:gd name="T84" fmla="*/ 272 h 272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1272" h="272">
                <a:moveTo>
                  <a:pt x="1256" y="128"/>
                </a:moveTo>
                <a:lnTo>
                  <a:pt x="1127" y="144"/>
                </a:lnTo>
                <a:lnTo>
                  <a:pt x="966" y="160"/>
                </a:lnTo>
                <a:lnTo>
                  <a:pt x="789" y="176"/>
                </a:lnTo>
                <a:lnTo>
                  <a:pt x="564" y="208"/>
                </a:lnTo>
                <a:lnTo>
                  <a:pt x="451" y="208"/>
                </a:lnTo>
                <a:lnTo>
                  <a:pt x="370" y="224"/>
                </a:lnTo>
                <a:lnTo>
                  <a:pt x="274" y="240"/>
                </a:lnTo>
                <a:lnTo>
                  <a:pt x="209" y="256"/>
                </a:lnTo>
                <a:lnTo>
                  <a:pt x="145" y="256"/>
                </a:lnTo>
                <a:lnTo>
                  <a:pt x="97" y="272"/>
                </a:lnTo>
                <a:lnTo>
                  <a:pt x="65" y="272"/>
                </a:lnTo>
                <a:lnTo>
                  <a:pt x="32" y="272"/>
                </a:lnTo>
                <a:lnTo>
                  <a:pt x="0" y="176"/>
                </a:lnTo>
                <a:lnTo>
                  <a:pt x="32" y="176"/>
                </a:lnTo>
                <a:lnTo>
                  <a:pt x="48" y="176"/>
                </a:lnTo>
                <a:lnTo>
                  <a:pt x="97" y="160"/>
                </a:lnTo>
                <a:lnTo>
                  <a:pt x="145" y="160"/>
                </a:lnTo>
                <a:lnTo>
                  <a:pt x="209" y="144"/>
                </a:lnTo>
                <a:lnTo>
                  <a:pt x="290" y="128"/>
                </a:lnTo>
                <a:lnTo>
                  <a:pt x="387" y="112"/>
                </a:lnTo>
                <a:lnTo>
                  <a:pt x="483" y="96"/>
                </a:lnTo>
                <a:lnTo>
                  <a:pt x="886" y="32"/>
                </a:lnTo>
                <a:lnTo>
                  <a:pt x="1079" y="16"/>
                </a:lnTo>
                <a:lnTo>
                  <a:pt x="1272" y="0"/>
                </a:lnTo>
                <a:lnTo>
                  <a:pt x="1256" y="128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" name="Freeform 53"/>
          <p:cNvSpPr/>
          <p:nvPr/>
        </p:nvSpPr>
        <p:spPr bwMode="auto">
          <a:xfrm>
            <a:off x="5710273" y="2413812"/>
            <a:ext cx="1943100" cy="346075"/>
          </a:xfrm>
          <a:custGeom>
            <a:avLst/>
            <a:gdLst>
              <a:gd name="T0" fmla="*/ 1320 w 3059"/>
              <a:gd name="T1" fmla="*/ 336 h 544"/>
              <a:gd name="T2" fmla="*/ 902 w 3059"/>
              <a:gd name="T3" fmla="*/ 400 h 544"/>
              <a:gd name="T4" fmla="*/ 580 w 3059"/>
              <a:gd name="T5" fmla="*/ 480 h 544"/>
              <a:gd name="T6" fmla="*/ 402 w 3059"/>
              <a:gd name="T7" fmla="*/ 512 h 544"/>
              <a:gd name="T8" fmla="*/ 274 w 3059"/>
              <a:gd name="T9" fmla="*/ 528 h 544"/>
              <a:gd name="T10" fmla="*/ 209 w 3059"/>
              <a:gd name="T11" fmla="*/ 544 h 544"/>
              <a:gd name="T12" fmla="*/ 177 w 3059"/>
              <a:gd name="T13" fmla="*/ 544 h 544"/>
              <a:gd name="T14" fmla="*/ 113 w 3059"/>
              <a:gd name="T15" fmla="*/ 496 h 544"/>
              <a:gd name="T16" fmla="*/ 48 w 3059"/>
              <a:gd name="T17" fmla="*/ 432 h 544"/>
              <a:gd name="T18" fmla="*/ 0 w 3059"/>
              <a:gd name="T19" fmla="*/ 384 h 544"/>
              <a:gd name="T20" fmla="*/ 0 w 3059"/>
              <a:gd name="T21" fmla="*/ 368 h 544"/>
              <a:gd name="T22" fmla="*/ 48 w 3059"/>
              <a:gd name="T23" fmla="*/ 352 h 544"/>
              <a:gd name="T24" fmla="*/ 177 w 3059"/>
              <a:gd name="T25" fmla="*/ 352 h 544"/>
              <a:gd name="T26" fmla="*/ 290 w 3059"/>
              <a:gd name="T27" fmla="*/ 352 h 544"/>
              <a:gd name="T28" fmla="*/ 402 w 3059"/>
              <a:gd name="T29" fmla="*/ 336 h 544"/>
              <a:gd name="T30" fmla="*/ 515 w 3059"/>
              <a:gd name="T31" fmla="*/ 320 h 544"/>
              <a:gd name="T32" fmla="*/ 644 w 3059"/>
              <a:gd name="T33" fmla="*/ 304 h 544"/>
              <a:gd name="T34" fmla="*/ 902 w 3059"/>
              <a:gd name="T35" fmla="*/ 272 h 544"/>
              <a:gd name="T36" fmla="*/ 1288 w 3059"/>
              <a:gd name="T37" fmla="*/ 224 h 544"/>
              <a:gd name="T38" fmla="*/ 1723 w 3059"/>
              <a:gd name="T39" fmla="*/ 160 h 544"/>
              <a:gd name="T40" fmla="*/ 2334 w 3059"/>
              <a:gd name="T41" fmla="*/ 64 h 544"/>
              <a:gd name="T42" fmla="*/ 2495 w 3059"/>
              <a:gd name="T43" fmla="*/ 32 h 544"/>
              <a:gd name="T44" fmla="*/ 2624 w 3059"/>
              <a:gd name="T45" fmla="*/ 16 h 544"/>
              <a:gd name="T46" fmla="*/ 2721 w 3059"/>
              <a:gd name="T47" fmla="*/ 0 h 544"/>
              <a:gd name="T48" fmla="*/ 2769 w 3059"/>
              <a:gd name="T49" fmla="*/ 0 h 544"/>
              <a:gd name="T50" fmla="*/ 2834 w 3059"/>
              <a:gd name="T51" fmla="*/ 0 h 544"/>
              <a:gd name="T52" fmla="*/ 2930 w 3059"/>
              <a:gd name="T53" fmla="*/ 48 h 544"/>
              <a:gd name="T54" fmla="*/ 2995 w 3059"/>
              <a:gd name="T55" fmla="*/ 96 h 544"/>
              <a:gd name="T56" fmla="*/ 3059 w 3059"/>
              <a:gd name="T57" fmla="*/ 176 h 544"/>
              <a:gd name="T58" fmla="*/ 3043 w 3059"/>
              <a:gd name="T59" fmla="*/ 208 h 544"/>
              <a:gd name="T60" fmla="*/ 3027 w 3059"/>
              <a:gd name="T61" fmla="*/ 224 h 544"/>
              <a:gd name="T62" fmla="*/ 2962 w 3059"/>
              <a:gd name="T63" fmla="*/ 224 h 544"/>
              <a:gd name="T64" fmla="*/ 2866 w 3059"/>
              <a:gd name="T65" fmla="*/ 224 h 544"/>
              <a:gd name="T66" fmla="*/ 2737 w 3059"/>
              <a:gd name="T67" fmla="*/ 208 h 544"/>
              <a:gd name="T68" fmla="*/ 2447 w 3059"/>
              <a:gd name="T69" fmla="*/ 208 h 544"/>
              <a:gd name="T70" fmla="*/ 2029 w 3059"/>
              <a:gd name="T71" fmla="*/ 240 h 544"/>
              <a:gd name="T72" fmla="*/ 1690 w 3059"/>
              <a:gd name="T73" fmla="*/ 288 h 544"/>
              <a:gd name="T74" fmla="*/ 1513 w 3059"/>
              <a:gd name="T75" fmla="*/ 320 h 54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3059"/>
              <a:gd name="T115" fmla="*/ 0 h 544"/>
              <a:gd name="T116" fmla="*/ 3059 w 3059"/>
              <a:gd name="T117" fmla="*/ 544 h 544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3059" h="544">
                <a:moveTo>
                  <a:pt x="1513" y="320"/>
                </a:moveTo>
                <a:lnTo>
                  <a:pt x="1320" y="336"/>
                </a:lnTo>
                <a:lnTo>
                  <a:pt x="1111" y="368"/>
                </a:lnTo>
                <a:lnTo>
                  <a:pt x="902" y="400"/>
                </a:lnTo>
                <a:lnTo>
                  <a:pt x="692" y="448"/>
                </a:lnTo>
                <a:lnTo>
                  <a:pt x="580" y="480"/>
                </a:lnTo>
                <a:lnTo>
                  <a:pt x="483" y="496"/>
                </a:lnTo>
                <a:lnTo>
                  <a:pt x="402" y="512"/>
                </a:lnTo>
                <a:lnTo>
                  <a:pt x="338" y="528"/>
                </a:lnTo>
                <a:lnTo>
                  <a:pt x="274" y="528"/>
                </a:lnTo>
                <a:lnTo>
                  <a:pt x="241" y="544"/>
                </a:lnTo>
                <a:lnTo>
                  <a:pt x="209" y="544"/>
                </a:lnTo>
                <a:lnTo>
                  <a:pt x="193" y="544"/>
                </a:lnTo>
                <a:lnTo>
                  <a:pt x="177" y="544"/>
                </a:lnTo>
                <a:lnTo>
                  <a:pt x="145" y="528"/>
                </a:lnTo>
                <a:lnTo>
                  <a:pt x="113" y="496"/>
                </a:lnTo>
                <a:lnTo>
                  <a:pt x="80" y="464"/>
                </a:lnTo>
                <a:lnTo>
                  <a:pt x="48" y="432"/>
                </a:lnTo>
                <a:lnTo>
                  <a:pt x="16" y="400"/>
                </a:lnTo>
                <a:lnTo>
                  <a:pt x="0" y="384"/>
                </a:lnTo>
                <a:lnTo>
                  <a:pt x="0" y="368"/>
                </a:lnTo>
                <a:lnTo>
                  <a:pt x="16" y="368"/>
                </a:lnTo>
                <a:lnTo>
                  <a:pt x="48" y="352"/>
                </a:lnTo>
                <a:lnTo>
                  <a:pt x="80" y="352"/>
                </a:lnTo>
                <a:lnTo>
                  <a:pt x="177" y="352"/>
                </a:lnTo>
                <a:lnTo>
                  <a:pt x="225" y="352"/>
                </a:lnTo>
                <a:lnTo>
                  <a:pt x="290" y="352"/>
                </a:lnTo>
                <a:lnTo>
                  <a:pt x="354" y="336"/>
                </a:lnTo>
                <a:lnTo>
                  <a:pt x="402" y="336"/>
                </a:lnTo>
                <a:lnTo>
                  <a:pt x="451" y="320"/>
                </a:lnTo>
                <a:lnTo>
                  <a:pt x="515" y="320"/>
                </a:lnTo>
                <a:lnTo>
                  <a:pt x="580" y="304"/>
                </a:lnTo>
                <a:lnTo>
                  <a:pt x="644" y="304"/>
                </a:lnTo>
                <a:lnTo>
                  <a:pt x="741" y="288"/>
                </a:lnTo>
                <a:lnTo>
                  <a:pt x="902" y="272"/>
                </a:lnTo>
                <a:lnTo>
                  <a:pt x="1095" y="240"/>
                </a:lnTo>
                <a:lnTo>
                  <a:pt x="1288" y="224"/>
                </a:lnTo>
                <a:lnTo>
                  <a:pt x="1513" y="192"/>
                </a:lnTo>
                <a:lnTo>
                  <a:pt x="1723" y="160"/>
                </a:lnTo>
                <a:lnTo>
                  <a:pt x="1932" y="128"/>
                </a:lnTo>
                <a:lnTo>
                  <a:pt x="2334" y="64"/>
                </a:lnTo>
                <a:lnTo>
                  <a:pt x="2415" y="48"/>
                </a:lnTo>
                <a:lnTo>
                  <a:pt x="2495" y="32"/>
                </a:lnTo>
                <a:lnTo>
                  <a:pt x="2560" y="16"/>
                </a:lnTo>
                <a:lnTo>
                  <a:pt x="2624" y="16"/>
                </a:lnTo>
                <a:lnTo>
                  <a:pt x="2673" y="0"/>
                </a:lnTo>
                <a:lnTo>
                  <a:pt x="2721" y="0"/>
                </a:lnTo>
                <a:lnTo>
                  <a:pt x="2753" y="0"/>
                </a:lnTo>
                <a:lnTo>
                  <a:pt x="2769" y="0"/>
                </a:lnTo>
                <a:lnTo>
                  <a:pt x="2801" y="0"/>
                </a:lnTo>
                <a:lnTo>
                  <a:pt x="2834" y="0"/>
                </a:lnTo>
                <a:lnTo>
                  <a:pt x="2882" y="16"/>
                </a:lnTo>
                <a:lnTo>
                  <a:pt x="2930" y="48"/>
                </a:lnTo>
                <a:lnTo>
                  <a:pt x="2962" y="80"/>
                </a:lnTo>
                <a:lnTo>
                  <a:pt x="2995" y="96"/>
                </a:lnTo>
                <a:lnTo>
                  <a:pt x="3043" y="144"/>
                </a:lnTo>
                <a:lnTo>
                  <a:pt x="3059" y="176"/>
                </a:lnTo>
                <a:lnTo>
                  <a:pt x="3059" y="192"/>
                </a:lnTo>
                <a:lnTo>
                  <a:pt x="3043" y="208"/>
                </a:lnTo>
                <a:lnTo>
                  <a:pt x="3043" y="224"/>
                </a:lnTo>
                <a:lnTo>
                  <a:pt x="3027" y="224"/>
                </a:lnTo>
                <a:lnTo>
                  <a:pt x="2995" y="224"/>
                </a:lnTo>
                <a:lnTo>
                  <a:pt x="2962" y="224"/>
                </a:lnTo>
                <a:lnTo>
                  <a:pt x="2914" y="224"/>
                </a:lnTo>
                <a:lnTo>
                  <a:pt x="2866" y="224"/>
                </a:lnTo>
                <a:lnTo>
                  <a:pt x="2801" y="224"/>
                </a:lnTo>
                <a:lnTo>
                  <a:pt x="2737" y="208"/>
                </a:lnTo>
                <a:lnTo>
                  <a:pt x="2592" y="208"/>
                </a:lnTo>
                <a:lnTo>
                  <a:pt x="2447" y="208"/>
                </a:lnTo>
                <a:lnTo>
                  <a:pt x="2173" y="224"/>
                </a:lnTo>
                <a:lnTo>
                  <a:pt x="2029" y="240"/>
                </a:lnTo>
                <a:lnTo>
                  <a:pt x="1868" y="272"/>
                </a:lnTo>
                <a:lnTo>
                  <a:pt x="1690" y="288"/>
                </a:lnTo>
                <a:lnTo>
                  <a:pt x="1513" y="32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bldLvl="0" animBg="1"/>
      <p:bldP spid="42" grpId="0"/>
      <p:bldP spid="21" grpId="0" autoUpdateAnimBg="0"/>
      <p:bldP spid="24" grpId="0" autoUpdateAnimBg="0"/>
      <p:bldP spid="25" grpId="0" autoUpdateAnimBg="0"/>
      <p:bldP spid="26" grpId="0" autoUpdateAnimBg="0"/>
      <p:bldP spid="27" grpId="0" animBg="1" autoUpdateAnimBg="0"/>
      <p:bldP spid="28" grpId="0" animBg="1" autoUpdateAnimBg="0"/>
      <p:bldP spid="29" grpId="0" animBg="1" autoUpdateAnimBg="0"/>
      <p:bldP spid="30" grpId="0" animBg="1" autoUpdateAnimBg="0"/>
      <p:bldP spid="31" grpId="0" animBg="1" autoUpdateAnimBg="0"/>
      <p:bldP spid="32" grpId="0" animBg="1" autoUpdateAnimBg="0"/>
      <p:bldP spid="33" grpId="0" animBg="1" autoUpdateAnimBg="0"/>
      <p:bldP spid="34" grpId="0" animBg="1" autoUpdateAnimBg="0"/>
      <p:bldP spid="35" grpId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" name="Group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2947706"/>
              </p:ext>
            </p:extLst>
          </p:nvPr>
        </p:nvGraphicFramePr>
        <p:xfrm>
          <a:off x="5351462" y="1098550"/>
          <a:ext cx="2590800" cy="2592000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28990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209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" name="矩形 2"/>
          <p:cNvSpPr>
            <a:spLocks noChangeArrowheads="1"/>
          </p:cNvSpPr>
          <p:nvPr/>
        </p:nvSpPr>
        <p:spPr bwMode="auto">
          <a:xfrm>
            <a:off x="5078413" y="3748900"/>
            <a:ext cx="3152775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eaLnBrk="1" hangingPunct="1">
              <a:defRPr/>
            </a:pP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itchFamily="2" charset="-122"/>
              </a:rPr>
              <a:t>书写指导：</a:t>
            </a:r>
            <a:r>
              <a:rPr lang="zh-CN" altLang="en-US" b="1" dirty="0">
                <a:solidFill>
                  <a:srgbClr val="000000"/>
                </a:solidFill>
                <a:latin typeface="宋体" pitchFamily="2" charset="-122"/>
              </a:rPr>
              <a:t>先里后外</a:t>
            </a:r>
            <a:r>
              <a:rPr lang="zh-CN" altLang="en-US" b="1" dirty="0" smtClean="0">
                <a:solidFill>
                  <a:srgbClr val="000000"/>
                </a:solidFill>
                <a:latin typeface="宋体" pitchFamily="2" charset="-122"/>
              </a:rPr>
              <a:t>。“车”</a:t>
            </a:r>
            <a:r>
              <a:rPr lang="zh-CN" altLang="en-US" b="1" dirty="0">
                <a:solidFill>
                  <a:srgbClr val="000000"/>
                </a:solidFill>
                <a:latin typeface="宋体" pitchFamily="2" charset="-122"/>
              </a:rPr>
              <a:t>位置稍靠右</a:t>
            </a:r>
            <a:r>
              <a:rPr lang="zh-CN" altLang="en-US" b="1" dirty="0" smtClean="0">
                <a:solidFill>
                  <a:srgbClr val="000000"/>
                </a:solidFill>
                <a:latin typeface="宋体" pitchFamily="2" charset="-122"/>
              </a:rPr>
              <a:t>，第二</a:t>
            </a:r>
            <a:r>
              <a:rPr lang="zh-CN" altLang="en-US" b="1" dirty="0">
                <a:solidFill>
                  <a:srgbClr val="000000"/>
                </a:solidFill>
                <a:latin typeface="宋体" pitchFamily="2" charset="-122"/>
              </a:rPr>
              <a:t>笔的折紧贴</a:t>
            </a:r>
            <a:r>
              <a:rPr lang="zh-CN" altLang="en-US" b="1" dirty="0" smtClean="0">
                <a:solidFill>
                  <a:srgbClr val="000000"/>
                </a:solidFill>
                <a:latin typeface="宋体" pitchFamily="2" charset="-122"/>
              </a:rPr>
              <a:t>横中线</a:t>
            </a:r>
            <a:r>
              <a:rPr lang="zh-CN" altLang="en-US" b="1" dirty="0">
                <a:solidFill>
                  <a:srgbClr val="000000"/>
                </a:solidFill>
                <a:latin typeface="宋体" pitchFamily="2" charset="-122"/>
              </a:rPr>
              <a:t>。</a:t>
            </a:r>
            <a:endParaRPr kumimoji="0" lang="zh-CN" altLang="en-US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itchFamily="2" charset="-122"/>
            </a:endParaRPr>
          </a:p>
        </p:txBody>
      </p:sp>
      <p:sp>
        <p:nvSpPr>
          <p:cNvPr id="22531" name="矩形 4"/>
          <p:cNvSpPr/>
          <p:nvPr/>
        </p:nvSpPr>
        <p:spPr>
          <a:xfrm>
            <a:off x="3544888" y="1830388"/>
            <a:ext cx="1203325" cy="13220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8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连</a:t>
            </a:r>
          </a:p>
        </p:txBody>
      </p:sp>
      <p:sp>
        <p:nvSpPr>
          <p:cNvPr id="42" name="矩形 41"/>
          <p:cNvSpPr/>
          <p:nvPr/>
        </p:nvSpPr>
        <p:spPr>
          <a:xfrm>
            <a:off x="3203742" y="1187450"/>
            <a:ext cx="1844675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</a:t>
            </a:r>
            <a:r>
              <a:rPr lang="en-US" altLang="zh-CN" sz="4800" b="1" err="1" smtClean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lián   </a:t>
            </a:r>
            <a:endParaRPr lang="en-US" altLang="zh-CN" sz="48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2" name="组合 20"/>
          <p:cNvGrpSpPr/>
          <p:nvPr/>
        </p:nvGrpSpPr>
        <p:grpSpPr>
          <a:xfrm>
            <a:off x="703806" y="740720"/>
            <a:ext cx="1464632" cy="531209"/>
            <a:chOff x="846681" y="1213040"/>
            <a:chExt cx="1464632" cy="531209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22" name="圆角矩形 21"/>
            <p:cNvSpPr/>
            <p:nvPr/>
          </p:nvSpPr>
          <p:spPr>
            <a:xfrm>
              <a:off x="906463" y="1213040"/>
              <a:ext cx="1310700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marL="0" marR="0" lvl="0" indent="0" algn="l" defTabSz="16002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我会写</a:t>
              </a:r>
            </a:p>
          </p:txBody>
        </p:sp>
        <p:sp>
          <p:nvSpPr>
            <p:cNvPr id="23" name="直线连接符 21"/>
            <p:cNvSpPr>
              <a:spLocks noChangeShapeType="1"/>
            </p:cNvSpPr>
            <p:nvPr/>
          </p:nvSpPr>
          <p:spPr bwMode="auto">
            <a:xfrm flipV="1">
              <a:off x="846681" y="1717378"/>
              <a:ext cx="1464632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2534" name="TextBox 45"/>
          <p:cNvSpPr txBox="1"/>
          <p:nvPr/>
        </p:nvSpPr>
        <p:spPr>
          <a:xfrm>
            <a:off x="938213" y="1782763"/>
            <a:ext cx="1689100" cy="9233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5400" smtClean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54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连</a:t>
            </a:r>
            <a:endParaRPr lang="zh-CN" altLang="en-US" sz="54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601873" y="3970045"/>
            <a:ext cx="3030538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+mn-ea"/>
                <a:ea typeface="+mn-ea"/>
              </a:rPr>
              <a:t>组词：</a:t>
            </a:r>
            <a:r>
              <a:rPr lang="zh-CN" altLang="en-US" sz="2000" b="1" dirty="0">
                <a:latin typeface="+mn-ea"/>
                <a:ea typeface="+mn-ea"/>
              </a:rPr>
              <a:t>连日  连续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601873" y="4292331"/>
            <a:ext cx="3922068" cy="55399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0000FF"/>
                </a:solidFill>
                <a:latin typeface="+mn-ea"/>
                <a:ea typeface="+mn-ea"/>
              </a:rPr>
              <a:t>造句：</a:t>
            </a:r>
            <a:r>
              <a:rPr lang="zh-CN" altLang="en-US" sz="2000" b="1" dirty="0">
                <a:latin typeface="+mn-ea"/>
                <a:ea typeface="+mn-ea"/>
              </a:rPr>
              <a:t>连日的暴雨造成河水大涨。</a:t>
            </a:r>
          </a:p>
        </p:txBody>
      </p:sp>
      <p:sp>
        <p:nvSpPr>
          <p:cNvPr id="25" name="文本框 30"/>
          <p:cNvSpPr txBox="1">
            <a:spLocks noChangeArrowheads="1"/>
          </p:cNvSpPr>
          <p:nvPr/>
        </p:nvSpPr>
        <p:spPr bwMode="auto">
          <a:xfrm>
            <a:off x="524049" y="3599233"/>
            <a:ext cx="2484437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 anchorCtr="1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000FF"/>
                </a:solidFill>
                <a:latin typeface="+mn-ea"/>
                <a:ea typeface="+mn-ea"/>
              </a:rPr>
              <a:t>音序：</a:t>
            </a:r>
            <a:r>
              <a:rPr lang="en-US" altLang="zh-CN" sz="2000" b="1" dirty="0" smtClean="0">
                <a:latin typeface="+mn-ea"/>
                <a:ea typeface="+mn-ea"/>
              </a:rPr>
              <a:t>L  </a:t>
            </a:r>
            <a:r>
              <a:rPr lang="zh-CN" altLang="en-US" sz="2000" b="1" dirty="0" smtClean="0">
                <a:solidFill>
                  <a:srgbClr val="0000FF"/>
                </a:solidFill>
                <a:latin typeface="+mn-ea"/>
                <a:ea typeface="+mn-ea"/>
                <a:cs typeface="楷体" pitchFamily="49" charset="-122"/>
              </a:rPr>
              <a:t>部首：</a:t>
            </a:r>
            <a:r>
              <a:rPr lang="zh-CN" altLang="en-US" sz="2000" b="1" dirty="0" smtClean="0">
                <a:latin typeface="+mn-ea"/>
                <a:ea typeface="+mn-ea"/>
                <a:cs typeface="楷体" pitchFamily="49" charset="-122"/>
              </a:rPr>
              <a:t>辶</a:t>
            </a:r>
          </a:p>
        </p:txBody>
      </p:sp>
      <p:sp>
        <p:nvSpPr>
          <p:cNvPr id="26" name="文本框 31"/>
          <p:cNvSpPr txBox="1">
            <a:spLocks noChangeArrowheads="1"/>
          </p:cNvSpPr>
          <p:nvPr/>
        </p:nvSpPr>
        <p:spPr bwMode="auto">
          <a:xfrm>
            <a:off x="423495" y="3161524"/>
            <a:ext cx="2078037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1">
            <a:spAutoFit/>
          </a:bodyPr>
          <a:lstStyle/>
          <a:p>
            <a:pPr algn="ctr">
              <a:buFont typeface="Arial"/>
              <a:buNone/>
            </a:pPr>
            <a:r>
              <a:rPr lang="zh-CN" altLang="en-US" sz="2000" b="1" dirty="0">
                <a:solidFill>
                  <a:srgbClr val="0000FF"/>
                </a:solidFill>
                <a:latin typeface="+mn-ea"/>
                <a:ea typeface="+mn-ea"/>
              </a:rPr>
              <a:t>结构</a:t>
            </a:r>
            <a:r>
              <a:rPr lang="en-US" altLang="zh-CN" sz="2000" b="1" dirty="0" smtClean="0">
                <a:solidFill>
                  <a:srgbClr val="0000FF"/>
                </a:solidFill>
                <a:latin typeface="+mn-ea"/>
                <a:ea typeface="+mn-ea"/>
              </a:rPr>
              <a:t>: </a:t>
            </a:r>
            <a:r>
              <a:rPr lang="zh-CN" altLang="en-US" sz="2000" b="1" dirty="0" smtClean="0">
                <a:latin typeface="+mn-ea"/>
                <a:ea typeface="+mn-ea"/>
              </a:rPr>
              <a:t>半</a:t>
            </a:r>
            <a:r>
              <a:rPr lang="zh-CN" altLang="en-US" sz="2000" b="1" dirty="0">
                <a:latin typeface="+mn-ea"/>
                <a:ea typeface="+mn-ea"/>
              </a:rPr>
              <a:t>包围</a:t>
            </a:r>
          </a:p>
        </p:txBody>
      </p:sp>
      <p:sp>
        <p:nvSpPr>
          <p:cNvPr id="27" name="Freeform 46"/>
          <p:cNvSpPr/>
          <p:nvPr/>
        </p:nvSpPr>
        <p:spPr bwMode="auto">
          <a:xfrm>
            <a:off x="5920599" y="1735340"/>
            <a:ext cx="255588" cy="276225"/>
          </a:xfrm>
          <a:custGeom>
            <a:avLst/>
            <a:gdLst>
              <a:gd name="T0" fmla="*/ 0 w 402"/>
              <a:gd name="T1" fmla="*/ 0 h 433"/>
              <a:gd name="T2" fmla="*/ 48 w 402"/>
              <a:gd name="T3" fmla="*/ 16 h 433"/>
              <a:gd name="T4" fmla="*/ 96 w 402"/>
              <a:gd name="T5" fmla="*/ 16 h 433"/>
              <a:gd name="T6" fmla="*/ 161 w 402"/>
              <a:gd name="T7" fmla="*/ 32 h 433"/>
              <a:gd name="T8" fmla="*/ 225 w 402"/>
              <a:gd name="T9" fmla="*/ 64 h 433"/>
              <a:gd name="T10" fmla="*/ 289 w 402"/>
              <a:gd name="T11" fmla="*/ 80 h 433"/>
              <a:gd name="T12" fmla="*/ 338 w 402"/>
              <a:gd name="T13" fmla="*/ 113 h 433"/>
              <a:gd name="T14" fmla="*/ 370 w 402"/>
              <a:gd name="T15" fmla="*/ 145 h 433"/>
              <a:gd name="T16" fmla="*/ 402 w 402"/>
              <a:gd name="T17" fmla="*/ 193 h 433"/>
              <a:gd name="T18" fmla="*/ 402 w 402"/>
              <a:gd name="T19" fmla="*/ 273 h 433"/>
              <a:gd name="T20" fmla="*/ 402 w 402"/>
              <a:gd name="T21" fmla="*/ 321 h 433"/>
              <a:gd name="T22" fmla="*/ 386 w 402"/>
              <a:gd name="T23" fmla="*/ 353 h 433"/>
              <a:gd name="T24" fmla="*/ 370 w 402"/>
              <a:gd name="T25" fmla="*/ 385 h 433"/>
              <a:gd name="T26" fmla="*/ 354 w 402"/>
              <a:gd name="T27" fmla="*/ 401 h 433"/>
              <a:gd name="T28" fmla="*/ 338 w 402"/>
              <a:gd name="T29" fmla="*/ 417 h 433"/>
              <a:gd name="T30" fmla="*/ 322 w 402"/>
              <a:gd name="T31" fmla="*/ 433 h 433"/>
              <a:gd name="T32" fmla="*/ 305 w 402"/>
              <a:gd name="T33" fmla="*/ 417 h 433"/>
              <a:gd name="T34" fmla="*/ 273 w 402"/>
              <a:gd name="T35" fmla="*/ 401 h 433"/>
              <a:gd name="T36" fmla="*/ 225 w 402"/>
              <a:gd name="T37" fmla="*/ 353 h 433"/>
              <a:gd name="T38" fmla="*/ 177 w 402"/>
              <a:gd name="T39" fmla="*/ 289 h 433"/>
              <a:gd name="T40" fmla="*/ 80 w 402"/>
              <a:gd name="T41" fmla="*/ 161 h 433"/>
              <a:gd name="T42" fmla="*/ 0 w 402"/>
              <a:gd name="T43" fmla="*/ 0 h 433"/>
              <a:gd name="T44" fmla="*/ 0 w 402"/>
              <a:gd name="T45" fmla="*/ 0 h 433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402"/>
              <a:gd name="T70" fmla="*/ 0 h 433"/>
              <a:gd name="T71" fmla="*/ 402 w 402"/>
              <a:gd name="T72" fmla="*/ 433 h 433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402" h="432">
                <a:moveTo>
                  <a:pt x="0" y="0"/>
                </a:moveTo>
                <a:lnTo>
                  <a:pt x="48" y="16"/>
                </a:lnTo>
                <a:lnTo>
                  <a:pt x="96" y="16"/>
                </a:lnTo>
                <a:lnTo>
                  <a:pt x="161" y="32"/>
                </a:lnTo>
                <a:lnTo>
                  <a:pt x="225" y="64"/>
                </a:lnTo>
                <a:lnTo>
                  <a:pt x="289" y="80"/>
                </a:lnTo>
                <a:lnTo>
                  <a:pt x="338" y="113"/>
                </a:lnTo>
                <a:lnTo>
                  <a:pt x="370" y="145"/>
                </a:lnTo>
                <a:lnTo>
                  <a:pt x="402" y="193"/>
                </a:lnTo>
                <a:lnTo>
                  <a:pt x="402" y="273"/>
                </a:lnTo>
                <a:lnTo>
                  <a:pt x="402" y="321"/>
                </a:lnTo>
                <a:lnTo>
                  <a:pt x="386" y="353"/>
                </a:lnTo>
                <a:lnTo>
                  <a:pt x="370" y="385"/>
                </a:lnTo>
                <a:lnTo>
                  <a:pt x="354" y="401"/>
                </a:lnTo>
                <a:lnTo>
                  <a:pt x="338" y="417"/>
                </a:lnTo>
                <a:lnTo>
                  <a:pt x="322" y="433"/>
                </a:lnTo>
                <a:lnTo>
                  <a:pt x="305" y="417"/>
                </a:lnTo>
                <a:lnTo>
                  <a:pt x="273" y="401"/>
                </a:lnTo>
                <a:lnTo>
                  <a:pt x="225" y="353"/>
                </a:lnTo>
                <a:lnTo>
                  <a:pt x="177" y="289"/>
                </a:lnTo>
                <a:lnTo>
                  <a:pt x="80" y="161"/>
                </a:lnTo>
                <a:lnTo>
                  <a:pt x="0" y="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" name="Freeform 40"/>
          <p:cNvSpPr/>
          <p:nvPr/>
        </p:nvSpPr>
        <p:spPr bwMode="auto">
          <a:xfrm>
            <a:off x="5704699" y="2224290"/>
            <a:ext cx="450850" cy="742950"/>
          </a:xfrm>
          <a:custGeom>
            <a:avLst/>
            <a:gdLst>
              <a:gd name="T0" fmla="*/ 483 w 709"/>
              <a:gd name="T1" fmla="*/ 1169 h 1169"/>
              <a:gd name="T2" fmla="*/ 467 w 709"/>
              <a:gd name="T3" fmla="*/ 961 h 1169"/>
              <a:gd name="T4" fmla="*/ 403 w 709"/>
              <a:gd name="T5" fmla="*/ 705 h 1169"/>
              <a:gd name="T6" fmla="*/ 355 w 709"/>
              <a:gd name="T7" fmla="*/ 625 h 1169"/>
              <a:gd name="T8" fmla="*/ 355 w 709"/>
              <a:gd name="T9" fmla="*/ 577 h 1169"/>
              <a:gd name="T10" fmla="*/ 371 w 709"/>
              <a:gd name="T11" fmla="*/ 481 h 1169"/>
              <a:gd name="T12" fmla="*/ 403 w 709"/>
              <a:gd name="T13" fmla="*/ 353 h 1169"/>
              <a:gd name="T14" fmla="*/ 419 w 709"/>
              <a:gd name="T15" fmla="*/ 256 h 1169"/>
              <a:gd name="T16" fmla="*/ 403 w 709"/>
              <a:gd name="T17" fmla="*/ 224 h 1169"/>
              <a:gd name="T18" fmla="*/ 371 w 709"/>
              <a:gd name="T19" fmla="*/ 224 h 1169"/>
              <a:gd name="T20" fmla="*/ 290 w 709"/>
              <a:gd name="T21" fmla="*/ 240 h 1169"/>
              <a:gd name="T22" fmla="*/ 178 w 709"/>
              <a:gd name="T23" fmla="*/ 256 h 1169"/>
              <a:gd name="T24" fmla="*/ 81 w 709"/>
              <a:gd name="T25" fmla="*/ 224 h 1169"/>
              <a:gd name="T26" fmla="*/ 17 w 709"/>
              <a:gd name="T27" fmla="*/ 176 h 1169"/>
              <a:gd name="T28" fmla="*/ 0 w 709"/>
              <a:gd name="T29" fmla="*/ 160 h 1169"/>
              <a:gd name="T30" fmla="*/ 274 w 709"/>
              <a:gd name="T31" fmla="*/ 112 h 1169"/>
              <a:gd name="T32" fmla="*/ 371 w 709"/>
              <a:gd name="T33" fmla="*/ 80 h 1169"/>
              <a:gd name="T34" fmla="*/ 435 w 709"/>
              <a:gd name="T35" fmla="*/ 32 h 1169"/>
              <a:gd name="T36" fmla="*/ 483 w 709"/>
              <a:gd name="T37" fmla="*/ 0 h 1169"/>
              <a:gd name="T38" fmla="*/ 532 w 709"/>
              <a:gd name="T39" fmla="*/ 0 h 1169"/>
              <a:gd name="T40" fmla="*/ 612 w 709"/>
              <a:gd name="T41" fmla="*/ 48 h 1169"/>
              <a:gd name="T42" fmla="*/ 677 w 709"/>
              <a:gd name="T43" fmla="*/ 112 h 1169"/>
              <a:gd name="T44" fmla="*/ 709 w 709"/>
              <a:gd name="T45" fmla="*/ 144 h 1169"/>
              <a:gd name="T46" fmla="*/ 677 w 709"/>
              <a:gd name="T47" fmla="*/ 192 h 1169"/>
              <a:gd name="T48" fmla="*/ 628 w 709"/>
              <a:gd name="T49" fmla="*/ 240 h 1169"/>
              <a:gd name="T50" fmla="*/ 580 w 709"/>
              <a:gd name="T51" fmla="*/ 353 h 1169"/>
              <a:gd name="T52" fmla="*/ 532 w 709"/>
              <a:gd name="T53" fmla="*/ 481 h 1169"/>
              <a:gd name="T54" fmla="*/ 500 w 709"/>
              <a:gd name="T55" fmla="*/ 577 h 1169"/>
              <a:gd name="T56" fmla="*/ 500 w 709"/>
              <a:gd name="T57" fmla="*/ 625 h 1169"/>
              <a:gd name="T58" fmla="*/ 532 w 709"/>
              <a:gd name="T59" fmla="*/ 705 h 1169"/>
              <a:gd name="T60" fmla="*/ 580 w 709"/>
              <a:gd name="T61" fmla="*/ 865 h 1169"/>
              <a:gd name="T62" fmla="*/ 596 w 709"/>
              <a:gd name="T63" fmla="*/ 1057 h 1169"/>
              <a:gd name="T64" fmla="*/ 580 w 709"/>
              <a:gd name="T65" fmla="*/ 1169 h 116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709"/>
              <a:gd name="T100" fmla="*/ 0 h 1169"/>
              <a:gd name="T101" fmla="*/ 709 w 709"/>
              <a:gd name="T102" fmla="*/ 1169 h 1169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709" h="1169">
                <a:moveTo>
                  <a:pt x="580" y="1169"/>
                </a:moveTo>
                <a:lnTo>
                  <a:pt x="483" y="1169"/>
                </a:lnTo>
                <a:lnTo>
                  <a:pt x="483" y="1057"/>
                </a:lnTo>
                <a:lnTo>
                  <a:pt x="467" y="961"/>
                </a:lnTo>
                <a:lnTo>
                  <a:pt x="435" y="785"/>
                </a:lnTo>
                <a:lnTo>
                  <a:pt x="403" y="705"/>
                </a:lnTo>
                <a:lnTo>
                  <a:pt x="371" y="657"/>
                </a:lnTo>
                <a:lnTo>
                  <a:pt x="355" y="625"/>
                </a:lnTo>
                <a:lnTo>
                  <a:pt x="355" y="593"/>
                </a:lnTo>
                <a:lnTo>
                  <a:pt x="355" y="577"/>
                </a:lnTo>
                <a:lnTo>
                  <a:pt x="371" y="545"/>
                </a:lnTo>
                <a:lnTo>
                  <a:pt x="371" y="481"/>
                </a:lnTo>
                <a:lnTo>
                  <a:pt x="387" y="417"/>
                </a:lnTo>
                <a:lnTo>
                  <a:pt x="403" y="353"/>
                </a:lnTo>
                <a:lnTo>
                  <a:pt x="419" y="288"/>
                </a:lnTo>
                <a:lnTo>
                  <a:pt x="419" y="256"/>
                </a:lnTo>
                <a:lnTo>
                  <a:pt x="419" y="240"/>
                </a:lnTo>
                <a:lnTo>
                  <a:pt x="403" y="224"/>
                </a:lnTo>
                <a:lnTo>
                  <a:pt x="387" y="224"/>
                </a:lnTo>
                <a:lnTo>
                  <a:pt x="371" y="224"/>
                </a:lnTo>
                <a:lnTo>
                  <a:pt x="339" y="224"/>
                </a:lnTo>
                <a:lnTo>
                  <a:pt x="290" y="240"/>
                </a:lnTo>
                <a:lnTo>
                  <a:pt x="242" y="256"/>
                </a:lnTo>
                <a:lnTo>
                  <a:pt x="178" y="256"/>
                </a:lnTo>
                <a:lnTo>
                  <a:pt x="129" y="256"/>
                </a:lnTo>
                <a:lnTo>
                  <a:pt x="81" y="224"/>
                </a:lnTo>
                <a:lnTo>
                  <a:pt x="49" y="192"/>
                </a:lnTo>
                <a:lnTo>
                  <a:pt x="17" y="176"/>
                </a:lnTo>
                <a:lnTo>
                  <a:pt x="0" y="160"/>
                </a:lnTo>
                <a:lnTo>
                  <a:pt x="129" y="144"/>
                </a:lnTo>
                <a:lnTo>
                  <a:pt x="274" y="112"/>
                </a:lnTo>
                <a:lnTo>
                  <a:pt x="322" y="96"/>
                </a:lnTo>
                <a:lnTo>
                  <a:pt x="371" y="80"/>
                </a:lnTo>
                <a:lnTo>
                  <a:pt x="403" y="48"/>
                </a:lnTo>
                <a:lnTo>
                  <a:pt x="435" y="32"/>
                </a:lnTo>
                <a:lnTo>
                  <a:pt x="451" y="16"/>
                </a:lnTo>
                <a:lnTo>
                  <a:pt x="483" y="0"/>
                </a:lnTo>
                <a:lnTo>
                  <a:pt x="516" y="0"/>
                </a:lnTo>
                <a:lnTo>
                  <a:pt x="532" y="0"/>
                </a:lnTo>
                <a:lnTo>
                  <a:pt x="564" y="16"/>
                </a:lnTo>
                <a:lnTo>
                  <a:pt x="612" y="48"/>
                </a:lnTo>
                <a:lnTo>
                  <a:pt x="644" y="80"/>
                </a:lnTo>
                <a:lnTo>
                  <a:pt x="677" y="112"/>
                </a:lnTo>
                <a:lnTo>
                  <a:pt x="693" y="128"/>
                </a:lnTo>
                <a:lnTo>
                  <a:pt x="709" y="144"/>
                </a:lnTo>
                <a:lnTo>
                  <a:pt x="693" y="176"/>
                </a:lnTo>
                <a:lnTo>
                  <a:pt x="677" y="192"/>
                </a:lnTo>
                <a:lnTo>
                  <a:pt x="661" y="224"/>
                </a:lnTo>
                <a:lnTo>
                  <a:pt x="628" y="240"/>
                </a:lnTo>
                <a:lnTo>
                  <a:pt x="612" y="288"/>
                </a:lnTo>
                <a:lnTo>
                  <a:pt x="580" y="353"/>
                </a:lnTo>
                <a:lnTo>
                  <a:pt x="548" y="417"/>
                </a:lnTo>
                <a:lnTo>
                  <a:pt x="532" y="481"/>
                </a:lnTo>
                <a:lnTo>
                  <a:pt x="500" y="545"/>
                </a:lnTo>
                <a:lnTo>
                  <a:pt x="500" y="577"/>
                </a:lnTo>
                <a:lnTo>
                  <a:pt x="483" y="593"/>
                </a:lnTo>
                <a:lnTo>
                  <a:pt x="500" y="625"/>
                </a:lnTo>
                <a:lnTo>
                  <a:pt x="500" y="657"/>
                </a:lnTo>
                <a:lnTo>
                  <a:pt x="532" y="705"/>
                </a:lnTo>
                <a:lnTo>
                  <a:pt x="548" y="785"/>
                </a:lnTo>
                <a:lnTo>
                  <a:pt x="580" y="865"/>
                </a:lnTo>
                <a:lnTo>
                  <a:pt x="580" y="961"/>
                </a:lnTo>
                <a:lnTo>
                  <a:pt x="596" y="1057"/>
                </a:lnTo>
                <a:lnTo>
                  <a:pt x="580" y="1169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" name="Freeform 42"/>
          <p:cNvSpPr/>
          <p:nvPr/>
        </p:nvSpPr>
        <p:spPr bwMode="auto">
          <a:xfrm>
            <a:off x="6176187" y="2498928"/>
            <a:ext cx="1144587" cy="223837"/>
          </a:xfrm>
          <a:custGeom>
            <a:avLst/>
            <a:gdLst>
              <a:gd name="T0" fmla="*/ 0 w 1803"/>
              <a:gd name="T1" fmla="*/ 208 h 352"/>
              <a:gd name="T2" fmla="*/ 193 w 1803"/>
              <a:gd name="T3" fmla="*/ 192 h 352"/>
              <a:gd name="T4" fmla="*/ 354 w 1803"/>
              <a:gd name="T5" fmla="*/ 160 h 352"/>
              <a:gd name="T6" fmla="*/ 499 w 1803"/>
              <a:gd name="T7" fmla="*/ 144 h 352"/>
              <a:gd name="T8" fmla="*/ 612 w 1803"/>
              <a:gd name="T9" fmla="*/ 128 h 352"/>
              <a:gd name="T10" fmla="*/ 725 w 1803"/>
              <a:gd name="T11" fmla="*/ 112 h 352"/>
              <a:gd name="T12" fmla="*/ 837 w 1803"/>
              <a:gd name="T13" fmla="*/ 96 h 352"/>
              <a:gd name="T14" fmla="*/ 966 w 1803"/>
              <a:gd name="T15" fmla="*/ 80 h 352"/>
              <a:gd name="T16" fmla="*/ 1095 w 1803"/>
              <a:gd name="T17" fmla="*/ 48 h 352"/>
              <a:gd name="T18" fmla="*/ 1224 w 1803"/>
              <a:gd name="T19" fmla="*/ 32 h 352"/>
              <a:gd name="T20" fmla="*/ 1336 w 1803"/>
              <a:gd name="T21" fmla="*/ 16 h 352"/>
              <a:gd name="T22" fmla="*/ 1433 w 1803"/>
              <a:gd name="T23" fmla="*/ 0 h 352"/>
              <a:gd name="T24" fmla="*/ 1513 w 1803"/>
              <a:gd name="T25" fmla="*/ 0 h 352"/>
              <a:gd name="T26" fmla="*/ 1578 w 1803"/>
              <a:gd name="T27" fmla="*/ 0 h 352"/>
              <a:gd name="T28" fmla="*/ 1642 w 1803"/>
              <a:gd name="T29" fmla="*/ 16 h 352"/>
              <a:gd name="T30" fmla="*/ 1691 w 1803"/>
              <a:gd name="T31" fmla="*/ 32 h 352"/>
              <a:gd name="T32" fmla="*/ 1739 w 1803"/>
              <a:gd name="T33" fmla="*/ 48 h 352"/>
              <a:gd name="T34" fmla="*/ 1787 w 1803"/>
              <a:gd name="T35" fmla="*/ 96 h 352"/>
              <a:gd name="T36" fmla="*/ 1787 w 1803"/>
              <a:gd name="T37" fmla="*/ 112 h 352"/>
              <a:gd name="T38" fmla="*/ 1803 w 1803"/>
              <a:gd name="T39" fmla="*/ 128 h 352"/>
              <a:gd name="T40" fmla="*/ 1787 w 1803"/>
              <a:gd name="T41" fmla="*/ 144 h 352"/>
              <a:gd name="T42" fmla="*/ 1771 w 1803"/>
              <a:gd name="T43" fmla="*/ 144 h 352"/>
              <a:gd name="T44" fmla="*/ 1755 w 1803"/>
              <a:gd name="T45" fmla="*/ 144 h 352"/>
              <a:gd name="T46" fmla="*/ 1723 w 1803"/>
              <a:gd name="T47" fmla="*/ 160 h 352"/>
              <a:gd name="T48" fmla="*/ 1674 w 1803"/>
              <a:gd name="T49" fmla="*/ 160 h 352"/>
              <a:gd name="T50" fmla="*/ 1626 w 1803"/>
              <a:gd name="T51" fmla="*/ 160 h 352"/>
              <a:gd name="T52" fmla="*/ 1578 w 1803"/>
              <a:gd name="T53" fmla="*/ 160 h 352"/>
              <a:gd name="T54" fmla="*/ 1497 w 1803"/>
              <a:gd name="T55" fmla="*/ 160 h 352"/>
              <a:gd name="T56" fmla="*/ 1352 w 1803"/>
              <a:gd name="T57" fmla="*/ 176 h 352"/>
              <a:gd name="T58" fmla="*/ 1191 w 1803"/>
              <a:gd name="T59" fmla="*/ 176 h 352"/>
              <a:gd name="T60" fmla="*/ 1030 w 1803"/>
              <a:gd name="T61" fmla="*/ 192 h 352"/>
              <a:gd name="T62" fmla="*/ 853 w 1803"/>
              <a:gd name="T63" fmla="*/ 224 h 352"/>
              <a:gd name="T64" fmla="*/ 773 w 1803"/>
              <a:gd name="T65" fmla="*/ 240 h 352"/>
              <a:gd name="T66" fmla="*/ 692 w 1803"/>
              <a:gd name="T67" fmla="*/ 256 h 352"/>
              <a:gd name="T68" fmla="*/ 612 w 1803"/>
              <a:gd name="T69" fmla="*/ 256 h 352"/>
              <a:gd name="T70" fmla="*/ 564 w 1803"/>
              <a:gd name="T71" fmla="*/ 272 h 352"/>
              <a:gd name="T72" fmla="*/ 499 w 1803"/>
              <a:gd name="T73" fmla="*/ 288 h 352"/>
              <a:gd name="T74" fmla="*/ 451 w 1803"/>
              <a:gd name="T75" fmla="*/ 304 h 352"/>
              <a:gd name="T76" fmla="*/ 419 w 1803"/>
              <a:gd name="T77" fmla="*/ 304 h 352"/>
              <a:gd name="T78" fmla="*/ 386 w 1803"/>
              <a:gd name="T79" fmla="*/ 304 h 352"/>
              <a:gd name="T80" fmla="*/ 322 w 1803"/>
              <a:gd name="T81" fmla="*/ 336 h 352"/>
              <a:gd name="T82" fmla="*/ 274 w 1803"/>
              <a:gd name="T83" fmla="*/ 336 h 352"/>
              <a:gd name="T84" fmla="*/ 242 w 1803"/>
              <a:gd name="T85" fmla="*/ 352 h 352"/>
              <a:gd name="T86" fmla="*/ 209 w 1803"/>
              <a:gd name="T87" fmla="*/ 352 h 352"/>
              <a:gd name="T88" fmla="*/ 161 w 1803"/>
              <a:gd name="T89" fmla="*/ 336 h 352"/>
              <a:gd name="T90" fmla="*/ 113 w 1803"/>
              <a:gd name="T91" fmla="*/ 304 h 352"/>
              <a:gd name="T92" fmla="*/ 81 w 1803"/>
              <a:gd name="T93" fmla="*/ 304 h 352"/>
              <a:gd name="T94" fmla="*/ 64 w 1803"/>
              <a:gd name="T95" fmla="*/ 272 h 352"/>
              <a:gd name="T96" fmla="*/ 32 w 1803"/>
              <a:gd name="T97" fmla="*/ 240 h 352"/>
              <a:gd name="T98" fmla="*/ 0 w 1803"/>
              <a:gd name="T99" fmla="*/ 208 h 352"/>
              <a:gd name="T100" fmla="*/ 0 w 1803"/>
              <a:gd name="T101" fmla="*/ 208 h 352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1803"/>
              <a:gd name="T154" fmla="*/ 0 h 352"/>
              <a:gd name="T155" fmla="*/ 1803 w 1803"/>
              <a:gd name="T156" fmla="*/ 352 h 352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1803" h="352">
                <a:moveTo>
                  <a:pt x="0" y="208"/>
                </a:moveTo>
                <a:lnTo>
                  <a:pt x="193" y="192"/>
                </a:lnTo>
                <a:lnTo>
                  <a:pt x="354" y="160"/>
                </a:lnTo>
                <a:lnTo>
                  <a:pt x="499" y="144"/>
                </a:lnTo>
                <a:lnTo>
                  <a:pt x="612" y="128"/>
                </a:lnTo>
                <a:lnTo>
                  <a:pt x="725" y="112"/>
                </a:lnTo>
                <a:lnTo>
                  <a:pt x="837" y="96"/>
                </a:lnTo>
                <a:lnTo>
                  <a:pt x="966" y="80"/>
                </a:lnTo>
                <a:lnTo>
                  <a:pt x="1095" y="48"/>
                </a:lnTo>
                <a:lnTo>
                  <a:pt x="1224" y="32"/>
                </a:lnTo>
                <a:lnTo>
                  <a:pt x="1336" y="16"/>
                </a:lnTo>
                <a:lnTo>
                  <a:pt x="1433" y="0"/>
                </a:lnTo>
                <a:lnTo>
                  <a:pt x="1513" y="0"/>
                </a:lnTo>
                <a:lnTo>
                  <a:pt x="1578" y="0"/>
                </a:lnTo>
                <a:lnTo>
                  <a:pt x="1642" y="16"/>
                </a:lnTo>
                <a:lnTo>
                  <a:pt x="1691" y="32"/>
                </a:lnTo>
                <a:lnTo>
                  <a:pt x="1739" y="48"/>
                </a:lnTo>
                <a:lnTo>
                  <a:pt x="1787" y="96"/>
                </a:lnTo>
                <a:lnTo>
                  <a:pt x="1787" y="112"/>
                </a:lnTo>
                <a:lnTo>
                  <a:pt x="1803" y="128"/>
                </a:lnTo>
                <a:lnTo>
                  <a:pt x="1787" y="144"/>
                </a:lnTo>
                <a:lnTo>
                  <a:pt x="1771" y="144"/>
                </a:lnTo>
                <a:lnTo>
                  <a:pt x="1755" y="144"/>
                </a:lnTo>
                <a:lnTo>
                  <a:pt x="1723" y="160"/>
                </a:lnTo>
                <a:lnTo>
                  <a:pt x="1674" y="160"/>
                </a:lnTo>
                <a:lnTo>
                  <a:pt x="1626" y="160"/>
                </a:lnTo>
                <a:lnTo>
                  <a:pt x="1578" y="160"/>
                </a:lnTo>
                <a:lnTo>
                  <a:pt x="1497" y="160"/>
                </a:lnTo>
                <a:lnTo>
                  <a:pt x="1352" y="176"/>
                </a:lnTo>
                <a:lnTo>
                  <a:pt x="1191" y="176"/>
                </a:lnTo>
                <a:lnTo>
                  <a:pt x="1030" y="192"/>
                </a:lnTo>
                <a:lnTo>
                  <a:pt x="853" y="224"/>
                </a:lnTo>
                <a:lnTo>
                  <a:pt x="773" y="240"/>
                </a:lnTo>
                <a:lnTo>
                  <a:pt x="692" y="256"/>
                </a:lnTo>
                <a:lnTo>
                  <a:pt x="612" y="256"/>
                </a:lnTo>
                <a:lnTo>
                  <a:pt x="564" y="272"/>
                </a:lnTo>
                <a:lnTo>
                  <a:pt x="499" y="288"/>
                </a:lnTo>
                <a:lnTo>
                  <a:pt x="451" y="304"/>
                </a:lnTo>
                <a:lnTo>
                  <a:pt x="419" y="304"/>
                </a:lnTo>
                <a:lnTo>
                  <a:pt x="386" y="304"/>
                </a:lnTo>
                <a:lnTo>
                  <a:pt x="322" y="336"/>
                </a:lnTo>
                <a:lnTo>
                  <a:pt x="274" y="336"/>
                </a:lnTo>
                <a:lnTo>
                  <a:pt x="242" y="352"/>
                </a:lnTo>
                <a:lnTo>
                  <a:pt x="209" y="352"/>
                </a:lnTo>
                <a:lnTo>
                  <a:pt x="161" y="336"/>
                </a:lnTo>
                <a:lnTo>
                  <a:pt x="113" y="304"/>
                </a:lnTo>
                <a:lnTo>
                  <a:pt x="81" y="304"/>
                </a:lnTo>
                <a:lnTo>
                  <a:pt x="64" y="272"/>
                </a:lnTo>
                <a:lnTo>
                  <a:pt x="32" y="240"/>
                </a:lnTo>
                <a:lnTo>
                  <a:pt x="0" y="208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" name="Freeform 45"/>
          <p:cNvSpPr/>
          <p:nvPr/>
        </p:nvSpPr>
        <p:spPr bwMode="auto">
          <a:xfrm>
            <a:off x="6360337" y="1767090"/>
            <a:ext cx="787400" cy="182563"/>
          </a:xfrm>
          <a:custGeom>
            <a:avLst/>
            <a:gdLst>
              <a:gd name="T0" fmla="*/ 918 w 1240"/>
              <a:gd name="T1" fmla="*/ 193 h 289"/>
              <a:gd name="T2" fmla="*/ 837 w 1240"/>
              <a:gd name="T3" fmla="*/ 209 h 289"/>
              <a:gd name="T4" fmla="*/ 740 w 1240"/>
              <a:gd name="T5" fmla="*/ 209 h 289"/>
              <a:gd name="T6" fmla="*/ 612 w 1240"/>
              <a:gd name="T7" fmla="*/ 225 h 289"/>
              <a:gd name="T8" fmla="*/ 483 w 1240"/>
              <a:gd name="T9" fmla="*/ 241 h 289"/>
              <a:gd name="T10" fmla="*/ 418 w 1240"/>
              <a:gd name="T11" fmla="*/ 257 h 289"/>
              <a:gd name="T12" fmla="*/ 354 w 1240"/>
              <a:gd name="T13" fmla="*/ 257 h 289"/>
              <a:gd name="T14" fmla="*/ 306 w 1240"/>
              <a:gd name="T15" fmla="*/ 273 h 289"/>
              <a:gd name="T16" fmla="*/ 257 w 1240"/>
              <a:gd name="T17" fmla="*/ 273 h 289"/>
              <a:gd name="T18" fmla="*/ 209 w 1240"/>
              <a:gd name="T19" fmla="*/ 273 h 289"/>
              <a:gd name="T20" fmla="*/ 177 w 1240"/>
              <a:gd name="T21" fmla="*/ 289 h 289"/>
              <a:gd name="T22" fmla="*/ 145 w 1240"/>
              <a:gd name="T23" fmla="*/ 289 h 289"/>
              <a:gd name="T24" fmla="*/ 113 w 1240"/>
              <a:gd name="T25" fmla="*/ 273 h 289"/>
              <a:gd name="T26" fmla="*/ 80 w 1240"/>
              <a:gd name="T27" fmla="*/ 257 h 289"/>
              <a:gd name="T28" fmla="*/ 48 w 1240"/>
              <a:gd name="T29" fmla="*/ 241 h 289"/>
              <a:gd name="T30" fmla="*/ 0 w 1240"/>
              <a:gd name="T31" fmla="*/ 193 h 289"/>
              <a:gd name="T32" fmla="*/ 80 w 1240"/>
              <a:gd name="T33" fmla="*/ 177 h 289"/>
              <a:gd name="T34" fmla="*/ 177 w 1240"/>
              <a:gd name="T35" fmla="*/ 161 h 289"/>
              <a:gd name="T36" fmla="*/ 306 w 1240"/>
              <a:gd name="T37" fmla="*/ 145 h 289"/>
              <a:gd name="T38" fmla="*/ 451 w 1240"/>
              <a:gd name="T39" fmla="*/ 113 h 289"/>
              <a:gd name="T40" fmla="*/ 596 w 1240"/>
              <a:gd name="T41" fmla="*/ 81 h 289"/>
              <a:gd name="T42" fmla="*/ 724 w 1240"/>
              <a:gd name="T43" fmla="*/ 65 h 289"/>
              <a:gd name="T44" fmla="*/ 821 w 1240"/>
              <a:gd name="T45" fmla="*/ 49 h 289"/>
              <a:gd name="T46" fmla="*/ 901 w 1240"/>
              <a:gd name="T47" fmla="*/ 16 h 289"/>
              <a:gd name="T48" fmla="*/ 950 w 1240"/>
              <a:gd name="T49" fmla="*/ 16 h 289"/>
              <a:gd name="T50" fmla="*/ 998 w 1240"/>
              <a:gd name="T51" fmla="*/ 0 h 289"/>
              <a:gd name="T52" fmla="*/ 1030 w 1240"/>
              <a:gd name="T53" fmla="*/ 0 h 289"/>
              <a:gd name="T54" fmla="*/ 1062 w 1240"/>
              <a:gd name="T55" fmla="*/ 0 h 289"/>
              <a:gd name="T56" fmla="*/ 1062 w 1240"/>
              <a:gd name="T57" fmla="*/ 0 h 289"/>
              <a:gd name="T58" fmla="*/ 1095 w 1240"/>
              <a:gd name="T59" fmla="*/ 0 h 289"/>
              <a:gd name="T60" fmla="*/ 1127 w 1240"/>
              <a:gd name="T61" fmla="*/ 16 h 289"/>
              <a:gd name="T62" fmla="*/ 1159 w 1240"/>
              <a:gd name="T63" fmla="*/ 32 h 289"/>
              <a:gd name="T64" fmla="*/ 1191 w 1240"/>
              <a:gd name="T65" fmla="*/ 65 h 289"/>
              <a:gd name="T66" fmla="*/ 1223 w 1240"/>
              <a:gd name="T67" fmla="*/ 81 h 289"/>
              <a:gd name="T68" fmla="*/ 1240 w 1240"/>
              <a:gd name="T69" fmla="*/ 97 h 289"/>
              <a:gd name="T70" fmla="*/ 1240 w 1240"/>
              <a:gd name="T71" fmla="*/ 113 h 289"/>
              <a:gd name="T72" fmla="*/ 1240 w 1240"/>
              <a:gd name="T73" fmla="*/ 129 h 289"/>
              <a:gd name="T74" fmla="*/ 1223 w 1240"/>
              <a:gd name="T75" fmla="*/ 129 h 289"/>
              <a:gd name="T76" fmla="*/ 1191 w 1240"/>
              <a:gd name="T77" fmla="*/ 145 h 289"/>
              <a:gd name="T78" fmla="*/ 1159 w 1240"/>
              <a:gd name="T79" fmla="*/ 161 h 289"/>
              <a:gd name="T80" fmla="*/ 1046 w 1240"/>
              <a:gd name="T81" fmla="*/ 177 h 289"/>
              <a:gd name="T82" fmla="*/ 982 w 1240"/>
              <a:gd name="T83" fmla="*/ 177 h 289"/>
              <a:gd name="T84" fmla="*/ 918 w 1240"/>
              <a:gd name="T85" fmla="*/ 193 h 289"/>
              <a:gd name="T86" fmla="*/ 918 w 1240"/>
              <a:gd name="T87" fmla="*/ 193 h 289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240"/>
              <a:gd name="T133" fmla="*/ 0 h 289"/>
              <a:gd name="T134" fmla="*/ 1240 w 1240"/>
              <a:gd name="T135" fmla="*/ 289 h 289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240" h="289">
                <a:moveTo>
                  <a:pt x="918" y="193"/>
                </a:moveTo>
                <a:lnTo>
                  <a:pt x="837" y="209"/>
                </a:lnTo>
                <a:lnTo>
                  <a:pt x="740" y="209"/>
                </a:lnTo>
                <a:lnTo>
                  <a:pt x="612" y="225"/>
                </a:lnTo>
                <a:lnTo>
                  <a:pt x="483" y="241"/>
                </a:lnTo>
                <a:lnTo>
                  <a:pt x="418" y="257"/>
                </a:lnTo>
                <a:lnTo>
                  <a:pt x="354" y="257"/>
                </a:lnTo>
                <a:lnTo>
                  <a:pt x="306" y="273"/>
                </a:lnTo>
                <a:lnTo>
                  <a:pt x="257" y="273"/>
                </a:lnTo>
                <a:lnTo>
                  <a:pt x="209" y="273"/>
                </a:lnTo>
                <a:lnTo>
                  <a:pt x="177" y="289"/>
                </a:lnTo>
                <a:lnTo>
                  <a:pt x="145" y="289"/>
                </a:lnTo>
                <a:lnTo>
                  <a:pt x="113" y="273"/>
                </a:lnTo>
                <a:lnTo>
                  <a:pt x="80" y="257"/>
                </a:lnTo>
                <a:lnTo>
                  <a:pt x="48" y="241"/>
                </a:lnTo>
                <a:lnTo>
                  <a:pt x="0" y="193"/>
                </a:lnTo>
                <a:lnTo>
                  <a:pt x="80" y="177"/>
                </a:lnTo>
                <a:lnTo>
                  <a:pt x="177" y="161"/>
                </a:lnTo>
                <a:lnTo>
                  <a:pt x="306" y="145"/>
                </a:lnTo>
                <a:lnTo>
                  <a:pt x="451" y="113"/>
                </a:lnTo>
                <a:lnTo>
                  <a:pt x="596" y="81"/>
                </a:lnTo>
                <a:lnTo>
                  <a:pt x="724" y="65"/>
                </a:lnTo>
                <a:lnTo>
                  <a:pt x="821" y="49"/>
                </a:lnTo>
                <a:lnTo>
                  <a:pt x="901" y="16"/>
                </a:lnTo>
                <a:lnTo>
                  <a:pt x="950" y="16"/>
                </a:lnTo>
                <a:lnTo>
                  <a:pt x="998" y="0"/>
                </a:lnTo>
                <a:lnTo>
                  <a:pt x="1030" y="0"/>
                </a:lnTo>
                <a:lnTo>
                  <a:pt x="1062" y="0"/>
                </a:lnTo>
                <a:lnTo>
                  <a:pt x="1095" y="0"/>
                </a:lnTo>
                <a:lnTo>
                  <a:pt x="1127" y="16"/>
                </a:lnTo>
                <a:lnTo>
                  <a:pt x="1159" y="32"/>
                </a:lnTo>
                <a:lnTo>
                  <a:pt x="1191" y="65"/>
                </a:lnTo>
                <a:lnTo>
                  <a:pt x="1223" y="81"/>
                </a:lnTo>
                <a:lnTo>
                  <a:pt x="1240" y="97"/>
                </a:lnTo>
                <a:lnTo>
                  <a:pt x="1240" y="113"/>
                </a:lnTo>
                <a:lnTo>
                  <a:pt x="1240" y="129"/>
                </a:lnTo>
                <a:lnTo>
                  <a:pt x="1223" y="129"/>
                </a:lnTo>
                <a:lnTo>
                  <a:pt x="1191" y="145"/>
                </a:lnTo>
                <a:lnTo>
                  <a:pt x="1159" y="161"/>
                </a:lnTo>
                <a:lnTo>
                  <a:pt x="1046" y="177"/>
                </a:lnTo>
                <a:lnTo>
                  <a:pt x="982" y="177"/>
                </a:lnTo>
                <a:lnTo>
                  <a:pt x="918" y="193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" name="Freeform 44"/>
          <p:cNvSpPr/>
          <p:nvPr/>
        </p:nvSpPr>
        <p:spPr bwMode="auto">
          <a:xfrm>
            <a:off x="6330174" y="1471815"/>
            <a:ext cx="827088" cy="946150"/>
          </a:xfrm>
          <a:custGeom>
            <a:avLst/>
            <a:gdLst>
              <a:gd name="T0" fmla="*/ 161 w 1304"/>
              <a:gd name="T1" fmla="*/ 1489 h 1489"/>
              <a:gd name="T2" fmla="*/ 112 w 1304"/>
              <a:gd name="T3" fmla="*/ 1489 h 1489"/>
              <a:gd name="T4" fmla="*/ 80 w 1304"/>
              <a:gd name="T5" fmla="*/ 1457 h 1489"/>
              <a:gd name="T6" fmla="*/ 32 w 1304"/>
              <a:gd name="T7" fmla="*/ 1393 h 1489"/>
              <a:gd name="T8" fmla="*/ 0 w 1304"/>
              <a:gd name="T9" fmla="*/ 1329 h 1489"/>
              <a:gd name="T10" fmla="*/ 16 w 1304"/>
              <a:gd name="T11" fmla="*/ 1297 h 1489"/>
              <a:gd name="T12" fmla="*/ 64 w 1304"/>
              <a:gd name="T13" fmla="*/ 1249 h 1489"/>
              <a:gd name="T14" fmla="*/ 144 w 1304"/>
              <a:gd name="T15" fmla="*/ 1137 h 1489"/>
              <a:gd name="T16" fmla="*/ 257 w 1304"/>
              <a:gd name="T17" fmla="*/ 929 h 1489"/>
              <a:gd name="T18" fmla="*/ 483 w 1304"/>
              <a:gd name="T19" fmla="*/ 400 h 1489"/>
              <a:gd name="T20" fmla="*/ 531 w 1304"/>
              <a:gd name="T21" fmla="*/ 176 h 1489"/>
              <a:gd name="T22" fmla="*/ 531 w 1304"/>
              <a:gd name="T23" fmla="*/ 80 h 1489"/>
              <a:gd name="T24" fmla="*/ 515 w 1304"/>
              <a:gd name="T25" fmla="*/ 48 h 1489"/>
              <a:gd name="T26" fmla="*/ 515 w 1304"/>
              <a:gd name="T27" fmla="*/ 16 h 1489"/>
              <a:gd name="T28" fmla="*/ 563 w 1304"/>
              <a:gd name="T29" fmla="*/ 0 h 1489"/>
              <a:gd name="T30" fmla="*/ 627 w 1304"/>
              <a:gd name="T31" fmla="*/ 48 h 1489"/>
              <a:gd name="T32" fmla="*/ 724 w 1304"/>
              <a:gd name="T33" fmla="*/ 112 h 1489"/>
              <a:gd name="T34" fmla="*/ 772 w 1304"/>
              <a:gd name="T35" fmla="*/ 160 h 1489"/>
              <a:gd name="T36" fmla="*/ 772 w 1304"/>
              <a:gd name="T37" fmla="*/ 208 h 1489"/>
              <a:gd name="T38" fmla="*/ 724 w 1304"/>
              <a:gd name="T39" fmla="*/ 320 h 1489"/>
              <a:gd name="T40" fmla="*/ 611 w 1304"/>
              <a:gd name="T41" fmla="*/ 513 h 1489"/>
              <a:gd name="T42" fmla="*/ 483 w 1304"/>
              <a:gd name="T43" fmla="*/ 769 h 1489"/>
              <a:gd name="T44" fmla="*/ 354 w 1304"/>
              <a:gd name="T45" fmla="*/ 1009 h 1489"/>
              <a:gd name="T46" fmla="*/ 289 w 1304"/>
              <a:gd name="T47" fmla="*/ 1137 h 1489"/>
              <a:gd name="T48" fmla="*/ 257 w 1304"/>
              <a:gd name="T49" fmla="*/ 1217 h 1489"/>
              <a:gd name="T50" fmla="*/ 241 w 1304"/>
              <a:gd name="T51" fmla="*/ 1265 h 1489"/>
              <a:gd name="T52" fmla="*/ 257 w 1304"/>
              <a:gd name="T53" fmla="*/ 1281 h 1489"/>
              <a:gd name="T54" fmla="*/ 354 w 1304"/>
              <a:gd name="T55" fmla="*/ 1281 h 1489"/>
              <a:gd name="T56" fmla="*/ 515 w 1304"/>
              <a:gd name="T57" fmla="*/ 1249 h 1489"/>
              <a:gd name="T58" fmla="*/ 611 w 1304"/>
              <a:gd name="T59" fmla="*/ 1217 h 1489"/>
              <a:gd name="T60" fmla="*/ 644 w 1304"/>
              <a:gd name="T61" fmla="*/ 1217 h 1489"/>
              <a:gd name="T62" fmla="*/ 676 w 1304"/>
              <a:gd name="T63" fmla="*/ 1217 h 1489"/>
              <a:gd name="T64" fmla="*/ 756 w 1304"/>
              <a:gd name="T65" fmla="*/ 1201 h 1489"/>
              <a:gd name="T66" fmla="*/ 853 w 1304"/>
              <a:gd name="T67" fmla="*/ 1185 h 1489"/>
              <a:gd name="T68" fmla="*/ 1046 w 1304"/>
              <a:gd name="T69" fmla="*/ 1153 h 1489"/>
              <a:gd name="T70" fmla="*/ 1207 w 1304"/>
              <a:gd name="T71" fmla="*/ 1153 h 1489"/>
              <a:gd name="T72" fmla="*/ 1271 w 1304"/>
              <a:gd name="T73" fmla="*/ 1201 h 1489"/>
              <a:gd name="T74" fmla="*/ 1304 w 1304"/>
              <a:gd name="T75" fmla="*/ 1249 h 1489"/>
              <a:gd name="T76" fmla="*/ 1271 w 1304"/>
              <a:gd name="T77" fmla="*/ 1281 h 1489"/>
              <a:gd name="T78" fmla="*/ 1223 w 1304"/>
              <a:gd name="T79" fmla="*/ 1297 h 1489"/>
              <a:gd name="T80" fmla="*/ 1110 w 1304"/>
              <a:gd name="T81" fmla="*/ 1297 h 1489"/>
              <a:gd name="T82" fmla="*/ 885 w 1304"/>
              <a:gd name="T83" fmla="*/ 1297 h 1489"/>
              <a:gd name="T84" fmla="*/ 756 w 1304"/>
              <a:gd name="T85" fmla="*/ 1313 h 1489"/>
              <a:gd name="T86" fmla="*/ 627 w 1304"/>
              <a:gd name="T87" fmla="*/ 1329 h 1489"/>
              <a:gd name="T88" fmla="*/ 450 w 1304"/>
              <a:gd name="T89" fmla="*/ 1377 h 1489"/>
              <a:gd name="T90" fmla="*/ 289 w 1304"/>
              <a:gd name="T91" fmla="*/ 1425 h 1489"/>
              <a:gd name="T92" fmla="*/ 209 w 1304"/>
              <a:gd name="T93" fmla="*/ 1473 h 1489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304"/>
              <a:gd name="T142" fmla="*/ 0 h 1489"/>
              <a:gd name="T143" fmla="*/ 1304 w 1304"/>
              <a:gd name="T144" fmla="*/ 1489 h 1489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304" h="1489">
                <a:moveTo>
                  <a:pt x="209" y="1473"/>
                </a:moveTo>
                <a:lnTo>
                  <a:pt x="161" y="1489"/>
                </a:lnTo>
                <a:lnTo>
                  <a:pt x="128" y="1489"/>
                </a:lnTo>
                <a:lnTo>
                  <a:pt x="112" y="1489"/>
                </a:lnTo>
                <a:lnTo>
                  <a:pt x="96" y="1473"/>
                </a:lnTo>
                <a:lnTo>
                  <a:pt x="80" y="1457"/>
                </a:lnTo>
                <a:lnTo>
                  <a:pt x="48" y="1425"/>
                </a:lnTo>
                <a:lnTo>
                  <a:pt x="32" y="1393"/>
                </a:lnTo>
                <a:lnTo>
                  <a:pt x="16" y="1377"/>
                </a:lnTo>
                <a:lnTo>
                  <a:pt x="0" y="1329"/>
                </a:lnTo>
                <a:lnTo>
                  <a:pt x="0" y="1313"/>
                </a:lnTo>
                <a:lnTo>
                  <a:pt x="16" y="1297"/>
                </a:lnTo>
                <a:lnTo>
                  <a:pt x="32" y="1281"/>
                </a:lnTo>
                <a:lnTo>
                  <a:pt x="64" y="1249"/>
                </a:lnTo>
                <a:lnTo>
                  <a:pt x="96" y="1201"/>
                </a:lnTo>
                <a:lnTo>
                  <a:pt x="144" y="1137"/>
                </a:lnTo>
                <a:lnTo>
                  <a:pt x="209" y="1041"/>
                </a:lnTo>
                <a:lnTo>
                  <a:pt x="257" y="929"/>
                </a:lnTo>
                <a:lnTo>
                  <a:pt x="386" y="673"/>
                </a:lnTo>
                <a:lnTo>
                  <a:pt x="483" y="400"/>
                </a:lnTo>
                <a:lnTo>
                  <a:pt x="515" y="272"/>
                </a:lnTo>
                <a:lnTo>
                  <a:pt x="531" y="176"/>
                </a:lnTo>
                <a:lnTo>
                  <a:pt x="547" y="112"/>
                </a:lnTo>
                <a:lnTo>
                  <a:pt x="531" y="80"/>
                </a:lnTo>
                <a:lnTo>
                  <a:pt x="531" y="64"/>
                </a:lnTo>
                <a:lnTo>
                  <a:pt x="515" y="48"/>
                </a:lnTo>
                <a:lnTo>
                  <a:pt x="515" y="32"/>
                </a:lnTo>
                <a:lnTo>
                  <a:pt x="515" y="16"/>
                </a:lnTo>
                <a:lnTo>
                  <a:pt x="547" y="0"/>
                </a:lnTo>
                <a:lnTo>
                  <a:pt x="563" y="0"/>
                </a:lnTo>
                <a:lnTo>
                  <a:pt x="595" y="16"/>
                </a:lnTo>
                <a:lnTo>
                  <a:pt x="627" y="48"/>
                </a:lnTo>
                <a:lnTo>
                  <a:pt x="676" y="64"/>
                </a:lnTo>
                <a:lnTo>
                  <a:pt x="724" y="112"/>
                </a:lnTo>
                <a:lnTo>
                  <a:pt x="756" y="144"/>
                </a:lnTo>
                <a:lnTo>
                  <a:pt x="772" y="160"/>
                </a:lnTo>
                <a:lnTo>
                  <a:pt x="788" y="192"/>
                </a:lnTo>
                <a:lnTo>
                  <a:pt x="772" y="208"/>
                </a:lnTo>
                <a:lnTo>
                  <a:pt x="756" y="256"/>
                </a:lnTo>
                <a:lnTo>
                  <a:pt x="724" y="320"/>
                </a:lnTo>
                <a:lnTo>
                  <a:pt x="676" y="416"/>
                </a:lnTo>
                <a:lnTo>
                  <a:pt x="611" y="513"/>
                </a:lnTo>
                <a:lnTo>
                  <a:pt x="547" y="641"/>
                </a:lnTo>
                <a:lnTo>
                  <a:pt x="483" y="769"/>
                </a:lnTo>
                <a:lnTo>
                  <a:pt x="402" y="929"/>
                </a:lnTo>
                <a:lnTo>
                  <a:pt x="354" y="1009"/>
                </a:lnTo>
                <a:lnTo>
                  <a:pt x="322" y="1073"/>
                </a:lnTo>
                <a:lnTo>
                  <a:pt x="289" y="1137"/>
                </a:lnTo>
                <a:lnTo>
                  <a:pt x="273" y="1185"/>
                </a:lnTo>
                <a:lnTo>
                  <a:pt x="257" y="1217"/>
                </a:lnTo>
                <a:lnTo>
                  <a:pt x="241" y="1249"/>
                </a:lnTo>
                <a:lnTo>
                  <a:pt x="241" y="1265"/>
                </a:lnTo>
                <a:lnTo>
                  <a:pt x="241" y="1281"/>
                </a:lnTo>
                <a:lnTo>
                  <a:pt x="257" y="1281"/>
                </a:lnTo>
                <a:lnTo>
                  <a:pt x="289" y="1281"/>
                </a:lnTo>
                <a:lnTo>
                  <a:pt x="354" y="1281"/>
                </a:lnTo>
                <a:lnTo>
                  <a:pt x="434" y="1265"/>
                </a:lnTo>
                <a:lnTo>
                  <a:pt x="515" y="1249"/>
                </a:lnTo>
                <a:lnTo>
                  <a:pt x="579" y="1233"/>
                </a:lnTo>
                <a:lnTo>
                  <a:pt x="611" y="1217"/>
                </a:lnTo>
                <a:lnTo>
                  <a:pt x="627" y="1217"/>
                </a:lnTo>
                <a:lnTo>
                  <a:pt x="644" y="1217"/>
                </a:lnTo>
                <a:lnTo>
                  <a:pt x="660" y="1217"/>
                </a:lnTo>
                <a:lnTo>
                  <a:pt x="676" y="1217"/>
                </a:lnTo>
                <a:lnTo>
                  <a:pt x="708" y="1217"/>
                </a:lnTo>
                <a:lnTo>
                  <a:pt x="756" y="1201"/>
                </a:lnTo>
                <a:lnTo>
                  <a:pt x="805" y="1201"/>
                </a:lnTo>
                <a:lnTo>
                  <a:pt x="853" y="1185"/>
                </a:lnTo>
                <a:lnTo>
                  <a:pt x="917" y="1169"/>
                </a:lnTo>
                <a:lnTo>
                  <a:pt x="1046" y="1153"/>
                </a:lnTo>
                <a:lnTo>
                  <a:pt x="1143" y="1137"/>
                </a:lnTo>
                <a:lnTo>
                  <a:pt x="1207" y="1153"/>
                </a:lnTo>
                <a:lnTo>
                  <a:pt x="1255" y="1169"/>
                </a:lnTo>
                <a:lnTo>
                  <a:pt x="1271" y="1201"/>
                </a:lnTo>
                <a:lnTo>
                  <a:pt x="1288" y="1217"/>
                </a:lnTo>
                <a:lnTo>
                  <a:pt x="1304" y="1249"/>
                </a:lnTo>
                <a:lnTo>
                  <a:pt x="1288" y="1281"/>
                </a:lnTo>
                <a:lnTo>
                  <a:pt x="1271" y="1281"/>
                </a:lnTo>
                <a:lnTo>
                  <a:pt x="1255" y="1281"/>
                </a:lnTo>
                <a:lnTo>
                  <a:pt x="1223" y="1297"/>
                </a:lnTo>
                <a:lnTo>
                  <a:pt x="1175" y="1297"/>
                </a:lnTo>
                <a:lnTo>
                  <a:pt x="1110" y="1297"/>
                </a:lnTo>
                <a:lnTo>
                  <a:pt x="1046" y="1297"/>
                </a:lnTo>
                <a:lnTo>
                  <a:pt x="885" y="1297"/>
                </a:lnTo>
                <a:lnTo>
                  <a:pt x="821" y="1297"/>
                </a:lnTo>
                <a:lnTo>
                  <a:pt x="756" y="1313"/>
                </a:lnTo>
                <a:lnTo>
                  <a:pt x="692" y="1329"/>
                </a:lnTo>
                <a:lnTo>
                  <a:pt x="627" y="1329"/>
                </a:lnTo>
                <a:lnTo>
                  <a:pt x="531" y="1345"/>
                </a:lnTo>
                <a:lnTo>
                  <a:pt x="450" y="1377"/>
                </a:lnTo>
                <a:lnTo>
                  <a:pt x="354" y="1409"/>
                </a:lnTo>
                <a:lnTo>
                  <a:pt x="289" y="1425"/>
                </a:lnTo>
                <a:lnTo>
                  <a:pt x="241" y="1457"/>
                </a:lnTo>
                <a:lnTo>
                  <a:pt x="209" y="1473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" name="Freeform 43"/>
          <p:cNvSpPr/>
          <p:nvPr/>
        </p:nvSpPr>
        <p:spPr bwMode="auto">
          <a:xfrm>
            <a:off x="6696887" y="2030615"/>
            <a:ext cx="174625" cy="1089025"/>
          </a:xfrm>
          <a:custGeom>
            <a:avLst/>
            <a:gdLst>
              <a:gd name="T0" fmla="*/ 81 w 274"/>
              <a:gd name="T1" fmla="*/ 1473 h 1714"/>
              <a:gd name="T2" fmla="*/ 81 w 274"/>
              <a:gd name="T3" fmla="*/ 1393 h 1714"/>
              <a:gd name="T4" fmla="*/ 81 w 274"/>
              <a:gd name="T5" fmla="*/ 1313 h 1714"/>
              <a:gd name="T6" fmla="*/ 81 w 274"/>
              <a:gd name="T7" fmla="*/ 1233 h 1714"/>
              <a:gd name="T8" fmla="*/ 81 w 274"/>
              <a:gd name="T9" fmla="*/ 1137 h 1714"/>
              <a:gd name="T10" fmla="*/ 81 w 274"/>
              <a:gd name="T11" fmla="*/ 1025 h 1714"/>
              <a:gd name="T12" fmla="*/ 81 w 274"/>
              <a:gd name="T13" fmla="*/ 913 h 1714"/>
              <a:gd name="T14" fmla="*/ 81 w 274"/>
              <a:gd name="T15" fmla="*/ 801 h 1714"/>
              <a:gd name="T16" fmla="*/ 81 w 274"/>
              <a:gd name="T17" fmla="*/ 673 h 1714"/>
              <a:gd name="T18" fmla="*/ 65 w 274"/>
              <a:gd name="T19" fmla="*/ 544 h 1714"/>
              <a:gd name="T20" fmla="*/ 65 w 274"/>
              <a:gd name="T21" fmla="*/ 432 h 1714"/>
              <a:gd name="T22" fmla="*/ 65 w 274"/>
              <a:gd name="T23" fmla="*/ 336 h 1714"/>
              <a:gd name="T24" fmla="*/ 65 w 274"/>
              <a:gd name="T25" fmla="*/ 256 h 1714"/>
              <a:gd name="T26" fmla="*/ 65 w 274"/>
              <a:gd name="T27" fmla="*/ 208 h 1714"/>
              <a:gd name="T28" fmla="*/ 48 w 274"/>
              <a:gd name="T29" fmla="*/ 160 h 1714"/>
              <a:gd name="T30" fmla="*/ 48 w 274"/>
              <a:gd name="T31" fmla="*/ 128 h 1714"/>
              <a:gd name="T32" fmla="*/ 32 w 274"/>
              <a:gd name="T33" fmla="*/ 112 h 1714"/>
              <a:gd name="T34" fmla="*/ 16 w 274"/>
              <a:gd name="T35" fmla="*/ 80 h 1714"/>
              <a:gd name="T36" fmla="*/ 0 w 274"/>
              <a:gd name="T37" fmla="*/ 64 h 1714"/>
              <a:gd name="T38" fmla="*/ 0 w 274"/>
              <a:gd name="T39" fmla="*/ 48 h 1714"/>
              <a:gd name="T40" fmla="*/ 16 w 274"/>
              <a:gd name="T41" fmla="*/ 32 h 1714"/>
              <a:gd name="T42" fmla="*/ 32 w 274"/>
              <a:gd name="T43" fmla="*/ 0 h 1714"/>
              <a:gd name="T44" fmla="*/ 81 w 274"/>
              <a:gd name="T45" fmla="*/ 0 h 1714"/>
              <a:gd name="T46" fmla="*/ 145 w 274"/>
              <a:gd name="T47" fmla="*/ 0 h 1714"/>
              <a:gd name="T48" fmla="*/ 193 w 274"/>
              <a:gd name="T49" fmla="*/ 32 h 1714"/>
              <a:gd name="T50" fmla="*/ 242 w 274"/>
              <a:gd name="T51" fmla="*/ 64 h 1714"/>
              <a:gd name="T52" fmla="*/ 274 w 274"/>
              <a:gd name="T53" fmla="*/ 96 h 1714"/>
              <a:gd name="T54" fmla="*/ 274 w 274"/>
              <a:gd name="T55" fmla="*/ 128 h 1714"/>
              <a:gd name="T56" fmla="*/ 258 w 274"/>
              <a:gd name="T57" fmla="*/ 176 h 1714"/>
              <a:gd name="T58" fmla="*/ 242 w 274"/>
              <a:gd name="T59" fmla="*/ 208 h 1714"/>
              <a:gd name="T60" fmla="*/ 242 w 274"/>
              <a:gd name="T61" fmla="*/ 240 h 1714"/>
              <a:gd name="T62" fmla="*/ 226 w 274"/>
              <a:gd name="T63" fmla="*/ 288 h 1714"/>
              <a:gd name="T64" fmla="*/ 226 w 274"/>
              <a:gd name="T65" fmla="*/ 336 h 1714"/>
              <a:gd name="T66" fmla="*/ 226 w 274"/>
              <a:gd name="T67" fmla="*/ 416 h 1714"/>
              <a:gd name="T68" fmla="*/ 226 w 274"/>
              <a:gd name="T69" fmla="*/ 528 h 1714"/>
              <a:gd name="T70" fmla="*/ 226 w 274"/>
              <a:gd name="T71" fmla="*/ 657 h 1714"/>
              <a:gd name="T72" fmla="*/ 226 w 274"/>
              <a:gd name="T73" fmla="*/ 817 h 1714"/>
              <a:gd name="T74" fmla="*/ 209 w 274"/>
              <a:gd name="T75" fmla="*/ 977 h 1714"/>
              <a:gd name="T76" fmla="*/ 209 w 274"/>
              <a:gd name="T77" fmla="*/ 1137 h 1714"/>
              <a:gd name="T78" fmla="*/ 209 w 274"/>
              <a:gd name="T79" fmla="*/ 1281 h 1714"/>
              <a:gd name="T80" fmla="*/ 193 w 274"/>
              <a:gd name="T81" fmla="*/ 1425 h 1714"/>
              <a:gd name="T82" fmla="*/ 193 w 274"/>
              <a:gd name="T83" fmla="*/ 1489 h 1714"/>
              <a:gd name="T84" fmla="*/ 177 w 274"/>
              <a:gd name="T85" fmla="*/ 1553 h 1714"/>
              <a:gd name="T86" fmla="*/ 177 w 274"/>
              <a:gd name="T87" fmla="*/ 1601 h 1714"/>
              <a:gd name="T88" fmla="*/ 161 w 274"/>
              <a:gd name="T89" fmla="*/ 1649 h 1714"/>
              <a:gd name="T90" fmla="*/ 161 w 274"/>
              <a:gd name="T91" fmla="*/ 1682 h 1714"/>
              <a:gd name="T92" fmla="*/ 145 w 274"/>
              <a:gd name="T93" fmla="*/ 1698 h 1714"/>
              <a:gd name="T94" fmla="*/ 145 w 274"/>
              <a:gd name="T95" fmla="*/ 1714 h 1714"/>
              <a:gd name="T96" fmla="*/ 129 w 274"/>
              <a:gd name="T97" fmla="*/ 1714 h 1714"/>
              <a:gd name="T98" fmla="*/ 129 w 274"/>
              <a:gd name="T99" fmla="*/ 1714 h 1714"/>
              <a:gd name="T100" fmla="*/ 113 w 274"/>
              <a:gd name="T101" fmla="*/ 1698 h 1714"/>
              <a:gd name="T102" fmla="*/ 113 w 274"/>
              <a:gd name="T103" fmla="*/ 1682 h 1714"/>
              <a:gd name="T104" fmla="*/ 113 w 274"/>
              <a:gd name="T105" fmla="*/ 1649 h 1714"/>
              <a:gd name="T106" fmla="*/ 97 w 274"/>
              <a:gd name="T107" fmla="*/ 1617 h 1714"/>
              <a:gd name="T108" fmla="*/ 97 w 274"/>
              <a:gd name="T109" fmla="*/ 1585 h 1714"/>
              <a:gd name="T110" fmla="*/ 97 w 274"/>
              <a:gd name="T111" fmla="*/ 1521 h 1714"/>
              <a:gd name="T112" fmla="*/ 81 w 274"/>
              <a:gd name="T113" fmla="*/ 1473 h 1714"/>
              <a:gd name="T114" fmla="*/ 81 w 274"/>
              <a:gd name="T115" fmla="*/ 1473 h 1714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274"/>
              <a:gd name="T175" fmla="*/ 0 h 1714"/>
              <a:gd name="T176" fmla="*/ 274 w 274"/>
              <a:gd name="T177" fmla="*/ 1714 h 1714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274" h="1714">
                <a:moveTo>
                  <a:pt x="81" y="1473"/>
                </a:moveTo>
                <a:lnTo>
                  <a:pt x="81" y="1393"/>
                </a:lnTo>
                <a:lnTo>
                  <a:pt x="81" y="1313"/>
                </a:lnTo>
                <a:lnTo>
                  <a:pt x="81" y="1233"/>
                </a:lnTo>
                <a:lnTo>
                  <a:pt x="81" y="1137"/>
                </a:lnTo>
                <a:lnTo>
                  <a:pt x="81" y="1025"/>
                </a:lnTo>
                <a:lnTo>
                  <a:pt x="81" y="913"/>
                </a:lnTo>
                <a:lnTo>
                  <a:pt x="81" y="801"/>
                </a:lnTo>
                <a:lnTo>
                  <a:pt x="81" y="673"/>
                </a:lnTo>
                <a:lnTo>
                  <a:pt x="65" y="544"/>
                </a:lnTo>
                <a:lnTo>
                  <a:pt x="65" y="432"/>
                </a:lnTo>
                <a:lnTo>
                  <a:pt x="65" y="336"/>
                </a:lnTo>
                <a:lnTo>
                  <a:pt x="65" y="256"/>
                </a:lnTo>
                <a:lnTo>
                  <a:pt x="65" y="208"/>
                </a:lnTo>
                <a:lnTo>
                  <a:pt x="48" y="160"/>
                </a:lnTo>
                <a:lnTo>
                  <a:pt x="48" y="128"/>
                </a:lnTo>
                <a:lnTo>
                  <a:pt x="32" y="112"/>
                </a:lnTo>
                <a:lnTo>
                  <a:pt x="16" y="80"/>
                </a:lnTo>
                <a:lnTo>
                  <a:pt x="0" y="64"/>
                </a:lnTo>
                <a:lnTo>
                  <a:pt x="0" y="48"/>
                </a:lnTo>
                <a:lnTo>
                  <a:pt x="16" y="32"/>
                </a:lnTo>
                <a:lnTo>
                  <a:pt x="32" y="0"/>
                </a:lnTo>
                <a:lnTo>
                  <a:pt x="81" y="0"/>
                </a:lnTo>
                <a:lnTo>
                  <a:pt x="145" y="0"/>
                </a:lnTo>
                <a:lnTo>
                  <a:pt x="193" y="32"/>
                </a:lnTo>
                <a:lnTo>
                  <a:pt x="242" y="64"/>
                </a:lnTo>
                <a:lnTo>
                  <a:pt x="274" y="96"/>
                </a:lnTo>
                <a:lnTo>
                  <a:pt x="274" y="128"/>
                </a:lnTo>
                <a:lnTo>
                  <a:pt x="258" y="176"/>
                </a:lnTo>
                <a:lnTo>
                  <a:pt x="242" y="208"/>
                </a:lnTo>
                <a:lnTo>
                  <a:pt x="242" y="240"/>
                </a:lnTo>
                <a:lnTo>
                  <a:pt x="226" y="288"/>
                </a:lnTo>
                <a:lnTo>
                  <a:pt x="226" y="336"/>
                </a:lnTo>
                <a:lnTo>
                  <a:pt x="226" y="416"/>
                </a:lnTo>
                <a:lnTo>
                  <a:pt x="226" y="528"/>
                </a:lnTo>
                <a:lnTo>
                  <a:pt x="226" y="657"/>
                </a:lnTo>
                <a:lnTo>
                  <a:pt x="226" y="817"/>
                </a:lnTo>
                <a:lnTo>
                  <a:pt x="209" y="977"/>
                </a:lnTo>
                <a:lnTo>
                  <a:pt x="209" y="1137"/>
                </a:lnTo>
                <a:lnTo>
                  <a:pt x="209" y="1281"/>
                </a:lnTo>
                <a:lnTo>
                  <a:pt x="193" y="1425"/>
                </a:lnTo>
                <a:lnTo>
                  <a:pt x="193" y="1489"/>
                </a:lnTo>
                <a:lnTo>
                  <a:pt x="177" y="1553"/>
                </a:lnTo>
                <a:lnTo>
                  <a:pt x="177" y="1601"/>
                </a:lnTo>
                <a:lnTo>
                  <a:pt x="161" y="1649"/>
                </a:lnTo>
                <a:lnTo>
                  <a:pt x="161" y="1682"/>
                </a:lnTo>
                <a:lnTo>
                  <a:pt x="145" y="1698"/>
                </a:lnTo>
                <a:lnTo>
                  <a:pt x="145" y="1714"/>
                </a:lnTo>
                <a:lnTo>
                  <a:pt x="129" y="1714"/>
                </a:lnTo>
                <a:lnTo>
                  <a:pt x="113" y="1698"/>
                </a:lnTo>
                <a:lnTo>
                  <a:pt x="113" y="1682"/>
                </a:lnTo>
                <a:lnTo>
                  <a:pt x="113" y="1649"/>
                </a:lnTo>
                <a:lnTo>
                  <a:pt x="97" y="1617"/>
                </a:lnTo>
                <a:lnTo>
                  <a:pt x="97" y="1585"/>
                </a:lnTo>
                <a:lnTo>
                  <a:pt x="97" y="1521"/>
                </a:lnTo>
                <a:lnTo>
                  <a:pt x="81" y="1473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" name="Freeform 41"/>
          <p:cNvSpPr/>
          <p:nvPr/>
        </p:nvSpPr>
        <p:spPr bwMode="auto">
          <a:xfrm>
            <a:off x="5665012" y="2925965"/>
            <a:ext cx="1819275" cy="376238"/>
          </a:xfrm>
          <a:custGeom>
            <a:avLst/>
            <a:gdLst>
              <a:gd name="T0" fmla="*/ 2222 w 2866"/>
              <a:gd name="T1" fmla="*/ 593 h 593"/>
              <a:gd name="T2" fmla="*/ 2109 w 2866"/>
              <a:gd name="T3" fmla="*/ 593 h 593"/>
              <a:gd name="T4" fmla="*/ 2029 w 2866"/>
              <a:gd name="T5" fmla="*/ 593 h 593"/>
              <a:gd name="T6" fmla="*/ 1916 w 2866"/>
              <a:gd name="T7" fmla="*/ 561 h 593"/>
              <a:gd name="T8" fmla="*/ 1739 w 2866"/>
              <a:gd name="T9" fmla="*/ 497 h 593"/>
              <a:gd name="T10" fmla="*/ 1497 w 2866"/>
              <a:gd name="T11" fmla="*/ 401 h 593"/>
              <a:gd name="T12" fmla="*/ 1208 w 2866"/>
              <a:gd name="T13" fmla="*/ 289 h 593"/>
              <a:gd name="T14" fmla="*/ 966 w 2866"/>
              <a:gd name="T15" fmla="*/ 208 h 593"/>
              <a:gd name="T16" fmla="*/ 789 w 2866"/>
              <a:gd name="T17" fmla="*/ 160 h 593"/>
              <a:gd name="T18" fmla="*/ 660 w 2866"/>
              <a:gd name="T19" fmla="*/ 128 h 593"/>
              <a:gd name="T20" fmla="*/ 547 w 2866"/>
              <a:gd name="T21" fmla="*/ 128 h 593"/>
              <a:gd name="T22" fmla="*/ 403 w 2866"/>
              <a:gd name="T23" fmla="*/ 160 h 593"/>
              <a:gd name="T24" fmla="*/ 242 w 2866"/>
              <a:gd name="T25" fmla="*/ 224 h 593"/>
              <a:gd name="T26" fmla="*/ 145 w 2866"/>
              <a:gd name="T27" fmla="*/ 240 h 593"/>
              <a:gd name="T28" fmla="*/ 81 w 2866"/>
              <a:gd name="T29" fmla="*/ 208 h 593"/>
              <a:gd name="T30" fmla="*/ 32 w 2866"/>
              <a:gd name="T31" fmla="*/ 128 h 593"/>
              <a:gd name="T32" fmla="*/ 145 w 2866"/>
              <a:gd name="T33" fmla="*/ 48 h 593"/>
              <a:gd name="T34" fmla="*/ 370 w 2866"/>
              <a:gd name="T35" fmla="*/ 16 h 593"/>
              <a:gd name="T36" fmla="*/ 499 w 2866"/>
              <a:gd name="T37" fmla="*/ 0 h 593"/>
              <a:gd name="T38" fmla="*/ 660 w 2866"/>
              <a:gd name="T39" fmla="*/ 0 h 593"/>
              <a:gd name="T40" fmla="*/ 805 w 2866"/>
              <a:gd name="T41" fmla="*/ 32 h 593"/>
              <a:gd name="T42" fmla="*/ 918 w 2866"/>
              <a:gd name="T43" fmla="*/ 64 h 593"/>
              <a:gd name="T44" fmla="*/ 1063 w 2866"/>
              <a:gd name="T45" fmla="*/ 96 h 593"/>
              <a:gd name="T46" fmla="*/ 1288 w 2866"/>
              <a:gd name="T47" fmla="*/ 144 h 593"/>
              <a:gd name="T48" fmla="*/ 1530 w 2866"/>
              <a:gd name="T49" fmla="*/ 208 h 593"/>
              <a:gd name="T50" fmla="*/ 1739 w 2866"/>
              <a:gd name="T51" fmla="*/ 256 h 593"/>
              <a:gd name="T52" fmla="*/ 1900 w 2866"/>
              <a:gd name="T53" fmla="*/ 273 h 593"/>
              <a:gd name="T54" fmla="*/ 2029 w 2866"/>
              <a:gd name="T55" fmla="*/ 289 h 593"/>
              <a:gd name="T56" fmla="*/ 2157 w 2866"/>
              <a:gd name="T57" fmla="*/ 289 h 593"/>
              <a:gd name="T58" fmla="*/ 2383 w 2866"/>
              <a:gd name="T59" fmla="*/ 289 h 593"/>
              <a:gd name="T60" fmla="*/ 2640 w 2866"/>
              <a:gd name="T61" fmla="*/ 273 h 593"/>
              <a:gd name="T62" fmla="*/ 2737 w 2866"/>
              <a:gd name="T63" fmla="*/ 273 h 593"/>
              <a:gd name="T64" fmla="*/ 2801 w 2866"/>
              <a:gd name="T65" fmla="*/ 273 h 593"/>
              <a:gd name="T66" fmla="*/ 2834 w 2866"/>
              <a:gd name="T67" fmla="*/ 273 h 593"/>
              <a:gd name="T68" fmla="*/ 2866 w 2866"/>
              <a:gd name="T69" fmla="*/ 289 h 593"/>
              <a:gd name="T70" fmla="*/ 2801 w 2866"/>
              <a:gd name="T71" fmla="*/ 353 h 593"/>
              <a:gd name="T72" fmla="*/ 2657 w 2866"/>
              <a:gd name="T73" fmla="*/ 433 h 593"/>
              <a:gd name="T74" fmla="*/ 2463 w 2866"/>
              <a:gd name="T75" fmla="*/ 513 h 593"/>
              <a:gd name="T76" fmla="*/ 2302 w 2866"/>
              <a:gd name="T77" fmla="*/ 577 h 593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866"/>
              <a:gd name="T118" fmla="*/ 0 h 593"/>
              <a:gd name="T119" fmla="*/ 2866 w 2866"/>
              <a:gd name="T120" fmla="*/ 593 h 593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866" h="593">
                <a:moveTo>
                  <a:pt x="2302" y="577"/>
                </a:moveTo>
                <a:lnTo>
                  <a:pt x="2222" y="593"/>
                </a:lnTo>
                <a:lnTo>
                  <a:pt x="2157" y="593"/>
                </a:lnTo>
                <a:lnTo>
                  <a:pt x="2109" y="593"/>
                </a:lnTo>
                <a:lnTo>
                  <a:pt x="2045" y="593"/>
                </a:lnTo>
                <a:lnTo>
                  <a:pt x="2029" y="593"/>
                </a:lnTo>
                <a:lnTo>
                  <a:pt x="1980" y="577"/>
                </a:lnTo>
                <a:lnTo>
                  <a:pt x="1916" y="561"/>
                </a:lnTo>
                <a:lnTo>
                  <a:pt x="1835" y="529"/>
                </a:lnTo>
                <a:lnTo>
                  <a:pt x="1739" y="497"/>
                </a:lnTo>
                <a:lnTo>
                  <a:pt x="1626" y="449"/>
                </a:lnTo>
                <a:lnTo>
                  <a:pt x="1497" y="401"/>
                </a:lnTo>
                <a:lnTo>
                  <a:pt x="1352" y="353"/>
                </a:lnTo>
                <a:lnTo>
                  <a:pt x="1208" y="289"/>
                </a:lnTo>
                <a:lnTo>
                  <a:pt x="1079" y="256"/>
                </a:lnTo>
                <a:lnTo>
                  <a:pt x="966" y="208"/>
                </a:lnTo>
                <a:lnTo>
                  <a:pt x="869" y="176"/>
                </a:lnTo>
                <a:lnTo>
                  <a:pt x="789" y="160"/>
                </a:lnTo>
                <a:lnTo>
                  <a:pt x="725" y="144"/>
                </a:lnTo>
                <a:lnTo>
                  <a:pt x="660" y="128"/>
                </a:lnTo>
                <a:lnTo>
                  <a:pt x="628" y="128"/>
                </a:lnTo>
                <a:lnTo>
                  <a:pt x="547" y="128"/>
                </a:lnTo>
                <a:lnTo>
                  <a:pt x="483" y="144"/>
                </a:lnTo>
                <a:lnTo>
                  <a:pt x="403" y="160"/>
                </a:lnTo>
                <a:lnTo>
                  <a:pt x="322" y="192"/>
                </a:lnTo>
                <a:lnTo>
                  <a:pt x="242" y="224"/>
                </a:lnTo>
                <a:lnTo>
                  <a:pt x="193" y="240"/>
                </a:lnTo>
                <a:lnTo>
                  <a:pt x="145" y="240"/>
                </a:lnTo>
                <a:lnTo>
                  <a:pt x="113" y="224"/>
                </a:lnTo>
                <a:lnTo>
                  <a:pt x="81" y="208"/>
                </a:lnTo>
                <a:lnTo>
                  <a:pt x="64" y="176"/>
                </a:lnTo>
                <a:lnTo>
                  <a:pt x="32" y="128"/>
                </a:lnTo>
                <a:lnTo>
                  <a:pt x="0" y="64"/>
                </a:lnTo>
                <a:lnTo>
                  <a:pt x="145" y="48"/>
                </a:lnTo>
                <a:lnTo>
                  <a:pt x="290" y="16"/>
                </a:lnTo>
                <a:lnTo>
                  <a:pt x="370" y="16"/>
                </a:lnTo>
                <a:lnTo>
                  <a:pt x="451" y="0"/>
                </a:lnTo>
                <a:lnTo>
                  <a:pt x="499" y="0"/>
                </a:lnTo>
                <a:lnTo>
                  <a:pt x="547" y="0"/>
                </a:lnTo>
                <a:lnTo>
                  <a:pt x="660" y="0"/>
                </a:lnTo>
                <a:lnTo>
                  <a:pt x="773" y="16"/>
                </a:lnTo>
                <a:lnTo>
                  <a:pt x="805" y="32"/>
                </a:lnTo>
                <a:lnTo>
                  <a:pt x="853" y="48"/>
                </a:lnTo>
                <a:lnTo>
                  <a:pt x="918" y="64"/>
                </a:lnTo>
                <a:lnTo>
                  <a:pt x="982" y="80"/>
                </a:lnTo>
                <a:lnTo>
                  <a:pt x="1063" y="96"/>
                </a:lnTo>
                <a:lnTo>
                  <a:pt x="1175" y="128"/>
                </a:lnTo>
                <a:lnTo>
                  <a:pt x="1288" y="144"/>
                </a:lnTo>
                <a:lnTo>
                  <a:pt x="1401" y="176"/>
                </a:lnTo>
                <a:lnTo>
                  <a:pt x="1530" y="208"/>
                </a:lnTo>
                <a:lnTo>
                  <a:pt x="1642" y="224"/>
                </a:lnTo>
                <a:lnTo>
                  <a:pt x="1739" y="256"/>
                </a:lnTo>
                <a:lnTo>
                  <a:pt x="1835" y="273"/>
                </a:lnTo>
                <a:lnTo>
                  <a:pt x="1900" y="273"/>
                </a:lnTo>
                <a:lnTo>
                  <a:pt x="1980" y="289"/>
                </a:lnTo>
                <a:lnTo>
                  <a:pt x="2029" y="289"/>
                </a:lnTo>
                <a:lnTo>
                  <a:pt x="2077" y="289"/>
                </a:lnTo>
                <a:lnTo>
                  <a:pt x="2157" y="289"/>
                </a:lnTo>
                <a:lnTo>
                  <a:pt x="2254" y="289"/>
                </a:lnTo>
                <a:lnTo>
                  <a:pt x="2383" y="289"/>
                </a:lnTo>
                <a:lnTo>
                  <a:pt x="2512" y="289"/>
                </a:lnTo>
                <a:lnTo>
                  <a:pt x="2640" y="273"/>
                </a:lnTo>
                <a:lnTo>
                  <a:pt x="2689" y="273"/>
                </a:lnTo>
                <a:lnTo>
                  <a:pt x="2737" y="273"/>
                </a:lnTo>
                <a:lnTo>
                  <a:pt x="2769" y="273"/>
                </a:lnTo>
                <a:lnTo>
                  <a:pt x="2801" y="273"/>
                </a:lnTo>
                <a:lnTo>
                  <a:pt x="2818" y="273"/>
                </a:lnTo>
                <a:lnTo>
                  <a:pt x="2834" y="273"/>
                </a:lnTo>
                <a:lnTo>
                  <a:pt x="2866" y="273"/>
                </a:lnTo>
                <a:lnTo>
                  <a:pt x="2866" y="289"/>
                </a:lnTo>
                <a:lnTo>
                  <a:pt x="2850" y="321"/>
                </a:lnTo>
                <a:lnTo>
                  <a:pt x="2801" y="353"/>
                </a:lnTo>
                <a:lnTo>
                  <a:pt x="2737" y="385"/>
                </a:lnTo>
                <a:lnTo>
                  <a:pt x="2657" y="433"/>
                </a:lnTo>
                <a:lnTo>
                  <a:pt x="2560" y="465"/>
                </a:lnTo>
                <a:lnTo>
                  <a:pt x="2463" y="513"/>
                </a:lnTo>
                <a:lnTo>
                  <a:pt x="2367" y="545"/>
                </a:lnTo>
                <a:lnTo>
                  <a:pt x="2302" y="577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bldLvl="0" animBg="1"/>
      <p:bldP spid="42" grpId="0"/>
      <p:bldP spid="21" grpId="0" autoUpdateAnimBg="0"/>
      <p:bldP spid="24" grpId="0" autoUpdateAnimBg="0"/>
      <p:bldP spid="25" grpId="0" autoUpdateAnimBg="0"/>
      <p:bldP spid="26" grpId="0" autoUpdateAnimBg="0"/>
      <p:bldP spid="27" grpId="0" animBg="1" autoUpdateAnimBg="0"/>
      <p:bldP spid="28" grpId="0" animBg="1" autoUpdateAnimBg="0"/>
      <p:bldP spid="29" grpId="0" animBg="1" autoUpdateAnimBg="0"/>
      <p:bldP spid="30" grpId="0" animBg="1" autoUpdateAnimBg="0"/>
      <p:bldP spid="31" grpId="0" animBg="1" autoUpdateAnimBg="0"/>
      <p:bldP spid="32" grpId="0" animBg="1" autoUpdateAnimBg="0"/>
      <p:bldP spid="33" grpId="0" animBg="1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" name="Group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7531248"/>
              </p:ext>
            </p:extLst>
          </p:nvPr>
        </p:nvGraphicFramePr>
        <p:xfrm>
          <a:off x="5351462" y="1098550"/>
          <a:ext cx="2590800" cy="2592000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28990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209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" name="矩形 2"/>
          <p:cNvSpPr>
            <a:spLocks noChangeArrowheads="1"/>
          </p:cNvSpPr>
          <p:nvPr/>
        </p:nvSpPr>
        <p:spPr bwMode="auto">
          <a:xfrm>
            <a:off x="5103813" y="3722688"/>
            <a:ext cx="3152775" cy="10772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itchFamily="2" charset="-122"/>
                <a:ea typeface="宋体" panose="02010600030101010101" pitchFamily="2" charset="-122"/>
                <a:cs typeface="+mn-cs"/>
              </a:rPr>
              <a:t>书写指导：</a:t>
            </a:r>
            <a:r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" charset="-122"/>
                <a:ea typeface="宋体" panose="02010600030101010101" pitchFamily="2" charset="-122"/>
                <a:cs typeface="+mn-cs"/>
              </a:rPr>
              <a:t>第一笔是主笔，要写得舒展。第三笔起笔位于横中线，“日”的形状方正，居中。横画间距要匀称。</a:t>
            </a:r>
          </a:p>
        </p:txBody>
      </p:sp>
      <p:sp>
        <p:nvSpPr>
          <p:cNvPr id="22531" name="矩形 4"/>
          <p:cNvSpPr/>
          <p:nvPr/>
        </p:nvSpPr>
        <p:spPr>
          <a:xfrm>
            <a:off x="3544888" y="1830388"/>
            <a:ext cx="1203325" cy="13220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80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百</a:t>
            </a:r>
          </a:p>
        </p:txBody>
      </p:sp>
      <p:sp>
        <p:nvSpPr>
          <p:cNvPr id="42" name="矩形 41"/>
          <p:cNvSpPr/>
          <p:nvPr/>
        </p:nvSpPr>
        <p:spPr>
          <a:xfrm>
            <a:off x="3271838" y="1187450"/>
            <a:ext cx="1844675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800" b="1" smtClean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bǎi </a:t>
            </a:r>
            <a:endParaRPr lang="en-US" altLang="zh-CN" sz="48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2" name="组合 20"/>
          <p:cNvGrpSpPr/>
          <p:nvPr/>
        </p:nvGrpSpPr>
        <p:grpSpPr>
          <a:xfrm>
            <a:off x="703806" y="740720"/>
            <a:ext cx="1464632" cy="531209"/>
            <a:chOff x="846681" y="1213040"/>
            <a:chExt cx="1464632" cy="531209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22" name="圆角矩形 21"/>
            <p:cNvSpPr/>
            <p:nvPr/>
          </p:nvSpPr>
          <p:spPr>
            <a:xfrm>
              <a:off x="906463" y="1213040"/>
              <a:ext cx="1310700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marL="0" marR="0" lvl="0" indent="0" algn="l" defTabSz="16002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我会写</a:t>
              </a:r>
            </a:p>
          </p:txBody>
        </p:sp>
        <p:sp>
          <p:nvSpPr>
            <p:cNvPr id="23" name="直线连接符 21"/>
            <p:cNvSpPr>
              <a:spLocks noChangeShapeType="1"/>
            </p:cNvSpPr>
            <p:nvPr/>
          </p:nvSpPr>
          <p:spPr bwMode="auto">
            <a:xfrm flipV="1">
              <a:off x="846681" y="1717378"/>
              <a:ext cx="1464632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2534" name="TextBox 45"/>
          <p:cNvSpPr txBox="1"/>
          <p:nvPr/>
        </p:nvSpPr>
        <p:spPr>
          <a:xfrm>
            <a:off x="938213" y="1782763"/>
            <a:ext cx="1689100" cy="9233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5400" smtClean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54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百</a:t>
            </a:r>
            <a:endParaRPr lang="zh-CN" altLang="en-US" sz="54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617668" y="3987575"/>
            <a:ext cx="3030538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000" b="1">
                <a:solidFill>
                  <a:srgbClr val="0000FF"/>
                </a:solidFill>
                <a:latin typeface="+mn-ea"/>
                <a:ea typeface="+mn-ea"/>
              </a:rPr>
              <a:t>组词：</a:t>
            </a:r>
            <a:r>
              <a:rPr lang="zh-CN" altLang="en-US" sz="2000" b="1">
                <a:latin typeface="+mn-ea"/>
                <a:ea typeface="+mn-ea"/>
              </a:rPr>
              <a:t>一百  百元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586008" y="4300133"/>
            <a:ext cx="4160433" cy="55399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solidFill>
                  <a:srgbClr val="0000FF"/>
                </a:solidFill>
                <a:latin typeface="+mn-ea"/>
                <a:ea typeface="+mn-ea"/>
              </a:rPr>
              <a:t>造句：</a:t>
            </a:r>
            <a:r>
              <a:rPr lang="zh-CN" altLang="en-US" sz="2000" b="1">
                <a:latin typeface="+mn-ea"/>
                <a:ea typeface="+mn-ea"/>
              </a:rPr>
              <a:t>百货公司里的商品真丰富啊。</a:t>
            </a:r>
          </a:p>
        </p:txBody>
      </p:sp>
      <p:sp>
        <p:nvSpPr>
          <p:cNvPr id="25" name="文本框 30"/>
          <p:cNvSpPr txBox="1">
            <a:spLocks noChangeArrowheads="1"/>
          </p:cNvSpPr>
          <p:nvPr/>
        </p:nvSpPr>
        <p:spPr bwMode="auto">
          <a:xfrm>
            <a:off x="588484" y="3565536"/>
            <a:ext cx="236220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 anchorCtr="1">
            <a:spAutoFit/>
          </a:bodyPr>
          <a:lstStyle/>
          <a:p>
            <a:pPr algn="ctr"/>
            <a:r>
              <a:rPr lang="zh-CN" altLang="en-US" sz="2000" b="1">
                <a:solidFill>
                  <a:srgbClr val="0000FF"/>
                </a:solidFill>
                <a:latin typeface="+mn-ea"/>
                <a:ea typeface="+mn-ea"/>
              </a:rPr>
              <a:t>音序：</a:t>
            </a:r>
            <a:r>
              <a:rPr lang="en-US" altLang="zh-CN" sz="2000" b="1" smtClean="0">
                <a:latin typeface="+mn-ea"/>
                <a:ea typeface="+mn-ea"/>
              </a:rPr>
              <a:t>B  </a:t>
            </a:r>
            <a:r>
              <a:rPr lang="zh-CN" altLang="en-US" sz="2000" b="1" smtClean="0">
                <a:solidFill>
                  <a:srgbClr val="0000FF"/>
                </a:solidFill>
                <a:latin typeface="+mn-ea"/>
                <a:ea typeface="+mn-ea"/>
                <a:cs typeface="楷体" pitchFamily="49" charset="-122"/>
              </a:rPr>
              <a:t>部首：</a:t>
            </a:r>
            <a:r>
              <a:rPr lang="zh-CN" altLang="en-US" sz="2000" b="1" smtClean="0">
                <a:latin typeface="+mn-ea"/>
                <a:ea typeface="+mn-ea"/>
                <a:cs typeface="楷体" pitchFamily="49" charset="-122"/>
              </a:rPr>
              <a:t>白</a:t>
            </a:r>
          </a:p>
          <a:p>
            <a:pPr algn="ctr">
              <a:buFont typeface="Arial"/>
              <a:buNone/>
            </a:pPr>
            <a:endParaRPr lang="en-US" altLang="zh-CN" sz="2000" b="1">
              <a:latin typeface="+mn-ea"/>
              <a:ea typeface="+mn-ea"/>
            </a:endParaRPr>
          </a:p>
        </p:txBody>
      </p:sp>
      <p:sp>
        <p:nvSpPr>
          <p:cNvPr id="26" name="文本框 31"/>
          <p:cNvSpPr txBox="1">
            <a:spLocks noChangeArrowheads="1"/>
          </p:cNvSpPr>
          <p:nvPr/>
        </p:nvSpPr>
        <p:spPr bwMode="auto">
          <a:xfrm>
            <a:off x="335260" y="3150005"/>
            <a:ext cx="2078037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 anchorCtr="1">
            <a:spAutoFit/>
          </a:bodyPr>
          <a:lstStyle/>
          <a:p>
            <a:pPr algn="ctr">
              <a:buFont typeface="Arial"/>
              <a:buNone/>
            </a:pPr>
            <a:r>
              <a:rPr lang="zh-CN" altLang="en-US" sz="2000" b="1">
                <a:solidFill>
                  <a:srgbClr val="0000FF"/>
                </a:solidFill>
                <a:latin typeface="+mn-ea"/>
                <a:ea typeface="+mn-ea"/>
              </a:rPr>
              <a:t>结构</a:t>
            </a:r>
            <a:r>
              <a:rPr lang="en-US" altLang="zh-CN" sz="2000" b="1" smtClean="0">
                <a:solidFill>
                  <a:srgbClr val="0000FF"/>
                </a:solidFill>
                <a:latin typeface="+mn-ea"/>
                <a:ea typeface="+mn-ea"/>
              </a:rPr>
              <a:t>: </a:t>
            </a:r>
            <a:r>
              <a:rPr lang="zh-CN" altLang="en-US" sz="2000" b="1" smtClean="0">
                <a:latin typeface="+mn-ea"/>
                <a:ea typeface="+mn-ea"/>
              </a:rPr>
              <a:t>独体</a:t>
            </a:r>
            <a:endParaRPr lang="zh-CN" altLang="en-US" sz="2000" b="1">
              <a:latin typeface="+mn-ea"/>
              <a:ea typeface="+mn-ea"/>
            </a:endParaRPr>
          </a:p>
        </p:txBody>
      </p:sp>
      <p:sp>
        <p:nvSpPr>
          <p:cNvPr id="27" name="Freeform 31"/>
          <p:cNvSpPr/>
          <p:nvPr/>
        </p:nvSpPr>
        <p:spPr bwMode="auto">
          <a:xfrm>
            <a:off x="5794781" y="1467255"/>
            <a:ext cx="1697037" cy="346075"/>
          </a:xfrm>
          <a:custGeom>
            <a:avLst/>
            <a:gdLst>
              <a:gd name="T0" fmla="*/ 16 w 2673"/>
              <a:gd name="T1" fmla="*/ 368 h 545"/>
              <a:gd name="T2" fmla="*/ 64 w 2673"/>
              <a:gd name="T3" fmla="*/ 336 h 545"/>
              <a:gd name="T4" fmla="*/ 161 w 2673"/>
              <a:gd name="T5" fmla="*/ 352 h 545"/>
              <a:gd name="T6" fmla="*/ 258 w 2673"/>
              <a:gd name="T7" fmla="*/ 352 h 545"/>
              <a:gd name="T8" fmla="*/ 386 w 2673"/>
              <a:gd name="T9" fmla="*/ 336 h 545"/>
              <a:gd name="T10" fmla="*/ 547 w 2673"/>
              <a:gd name="T11" fmla="*/ 304 h 545"/>
              <a:gd name="T12" fmla="*/ 1063 w 2673"/>
              <a:gd name="T13" fmla="*/ 240 h 545"/>
              <a:gd name="T14" fmla="*/ 1658 w 2673"/>
              <a:gd name="T15" fmla="*/ 144 h 545"/>
              <a:gd name="T16" fmla="*/ 1948 w 2673"/>
              <a:gd name="T17" fmla="*/ 80 h 545"/>
              <a:gd name="T18" fmla="*/ 2157 w 2673"/>
              <a:gd name="T19" fmla="*/ 32 h 545"/>
              <a:gd name="T20" fmla="*/ 2302 w 2673"/>
              <a:gd name="T21" fmla="*/ 0 h 545"/>
              <a:gd name="T22" fmla="*/ 2399 w 2673"/>
              <a:gd name="T23" fmla="*/ 0 h 545"/>
              <a:gd name="T24" fmla="*/ 2512 w 2673"/>
              <a:gd name="T25" fmla="*/ 48 h 545"/>
              <a:gd name="T26" fmla="*/ 2608 w 2673"/>
              <a:gd name="T27" fmla="*/ 128 h 545"/>
              <a:gd name="T28" fmla="*/ 2673 w 2673"/>
              <a:gd name="T29" fmla="*/ 192 h 545"/>
              <a:gd name="T30" fmla="*/ 2673 w 2673"/>
              <a:gd name="T31" fmla="*/ 240 h 545"/>
              <a:gd name="T32" fmla="*/ 2656 w 2673"/>
              <a:gd name="T33" fmla="*/ 272 h 545"/>
              <a:gd name="T34" fmla="*/ 2608 w 2673"/>
              <a:gd name="T35" fmla="*/ 272 h 545"/>
              <a:gd name="T36" fmla="*/ 2528 w 2673"/>
              <a:gd name="T37" fmla="*/ 288 h 545"/>
              <a:gd name="T38" fmla="*/ 2431 w 2673"/>
              <a:gd name="T39" fmla="*/ 288 h 545"/>
              <a:gd name="T40" fmla="*/ 2093 w 2673"/>
              <a:gd name="T41" fmla="*/ 288 h 545"/>
              <a:gd name="T42" fmla="*/ 1851 w 2673"/>
              <a:gd name="T43" fmla="*/ 304 h 545"/>
              <a:gd name="T44" fmla="*/ 1707 w 2673"/>
              <a:gd name="T45" fmla="*/ 320 h 545"/>
              <a:gd name="T46" fmla="*/ 1513 w 2673"/>
              <a:gd name="T47" fmla="*/ 352 h 545"/>
              <a:gd name="T48" fmla="*/ 1272 w 2673"/>
              <a:gd name="T49" fmla="*/ 384 h 545"/>
              <a:gd name="T50" fmla="*/ 982 w 2673"/>
              <a:gd name="T51" fmla="*/ 432 h 545"/>
              <a:gd name="T52" fmla="*/ 692 w 2673"/>
              <a:gd name="T53" fmla="*/ 480 h 545"/>
              <a:gd name="T54" fmla="*/ 483 w 2673"/>
              <a:gd name="T55" fmla="*/ 513 h 545"/>
              <a:gd name="T56" fmla="*/ 354 w 2673"/>
              <a:gd name="T57" fmla="*/ 529 h 545"/>
              <a:gd name="T58" fmla="*/ 290 w 2673"/>
              <a:gd name="T59" fmla="*/ 545 h 545"/>
              <a:gd name="T60" fmla="*/ 225 w 2673"/>
              <a:gd name="T61" fmla="*/ 529 h 545"/>
              <a:gd name="T62" fmla="*/ 129 w 2673"/>
              <a:gd name="T63" fmla="*/ 480 h 545"/>
              <a:gd name="T64" fmla="*/ 32 w 2673"/>
              <a:gd name="T65" fmla="*/ 416 h 545"/>
              <a:gd name="T66" fmla="*/ 0 w 2673"/>
              <a:gd name="T67" fmla="*/ 384 h 54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673"/>
              <a:gd name="T103" fmla="*/ 0 h 545"/>
              <a:gd name="T104" fmla="*/ 2673 w 2673"/>
              <a:gd name="T105" fmla="*/ 545 h 545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673" h="545">
                <a:moveTo>
                  <a:pt x="0" y="384"/>
                </a:moveTo>
                <a:lnTo>
                  <a:pt x="16" y="368"/>
                </a:lnTo>
                <a:lnTo>
                  <a:pt x="32" y="352"/>
                </a:lnTo>
                <a:lnTo>
                  <a:pt x="64" y="336"/>
                </a:lnTo>
                <a:lnTo>
                  <a:pt x="129" y="336"/>
                </a:lnTo>
                <a:lnTo>
                  <a:pt x="161" y="352"/>
                </a:lnTo>
                <a:lnTo>
                  <a:pt x="209" y="352"/>
                </a:lnTo>
                <a:lnTo>
                  <a:pt x="258" y="352"/>
                </a:lnTo>
                <a:lnTo>
                  <a:pt x="322" y="336"/>
                </a:lnTo>
                <a:lnTo>
                  <a:pt x="386" y="336"/>
                </a:lnTo>
                <a:lnTo>
                  <a:pt x="467" y="320"/>
                </a:lnTo>
                <a:lnTo>
                  <a:pt x="547" y="304"/>
                </a:lnTo>
                <a:lnTo>
                  <a:pt x="660" y="288"/>
                </a:lnTo>
                <a:lnTo>
                  <a:pt x="1063" y="240"/>
                </a:lnTo>
                <a:lnTo>
                  <a:pt x="1465" y="176"/>
                </a:lnTo>
                <a:lnTo>
                  <a:pt x="1658" y="144"/>
                </a:lnTo>
                <a:lnTo>
                  <a:pt x="1819" y="112"/>
                </a:lnTo>
                <a:lnTo>
                  <a:pt x="1948" y="80"/>
                </a:lnTo>
                <a:lnTo>
                  <a:pt x="2077" y="48"/>
                </a:lnTo>
                <a:lnTo>
                  <a:pt x="2157" y="32"/>
                </a:lnTo>
                <a:lnTo>
                  <a:pt x="2238" y="16"/>
                </a:lnTo>
                <a:lnTo>
                  <a:pt x="2302" y="0"/>
                </a:lnTo>
                <a:lnTo>
                  <a:pt x="2367" y="0"/>
                </a:lnTo>
                <a:lnTo>
                  <a:pt x="2399" y="0"/>
                </a:lnTo>
                <a:lnTo>
                  <a:pt x="2447" y="16"/>
                </a:lnTo>
                <a:lnTo>
                  <a:pt x="2512" y="48"/>
                </a:lnTo>
                <a:lnTo>
                  <a:pt x="2560" y="80"/>
                </a:lnTo>
                <a:lnTo>
                  <a:pt x="2608" y="128"/>
                </a:lnTo>
                <a:lnTo>
                  <a:pt x="2640" y="160"/>
                </a:lnTo>
                <a:lnTo>
                  <a:pt x="2673" y="192"/>
                </a:lnTo>
                <a:lnTo>
                  <a:pt x="2673" y="208"/>
                </a:lnTo>
                <a:lnTo>
                  <a:pt x="2673" y="240"/>
                </a:lnTo>
                <a:lnTo>
                  <a:pt x="2656" y="256"/>
                </a:lnTo>
                <a:lnTo>
                  <a:pt x="2656" y="272"/>
                </a:lnTo>
                <a:lnTo>
                  <a:pt x="2640" y="272"/>
                </a:lnTo>
                <a:lnTo>
                  <a:pt x="2608" y="272"/>
                </a:lnTo>
                <a:lnTo>
                  <a:pt x="2576" y="288"/>
                </a:lnTo>
                <a:lnTo>
                  <a:pt x="2528" y="288"/>
                </a:lnTo>
                <a:lnTo>
                  <a:pt x="2479" y="288"/>
                </a:lnTo>
                <a:lnTo>
                  <a:pt x="2431" y="288"/>
                </a:lnTo>
                <a:lnTo>
                  <a:pt x="2367" y="288"/>
                </a:lnTo>
                <a:lnTo>
                  <a:pt x="2093" y="288"/>
                </a:lnTo>
                <a:lnTo>
                  <a:pt x="1964" y="304"/>
                </a:lnTo>
                <a:lnTo>
                  <a:pt x="1851" y="304"/>
                </a:lnTo>
                <a:lnTo>
                  <a:pt x="1771" y="320"/>
                </a:lnTo>
                <a:lnTo>
                  <a:pt x="1707" y="320"/>
                </a:lnTo>
                <a:lnTo>
                  <a:pt x="1610" y="336"/>
                </a:lnTo>
                <a:lnTo>
                  <a:pt x="1513" y="352"/>
                </a:lnTo>
                <a:lnTo>
                  <a:pt x="1385" y="368"/>
                </a:lnTo>
                <a:lnTo>
                  <a:pt x="1272" y="384"/>
                </a:lnTo>
                <a:lnTo>
                  <a:pt x="1127" y="400"/>
                </a:lnTo>
                <a:lnTo>
                  <a:pt x="982" y="432"/>
                </a:lnTo>
                <a:lnTo>
                  <a:pt x="837" y="464"/>
                </a:lnTo>
                <a:lnTo>
                  <a:pt x="692" y="480"/>
                </a:lnTo>
                <a:lnTo>
                  <a:pt x="580" y="496"/>
                </a:lnTo>
                <a:lnTo>
                  <a:pt x="483" y="513"/>
                </a:lnTo>
                <a:lnTo>
                  <a:pt x="419" y="529"/>
                </a:lnTo>
                <a:lnTo>
                  <a:pt x="354" y="529"/>
                </a:lnTo>
                <a:lnTo>
                  <a:pt x="306" y="545"/>
                </a:lnTo>
                <a:lnTo>
                  <a:pt x="290" y="545"/>
                </a:lnTo>
                <a:lnTo>
                  <a:pt x="258" y="529"/>
                </a:lnTo>
                <a:lnTo>
                  <a:pt x="225" y="529"/>
                </a:lnTo>
                <a:lnTo>
                  <a:pt x="177" y="513"/>
                </a:lnTo>
                <a:lnTo>
                  <a:pt x="129" y="480"/>
                </a:lnTo>
                <a:lnTo>
                  <a:pt x="64" y="448"/>
                </a:lnTo>
                <a:lnTo>
                  <a:pt x="32" y="416"/>
                </a:lnTo>
                <a:lnTo>
                  <a:pt x="16" y="400"/>
                </a:lnTo>
                <a:lnTo>
                  <a:pt x="0" y="384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" name="Freeform 32"/>
          <p:cNvSpPr/>
          <p:nvPr/>
        </p:nvSpPr>
        <p:spPr bwMode="auto">
          <a:xfrm>
            <a:off x="6407556" y="1660930"/>
            <a:ext cx="296862" cy="609600"/>
          </a:xfrm>
          <a:custGeom>
            <a:avLst/>
            <a:gdLst>
              <a:gd name="T0" fmla="*/ 161 w 467"/>
              <a:gd name="T1" fmla="*/ 16 h 961"/>
              <a:gd name="T2" fmla="*/ 209 w 467"/>
              <a:gd name="T3" fmla="*/ 0 h 961"/>
              <a:gd name="T4" fmla="*/ 258 w 467"/>
              <a:gd name="T5" fmla="*/ 16 h 961"/>
              <a:gd name="T6" fmla="*/ 322 w 467"/>
              <a:gd name="T7" fmla="*/ 32 h 961"/>
              <a:gd name="T8" fmla="*/ 370 w 467"/>
              <a:gd name="T9" fmla="*/ 64 h 961"/>
              <a:gd name="T10" fmla="*/ 402 w 467"/>
              <a:gd name="T11" fmla="*/ 112 h 961"/>
              <a:gd name="T12" fmla="*/ 435 w 467"/>
              <a:gd name="T13" fmla="*/ 160 h 961"/>
              <a:gd name="T14" fmla="*/ 451 w 467"/>
              <a:gd name="T15" fmla="*/ 192 h 961"/>
              <a:gd name="T16" fmla="*/ 467 w 467"/>
              <a:gd name="T17" fmla="*/ 241 h 961"/>
              <a:gd name="T18" fmla="*/ 467 w 467"/>
              <a:gd name="T19" fmla="*/ 273 h 961"/>
              <a:gd name="T20" fmla="*/ 451 w 467"/>
              <a:gd name="T21" fmla="*/ 305 h 961"/>
              <a:gd name="T22" fmla="*/ 435 w 467"/>
              <a:gd name="T23" fmla="*/ 353 h 961"/>
              <a:gd name="T24" fmla="*/ 402 w 467"/>
              <a:gd name="T25" fmla="*/ 401 h 961"/>
              <a:gd name="T26" fmla="*/ 370 w 467"/>
              <a:gd name="T27" fmla="*/ 465 h 961"/>
              <a:gd name="T28" fmla="*/ 322 w 467"/>
              <a:gd name="T29" fmla="*/ 545 h 961"/>
              <a:gd name="T30" fmla="*/ 274 w 467"/>
              <a:gd name="T31" fmla="*/ 625 h 961"/>
              <a:gd name="T32" fmla="*/ 225 w 467"/>
              <a:gd name="T33" fmla="*/ 721 h 961"/>
              <a:gd name="T34" fmla="*/ 193 w 467"/>
              <a:gd name="T35" fmla="*/ 785 h 961"/>
              <a:gd name="T36" fmla="*/ 161 w 467"/>
              <a:gd name="T37" fmla="*/ 833 h 961"/>
              <a:gd name="T38" fmla="*/ 129 w 467"/>
              <a:gd name="T39" fmla="*/ 865 h 961"/>
              <a:gd name="T40" fmla="*/ 113 w 467"/>
              <a:gd name="T41" fmla="*/ 897 h 961"/>
              <a:gd name="T42" fmla="*/ 80 w 467"/>
              <a:gd name="T43" fmla="*/ 929 h 961"/>
              <a:gd name="T44" fmla="*/ 48 w 467"/>
              <a:gd name="T45" fmla="*/ 945 h 961"/>
              <a:gd name="T46" fmla="*/ 32 w 467"/>
              <a:gd name="T47" fmla="*/ 945 h 961"/>
              <a:gd name="T48" fmla="*/ 0 w 467"/>
              <a:gd name="T49" fmla="*/ 961 h 961"/>
              <a:gd name="T50" fmla="*/ 48 w 467"/>
              <a:gd name="T51" fmla="*/ 801 h 961"/>
              <a:gd name="T52" fmla="*/ 97 w 467"/>
              <a:gd name="T53" fmla="*/ 657 h 961"/>
              <a:gd name="T54" fmla="*/ 129 w 467"/>
              <a:gd name="T55" fmla="*/ 545 h 961"/>
              <a:gd name="T56" fmla="*/ 145 w 467"/>
              <a:gd name="T57" fmla="*/ 433 h 961"/>
              <a:gd name="T58" fmla="*/ 177 w 467"/>
              <a:gd name="T59" fmla="*/ 353 h 961"/>
              <a:gd name="T60" fmla="*/ 193 w 467"/>
              <a:gd name="T61" fmla="*/ 289 h 961"/>
              <a:gd name="T62" fmla="*/ 193 w 467"/>
              <a:gd name="T63" fmla="*/ 241 h 961"/>
              <a:gd name="T64" fmla="*/ 209 w 467"/>
              <a:gd name="T65" fmla="*/ 225 h 961"/>
              <a:gd name="T66" fmla="*/ 193 w 467"/>
              <a:gd name="T67" fmla="*/ 176 h 961"/>
              <a:gd name="T68" fmla="*/ 193 w 467"/>
              <a:gd name="T69" fmla="*/ 128 h 961"/>
              <a:gd name="T70" fmla="*/ 161 w 467"/>
              <a:gd name="T71" fmla="*/ 16 h 961"/>
              <a:gd name="T72" fmla="*/ 161 w 467"/>
              <a:gd name="T73" fmla="*/ 16 h 961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67"/>
              <a:gd name="T112" fmla="*/ 0 h 961"/>
              <a:gd name="T113" fmla="*/ 467 w 467"/>
              <a:gd name="T114" fmla="*/ 961 h 961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67" h="961">
                <a:moveTo>
                  <a:pt x="161" y="16"/>
                </a:moveTo>
                <a:lnTo>
                  <a:pt x="209" y="0"/>
                </a:lnTo>
                <a:lnTo>
                  <a:pt x="258" y="16"/>
                </a:lnTo>
                <a:lnTo>
                  <a:pt x="322" y="32"/>
                </a:lnTo>
                <a:lnTo>
                  <a:pt x="370" y="64"/>
                </a:lnTo>
                <a:lnTo>
                  <a:pt x="402" y="112"/>
                </a:lnTo>
                <a:lnTo>
                  <a:pt x="435" y="160"/>
                </a:lnTo>
                <a:lnTo>
                  <a:pt x="451" y="192"/>
                </a:lnTo>
                <a:lnTo>
                  <a:pt x="467" y="241"/>
                </a:lnTo>
                <a:lnTo>
                  <a:pt x="467" y="273"/>
                </a:lnTo>
                <a:lnTo>
                  <a:pt x="451" y="305"/>
                </a:lnTo>
                <a:lnTo>
                  <a:pt x="435" y="353"/>
                </a:lnTo>
                <a:lnTo>
                  <a:pt x="402" y="401"/>
                </a:lnTo>
                <a:lnTo>
                  <a:pt x="370" y="465"/>
                </a:lnTo>
                <a:lnTo>
                  <a:pt x="322" y="545"/>
                </a:lnTo>
                <a:lnTo>
                  <a:pt x="274" y="625"/>
                </a:lnTo>
                <a:lnTo>
                  <a:pt x="225" y="721"/>
                </a:lnTo>
                <a:lnTo>
                  <a:pt x="193" y="785"/>
                </a:lnTo>
                <a:lnTo>
                  <a:pt x="161" y="833"/>
                </a:lnTo>
                <a:lnTo>
                  <a:pt x="129" y="865"/>
                </a:lnTo>
                <a:lnTo>
                  <a:pt x="113" y="897"/>
                </a:lnTo>
                <a:lnTo>
                  <a:pt x="80" y="929"/>
                </a:lnTo>
                <a:lnTo>
                  <a:pt x="48" y="945"/>
                </a:lnTo>
                <a:lnTo>
                  <a:pt x="32" y="945"/>
                </a:lnTo>
                <a:lnTo>
                  <a:pt x="0" y="961"/>
                </a:lnTo>
                <a:lnTo>
                  <a:pt x="48" y="801"/>
                </a:lnTo>
                <a:lnTo>
                  <a:pt x="97" y="657"/>
                </a:lnTo>
                <a:lnTo>
                  <a:pt x="129" y="545"/>
                </a:lnTo>
                <a:lnTo>
                  <a:pt x="145" y="433"/>
                </a:lnTo>
                <a:lnTo>
                  <a:pt x="177" y="353"/>
                </a:lnTo>
                <a:lnTo>
                  <a:pt x="193" y="289"/>
                </a:lnTo>
                <a:lnTo>
                  <a:pt x="193" y="241"/>
                </a:lnTo>
                <a:lnTo>
                  <a:pt x="209" y="225"/>
                </a:lnTo>
                <a:lnTo>
                  <a:pt x="193" y="176"/>
                </a:lnTo>
                <a:lnTo>
                  <a:pt x="193" y="128"/>
                </a:lnTo>
                <a:lnTo>
                  <a:pt x="161" y="16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" name="Freeform 33"/>
          <p:cNvSpPr/>
          <p:nvPr/>
        </p:nvSpPr>
        <p:spPr bwMode="auto">
          <a:xfrm>
            <a:off x="6183718" y="2210205"/>
            <a:ext cx="184150" cy="1066800"/>
          </a:xfrm>
          <a:custGeom>
            <a:avLst/>
            <a:gdLst>
              <a:gd name="T0" fmla="*/ 0 w 290"/>
              <a:gd name="T1" fmla="*/ 80 h 1682"/>
              <a:gd name="T2" fmla="*/ 0 w 290"/>
              <a:gd name="T3" fmla="*/ 32 h 1682"/>
              <a:gd name="T4" fmla="*/ 16 w 290"/>
              <a:gd name="T5" fmla="*/ 0 h 1682"/>
              <a:gd name="T6" fmla="*/ 64 w 290"/>
              <a:gd name="T7" fmla="*/ 0 h 1682"/>
              <a:gd name="T8" fmla="*/ 129 w 290"/>
              <a:gd name="T9" fmla="*/ 16 h 1682"/>
              <a:gd name="T10" fmla="*/ 257 w 290"/>
              <a:gd name="T11" fmla="*/ 64 h 1682"/>
              <a:gd name="T12" fmla="*/ 257 w 290"/>
              <a:gd name="T13" fmla="*/ 96 h 1682"/>
              <a:gd name="T14" fmla="*/ 257 w 290"/>
              <a:gd name="T15" fmla="*/ 160 h 1682"/>
              <a:gd name="T16" fmla="*/ 273 w 290"/>
              <a:gd name="T17" fmla="*/ 256 h 1682"/>
              <a:gd name="T18" fmla="*/ 273 w 290"/>
              <a:gd name="T19" fmla="*/ 385 h 1682"/>
              <a:gd name="T20" fmla="*/ 290 w 290"/>
              <a:gd name="T21" fmla="*/ 705 h 1682"/>
              <a:gd name="T22" fmla="*/ 290 w 290"/>
              <a:gd name="T23" fmla="*/ 1057 h 1682"/>
              <a:gd name="T24" fmla="*/ 290 w 290"/>
              <a:gd name="T25" fmla="*/ 1233 h 1682"/>
              <a:gd name="T26" fmla="*/ 290 w 290"/>
              <a:gd name="T27" fmla="*/ 1377 h 1682"/>
              <a:gd name="T28" fmla="*/ 290 w 290"/>
              <a:gd name="T29" fmla="*/ 1474 h 1682"/>
              <a:gd name="T30" fmla="*/ 273 w 290"/>
              <a:gd name="T31" fmla="*/ 1554 h 1682"/>
              <a:gd name="T32" fmla="*/ 273 w 290"/>
              <a:gd name="T33" fmla="*/ 1634 h 1682"/>
              <a:gd name="T34" fmla="*/ 257 w 290"/>
              <a:gd name="T35" fmla="*/ 1682 h 1682"/>
              <a:gd name="T36" fmla="*/ 225 w 290"/>
              <a:gd name="T37" fmla="*/ 1666 h 1682"/>
              <a:gd name="T38" fmla="*/ 161 w 290"/>
              <a:gd name="T39" fmla="*/ 1586 h 1682"/>
              <a:gd name="T40" fmla="*/ 112 w 290"/>
              <a:gd name="T41" fmla="*/ 1442 h 1682"/>
              <a:gd name="T42" fmla="*/ 96 w 290"/>
              <a:gd name="T43" fmla="*/ 1265 h 1682"/>
              <a:gd name="T44" fmla="*/ 112 w 290"/>
              <a:gd name="T45" fmla="*/ 1137 h 1682"/>
              <a:gd name="T46" fmla="*/ 112 w 290"/>
              <a:gd name="T47" fmla="*/ 1025 h 1682"/>
              <a:gd name="T48" fmla="*/ 112 w 290"/>
              <a:gd name="T49" fmla="*/ 945 h 1682"/>
              <a:gd name="T50" fmla="*/ 112 w 290"/>
              <a:gd name="T51" fmla="*/ 897 h 1682"/>
              <a:gd name="T52" fmla="*/ 112 w 290"/>
              <a:gd name="T53" fmla="*/ 865 h 1682"/>
              <a:gd name="T54" fmla="*/ 112 w 290"/>
              <a:gd name="T55" fmla="*/ 801 h 1682"/>
              <a:gd name="T56" fmla="*/ 112 w 290"/>
              <a:gd name="T57" fmla="*/ 705 h 1682"/>
              <a:gd name="T58" fmla="*/ 112 w 290"/>
              <a:gd name="T59" fmla="*/ 577 h 1682"/>
              <a:gd name="T60" fmla="*/ 96 w 290"/>
              <a:gd name="T61" fmla="*/ 433 h 1682"/>
              <a:gd name="T62" fmla="*/ 80 w 290"/>
              <a:gd name="T63" fmla="*/ 304 h 1682"/>
              <a:gd name="T64" fmla="*/ 64 w 290"/>
              <a:gd name="T65" fmla="*/ 208 h 1682"/>
              <a:gd name="T66" fmla="*/ 48 w 290"/>
              <a:gd name="T67" fmla="*/ 144 h 1682"/>
              <a:gd name="T68" fmla="*/ 32 w 290"/>
              <a:gd name="T69" fmla="*/ 128 h 168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290"/>
              <a:gd name="T106" fmla="*/ 0 h 1682"/>
              <a:gd name="T107" fmla="*/ 290 w 290"/>
              <a:gd name="T108" fmla="*/ 1682 h 1682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290" h="1682">
                <a:moveTo>
                  <a:pt x="32" y="128"/>
                </a:moveTo>
                <a:lnTo>
                  <a:pt x="0" y="80"/>
                </a:lnTo>
                <a:lnTo>
                  <a:pt x="0" y="64"/>
                </a:lnTo>
                <a:lnTo>
                  <a:pt x="0" y="32"/>
                </a:lnTo>
                <a:lnTo>
                  <a:pt x="0" y="16"/>
                </a:lnTo>
                <a:lnTo>
                  <a:pt x="16" y="0"/>
                </a:lnTo>
                <a:lnTo>
                  <a:pt x="32" y="0"/>
                </a:lnTo>
                <a:lnTo>
                  <a:pt x="64" y="0"/>
                </a:lnTo>
                <a:lnTo>
                  <a:pt x="96" y="0"/>
                </a:lnTo>
                <a:lnTo>
                  <a:pt x="129" y="16"/>
                </a:lnTo>
                <a:lnTo>
                  <a:pt x="161" y="32"/>
                </a:lnTo>
                <a:lnTo>
                  <a:pt x="257" y="64"/>
                </a:lnTo>
                <a:lnTo>
                  <a:pt x="257" y="96"/>
                </a:lnTo>
                <a:lnTo>
                  <a:pt x="257" y="112"/>
                </a:lnTo>
                <a:lnTo>
                  <a:pt x="257" y="160"/>
                </a:lnTo>
                <a:lnTo>
                  <a:pt x="273" y="192"/>
                </a:lnTo>
                <a:lnTo>
                  <a:pt x="273" y="256"/>
                </a:lnTo>
                <a:lnTo>
                  <a:pt x="273" y="304"/>
                </a:lnTo>
                <a:lnTo>
                  <a:pt x="273" y="385"/>
                </a:lnTo>
                <a:lnTo>
                  <a:pt x="290" y="529"/>
                </a:lnTo>
                <a:lnTo>
                  <a:pt x="290" y="705"/>
                </a:lnTo>
                <a:lnTo>
                  <a:pt x="290" y="865"/>
                </a:lnTo>
                <a:lnTo>
                  <a:pt x="290" y="1057"/>
                </a:lnTo>
                <a:lnTo>
                  <a:pt x="290" y="1153"/>
                </a:lnTo>
                <a:lnTo>
                  <a:pt x="290" y="1233"/>
                </a:lnTo>
                <a:lnTo>
                  <a:pt x="290" y="1313"/>
                </a:lnTo>
                <a:lnTo>
                  <a:pt x="290" y="1377"/>
                </a:lnTo>
                <a:lnTo>
                  <a:pt x="290" y="1426"/>
                </a:lnTo>
                <a:lnTo>
                  <a:pt x="290" y="1474"/>
                </a:lnTo>
                <a:lnTo>
                  <a:pt x="290" y="1522"/>
                </a:lnTo>
                <a:lnTo>
                  <a:pt x="273" y="1554"/>
                </a:lnTo>
                <a:lnTo>
                  <a:pt x="273" y="1602"/>
                </a:lnTo>
                <a:lnTo>
                  <a:pt x="273" y="1634"/>
                </a:lnTo>
                <a:lnTo>
                  <a:pt x="257" y="1666"/>
                </a:lnTo>
                <a:lnTo>
                  <a:pt x="257" y="1682"/>
                </a:lnTo>
                <a:lnTo>
                  <a:pt x="241" y="1682"/>
                </a:lnTo>
                <a:lnTo>
                  <a:pt x="225" y="1666"/>
                </a:lnTo>
                <a:lnTo>
                  <a:pt x="193" y="1634"/>
                </a:lnTo>
                <a:lnTo>
                  <a:pt x="161" y="1586"/>
                </a:lnTo>
                <a:lnTo>
                  <a:pt x="129" y="1522"/>
                </a:lnTo>
                <a:lnTo>
                  <a:pt x="112" y="1442"/>
                </a:lnTo>
                <a:lnTo>
                  <a:pt x="96" y="1329"/>
                </a:lnTo>
                <a:lnTo>
                  <a:pt x="96" y="1265"/>
                </a:lnTo>
                <a:lnTo>
                  <a:pt x="96" y="1201"/>
                </a:lnTo>
                <a:lnTo>
                  <a:pt x="112" y="1137"/>
                </a:lnTo>
                <a:lnTo>
                  <a:pt x="112" y="1073"/>
                </a:lnTo>
                <a:lnTo>
                  <a:pt x="112" y="1025"/>
                </a:lnTo>
                <a:lnTo>
                  <a:pt x="112" y="977"/>
                </a:lnTo>
                <a:lnTo>
                  <a:pt x="112" y="945"/>
                </a:lnTo>
                <a:lnTo>
                  <a:pt x="112" y="913"/>
                </a:lnTo>
                <a:lnTo>
                  <a:pt x="112" y="897"/>
                </a:lnTo>
                <a:lnTo>
                  <a:pt x="112" y="881"/>
                </a:lnTo>
                <a:lnTo>
                  <a:pt x="112" y="865"/>
                </a:lnTo>
                <a:lnTo>
                  <a:pt x="112" y="833"/>
                </a:lnTo>
                <a:lnTo>
                  <a:pt x="112" y="801"/>
                </a:lnTo>
                <a:lnTo>
                  <a:pt x="112" y="753"/>
                </a:lnTo>
                <a:lnTo>
                  <a:pt x="112" y="705"/>
                </a:lnTo>
                <a:lnTo>
                  <a:pt x="112" y="657"/>
                </a:lnTo>
                <a:lnTo>
                  <a:pt x="112" y="577"/>
                </a:lnTo>
                <a:lnTo>
                  <a:pt x="96" y="513"/>
                </a:lnTo>
                <a:lnTo>
                  <a:pt x="96" y="433"/>
                </a:lnTo>
                <a:lnTo>
                  <a:pt x="96" y="369"/>
                </a:lnTo>
                <a:lnTo>
                  <a:pt x="80" y="304"/>
                </a:lnTo>
                <a:lnTo>
                  <a:pt x="80" y="256"/>
                </a:lnTo>
                <a:lnTo>
                  <a:pt x="64" y="208"/>
                </a:lnTo>
                <a:lnTo>
                  <a:pt x="48" y="176"/>
                </a:lnTo>
                <a:lnTo>
                  <a:pt x="48" y="144"/>
                </a:lnTo>
                <a:lnTo>
                  <a:pt x="32" y="128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" name="Freeform 34"/>
          <p:cNvSpPr/>
          <p:nvPr/>
        </p:nvSpPr>
        <p:spPr bwMode="auto">
          <a:xfrm>
            <a:off x="6305956" y="2087968"/>
            <a:ext cx="847725" cy="1311275"/>
          </a:xfrm>
          <a:custGeom>
            <a:avLst/>
            <a:gdLst>
              <a:gd name="T0" fmla="*/ 934 w 1336"/>
              <a:gd name="T1" fmla="*/ 1537 h 2066"/>
              <a:gd name="T2" fmla="*/ 934 w 1336"/>
              <a:gd name="T3" fmla="*/ 1473 h 2066"/>
              <a:gd name="T4" fmla="*/ 966 w 1336"/>
              <a:gd name="T5" fmla="*/ 1409 h 2066"/>
              <a:gd name="T6" fmla="*/ 998 w 1336"/>
              <a:gd name="T7" fmla="*/ 1265 h 2066"/>
              <a:gd name="T8" fmla="*/ 1014 w 1336"/>
              <a:gd name="T9" fmla="*/ 1153 h 2066"/>
              <a:gd name="T10" fmla="*/ 1046 w 1336"/>
              <a:gd name="T11" fmla="*/ 641 h 2066"/>
              <a:gd name="T12" fmla="*/ 1030 w 1336"/>
              <a:gd name="T13" fmla="*/ 416 h 2066"/>
              <a:gd name="T14" fmla="*/ 982 w 1336"/>
              <a:gd name="T15" fmla="*/ 288 h 2066"/>
              <a:gd name="T16" fmla="*/ 934 w 1336"/>
              <a:gd name="T17" fmla="*/ 224 h 2066"/>
              <a:gd name="T18" fmla="*/ 902 w 1336"/>
              <a:gd name="T19" fmla="*/ 208 h 2066"/>
              <a:gd name="T20" fmla="*/ 837 w 1336"/>
              <a:gd name="T21" fmla="*/ 224 h 2066"/>
              <a:gd name="T22" fmla="*/ 660 w 1336"/>
              <a:gd name="T23" fmla="*/ 256 h 2066"/>
              <a:gd name="T24" fmla="*/ 386 w 1336"/>
              <a:gd name="T25" fmla="*/ 304 h 2066"/>
              <a:gd name="T26" fmla="*/ 0 w 1336"/>
              <a:gd name="T27" fmla="*/ 368 h 2066"/>
              <a:gd name="T28" fmla="*/ 274 w 1336"/>
              <a:gd name="T29" fmla="*/ 208 h 2066"/>
              <a:gd name="T30" fmla="*/ 692 w 1336"/>
              <a:gd name="T31" fmla="*/ 112 h 2066"/>
              <a:gd name="T32" fmla="*/ 837 w 1336"/>
              <a:gd name="T33" fmla="*/ 80 h 2066"/>
              <a:gd name="T34" fmla="*/ 902 w 1336"/>
              <a:gd name="T35" fmla="*/ 48 h 2066"/>
              <a:gd name="T36" fmla="*/ 966 w 1336"/>
              <a:gd name="T37" fmla="*/ 16 h 2066"/>
              <a:gd name="T38" fmla="*/ 1030 w 1336"/>
              <a:gd name="T39" fmla="*/ 16 h 2066"/>
              <a:gd name="T40" fmla="*/ 1127 w 1336"/>
              <a:gd name="T41" fmla="*/ 64 h 2066"/>
              <a:gd name="T42" fmla="*/ 1256 w 1336"/>
              <a:gd name="T43" fmla="*/ 144 h 2066"/>
              <a:gd name="T44" fmla="*/ 1336 w 1336"/>
              <a:gd name="T45" fmla="*/ 224 h 2066"/>
              <a:gd name="T46" fmla="*/ 1336 w 1336"/>
              <a:gd name="T47" fmla="*/ 304 h 2066"/>
              <a:gd name="T48" fmla="*/ 1288 w 1336"/>
              <a:gd name="T49" fmla="*/ 368 h 2066"/>
              <a:gd name="T50" fmla="*/ 1272 w 1336"/>
              <a:gd name="T51" fmla="*/ 432 h 2066"/>
              <a:gd name="T52" fmla="*/ 1256 w 1336"/>
              <a:gd name="T53" fmla="*/ 528 h 2066"/>
              <a:gd name="T54" fmla="*/ 1256 w 1336"/>
              <a:gd name="T55" fmla="*/ 657 h 2066"/>
              <a:gd name="T56" fmla="*/ 1240 w 1336"/>
              <a:gd name="T57" fmla="*/ 881 h 2066"/>
              <a:gd name="T58" fmla="*/ 1240 w 1336"/>
              <a:gd name="T59" fmla="*/ 1153 h 2066"/>
              <a:gd name="T60" fmla="*/ 1224 w 1336"/>
              <a:gd name="T61" fmla="*/ 1377 h 2066"/>
              <a:gd name="T62" fmla="*/ 1207 w 1336"/>
              <a:gd name="T63" fmla="*/ 1586 h 2066"/>
              <a:gd name="T64" fmla="*/ 1143 w 1336"/>
              <a:gd name="T65" fmla="*/ 1826 h 2066"/>
              <a:gd name="T66" fmla="*/ 1095 w 1336"/>
              <a:gd name="T67" fmla="*/ 1954 h 2066"/>
              <a:gd name="T68" fmla="*/ 1030 w 1336"/>
              <a:gd name="T69" fmla="*/ 2034 h 2066"/>
              <a:gd name="T70" fmla="*/ 998 w 1336"/>
              <a:gd name="T71" fmla="*/ 2066 h 2066"/>
              <a:gd name="T72" fmla="*/ 982 w 1336"/>
              <a:gd name="T73" fmla="*/ 2002 h 2066"/>
              <a:gd name="T74" fmla="*/ 982 w 1336"/>
              <a:gd name="T75" fmla="*/ 1858 h 2066"/>
              <a:gd name="T76" fmla="*/ 966 w 1336"/>
              <a:gd name="T77" fmla="*/ 1698 h 2066"/>
              <a:gd name="T78" fmla="*/ 934 w 1336"/>
              <a:gd name="T79" fmla="*/ 1586 h 206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336"/>
              <a:gd name="T121" fmla="*/ 0 h 2066"/>
              <a:gd name="T122" fmla="*/ 1336 w 1336"/>
              <a:gd name="T123" fmla="*/ 2066 h 206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336" h="2066">
                <a:moveTo>
                  <a:pt x="934" y="1586"/>
                </a:moveTo>
                <a:lnTo>
                  <a:pt x="934" y="1537"/>
                </a:lnTo>
                <a:lnTo>
                  <a:pt x="918" y="1505"/>
                </a:lnTo>
                <a:lnTo>
                  <a:pt x="934" y="1473"/>
                </a:lnTo>
                <a:lnTo>
                  <a:pt x="950" y="1457"/>
                </a:lnTo>
                <a:lnTo>
                  <a:pt x="966" y="1409"/>
                </a:lnTo>
                <a:lnTo>
                  <a:pt x="982" y="1361"/>
                </a:lnTo>
                <a:lnTo>
                  <a:pt x="998" y="1265"/>
                </a:lnTo>
                <a:lnTo>
                  <a:pt x="1014" y="1217"/>
                </a:lnTo>
                <a:lnTo>
                  <a:pt x="1014" y="1153"/>
                </a:lnTo>
                <a:lnTo>
                  <a:pt x="1030" y="897"/>
                </a:lnTo>
                <a:lnTo>
                  <a:pt x="1046" y="641"/>
                </a:lnTo>
                <a:lnTo>
                  <a:pt x="1030" y="512"/>
                </a:lnTo>
                <a:lnTo>
                  <a:pt x="1030" y="416"/>
                </a:lnTo>
                <a:lnTo>
                  <a:pt x="1014" y="336"/>
                </a:lnTo>
                <a:lnTo>
                  <a:pt x="982" y="288"/>
                </a:lnTo>
                <a:lnTo>
                  <a:pt x="966" y="256"/>
                </a:lnTo>
                <a:lnTo>
                  <a:pt x="934" y="224"/>
                </a:lnTo>
                <a:lnTo>
                  <a:pt x="918" y="208"/>
                </a:lnTo>
                <a:lnTo>
                  <a:pt x="902" y="208"/>
                </a:lnTo>
                <a:lnTo>
                  <a:pt x="885" y="208"/>
                </a:lnTo>
                <a:lnTo>
                  <a:pt x="837" y="224"/>
                </a:lnTo>
                <a:lnTo>
                  <a:pt x="757" y="224"/>
                </a:lnTo>
                <a:lnTo>
                  <a:pt x="660" y="256"/>
                </a:lnTo>
                <a:lnTo>
                  <a:pt x="531" y="272"/>
                </a:lnTo>
                <a:lnTo>
                  <a:pt x="386" y="304"/>
                </a:lnTo>
                <a:lnTo>
                  <a:pt x="209" y="336"/>
                </a:lnTo>
                <a:lnTo>
                  <a:pt x="0" y="368"/>
                </a:lnTo>
                <a:lnTo>
                  <a:pt x="0" y="256"/>
                </a:lnTo>
                <a:lnTo>
                  <a:pt x="274" y="208"/>
                </a:lnTo>
                <a:lnTo>
                  <a:pt x="563" y="144"/>
                </a:lnTo>
                <a:lnTo>
                  <a:pt x="692" y="112"/>
                </a:lnTo>
                <a:lnTo>
                  <a:pt x="789" y="80"/>
                </a:lnTo>
                <a:lnTo>
                  <a:pt x="837" y="80"/>
                </a:lnTo>
                <a:lnTo>
                  <a:pt x="869" y="64"/>
                </a:lnTo>
                <a:lnTo>
                  <a:pt x="902" y="48"/>
                </a:lnTo>
                <a:lnTo>
                  <a:pt x="918" y="32"/>
                </a:lnTo>
                <a:lnTo>
                  <a:pt x="966" y="16"/>
                </a:lnTo>
                <a:lnTo>
                  <a:pt x="998" y="0"/>
                </a:lnTo>
                <a:lnTo>
                  <a:pt x="1030" y="16"/>
                </a:lnTo>
                <a:lnTo>
                  <a:pt x="1063" y="32"/>
                </a:lnTo>
                <a:lnTo>
                  <a:pt x="1127" y="64"/>
                </a:lnTo>
                <a:lnTo>
                  <a:pt x="1191" y="96"/>
                </a:lnTo>
                <a:lnTo>
                  <a:pt x="1256" y="144"/>
                </a:lnTo>
                <a:lnTo>
                  <a:pt x="1304" y="192"/>
                </a:lnTo>
                <a:lnTo>
                  <a:pt x="1336" y="224"/>
                </a:lnTo>
                <a:lnTo>
                  <a:pt x="1336" y="256"/>
                </a:lnTo>
                <a:lnTo>
                  <a:pt x="1336" y="304"/>
                </a:lnTo>
                <a:lnTo>
                  <a:pt x="1304" y="352"/>
                </a:lnTo>
                <a:lnTo>
                  <a:pt x="1288" y="368"/>
                </a:lnTo>
                <a:lnTo>
                  <a:pt x="1272" y="400"/>
                </a:lnTo>
                <a:lnTo>
                  <a:pt x="1272" y="432"/>
                </a:lnTo>
                <a:lnTo>
                  <a:pt x="1272" y="480"/>
                </a:lnTo>
                <a:lnTo>
                  <a:pt x="1256" y="528"/>
                </a:lnTo>
                <a:lnTo>
                  <a:pt x="1256" y="577"/>
                </a:lnTo>
                <a:lnTo>
                  <a:pt x="1256" y="657"/>
                </a:lnTo>
                <a:lnTo>
                  <a:pt x="1256" y="721"/>
                </a:lnTo>
                <a:lnTo>
                  <a:pt x="1240" y="881"/>
                </a:lnTo>
                <a:lnTo>
                  <a:pt x="1240" y="1025"/>
                </a:lnTo>
                <a:lnTo>
                  <a:pt x="1240" y="1153"/>
                </a:lnTo>
                <a:lnTo>
                  <a:pt x="1224" y="1265"/>
                </a:lnTo>
                <a:lnTo>
                  <a:pt x="1224" y="1377"/>
                </a:lnTo>
                <a:lnTo>
                  <a:pt x="1207" y="1489"/>
                </a:lnTo>
                <a:lnTo>
                  <a:pt x="1207" y="1586"/>
                </a:lnTo>
                <a:lnTo>
                  <a:pt x="1191" y="1666"/>
                </a:lnTo>
                <a:lnTo>
                  <a:pt x="1143" y="1826"/>
                </a:lnTo>
                <a:lnTo>
                  <a:pt x="1111" y="1890"/>
                </a:lnTo>
                <a:lnTo>
                  <a:pt x="1095" y="1954"/>
                </a:lnTo>
                <a:lnTo>
                  <a:pt x="1063" y="2002"/>
                </a:lnTo>
                <a:lnTo>
                  <a:pt x="1030" y="2034"/>
                </a:lnTo>
                <a:lnTo>
                  <a:pt x="1014" y="2050"/>
                </a:lnTo>
                <a:lnTo>
                  <a:pt x="998" y="2066"/>
                </a:lnTo>
                <a:lnTo>
                  <a:pt x="982" y="2050"/>
                </a:lnTo>
                <a:lnTo>
                  <a:pt x="982" y="2002"/>
                </a:lnTo>
                <a:lnTo>
                  <a:pt x="966" y="1938"/>
                </a:lnTo>
                <a:lnTo>
                  <a:pt x="982" y="1858"/>
                </a:lnTo>
                <a:lnTo>
                  <a:pt x="982" y="1778"/>
                </a:lnTo>
                <a:lnTo>
                  <a:pt x="966" y="1698"/>
                </a:lnTo>
                <a:lnTo>
                  <a:pt x="950" y="1634"/>
                </a:lnTo>
                <a:lnTo>
                  <a:pt x="934" y="1586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" name="Freeform 35"/>
          <p:cNvSpPr/>
          <p:nvPr/>
        </p:nvSpPr>
        <p:spPr bwMode="auto">
          <a:xfrm>
            <a:off x="6326593" y="2535643"/>
            <a:ext cx="511175" cy="161925"/>
          </a:xfrm>
          <a:custGeom>
            <a:avLst/>
            <a:gdLst>
              <a:gd name="T0" fmla="*/ 628 w 805"/>
              <a:gd name="T1" fmla="*/ 160 h 256"/>
              <a:gd name="T2" fmla="*/ 564 w 805"/>
              <a:gd name="T3" fmla="*/ 176 h 256"/>
              <a:gd name="T4" fmla="*/ 499 w 805"/>
              <a:gd name="T5" fmla="*/ 192 h 256"/>
              <a:gd name="T6" fmla="*/ 467 w 805"/>
              <a:gd name="T7" fmla="*/ 208 h 256"/>
              <a:gd name="T8" fmla="*/ 451 w 805"/>
              <a:gd name="T9" fmla="*/ 208 h 256"/>
              <a:gd name="T10" fmla="*/ 435 w 805"/>
              <a:gd name="T11" fmla="*/ 208 h 256"/>
              <a:gd name="T12" fmla="*/ 403 w 805"/>
              <a:gd name="T13" fmla="*/ 208 h 256"/>
              <a:gd name="T14" fmla="*/ 354 w 805"/>
              <a:gd name="T15" fmla="*/ 208 h 256"/>
              <a:gd name="T16" fmla="*/ 306 w 805"/>
              <a:gd name="T17" fmla="*/ 224 h 256"/>
              <a:gd name="T18" fmla="*/ 242 w 805"/>
              <a:gd name="T19" fmla="*/ 224 h 256"/>
              <a:gd name="T20" fmla="*/ 177 w 805"/>
              <a:gd name="T21" fmla="*/ 240 h 256"/>
              <a:gd name="T22" fmla="*/ 97 w 805"/>
              <a:gd name="T23" fmla="*/ 240 h 256"/>
              <a:gd name="T24" fmla="*/ 0 w 805"/>
              <a:gd name="T25" fmla="*/ 256 h 256"/>
              <a:gd name="T26" fmla="*/ 0 w 805"/>
              <a:gd name="T27" fmla="*/ 112 h 256"/>
              <a:gd name="T28" fmla="*/ 48 w 805"/>
              <a:gd name="T29" fmla="*/ 112 h 256"/>
              <a:gd name="T30" fmla="*/ 97 w 805"/>
              <a:gd name="T31" fmla="*/ 96 h 256"/>
              <a:gd name="T32" fmla="*/ 177 w 805"/>
              <a:gd name="T33" fmla="*/ 80 h 256"/>
              <a:gd name="T34" fmla="*/ 274 w 805"/>
              <a:gd name="T35" fmla="*/ 48 h 256"/>
              <a:gd name="T36" fmla="*/ 370 w 805"/>
              <a:gd name="T37" fmla="*/ 32 h 256"/>
              <a:gd name="T38" fmla="*/ 451 w 805"/>
              <a:gd name="T39" fmla="*/ 0 h 256"/>
              <a:gd name="T40" fmla="*/ 531 w 805"/>
              <a:gd name="T41" fmla="*/ 0 h 256"/>
              <a:gd name="T42" fmla="*/ 596 w 805"/>
              <a:gd name="T43" fmla="*/ 0 h 256"/>
              <a:gd name="T44" fmla="*/ 644 w 805"/>
              <a:gd name="T45" fmla="*/ 0 h 256"/>
              <a:gd name="T46" fmla="*/ 692 w 805"/>
              <a:gd name="T47" fmla="*/ 0 h 256"/>
              <a:gd name="T48" fmla="*/ 757 w 805"/>
              <a:gd name="T49" fmla="*/ 16 h 256"/>
              <a:gd name="T50" fmla="*/ 773 w 805"/>
              <a:gd name="T51" fmla="*/ 32 h 256"/>
              <a:gd name="T52" fmla="*/ 789 w 805"/>
              <a:gd name="T53" fmla="*/ 48 h 256"/>
              <a:gd name="T54" fmla="*/ 805 w 805"/>
              <a:gd name="T55" fmla="*/ 80 h 256"/>
              <a:gd name="T56" fmla="*/ 789 w 805"/>
              <a:gd name="T57" fmla="*/ 96 h 256"/>
              <a:gd name="T58" fmla="*/ 757 w 805"/>
              <a:gd name="T59" fmla="*/ 112 h 256"/>
              <a:gd name="T60" fmla="*/ 709 w 805"/>
              <a:gd name="T61" fmla="*/ 144 h 256"/>
              <a:gd name="T62" fmla="*/ 628 w 805"/>
              <a:gd name="T63" fmla="*/ 160 h 256"/>
              <a:gd name="T64" fmla="*/ 628 w 805"/>
              <a:gd name="T65" fmla="*/ 160 h 25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805"/>
              <a:gd name="T100" fmla="*/ 0 h 256"/>
              <a:gd name="T101" fmla="*/ 805 w 805"/>
              <a:gd name="T102" fmla="*/ 256 h 25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805" h="256">
                <a:moveTo>
                  <a:pt x="628" y="160"/>
                </a:moveTo>
                <a:lnTo>
                  <a:pt x="564" y="176"/>
                </a:lnTo>
                <a:lnTo>
                  <a:pt x="499" y="192"/>
                </a:lnTo>
                <a:lnTo>
                  <a:pt x="467" y="208"/>
                </a:lnTo>
                <a:lnTo>
                  <a:pt x="451" y="208"/>
                </a:lnTo>
                <a:lnTo>
                  <a:pt x="435" y="208"/>
                </a:lnTo>
                <a:lnTo>
                  <a:pt x="403" y="208"/>
                </a:lnTo>
                <a:lnTo>
                  <a:pt x="354" y="208"/>
                </a:lnTo>
                <a:lnTo>
                  <a:pt x="306" y="224"/>
                </a:lnTo>
                <a:lnTo>
                  <a:pt x="242" y="224"/>
                </a:lnTo>
                <a:lnTo>
                  <a:pt x="177" y="240"/>
                </a:lnTo>
                <a:lnTo>
                  <a:pt x="97" y="240"/>
                </a:lnTo>
                <a:lnTo>
                  <a:pt x="0" y="256"/>
                </a:lnTo>
                <a:lnTo>
                  <a:pt x="0" y="112"/>
                </a:lnTo>
                <a:lnTo>
                  <a:pt x="48" y="112"/>
                </a:lnTo>
                <a:lnTo>
                  <a:pt x="97" y="96"/>
                </a:lnTo>
                <a:lnTo>
                  <a:pt x="177" y="80"/>
                </a:lnTo>
                <a:lnTo>
                  <a:pt x="274" y="48"/>
                </a:lnTo>
                <a:lnTo>
                  <a:pt x="370" y="32"/>
                </a:lnTo>
                <a:lnTo>
                  <a:pt x="451" y="0"/>
                </a:lnTo>
                <a:lnTo>
                  <a:pt x="531" y="0"/>
                </a:lnTo>
                <a:lnTo>
                  <a:pt x="596" y="0"/>
                </a:lnTo>
                <a:lnTo>
                  <a:pt x="644" y="0"/>
                </a:lnTo>
                <a:lnTo>
                  <a:pt x="692" y="0"/>
                </a:lnTo>
                <a:lnTo>
                  <a:pt x="757" y="16"/>
                </a:lnTo>
                <a:lnTo>
                  <a:pt x="773" y="32"/>
                </a:lnTo>
                <a:lnTo>
                  <a:pt x="789" y="48"/>
                </a:lnTo>
                <a:lnTo>
                  <a:pt x="805" y="80"/>
                </a:lnTo>
                <a:lnTo>
                  <a:pt x="789" y="96"/>
                </a:lnTo>
                <a:lnTo>
                  <a:pt x="757" y="112"/>
                </a:lnTo>
                <a:lnTo>
                  <a:pt x="709" y="144"/>
                </a:lnTo>
                <a:lnTo>
                  <a:pt x="628" y="16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" name="Freeform 36"/>
          <p:cNvSpPr/>
          <p:nvPr/>
        </p:nvSpPr>
        <p:spPr bwMode="auto">
          <a:xfrm>
            <a:off x="6326593" y="2921405"/>
            <a:ext cx="633413" cy="152400"/>
          </a:xfrm>
          <a:custGeom>
            <a:avLst/>
            <a:gdLst>
              <a:gd name="T0" fmla="*/ 419 w 998"/>
              <a:gd name="T1" fmla="*/ 64 h 240"/>
              <a:gd name="T2" fmla="*/ 483 w 998"/>
              <a:gd name="T3" fmla="*/ 48 h 240"/>
              <a:gd name="T4" fmla="*/ 548 w 998"/>
              <a:gd name="T5" fmla="*/ 32 h 240"/>
              <a:gd name="T6" fmla="*/ 612 w 998"/>
              <a:gd name="T7" fmla="*/ 16 h 240"/>
              <a:gd name="T8" fmla="*/ 660 w 998"/>
              <a:gd name="T9" fmla="*/ 16 h 240"/>
              <a:gd name="T10" fmla="*/ 692 w 998"/>
              <a:gd name="T11" fmla="*/ 0 h 240"/>
              <a:gd name="T12" fmla="*/ 725 w 998"/>
              <a:gd name="T13" fmla="*/ 0 h 240"/>
              <a:gd name="T14" fmla="*/ 757 w 998"/>
              <a:gd name="T15" fmla="*/ 0 h 240"/>
              <a:gd name="T16" fmla="*/ 773 w 998"/>
              <a:gd name="T17" fmla="*/ 0 h 240"/>
              <a:gd name="T18" fmla="*/ 805 w 998"/>
              <a:gd name="T19" fmla="*/ 16 h 240"/>
              <a:gd name="T20" fmla="*/ 853 w 998"/>
              <a:gd name="T21" fmla="*/ 48 h 240"/>
              <a:gd name="T22" fmla="*/ 918 w 998"/>
              <a:gd name="T23" fmla="*/ 112 h 240"/>
              <a:gd name="T24" fmla="*/ 950 w 998"/>
              <a:gd name="T25" fmla="*/ 144 h 240"/>
              <a:gd name="T26" fmla="*/ 998 w 998"/>
              <a:gd name="T27" fmla="*/ 192 h 240"/>
              <a:gd name="T28" fmla="*/ 918 w 998"/>
              <a:gd name="T29" fmla="*/ 192 h 240"/>
              <a:gd name="T30" fmla="*/ 821 w 998"/>
              <a:gd name="T31" fmla="*/ 208 h 240"/>
              <a:gd name="T32" fmla="*/ 725 w 998"/>
              <a:gd name="T33" fmla="*/ 208 h 240"/>
              <a:gd name="T34" fmla="*/ 612 w 998"/>
              <a:gd name="T35" fmla="*/ 208 h 240"/>
              <a:gd name="T36" fmla="*/ 483 w 998"/>
              <a:gd name="T37" fmla="*/ 208 h 240"/>
              <a:gd name="T38" fmla="*/ 338 w 998"/>
              <a:gd name="T39" fmla="*/ 224 h 240"/>
              <a:gd name="T40" fmla="*/ 177 w 998"/>
              <a:gd name="T41" fmla="*/ 240 h 240"/>
              <a:gd name="T42" fmla="*/ 0 w 998"/>
              <a:gd name="T43" fmla="*/ 240 h 240"/>
              <a:gd name="T44" fmla="*/ 0 w 998"/>
              <a:gd name="T45" fmla="*/ 128 h 240"/>
              <a:gd name="T46" fmla="*/ 81 w 998"/>
              <a:gd name="T47" fmla="*/ 112 h 240"/>
              <a:gd name="T48" fmla="*/ 161 w 998"/>
              <a:gd name="T49" fmla="*/ 96 h 240"/>
              <a:gd name="T50" fmla="*/ 274 w 998"/>
              <a:gd name="T51" fmla="*/ 80 h 240"/>
              <a:gd name="T52" fmla="*/ 419 w 998"/>
              <a:gd name="T53" fmla="*/ 64 h 240"/>
              <a:gd name="T54" fmla="*/ 419 w 998"/>
              <a:gd name="T55" fmla="*/ 64 h 240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998"/>
              <a:gd name="T85" fmla="*/ 0 h 240"/>
              <a:gd name="T86" fmla="*/ 998 w 998"/>
              <a:gd name="T87" fmla="*/ 240 h 240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998" h="240">
                <a:moveTo>
                  <a:pt x="419" y="64"/>
                </a:moveTo>
                <a:lnTo>
                  <a:pt x="483" y="48"/>
                </a:lnTo>
                <a:lnTo>
                  <a:pt x="548" y="32"/>
                </a:lnTo>
                <a:lnTo>
                  <a:pt x="612" y="16"/>
                </a:lnTo>
                <a:lnTo>
                  <a:pt x="660" y="16"/>
                </a:lnTo>
                <a:lnTo>
                  <a:pt x="692" y="0"/>
                </a:lnTo>
                <a:lnTo>
                  <a:pt x="725" y="0"/>
                </a:lnTo>
                <a:lnTo>
                  <a:pt x="757" y="0"/>
                </a:lnTo>
                <a:lnTo>
                  <a:pt x="773" y="0"/>
                </a:lnTo>
                <a:lnTo>
                  <a:pt x="805" y="16"/>
                </a:lnTo>
                <a:lnTo>
                  <a:pt x="853" y="48"/>
                </a:lnTo>
                <a:lnTo>
                  <a:pt x="918" y="112"/>
                </a:lnTo>
                <a:lnTo>
                  <a:pt x="950" y="144"/>
                </a:lnTo>
                <a:lnTo>
                  <a:pt x="998" y="192"/>
                </a:lnTo>
                <a:lnTo>
                  <a:pt x="918" y="192"/>
                </a:lnTo>
                <a:lnTo>
                  <a:pt x="821" y="208"/>
                </a:lnTo>
                <a:lnTo>
                  <a:pt x="725" y="208"/>
                </a:lnTo>
                <a:lnTo>
                  <a:pt x="612" y="208"/>
                </a:lnTo>
                <a:lnTo>
                  <a:pt x="483" y="208"/>
                </a:lnTo>
                <a:lnTo>
                  <a:pt x="338" y="224"/>
                </a:lnTo>
                <a:lnTo>
                  <a:pt x="177" y="240"/>
                </a:lnTo>
                <a:lnTo>
                  <a:pt x="0" y="240"/>
                </a:lnTo>
                <a:lnTo>
                  <a:pt x="0" y="128"/>
                </a:lnTo>
                <a:lnTo>
                  <a:pt x="81" y="112"/>
                </a:lnTo>
                <a:lnTo>
                  <a:pt x="161" y="96"/>
                </a:lnTo>
                <a:lnTo>
                  <a:pt x="274" y="80"/>
                </a:lnTo>
                <a:lnTo>
                  <a:pt x="419" y="64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bldLvl="0" animBg="1"/>
      <p:bldP spid="42" grpId="0"/>
      <p:bldP spid="21" grpId="0" autoUpdateAnimBg="0"/>
      <p:bldP spid="24" grpId="0" autoUpdateAnimBg="0"/>
      <p:bldP spid="25" grpId="0" autoUpdateAnimBg="0"/>
      <p:bldP spid="26" grpId="0" autoUpdateAnimBg="0"/>
      <p:bldP spid="27" grpId="0" animBg="1" autoUpdateAnimBg="0"/>
      <p:bldP spid="28" grpId="0" animBg="1" autoUpdateAnimBg="0"/>
      <p:bldP spid="29" grpId="0" animBg="1" autoUpdateAnimBg="0"/>
      <p:bldP spid="30" grpId="0" animBg="1" autoUpdateAnimBg="0"/>
      <p:bldP spid="31" grpId="0" animBg="1" autoUpdateAnimBg="0"/>
      <p:bldP spid="32" grpId="0" animBg="1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" name="Group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025164"/>
              </p:ext>
            </p:extLst>
          </p:nvPr>
        </p:nvGraphicFramePr>
        <p:xfrm>
          <a:off x="5351462" y="1098550"/>
          <a:ext cx="2590800" cy="2592000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28990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209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" name="矩形 2"/>
          <p:cNvSpPr>
            <a:spLocks noChangeArrowheads="1"/>
          </p:cNvSpPr>
          <p:nvPr/>
        </p:nvSpPr>
        <p:spPr bwMode="auto">
          <a:xfrm>
            <a:off x="5100841" y="3734040"/>
            <a:ext cx="3152775" cy="1015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itchFamily="2" charset="-122"/>
                <a:ea typeface="宋体" panose="02010600030101010101" pitchFamily="2" charset="-122"/>
                <a:cs typeface="+mn-cs"/>
              </a:rPr>
              <a:t>书写指导：</a:t>
            </a:r>
            <a:r>
              <a:rPr kumimoji="0" lang="zh-CN" altLang="en-US" sz="20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宋体" pitchFamily="2" charset="-122"/>
                <a:ea typeface="宋体" panose="02010600030101010101" pitchFamily="2" charset="-122"/>
                <a:cs typeface="+mn-cs"/>
              </a:rPr>
              <a:t>“不</a:t>
            </a:r>
            <a:r>
              <a: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" charset="-122"/>
                <a:ea typeface="宋体" panose="02010600030101010101" pitchFamily="2" charset="-122"/>
                <a:cs typeface="+mn-cs"/>
              </a:rPr>
              <a:t>”字位置稍靠右，第三笔竖略微往竖中线右边移。</a:t>
            </a:r>
          </a:p>
        </p:txBody>
      </p:sp>
      <p:sp>
        <p:nvSpPr>
          <p:cNvPr id="22531" name="矩形 4"/>
          <p:cNvSpPr/>
          <p:nvPr/>
        </p:nvSpPr>
        <p:spPr>
          <a:xfrm>
            <a:off x="3544888" y="1830388"/>
            <a:ext cx="1203325" cy="13220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80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还</a:t>
            </a:r>
          </a:p>
        </p:txBody>
      </p:sp>
      <p:sp>
        <p:nvSpPr>
          <p:cNvPr id="42" name="矩形 41"/>
          <p:cNvSpPr/>
          <p:nvPr/>
        </p:nvSpPr>
        <p:spPr>
          <a:xfrm>
            <a:off x="3291294" y="1187450"/>
            <a:ext cx="1844675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r>
              <a:rPr lang="en-US" altLang="zh-CN" sz="4800" b="1" smtClean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hái </a:t>
            </a:r>
            <a:endParaRPr lang="en-US" altLang="zh-CN" sz="48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2" name="组合 20"/>
          <p:cNvGrpSpPr/>
          <p:nvPr/>
        </p:nvGrpSpPr>
        <p:grpSpPr>
          <a:xfrm>
            <a:off x="703806" y="740720"/>
            <a:ext cx="1464632" cy="531209"/>
            <a:chOff x="846681" y="1213040"/>
            <a:chExt cx="1464632" cy="531209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22" name="圆角矩形 21"/>
            <p:cNvSpPr/>
            <p:nvPr/>
          </p:nvSpPr>
          <p:spPr>
            <a:xfrm>
              <a:off x="906463" y="1213040"/>
              <a:ext cx="1310700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marL="0" marR="0" lvl="0" indent="0" algn="l" defTabSz="16002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我会写</a:t>
              </a:r>
            </a:p>
          </p:txBody>
        </p:sp>
        <p:sp>
          <p:nvSpPr>
            <p:cNvPr id="23" name="直线连接符 21"/>
            <p:cNvSpPr>
              <a:spLocks noChangeShapeType="1"/>
            </p:cNvSpPr>
            <p:nvPr/>
          </p:nvSpPr>
          <p:spPr bwMode="auto">
            <a:xfrm flipV="1">
              <a:off x="846681" y="1717378"/>
              <a:ext cx="1464632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2534" name="TextBox 45"/>
          <p:cNvSpPr txBox="1"/>
          <p:nvPr/>
        </p:nvSpPr>
        <p:spPr>
          <a:xfrm>
            <a:off x="938213" y="1782763"/>
            <a:ext cx="1689100" cy="9233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54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还</a:t>
            </a:r>
            <a:r>
              <a:rPr lang="zh-CN" altLang="en-US" sz="5400" smtClean="0">
                <a:latin typeface="楷体" panose="02010609060101010101" pitchFamily="49" charset="-122"/>
                <a:ea typeface="楷体" panose="02010609060101010101" pitchFamily="49" charset="-122"/>
              </a:rPr>
              <a:t>是</a:t>
            </a:r>
            <a:endParaRPr lang="zh-CN" altLang="en-US" sz="54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655768" y="3981560"/>
            <a:ext cx="3030538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00FF"/>
                </a:solidFill>
                <a:latin typeface="+mn-ea"/>
                <a:ea typeface="+mn-ea"/>
              </a:rPr>
              <a:t>组词：</a:t>
            </a:r>
            <a:r>
              <a:rPr lang="zh-CN" altLang="en-US" sz="2000" b="1">
                <a:latin typeface="+mn-ea"/>
                <a:ea typeface="+mn-ea"/>
              </a:rPr>
              <a:t>还是  还在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633006" y="4325641"/>
            <a:ext cx="3977870" cy="55399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solidFill>
                  <a:srgbClr val="0000FF"/>
                </a:solidFill>
                <a:latin typeface="+mn-ea"/>
                <a:ea typeface="+mn-ea"/>
              </a:rPr>
              <a:t>造句：</a:t>
            </a:r>
            <a:r>
              <a:rPr lang="zh-CN" altLang="en-US" sz="2000" b="1">
                <a:latin typeface="+mn-ea"/>
                <a:ea typeface="+mn-ea"/>
              </a:rPr>
              <a:t>这把伞是她的，还是我的？</a:t>
            </a:r>
          </a:p>
        </p:txBody>
      </p:sp>
      <p:sp>
        <p:nvSpPr>
          <p:cNvPr id="25" name="文本框 30"/>
          <p:cNvSpPr txBox="1">
            <a:spLocks noChangeArrowheads="1"/>
          </p:cNvSpPr>
          <p:nvPr/>
        </p:nvSpPr>
        <p:spPr bwMode="auto">
          <a:xfrm>
            <a:off x="428718" y="3559521"/>
            <a:ext cx="2797175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 anchorCtr="1">
            <a:spAutoFit/>
          </a:bodyPr>
          <a:lstStyle/>
          <a:p>
            <a:pPr algn="ctr"/>
            <a:r>
              <a:rPr lang="zh-CN" altLang="en-US" sz="2000" b="1">
                <a:solidFill>
                  <a:srgbClr val="0000FF"/>
                </a:solidFill>
                <a:latin typeface="+mn-ea"/>
                <a:ea typeface="+mn-ea"/>
              </a:rPr>
              <a:t>音序：</a:t>
            </a:r>
            <a:r>
              <a:rPr lang="en-US" altLang="zh-CN" sz="2000" b="1" smtClean="0">
                <a:latin typeface="+mn-ea"/>
                <a:ea typeface="+mn-ea"/>
              </a:rPr>
              <a:t>H  </a:t>
            </a:r>
            <a:r>
              <a:rPr lang="zh-CN" altLang="en-US" sz="2000" b="1" smtClean="0">
                <a:solidFill>
                  <a:srgbClr val="0000FF"/>
                </a:solidFill>
                <a:latin typeface="+mn-ea"/>
                <a:ea typeface="+mn-ea"/>
                <a:cs typeface="楷体" pitchFamily="49" charset="-122"/>
              </a:rPr>
              <a:t>部首：</a:t>
            </a:r>
            <a:r>
              <a:rPr lang="zh-CN" altLang="en-US" sz="2000" b="1" smtClean="0">
                <a:latin typeface="+mn-ea"/>
                <a:ea typeface="+mn-ea"/>
                <a:cs typeface="楷体" pitchFamily="49" charset="-122"/>
              </a:rPr>
              <a:t>辶</a:t>
            </a:r>
          </a:p>
          <a:p>
            <a:pPr algn="ctr">
              <a:buFont typeface="Arial"/>
              <a:buNone/>
            </a:pPr>
            <a:endParaRPr lang="en-US" altLang="zh-CN" sz="2000" b="1">
              <a:latin typeface="+mn-ea"/>
              <a:ea typeface="+mn-ea"/>
            </a:endParaRPr>
          </a:p>
        </p:txBody>
      </p:sp>
      <p:sp>
        <p:nvSpPr>
          <p:cNvPr id="26" name="文本框 31"/>
          <p:cNvSpPr txBox="1">
            <a:spLocks noChangeArrowheads="1"/>
          </p:cNvSpPr>
          <p:nvPr/>
        </p:nvSpPr>
        <p:spPr bwMode="auto">
          <a:xfrm>
            <a:off x="490096" y="3140015"/>
            <a:ext cx="2078037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1">
            <a:spAutoFit/>
          </a:bodyPr>
          <a:lstStyle/>
          <a:p>
            <a:pPr algn="ctr">
              <a:buFont typeface="Arial"/>
              <a:buNone/>
            </a:pPr>
            <a:r>
              <a:rPr lang="zh-CN" altLang="en-US" sz="2000" b="1">
                <a:solidFill>
                  <a:srgbClr val="0000FF"/>
                </a:solidFill>
                <a:latin typeface="+mn-ea"/>
                <a:ea typeface="+mn-ea"/>
              </a:rPr>
              <a:t>结构</a:t>
            </a:r>
            <a:r>
              <a:rPr lang="en-US" altLang="zh-CN" sz="2000" b="1" smtClean="0">
                <a:solidFill>
                  <a:srgbClr val="0000FF"/>
                </a:solidFill>
                <a:latin typeface="+mn-ea"/>
                <a:ea typeface="+mn-ea"/>
              </a:rPr>
              <a:t>: </a:t>
            </a:r>
            <a:r>
              <a:rPr lang="zh-CN" altLang="en-US" sz="2000" b="1" smtClean="0">
                <a:latin typeface="+mn-ea"/>
                <a:ea typeface="+mn-ea"/>
              </a:rPr>
              <a:t>半</a:t>
            </a:r>
            <a:r>
              <a:rPr lang="zh-CN" altLang="en-US" sz="2000" b="1">
                <a:latin typeface="+mn-ea"/>
                <a:ea typeface="+mn-ea"/>
              </a:rPr>
              <a:t>包围</a:t>
            </a:r>
          </a:p>
        </p:txBody>
      </p:sp>
      <p:sp>
        <p:nvSpPr>
          <p:cNvPr id="27" name="Freeform 43"/>
          <p:cNvSpPr/>
          <p:nvPr/>
        </p:nvSpPr>
        <p:spPr bwMode="auto">
          <a:xfrm>
            <a:off x="5891821" y="1601215"/>
            <a:ext cx="266700" cy="315913"/>
          </a:xfrm>
          <a:custGeom>
            <a:avLst/>
            <a:gdLst>
              <a:gd name="T0" fmla="*/ 0 w 419"/>
              <a:gd name="T1" fmla="*/ 32 h 497"/>
              <a:gd name="T2" fmla="*/ 16 w 419"/>
              <a:gd name="T3" fmla="*/ 16 h 497"/>
              <a:gd name="T4" fmla="*/ 33 w 419"/>
              <a:gd name="T5" fmla="*/ 0 h 497"/>
              <a:gd name="T6" fmla="*/ 65 w 419"/>
              <a:gd name="T7" fmla="*/ 0 h 497"/>
              <a:gd name="T8" fmla="*/ 129 w 419"/>
              <a:gd name="T9" fmla="*/ 0 h 497"/>
              <a:gd name="T10" fmla="*/ 161 w 419"/>
              <a:gd name="T11" fmla="*/ 0 h 497"/>
              <a:gd name="T12" fmla="*/ 210 w 419"/>
              <a:gd name="T13" fmla="*/ 16 h 497"/>
              <a:gd name="T14" fmla="*/ 242 w 419"/>
              <a:gd name="T15" fmla="*/ 32 h 497"/>
              <a:gd name="T16" fmla="*/ 274 w 419"/>
              <a:gd name="T17" fmla="*/ 64 h 497"/>
              <a:gd name="T18" fmla="*/ 355 w 419"/>
              <a:gd name="T19" fmla="*/ 128 h 497"/>
              <a:gd name="T20" fmla="*/ 371 w 419"/>
              <a:gd name="T21" fmla="*/ 160 h 497"/>
              <a:gd name="T22" fmla="*/ 403 w 419"/>
              <a:gd name="T23" fmla="*/ 208 h 497"/>
              <a:gd name="T24" fmla="*/ 403 w 419"/>
              <a:gd name="T25" fmla="*/ 256 h 497"/>
              <a:gd name="T26" fmla="*/ 419 w 419"/>
              <a:gd name="T27" fmla="*/ 320 h 497"/>
              <a:gd name="T28" fmla="*/ 419 w 419"/>
              <a:gd name="T29" fmla="*/ 368 h 497"/>
              <a:gd name="T30" fmla="*/ 419 w 419"/>
              <a:gd name="T31" fmla="*/ 416 h 497"/>
              <a:gd name="T32" fmla="*/ 403 w 419"/>
              <a:gd name="T33" fmla="*/ 449 h 497"/>
              <a:gd name="T34" fmla="*/ 403 w 419"/>
              <a:gd name="T35" fmla="*/ 465 h 497"/>
              <a:gd name="T36" fmla="*/ 371 w 419"/>
              <a:gd name="T37" fmla="*/ 481 h 497"/>
              <a:gd name="T38" fmla="*/ 355 w 419"/>
              <a:gd name="T39" fmla="*/ 497 h 497"/>
              <a:gd name="T40" fmla="*/ 322 w 419"/>
              <a:gd name="T41" fmla="*/ 481 h 497"/>
              <a:gd name="T42" fmla="*/ 290 w 419"/>
              <a:gd name="T43" fmla="*/ 449 h 497"/>
              <a:gd name="T44" fmla="*/ 258 w 419"/>
              <a:gd name="T45" fmla="*/ 400 h 497"/>
              <a:gd name="T46" fmla="*/ 210 w 419"/>
              <a:gd name="T47" fmla="*/ 320 h 497"/>
              <a:gd name="T48" fmla="*/ 145 w 419"/>
              <a:gd name="T49" fmla="*/ 256 h 497"/>
              <a:gd name="T50" fmla="*/ 113 w 419"/>
              <a:gd name="T51" fmla="*/ 192 h 497"/>
              <a:gd name="T52" fmla="*/ 65 w 419"/>
              <a:gd name="T53" fmla="*/ 144 h 497"/>
              <a:gd name="T54" fmla="*/ 33 w 419"/>
              <a:gd name="T55" fmla="*/ 112 h 497"/>
              <a:gd name="T56" fmla="*/ 16 w 419"/>
              <a:gd name="T57" fmla="*/ 80 h 497"/>
              <a:gd name="T58" fmla="*/ 0 w 419"/>
              <a:gd name="T59" fmla="*/ 64 h 497"/>
              <a:gd name="T60" fmla="*/ 0 w 419"/>
              <a:gd name="T61" fmla="*/ 48 h 497"/>
              <a:gd name="T62" fmla="*/ 0 w 419"/>
              <a:gd name="T63" fmla="*/ 32 h 497"/>
              <a:gd name="T64" fmla="*/ 0 w 419"/>
              <a:gd name="T65" fmla="*/ 32 h 49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419"/>
              <a:gd name="T100" fmla="*/ 0 h 497"/>
              <a:gd name="T101" fmla="*/ 419 w 419"/>
              <a:gd name="T102" fmla="*/ 497 h 497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419" h="497">
                <a:moveTo>
                  <a:pt x="0" y="32"/>
                </a:moveTo>
                <a:lnTo>
                  <a:pt x="16" y="16"/>
                </a:lnTo>
                <a:lnTo>
                  <a:pt x="33" y="0"/>
                </a:lnTo>
                <a:lnTo>
                  <a:pt x="65" y="0"/>
                </a:lnTo>
                <a:lnTo>
                  <a:pt x="129" y="0"/>
                </a:lnTo>
                <a:lnTo>
                  <a:pt x="161" y="0"/>
                </a:lnTo>
                <a:lnTo>
                  <a:pt x="210" y="16"/>
                </a:lnTo>
                <a:lnTo>
                  <a:pt x="242" y="32"/>
                </a:lnTo>
                <a:lnTo>
                  <a:pt x="274" y="64"/>
                </a:lnTo>
                <a:lnTo>
                  <a:pt x="355" y="128"/>
                </a:lnTo>
                <a:lnTo>
                  <a:pt x="371" y="160"/>
                </a:lnTo>
                <a:lnTo>
                  <a:pt x="403" y="208"/>
                </a:lnTo>
                <a:lnTo>
                  <a:pt x="403" y="256"/>
                </a:lnTo>
                <a:lnTo>
                  <a:pt x="419" y="320"/>
                </a:lnTo>
                <a:lnTo>
                  <a:pt x="419" y="368"/>
                </a:lnTo>
                <a:lnTo>
                  <a:pt x="419" y="416"/>
                </a:lnTo>
                <a:lnTo>
                  <a:pt x="403" y="449"/>
                </a:lnTo>
                <a:lnTo>
                  <a:pt x="403" y="465"/>
                </a:lnTo>
                <a:lnTo>
                  <a:pt x="371" y="481"/>
                </a:lnTo>
                <a:lnTo>
                  <a:pt x="355" y="497"/>
                </a:lnTo>
                <a:lnTo>
                  <a:pt x="322" y="481"/>
                </a:lnTo>
                <a:lnTo>
                  <a:pt x="290" y="449"/>
                </a:lnTo>
                <a:lnTo>
                  <a:pt x="258" y="400"/>
                </a:lnTo>
                <a:lnTo>
                  <a:pt x="210" y="320"/>
                </a:lnTo>
                <a:lnTo>
                  <a:pt x="145" y="256"/>
                </a:lnTo>
                <a:lnTo>
                  <a:pt x="113" y="192"/>
                </a:lnTo>
                <a:lnTo>
                  <a:pt x="65" y="144"/>
                </a:lnTo>
                <a:lnTo>
                  <a:pt x="33" y="112"/>
                </a:lnTo>
                <a:lnTo>
                  <a:pt x="16" y="80"/>
                </a:lnTo>
                <a:lnTo>
                  <a:pt x="0" y="64"/>
                </a:lnTo>
                <a:lnTo>
                  <a:pt x="0" y="48"/>
                </a:lnTo>
                <a:lnTo>
                  <a:pt x="0" y="32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" name="Freeform 37"/>
          <p:cNvSpPr/>
          <p:nvPr/>
        </p:nvSpPr>
        <p:spPr bwMode="auto">
          <a:xfrm>
            <a:off x="5698146" y="2191765"/>
            <a:ext cx="450850" cy="863600"/>
          </a:xfrm>
          <a:custGeom>
            <a:avLst/>
            <a:gdLst>
              <a:gd name="T0" fmla="*/ 644 w 709"/>
              <a:gd name="T1" fmla="*/ 288 h 1361"/>
              <a:gd name="T2" fmla="*/ 612 w 709"/>
              <a:gd name="T3" fmla="*/ 384 h 1361"/>
              <a:gd name="T4" fmla="*/ 564 w 709"/>
              <a:gd name="T5" fmla="*/ 529 h 1361"/>
              <a:gd name="T6" fmla="*/ 532 w 709"/>
              <a:gd name="T7" fmla="*/ 609 h 1361"/>
              <a:gd name="T8" fmla="*/ 532 w 709"/>
              <a:gd name="T9" fmla="*/ 657 h 1361"/>
              <a:gd name="T10" fmla="*/ 564 w 709"/>
              <a:gd name="T11" fmla="*/ 769 h 1361"/>
              <a:gd name="T12" fmla="*/ 612 w 709"/>
              <a:gd name="T13" fmla="*/ 977 h 1361"/>
              <a:gd name="T14" fmla="*/ 628 w 709"/>
              <a:gd name="T15" fmla="*/ 1217 h 1361"/>
              <a:gd name="T16" fmla="*/ 564 w 709"/>
              <a:gd name="T17" fmla="*/ 1361 h 1361"/>
              <a:gd name="T18" fmla="*/ 532 w 709"/>
              <a:gd name="T19" fmla="*/ 1201 h 1361"/>
              <a:gd name="T20" fmla="*/ 483 w 709"/>
              <a:gd name="T21" fmla="*/ 977 h 1361"/>
              <a:gd name="T22" fmla="*/ 419 w 709"/>
              <a:gd name="T23" fmla="*/ 769 h 1361"/>
              <a:gd name="T24" fmla="*/ 403 w 709"/>
              <a:gd name="T25" fmla="*/ 689 h 1361"/>
              <a:gd name="T26" fmla="*/ 403 w 709"/>
              <a:gd name="T27" fmla="*/ 641 h 1361"/>
              <a:gd name="T28" fmla="*/ 419 w 709"/>
              <a:gd name="T29" fmla="*/ 561 h 1361"/>
              <a:gd name="T30" fmla="*/ 451 w 709"/>
              <a:gd name="T31" fmla="*/ 416 h 1361"/>
              <a:gd name="T32" fmla="*/ 451 w 709"/>
              <a:gd name="T33" fmla="*/ 256 h 1361"/>
              <a:gd name="T34" fmla="*/ 451 w 709"/>
              <a:gd name="T35" fmla="*/ 224 h 1361"/>
              <a:gd name="T36" fmla="*/ 403 w 709"/>
              <a:gd name="T37" fmla="*/ 224 h 1361"/>
              <a:gd name="T38" fmla="*/ 290 w 709"/>
              <a:gd name="T39" fmla="*/ 272 h 1361"/>
              <a:gd name="T40" fmla="*/ 194 w 709"/>
              <a:gd name="T41" fmla="*/ 320 h 1361"/>
              <a:gd name="T42" fmla="*/ 145 w 709"/>
              <a:gd name="T43" fmla="*/ 336 h 1361"/>
              <a:gd name="T44" fmla="*/ 49 w 709"/>
              <a:gd name="T45" fmla="*/ 288 h 1361"/>
              <a:gd name="T46" fmla="*/ 0 w 709"/>
              <a:gd name="T47" fmla="*/ 224 h 1361"/>
              <a:gd name="T48" fmla="*/ 0 w 709"/>
              <a:gd name="T49" fmla="*/ 192 h 1361"/>
              <a:gd name="T50" fmla="*/ 49 w 709"/>
              <a:gd name="T51" fmla="*/ 176 h 1361"/>
              <a:gd name="T52" fmla="*/ 161 w 709"/>
              <a:gd name="T53" fmla="*/ 144 h 1361"/>
              <a:gd name="T54" fmla="*/ 339 w 709"/>
              <a:gd name="T55" fmla="*/ 96 h 1361"/>
              <a:gd name="T56" fmla="*/ 403 w 709"/>
              <a:gd name="T57" fmla="*/ 48 h 1361"/>
              <a:gd name="T58" fmla="*/ 500 w 709"/>
              <a:gd name="T59" fmla="*/ 0 h 1361"/>
              <a:gd name="T60" fmla="*/ 548 w 709"/>
              <a:gd name="T61" fmla="*/ 16 h 1361"/>
              <a:gd name="T62" fmla="*/ 628 w 709"/>
              <a:gd name="T63" fmla="*/ 64 h 1361"/>
              <a:gd name="T64" fmla="*/ 677 w 709"/>
              <a:gd name="T65" fmla="*/ 128 h 1361"/>
              <a:gd name="T66" fmla="*/ 709 w 709"/>
              <a:gd name="T67" fmla="*/ 192 h 1361"/>
              <a:gd name="T68" fmla="*/ 693 w 709"/>
              <a:gd name="T69" fmla="*/ 240 h 1361"/>
              <a:gd name="T70" fmla="*/ 677 w 709"/>
              <a:gd name="T71" fmla="*/ 272 h 1361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709"/>
              <a:gd name="T109" fmla="*/ 0 h 1361"/>
              <a:gd name="T110" fmla="*/ 709 w 709"/>
              <a:gd name="T111" fmla="*/ 1361 h 1361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709" h="1361">
                <a:moveTo>
                  <a:pt x="677" y="272"/>
                </a:moveTo>
                <a:lnTo>
                  <a:pt x="644" y="288"/>
                </a:lnTo>
                <a:lnTo>
                  <a:pt x="628" y="320"/>
                </a:lnTo>
                <a:lnTo>
                  <a:pt x="612" y="384"/>
                </a:lnTo>
                <a:lnTo>
                  <a:pt x="580" y="448"/>
                </a:lnTo>
                <a:lnTo>
                  <a:pt x="564" y="529"/>
                </a:lnTo>
                <a:lnTo>
                  <a:pt x="548" y="577"/>
                </a:lnTo>
                <a:lnTo>
                  <a:pt x="532" y="609"/>
                </a:lnTo>
                <a:lnTo>
                  <a:pt x="532" y="641"/>
                </a:lnTo>
                <a:lnTo>
                  <a:pt x="532" y="657"/>
                </a:lnTo>
                <a:lnTo>
                  <a:pt x="548" y="705"/>
                </a:lnTo>
                <a:lnTo>
                  <a:pt x="564" y="769"/>
                </a:lnTo>
                <a:lnTo>
                  <a:pt x="580" y="865"/>
                </a:lnTo>
                <a:lnTo>
                  <a:pt x="612" y="977"/>
                </a:lnTo>
                <a:lnTo>
                  <a:pt x="628" y="1089"/>
                </a:lnTo>
                <a:lnTo>
                  <a:pt x="628" y="1217"/>
                </a:lnTo>
                <a:lnTo>
                  <a:pt x="628" y="1361"/>
                </a:lnTo>
                <a:lnTo>
                  <a:pt x="564" y="1361"/>
                </a:lnTo>
                <a:lnTo>
                  <a:pt x="548" y="1281"/>
                </a:lnTo>
                <a:lnTo>
                  <a:pt x="532" y="1201"/>
                </a:lnTo>
                <a:lnTo>
                  <a:pt x="516" y="1089"/>
                </a:lnTo>
                <a:lnTo>
                  <a:pt x="483" y="977"/>
                </a:lnTo>
                <a:lnTo>
                  <a:pt x="451" y="865"/>
                </a:lnTo>
                <a:lnTo>
                  <a:pt x="419" y="769"/>
                </a:lnTo>
                <a:lnTo>
                  <a:pt x="419" y="705"/>
                </a:lnTo>
                <a:lnTo>
                  <a:pt x="403" y="689"/>
                </a:lnTo>
                <a:lnTo>
                  <a:pt x="403" y="673"/>
                </a:lnTo>
                <a:lnTo>
                  <a:pt x="403" y="641"/>
                </a:lnTo>
                <a:lnTo>
                  <a:pt x="403" y="609"/>
                </a:lnTo>
                <a:lnTo>
                  <a:pt x="419" y="561"/>
                </a:lnTo>
                <a:lnTo>
                  <a:pt x="435" y="512"/>
                </a:lnTo>
                <a:lnTo>
                  <a:pt x="451" y="416"/>
                </a:lnTo>
                <a:lnTo>
                  <a:pt x="451" y="336"/>
                </a:lnTo>
                <a:lnTo>
                  <a:pt x="451" y="256"/>
                </a:lnTo>
                <a:lnTo>
                  <a:pt x="451" y="240"/>
                </a:lnTo>
                <a:lnTo>
                  <a:pt x="451" y="224"/>
                </a:lnTo>
                <a:lnTo>
                  <a:pt x="435" y="208"/>
                </a:lnTo>
                <a:lnTo>
                  <a:pt x="403" y="224"/>
                </a:lnTo>
                <a:lnTo>
                  <a:pt x="355" y="240"/>
                </a:lnTo>
                <a:lnTo>
                  <a:pt x="290" y="272"/>
                </a:lnTo>
                <a:lnTo>
                  <a:pt x="242" y="288"/>
                </a:lnTo>
                <a:lnTo>
                  <a:pt x="194" y="320"/>
                </a:lnTo>
                <a:lnTo>
                  <a:pt x="161" y="320"/>
                </a:lnTo>
                <a:lnTo>
                  <a:pt x="145" y="336"/>
                </a:lnTo>
                <a:lnTo>
                  <a:pt x="113" y="320"/>
                </a:lnTo>
                <a:lnTo>
                  <a:pt x="49" y="288"/>
                </a:lnTo>
                <a:lnTo>
                  <a:pt x="17" y="240"/>
                </a:lnTo>
                <a:lnTo>
                  <a:pt x="0" y="224"/>
                </a:lnTo>
                <a:lnTo>
                  <a:pt x="0" y="208"/>
                </a:lnTo>
                <a:lnTo>
                  <a:pt x="0" y="192"/>
                </a:lnTo>
                <a:lnTo>
                  <a:pt x="17" y="192"/>
                </a:lnTo>
                <a:lnTo>
                  <a:pt x="49" y="176"/>
                </a:lnTo>
                <a:lnTo>
                  <a:pt x="81" y="176"/>
                </a:lnTo>
                <a:lnTo>
                  <a:pt x="161" y="144"/>
                </a:lnTo>
                <a:lnTo>
                  <a:pt x="258" y="128"/>
                </a:lnTo>
                <a:lnTo>
                  <a:pt x="339" y="96"/>
                </a:lnTo>
                <a:lnTo>
                  <a:pt x="371" y="80"/>
                </a:lnTo>
                <a:lnTo>
                  <a:pt x="403" y="48"/>
                </a:lnTo>
                <a:lnTo>
                  <a:pt x="451" y="16"/>
                </a:lnTo>
                <a:lnTo>
                  <a:pt x="500" y="0"/>
                </a:lnTo>
                <a:lnTo>
                  <a:pt x="516" y="16"/>
                </a:lnTo>
                <a:lnTo>
                  <a:pt x="548" y="16"/>
                </a:lnTo>
                <a:lnTo>
                  <a:pt x="580" y="32"/>
                </a:lnTo>
                <a:lnTo>
                  <a:pt x="628" y="64"/>
                </a:lnTo>
                <a:lnTo>
                  <a:pt x="661" y="96"/>
                </a:lnTo>
                <a:lnTo>
                  <a:pt x="677" y="128"/>
                </a:lnTo>
                <a:lnTo>
                  <a:pt x="709" y="176"/>
                </a:lnTo>
                <a:lnTo>
                  <a:pt x="709" y="192"/>
                </a:lnTo>
                <a:lnTo>
                  <a:pt x="709" y="224"/>
                </a:lnTo>
                <a:lnTo>
                  <a:pt x="693" y="240"/>
                </a:lnTo>
                <a:lnTo>
                  <a:pt x="677" y="272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" name="Freeform 38"/>
          <p:cNvSpPr/>
          <p:nvPr/>
        </p:nvSpPr>
        <p:spPr bwMode="auto">
          <a:xfrm>
            <a:off x="5647346" y="2974403"/>
            <a:ext cx="1931988" cy="468312"/>
          </a:xfrm>
          <a:custGeom>
            <a:avLst/>
            <a:gdLst>
              <a:gd name="T0" fmla="*/ 2479 w 3043"/>
              <a:gd name="T1" fmla="*/ 705 h 737"/>
              <a:gd name="T2" fmla="*/ 2367 w 3043"/>
              <a:gd name="T3" fmla="*/ 737 h 737"/>
              <a:gd name="T4" fmla="*/ 2238 w 3043"/>
              <a:gd name="T5" fmla="*/ 737 h 737"/>
              <a:gd name="T6" fmla="*/ 2109 w 3043"/>
              <a:gd name="T7" fmla="*/ 705 h 737"/>
              <a:gd name="T8" fmla="*/ 1980 w 3043"/>
              <a:gd name="T9" fmla="*/ 673 h 737"/>
              <a:gd name="T10" fmla="*/ 1787 w 3043"/>
              <a:gd name="T11" fmla="*/ 593 h 737"/>
              <a:gd name="T12" fmla="*/ 1513 w 3043"/>
              <a:gd name="T13" fmla="*/ 481 h 737"/>
              <a:gd name="T14" fmla="*/ 1191 w 3043"/>
              <a:gd name="T15" fmla="*/ 353 h 737"/>
              <a:gd name="T16" fmla="*/ 918 w 3043"/>
              <a:gd name="T17" fmla="*/ 240 h 737"/>
              <a:gd name="T18" fmla="*/ 708 w 3043"/>
              <a:gd name="T19" fmla="*/ 176 h 737"/>
              <a:gd name="T20" fmla="*/ 596 w 3043"/>
              <a:gd name="T21" fmla="*/ 144 h 737"/>
              <a:gd name="T22" fmla="*/ 499 w 3043"/>
              <a:gd name="T23" fmla="*/ 144 h 737"/>
              <a:gd name="T24" fmla="*/ 386 w 3043"/>
              <a:gd name="T25" fmla="*/ 192 h 737"/>
              <a:gd name="T26" fmla="*/ 274 w 3043"/>
              <a:gd name="T27" fmla="*/ 272 h 737"/>
              <a:gd name="T28" fmla="*/ 209 w 3043"/>
              <a:gd name="T29" fmla="*/ 321 h 737"/>
              <a:gd name="T30" fmla="*/ 177 w 3043"/>
              <a:gd name="T31" fmla="*/ 321 h 737"/>
              <a:gd name="T32" fmla="*/ 129 w 3043"/>
              <a:gd name="T33" fmla="*/ 272 h 737"/>
              <a:gd name="T34" fmla="*/ 48 w 3043"/>
              <a:gd name="T35" fmla="*/ 208 h 737"/>
              <a:gd name="T36" fmla="*/ 0 w 3043"/>
              <a:gd name="T37" fmla="*/ 160 h 737"/>
              <a:gd name="T38" fmla="*/ 0 w 3043"/>
              <a:gd name="T39" fmla="*/ 128 h 737"/>
              <a:gd name="T40" fmla="*/ 32 w 3043"/>
              <a:gd name="T41" fmla="*/ 112 h 737"/>
              <a:gd name="T42" fmla="*/ 97 w 3043"/>
              <a:gd name="T43" fmla="*/ 96 h 737"/>
              <a:gd name="T44" fmla="*/ 177 w 3043"/>
              <a:gd name="T45" fmla="*/ 80 h 737"/>
              <a:gd name="T46" fmla="*/ 338 w 3043"/>
              <a:gd name="T47" fmla="*/ 32 h 737"/>
              <a:gd name="T48" fmla="*/ 467 w 3043"/>
              <a:gd name="T49" fmla="*/ 0 h 737"/>
              <a:gd name="T50" fmla="*/ 531 w 3043"/>
              <a:gd name="T51" fmla="*/ 0 h 737"/>
              <a:gd name="T52" fmla="*/ 644 w 3043"/>
              <a:gd name="T53" fmla="*/ 16 h 737"/>
              <a:gd name="T54" fmla="*/ 708 w 3043"/>
              <a:gd name="T55" fmla="*/ 32 h 737"/>
              <a:gd name="T56" fmla="*/ 805 w 3043"/>
              <a:gd name="T57" fmla="*/ 64 h 737"/>
              <a:gd name="T58" fmla="*/ 950 w 3043"/>
              <a:gd name="T59" fmla="*/ 96 h 737"/>
              <a:gd name="T60" fmla="*/ 1127 w 3043"/>
              <a:gd name="T61" fmla="*/ 160 h 737"/>
              <a:gd name="T62" fmla="*/ 1465 w 3043"/>
              <a:gd name="T63" fmla="*/ 256 h 737"/>
              <a:gd name="T64" fmla="*/ 1739 w 3043"/>
              <a:gd name="T65" fmla="*/ 321 h 737"/>
              <a:gd name="T66" fmla="*/ 2173 w 3043"/>
              <a:gd name="T67" fmla="*/ 369 h 737"/>
              <a:gd name="T68" fmla="*/ 2318 w 3043"/>
              <a:gd name="T69" fmla="*/ 369 h 737"/>
              <a:gd name="T70" fmla="*/ 2495 w 3043"/>
              <a:gd name="T71" fmla="*/ 369 h 737"/>
              <a:gd name="T72" fmla="*/ 2753 w 3043"/>
              <a:gd name="T73" fmla="*/ 353 h 737"/>
              <a:gd name="T74" fmla="*/ 3043 w 3043"/>
              <a:gd name="T75" fmla="*/ 321 h 737"/>
              <a:gd name="T76" fmla="*/ 2995 w 3043"/>
              <a:gd name="T77" fmla="*/ 385 h 737"/>
              <a:gd name="T78" fmla="*/ 2866 w 3043"/>
              <a:gd name="T79" fmla="*/ 497 h 737"/>
              <a:gd name="T80" fmla="*/ 2544 w 3043"/>
              <a:gd name="T81" fmla="*/ 673 h 737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3043"/>
              <a:gd name="T124" fmla="*/ 0 h 737"/>
              <a:gd name="T125" fmla="*/ 3043 w 3043"/>
              <a:gd name="T126" fmla="*/ 737 h 737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3043" h="737">
                <a:moveTo>
                  <a:pt x="2544" y="673"/>
                </a:moveTo>
                <a:lnTo>
                  <a:pt x="2479" y="705"/>
                </a:lnTo>
                <a:lnTo>
                  <a:pt x="2415" y="721"/>
                </a:lnTo>
                <a:lnTo>
                  <a:pt x="2367" y="737"/>
                </a:lnTo>
                <a:lnTo>
                  <a:pt x="2318" y="737"/>
                </a:lnTo>
                <a:lnTo>
                  <a:pt x="2238" y="737"/>
                </a:lnTo>
                <a:lnTo>
                  <a:pt x="2141" y="721"/>
                </a:lnTo>
                <a:lnTo>
                  <a:pt x="2109" y="705"/>
                </a:lnTo>
                <a:lnTo>
                  <a:pt x="2061" y="689"/>
                </a:lnTo>
                <a:lnTo>
                  <a:pt x="1980" y="673"/>
                </a:lnTo>
                <a:lnTo>
                  <a:pt x="1900" y="641"/>
                </a:lnTo>
                <a:lnTo>
                  <a:pt x="1787" y="593"/>
                </a:lnTo>
                <a:lnTo>
                  <a:pt x="1658" y="545"/>
                </a:lnTo>
                <a:lnTo>
                  <a:pt x="1513" y="481"/>
                </a:lnTo>
                <a:lnTo>
                  <a:pt x="1352" y="417"/>
                </a:lnTo>
                <a:lnTo>
                  <a:pt x="1191" y="353"/>
                </a:lnTo>
                <a:lnTo>
                  <a:pt x="1046" y="288"/>
                </a:lnTo>
                <a:lnTo>
                  <a:pt x="918" y="240"/>
                </a:lnTo>
                <a:lnTo>
                  <a:pt x="805" y="208"/>
                </a:lnTo>
                <a:lnTo>
                  <a:pt x="708" y="176"/>
                </a:lnTo>
                <a:lnTo>
                  <a:pt x="644" y="160"/>
                </a:lnTo>
                <a:lnTo>
                  <a:pt x="596" y="144"/>
                </a:lnTo>
                <a:lnTo>
                  <a:pt x="547" y="144"/>
                </a:lnTo>
                <a:lnTo>
                  <a:pt x="499" y="144"/>
                </a:lnTo>
                <a:lnTo>
                  <a:pt x="435" y="160"/>
                </a:lnTo>
                <a:lnTo>
                  <a:pt x="386" y="192"/>
                </a:lnTo>
                <a:lnTo>
                  <a:pt x="322" y="224"/>
                </a:lnTo>
                <a:lnTo>
                  <a:pt x="274" y="272"/>
                </a:lnTo>
                <a:lnTo>
                  <a:pt x="225" y="304"/>
                </a:lnTo>
                <a:lnTo>
                  <a:pt x="209" y="321"/>
                </a:lnTo>
                <a:lnTo>
                  <a:pt x="193" y="321"/>
                </a:lnTo>
                <a:lnTo>
                  <a:pt x="177" y="321"/>
                </a:lnTo>
                <a:lnTo>
                  <a:pt x="145" y="304"/>
                </a:lnTo>
                <a:lnTo>
                  <a:pt x="129" y="272"/>
                </a:lnTo>
                <a:lnTo>
                  <a:pt x="80" y="240"/>
                </a:lnTo>
                <a:lnTo>
                  <a:pt x="48" y="208"/>
                </a:lnTo>
                <a:lnTo>
                  <a:pt x="16" y="176"/>
                </a:lnTo>
                <a:lnTo>
                  <a:pt x="0" y="160"/>
                </a:lnTo>
                <a:lnTo>
                  <a:pt x="0" y="144"/>
                </a:lnTo>
                <a:lnTo>
                  <a:pt x="0" y="128"/>
                </a:lnTo>
                <a:lnTo>
                  <a:pt x="16" y="128"/>
                </a:lnTo>
                <a:lnTo>
                  <a:pt x="32" y="112"/>
                </a:lnTo>
                <a:lnTo>
                  <a:pt x="64" y="112"/>
                </a:lnTo>
                <a:lnTo>
                  <a:pt x="97" y="96"/>
                </a:lnTo>
                <a:lnTo>
                  <a:pt x="129" y="96"/>
                </a:lnTo>
                <a:lnTo>
                  <a:pt x="177" y="80"/>
                </a:lnTo>
                <a:lnTo>
                  <a:pt x="241" y="64"/>
                </a:lnTo>
                <a:lnTo>
                  <a:pt x="338" y="32"/>
                </a:lnTo>
                <a:lnTo>
                  <a:pt x="419" y="16"/>
                </a:lnTo>
                <a:lnTo>
                  <a:pt x="467" y="0"/>
                </a:lnTo>
                <a:lnTo>
                  <a:pt x="499" y="0"/>
                </a:lnTo>
                <a:lnTo>
                  <a:pt x="531" y="0"/>
                </a:lnTo>
                <a:lnTo>
                  <a:pt x="547" y="0"/>
                </a:lnTo>
                <a:lnTo>
                  <a:pt x="644" y="16"/>
                </a:lnTo>
                <a:lnTo>
                  <a:pt x="660" y="16"/>
                </a:lnTo>
                <a:lnTo>
                  <a:pt x="708" y="32"/>
                </a:lnTo>
                <a:lnTo>
                  <a:pt x="757" y="48"/>
                </a:lnTo>
                <a:lnTo>
                  <a:pt x="805" y="64"/>
                </a:lnTo>
                <a:lnTo>
                  <a:pt x="869" y="80"/>
                </a:lnTo>
                <a:lnTo>
                  <a:pt x="950" y="96"/>
                </a:lnTo>
                <a:lnTo>
                  <a:pt x="1030" y="128"/>
                </a:lnTo>
                <a:lnTo>
                  <a:pt x="1127" y="160"/>
                </a:lnTo>
                <a:lnTo>
                  <a:pt x="1304" y="208"/>
                </a:lnTo>
                <a:lnTo>
                  <a:pt x="1465" y="256"/>
                </a:lnTo>
                <a:lnTo>
                  <a:pt x="1610" y="288"/>
                </a:lnTo>
                <a:lnTo>
                  <a:pt x="1739" y="321"/>
                </a:lnTo>
                <a:lnTo>
                  <a:pt x="1964" y="353"/>
                </a:lnTo>
                <a:lnTo>
                  <a:pt x="2173" y="369"/>
                </a:lnTo>
                <a:lnTo>
                  <a:pt x="2238" y="369"/>
                </a:lnTo>
                <a:lnTo>
                  <a:pt x="2318" y="369"/>
                </a:lnTo>
                <a:lnTo>
                  <a:pt x="2399" y="369"/>
                </a:lnTo>
                <a:lnTo>
                  <a:pt x="2495" y="369"/>
                </a:lnTo>
                <a:lnTo>
                  <a:pt x="2608" y="369"/>
                </a:lnTo>
                <a:lnTo>
                  <a:pt x="2753" y="353"/>
                </a:lnTo>
                <a:lnTo>
                  <a:pt x="2882" y="337"/>
                </a:lnTo>
                <a:lnTo>
                  <a:pt x="3043" y="321"/>
                </a:lnTo>
                <a:lnTo>
                  <a:pt x="3027" y="353"/>
                </a:lnTo>
                <a:lnTo>
                  <a:pt x="2995" y="385"/>
                </a:lnTo>
                <a:lnTo>
                  <a:pt x="2946" y="433"/>
                </a:lnTo>
                <a:lnTo>
                  <a:pt x="2866" y="497"/>
                </a:lnTo>
                <a:lnTo>
                  <a:pt x="2705" y="593"/>
                </a:lnTo>
                <a:lnTo>
                  <a:pt x="2544" y="673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" name="Freeform 39"/>
          <p:cNvSpPr/>
          <p:nvPr/>
        </p:nvSpPr>
        <p:spPr bwMode="auto">
          <a:xfrm>
            <a:off x="6333146" y="1550415"/>
            <a:ext cx="981075" cy="263525"/>
          </a:xfrm>
          <a:custGeom>
            <a:avLst/>
            <a:gdLst>
              <a:gd name="T0" fmla="*/ 80 w 1545"/>
              <a:gd name="T1" fmla="*/ 288 h 416"/>
              <a:gd name="T2" fmla="*/ 96 w 1545"/>
              <a:gd name="T3" fmla="*/ 288 h 416"/>
              <a:gd name="T4" fmla="*/ 128 w 1545"/>
              <a:gd name="T5" fmla="*/ 288 h 416"/>
              <a:gd name="T6" fmla="*/ 177 w 1545"/>
              <a:gd name="T7" fmla="*/ 272 h 416"/>
              <a:gd name="T8" fmla="*/ 241 w 1545"/>
              <a:gd name="T9" fmla="*/ 256 h 416"/>
              <a:gd name="T10" fmla="*/ 322 w 1545"/>
              <a:gd name="T11" fmla="*/ 240 h 416"/>
              <a:gd name="T12" fmla="*/ 418 w 1545"/>
              <a:gd name="T13" fmla="*/ 208 h 416"/>
              <a:gd name="T14" fmla="*/ 531 w 1545"/>
              <a:gd name="T15" fmla="*/ 176 h 416"/>
              <a:gd name="T16" fmla="*/ 644 w 1545"/>
              <a:gd name="T17" fmla="*/ 144 h 416"/>
              <a:gd name="T18" fmla="*/ 772 w 1545"/>
              <a:gd name="T19" fmla="*/ 112 h 416"/>
              <a:gd name="T20" fmla="*/ 885 w 1545"/>
              <a:gd name="T21" fmla="*/ 80 h 416"/>
              <a:gd name="T22" fmla="*/ 966 w 1545"/>
              <a:gd name="T23" fmla="*/ 48 h 416"/>
              <a:gd name="T24" fmla="*/ 1062 w 1545"/>
              <a:gd name="T25" fmla="*/ 32 h 416"/>
              <a:gd name="T26" fmla="*/ 1127 w 1545"/>
              <a:gd name="T27" fmla="*/ 16 h 416"/>
              <a:gd name="T28" fmla="*/ 1175 w 1545"/>
              <a:gd name="T29" fmla="*/ 16 h 416"/>
              <a:gd name="T30" fmla="*/ 1223 w 1545"/>
              <a:gd name="T31" fmla="*/ 0 h 416"/>
              <a:gd name="T32" fmla="*/ 1255 w 1545"/>
              <a:gd name="T33" fmla="*/ 0 h 416"/>
              <a:gd name="T34" fmla="*/ 1352 w 1545"/>
              <a:gd name="T35" fmla="*/ 16 h 416"/>
              <a:gd name="T36" fmla="*/ 1433 w 1545"/>
              <a:gd name="T37" fmla="*/ 32 h 416"/>
              <a:gd name="T38" fmla="*/ 1481 w 1545"/>
              <a:gd name="T39" fmla="*/ 48 h 416"/>
              <a:gd name="T40" fmla="*/ 1513 w 1545"/>
              <a:gd name="T41" fmla="*/ 64 h 416"/>
              <a:gd name="T42" fmla="*/ 1529 w 1545"/>
              <a:gd name="T43" fmla="*/ 80 h 416"/>
              <a:gd name="T44" fmla="*/ 1545 w 1545"/>
              <a:gd name="T45" fmla="*/ 96 h 416"/>
              <a:gd name="T46" fmla="*/ 1529 w 1545"/>
              <a:gd name="T47" fmla="*/ 128 h 416"/>
              <a:gd name="T48" fmla="*/ 1497 w 1545"/>
              <a:gd name="T49" fmla="*/ 160 h 416"/>
              <a:gd name="T50" fmla="*/ 1481 w 1545"/>
              <a:gd name="T51" fmla="*/ 176 h 416"/>
              <a:gd name="T52" fmla="*/ 1433 w 1545"/>
              <a:gd name="T53" fmla="*/ 192 h 416"/>
              <a:gd name="T54" fmla="*/ 1352 w 1545"/>
              <a:gd name="T55" fmla="*/ 208 h 416"/>
              <a:gd name="T56" fmla="*/ 1272 w 1545"/>
              <a:gd name="T57" fmla="*/ 224 h 416"/>
              <a:gd name="T58" fmla="*/ 1143 w 1545"/>
              <a:gd name="T59" fmla="*/ 240 h 416"/>
              <a:gd name="T60" fmla="*/ 1014 w 1545"/>
              <a:gd name="T61" fmla="*/ 256 h 416"/>
              <a:gd name="T62" fmla="*/ 853 w 1545"/>
              <a:gd name="T63" fmla="*/ 288 h 416"/>
              <a:gd name="T64" fmla="*/ 660 w 1545"/>
              <a:gd name="T65" fmla="*/ 320 h 416"/>
              <a:gd name="T66" fmla="*/ 563 w 1545"/>
              <a:gd name="T67" fmla="*/ 352 h 416"/>
              <a:gd name="T68" fmla="*/ 483 w 1545"/>
              <a:gd name="T69" fmla="*/ 368 h 416"/>
              <a:gd name="T70" fmla="*/ 402 w 1545"/>
              <a:gd name="T71" fmla="*/ 384 h 416"/>
              <a:gd name="T72" fmla="*/ 338 w 1545"/>
              <a:gd name="T73" fmla="*/ 400 h 416"/>
              <a:gd name="T74" fmla="*/ 273 w 1545"/>
              <a:gd name="T75" fmla="*/ 400 h 416"/>
              <a:gd name="T76" fmla="*/ 225 w 1545"/>
              <a:gd name="T77" fmla="*/ 416 h 416"/>
              <a:gd name="T78" fmla="*/ 193 w 1545"/>
              <a:gd name="T79" fmla="*/ 416 h 416"/>
              <a:gd name="T80" fmla="*/ 161 w 1545"/>
              <a:gd name="T81" fmla="*/ 416 h 416"/>
              <a:gd name="T82" fmla="*/ 112 w 1545"/>
              <a:gd name="T83" fmla="*/ 416 h 416"/>
              <a:gd name="T84" fmla="*/ 80 w 1545"/>
              <a:gd name="T85" fmla="*/ 400 h 416"/>
              <a:gd name="T86" fmla="*/ 48 w 1545"/>
              <a:gd name="T87" fmla="*/ 384 h 416"/>
              <a:gd name="T88" fmla="*/ 32 w 1545"/>
              <a:gd name="T89" fmla="*/ 352 h 416"/>
              <a:gd name="T90" fmla="*/ 16 w 1545"/>
              <a:gd name="T91" fmla="*/ 320 h 416"/>
              <a:gd name="T92" fmla="*/ 16 w 1545"/>
              <a:gd name="T93" fmla="*/ 304 h 416"/>
              <a:gd name="T94" fmla="*/ 0 w 1545"/>
              <a:gd name="T95" fmla="*/ 288 h 416"/>
              <a:gd name="T96" fmla="*/ 16 w 1545"/>
              <a:gd name="T97" fmla="*/ 272 h 416"/>
              <a:gd name="T98" fmla="*/ 32 w 1545"/>
              <a:gd name="T99" fmla="*/ 272 h 416"/>
              <a:gd name="T100" fmla="*/ 48 w 1545"/>
              <a:gd name="T101" fmla="*/ 288 h 416"/>
              <a:gd name="T102" fmla="*/ 80 w 1545"/>
              <a:gd name="T103" fmla="*/ 288 h 416"/>
              <a:gd name="T104" fmla="*/ 80 w 1545"/>
              <a:gd name="T105" fmla="*/ 288 h 41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545"/>
              <a:gd name="T160" fmla="*/ 0 h 416"/>
              <a:gd name="T161" fmla="*/ 1545 w 1545"/>
              <a:gd name="T162" fmla="*/ 416 h 41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545" h="416">
                <a:moveTo>
                  <a:pt x="80" y="288"/>
                </a:moveTo>
                <a:lnTo>
                  <a:pt x="96" y="288"/>
                </a:lnTo>
                <a:lnTo>
                  <a:pt x="128" y="288"/>
                </a:lnTo>
                <a:lnTo>
                  <a:pt x="177" y="272"/>
                </a:lnTo>
                <a:lnTo>
                  <a:pt x="241" y="256"/>
                </a:lnTo>
                <a:lnTo>
                  <a:pt x="322" y="240"/>
                </a:lnTo>
                <a:lnTo>
                  <a:pt x="418" y="208"/>
                </a:lnTo>
                <a:lnTo>
                  <a:pt x="531" y="176"/>
                </a:lnTo>
                <a:lnTo>
                  <a:pt x="644" y="144"/>
                </a:lnTo>
                <a:lnTo>
                  <a:pt x="772" y="112"/>
                </a:lnTo>
                <a:lnTo>
                  <a:pt x="885" y="80"/>
                </a:lnTo>
                <a:lnTo>
                  <a:pt x="966" y="48"/>
                </a:lnTo>
                <a:lnTo>
                  <a:pt x="1062" y="32"/>
                </a:lnTo>
                <a:lnTo>
                  <a:pt x="1127" y="16"/>
                </a:lnTo>
                <a:lnTo>
                  <a:pt x="1175" y="16"/>
                </a:lnTo>
                <a:lnTo>
                  <a:pt x="1223" y="0"/>
                </a:lnTo>
                <a:lnTo>
                  <a:pt x="1255" y="0"/>
                </a:lnTo>
                <a:lnTo>
                  <a:pt x="1352" y="16"/>
                </a:lnTo>
                <a:lnTo>
                  <a:pt x="1433" y="32"/>
                </a:lnTo>
                <a:lnTo>
                  <a:pt x="1481" y="48"/>
                </a:lnTo>
                <a:lnTo>
                  <a:pt x="1513" y="64"/>
                </a:lnTo>
                <a:lnTo>
                  <a:pt x="1529" y="80"/>
                </a:lnTo>
                <a:lnTo>
                  <a:pt x="1545" y="96"/>
                </a:lnTo>
                <a:lnTo>
                  <a:pt x="1529" y="128"/>
                </a:lnTo>
                <a:lnTo>
                  <a:pt x="1497" y="160"/>
                </a:lnTo>
                <a:lnTo>
                  <a:pt x="1481" y="176"/>
                </a:lnTo>
                <a:lnTo>
                  <a:pt x="1433" y="192"/>
                </a:lnTo>
                <a:lnTo>
                  <a:pt x="1352" y="208"/>
                </a:lnTo>
                <a:lnTo>
                  <a:pt x="1272" y="224"/>
                </a:lnTo>
                <a:lnTo>
                  <a:pt x="1143" y="240"/>
                </a:lnTo>
                <a:lnTo>
                  <a:pt x="1014" y="256"/>
                </a:lnTo>
                <a:lnTo>
                  <a:pt x="853" y="288"/>
                </a:lnTo>
                <a:lnTo>
                  <a:pt x="660" y="320"/>
                </a:lnTo>
                <a:lnTo>
                  <a:pt x="563" y="352"/>
                </a:lnTo>
                <a:lnTo>
                  <a:pt x="483" y="368"/>
                </a:lnTo>
                <a:lnTo>
                  <a:pt x="402" y="384"/>
                </a:lnTo>
                <a:lnTo>
                  <a:pt x="338" y="400"/>
                </a:lnTo>
                <a:lnTo>
                  <a:pt x="273" y="400"/>
                </a:lnTo>
                <a:lnTo>
                  <a:pt x="225" y="416"/>
                </a:lnTo>
                <a:lnTo>
                  <a:pt x="193" y="416"/>
                </a:lnTo>
                <a:lnTo>
                  <a:pt x="161" y="416"/>
                </a:lnTo>
                <a:lnTo>
                  <a:pt x="112" y="416"/>
                </a:lnTo>
                <a:lnTo>
                  <a:pt x="80" y="400"/>
                </a:lnTo>
                <a:lnTo>
                  <a:pt x="48" y="384"/>
                </a:lnTo>
                <a:lnTo>
                  <a:pt x="32" y="352"/>
                </a:lnTo>
                <a:lnTo>
                  <a:pt x="16" y="320"/>
                </a:lnTo>
                <a:lnTo>
                  <a:pt x="16" y="304"/>
                </a:lnTo>
                <a:lnTo>
                  <a:pt x="0" y="288"/>
                </a:lnTo>
                <a:lnTo>
                  <a:pt x="16" y="272"/>
                </a:lnTo>
                <a:lnTo>
                  <a:pt x="32" y="272"/>
                </a:lnTo>
                <a:lnTo>
                  <a:pt x="48" y="288"/>
                </a:lnTo>
                <a:lnTo>
                  <a:pt x="80" y="288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" name="Freeform 40"/>
          <p:cNvSpPr/>
          <p:nvPr/>
        </p:nvSpPr>
        <p:spPr bwMode="auto">
          <a:xfrm>
            <a:off x="6188684" y="1723453"/>
            <a:ext cx="736600" cy="1017587"/>
          </a:xfrm>
          <a:custGeom>
            <a:avLst/>
            <a:gdLst>
              <a:gd name="T0" fmla="*/ 161 w 1159"/>
              <a:gd name="T1" fmla="*/ 1410 h 1602"/>
              <a:gd name="T2" fmla="*/ 258 w 1159"/>
              <a:gd name="T3" fmla="*/ 1298 h 1602"/>
              <a:gd name="T4" fmla="*/ 371 w 1159"/>
              <a:gd name="T5" fmla="*/ 1169 h 1602"/>
              <a:gd name="T6" fmla="*/ 483 w 1159"/>
              <a:gd name="T7" fmla="*/ 1025 h 1602"/>
              <a:gd name="T8" fmla="*/ 596 w 1159"/>
              <a:gd name="T9" fmla="*/ 865 h 1602"/>
              <a:gd name="T10" fmla="*/ 709 w 1159"/>
              <a:gd name="T11" fmla="*/ 689 h 1602"/>
              <a:gd name="T12" fmla="*/ 821 w 1159"/>
              <a:gd name="T13" fmla="*/ 481 h 1602"/>
              <a:gd name="T14" fmla="*/ 902 w 1159"/>
              <a:gd name="T15" fmla="*/ 257 h 1602"/>
              <a:gd name="T16" fmla="*/ 982 w 1159"/>
              <a:gd name="T17" fmla="*/ 0 h 1602"/>
              <a:gd name="T18" fmla="*/ 1031 w 1159"/>
              <a:gd name="T19" fmla="*/ 32 h 1602"/>
              <a:gd name="T20" fmla="*/ 1063 w 1159"/>
              <a:gd name="T21" fmla="*/ 64 h 1602"/>
              <a:gd name="T22" fmla="*/ 1111 w 1159"/>
              <a:gd name="T23" fmla="*/ 112 h 1602"/>
              <a:gd name="T24" fmla="*/ 1143 w 1159"/>
              <a:gd name="T25" fmla="*/ 176 h 1602"/>
              <a:gd name="T26" fmla="*/ 1159 w 1159"/>
              <a:gd name="T27" fmla="*/ 208 h 1602"/>
              <a:gd name="T28" fmla="*/ 1143 w 1159"/>
              <a:gd name="T29" fmla="*/ 224 h 1602"/>
              <a:gd name="T30" fmla="*/ 1143 w 1159"/>
              <a:gd name="T31" fmla="*/ 257 h 1602"/>
              <a:gd name="T32" fmla="*/ 1127 w 1159"/>
              <a:gd name="T33" fmla="*/ 289 h 1602"/>
              <a:gd name="T34" fmla="*/ 1095 w 1159"/>
              <a:gd name="T35" fmla="*/ 337 h 1602"/>
              <a:gd name="T36" fmla="*/ 1079 w 1159"/>
              <a:gd name="T37" fmla="*/ 385 h 1602"/>
              <a:gd name="T38" fmla="*/ 1047 w 1159"/>
              <a:gd name="T39" fmla="*/ 449 h 1602"/>
              <a:gd name="T40" fmla="*/ 998 w 1159"/>
              <a:gd name="T41" fmla="*/ 529 h 1602"/>
              <a:gd name="T42" fmla="*/ 950 w 1159"/>
              <a:gd name="T43" fmla="*/ 625 h 1602"/>
              <a:gd name="T44" fmla="*/ 854 w 1159"/>
              <a:gd name="T45" fmla="*/ 801 h 1602"/>
              <a:gd name="T46" fmla="*/ 741 w 1159"/>
              <a:gd name="T47" fmla="*/ 945 h 1602"/>
              <a:gd name="T48" fmla="*/ 644 w 1159"/>
              <a:gd name="T49" fmla="*/ 1073 h 1602"/>
              <a:gd name="T50" fmla="*/ 548 w 1159"/>
              <a:gd name="T51" fmla="*/ 1185 h 1602"/>
              <a:gd name="T52" fmla="*/ 451 w 1159"/>
              <a:gd name="T53" fmla="*/ 1282 h 1602"/>
              <a:gd name="T54" fmla="*/ 354 w 1159"/>
              <a:gd name="T55" fmla="*/ 1378 h 1602"/>
              <a:gd name="T56" fmla="*/ 274 w 1159"/>
              <a:gd name="T57" fmla="*/ 1442 h 1602"/>
              <a:gd name="T58" fmla="*/ 193 w 1159"/>
              <a:gd name="T59" fmla="*/ 1506 h 1602"/>
              <a:gd name="T60" fmla="*/ 113 w 1159"/>
              <a:gd name="T61" fmla="*/ 1554 h 1602"/>
              <a:gd name="T62" fmla="*/ 49 w 1159"/>
              <a:gd name="T63" fmla="*/ 1586 h 1602"/>
              <a:gd name="T64" fmla="*/ 16 w 1159"/>
              <a:gd name="T65" fmla="*/ 1602 h 1602"/>
              <a:gd name="T66" fmla="*/ 0 w 1159"/>
              <a:gd name="T67" fmla="*/ 1602 h 1602"/>
              <a:gd name="T68" fmla="*/ 0 w 1159"/>
              <a:gd name="T69" fmla="*/ 1586 h 1602"/>
              <a:gd name="T70" fmla="*/ 32 w 1159"/>
              <a:gd name="T71" fmla="*/ 1538 h 1602"/>
              <a:gd name="T72" fmla="*/ 81 w 1159"/>
              <a:gd name="T73" fmla="*/ 1490 h 1602"/>
              <a:gd name="T74" fmla="*/ 161 w 1159"/>
              <a:gd name="T75" fmla="*/ 1410 h 1602"/>
              <a:gd name="T76" fmla="*/ 161 w 1159"/>
              <a:gd name="T77" fmla="*/ 1410 h 160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1159"/>
              <a:gd name="T118" fmla="*/ 0 h 1602"/>
              <a:gd name="T119" fmla="*/ 1159 w 1159"/>
              <a:gd name="T120" fmla="*/ 1602 h 1602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1159" h="1602">
                <a:moveTo>
                  <a:pt x="161" y="1410"/>
                </a:moveTo>
                <a:lnTo>
                  <a:pt x="258" y="1298"/>
                </a:lnTo>
                <a:lnTo>
                  <a:pt x="371" y="1169"/>
                </a:lnTo>
                <a:lnTo>
                  <a:pt x="483" y="1025"/>
                </a:lnTo>
                <a:lnTo>
                  <a:pt x="596" y="865"/>
                </a:lnTo>
                <a:lnTo>
                  <a:pt x="709" y="689"/>
                </a:lnTo>
                <a:lnTo>
                  <a:pt x="821" y="481"/>
                </a:lnTo>
                <a:lnTo>
                  <a:pt x="902" y="257"/>
                </a:lnTo>
                <a:lnTo>
                  <a:pt x="982" y="0"/>
                </a:lnTo>
                <a:lnTo>
                  <a:pt x="1031" y="32"/>
                </a:lnTo>
                <a:lnTo>
                  <a:pt x="1063" y="64"/>
                </a:lnTo>
                <a:lnTo>
                  <a:pt x="1111" y="112"/>
                </a:lnTo>
                <a:lnTo>
                  <a:pt x="1143" y="176"/>
                </a:lnTo>
                <a:lnTo>
                  <a:pt x="1159" y="208"/>
                </a:lnTo>
                <a:lnTo>
                  <a:pt x="1143" y="224"/>
                </a:lnTo>
                <a:lnTo>
                  <a:pt x="1143" y="257"/>
                </a:lnTo>
                <a:lnTo>
                  <a:pt x="1127" y="289"/>
                </a:lnTo>
                <a:lnTo>
                  <a:pt x="1095" y="337"/>
                </a:lnTo>
                <a:lnTo>
                  <a:pt x="1079" y="385"/>
                </a:lnTo>
                <a:lnTo>
                  <a:pt x="1047" y="449"/>
                </a:lnTo>
                <a:lnTo>
                  <a:pt x="998" y="529"/>
                </a:lnTo>
                <a:lnTo>
                  <a:pt x="950" y="625"/>
                </a:lnTo>
                <a:lnTo>
                  <a:pt x="854" y="801"/>
                </a:lnTo>
                <a:lnTo>
                  <a:pt x="741" y="945"/>
                </a:lnTo>
                <a:lnTo>
                  <a:pt x="644" y="1073"/>
                </a:lnTo>
                <a:lnTo>
                  <a:pt x="548" y="1185"/>
                </a:lnTo>
                <a:lnTo>
                  <a:pt x="451" y="1282"/>
                </a:lnTo>
                <a:lnTo>
                  <a:pt x="354" y="1378"/>
                </a:lnTo>
                <a:lnTo>
                  <a:pt x="274" y="1442"/>
                </a:lnTo>
                <a:lnTo>
                  <a:pt x="193" y="1506"/>
                </a:lnTo>
                <a:lnTo>
                  <a:pt x="113" y="1554"/>
                </a:lnTo>
                <a:lnTo>
                  <a:pt x="49" y="1586"/>
                </a:lnTo>
                <a:lnTo>
                  <a:pt x="16" y="1602"/>
                </a:lnTo>
                <a:lnTo>
                  <a:pt x="0" y="1602"/>
                </a:lnTo>
                <a:lnTo>
                  <a:pt x="0" y="1586"/>
                </a:lnTo>
                <a:lnTo>
                  <a:pt x="32" y="1538"/>
                </a:lnTo>
                <a:lnTo>
                  <a:pt x="81" y="1490"/>
                </a:lnTo>
                <a:lnTo>
                  <a:pt x="161" y="141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" name="Freeform 41"/>
          <p:cNvSpPr/>
          <p:nvPr/>
        </p:nvSpPr>
        <p:spPr bwMode="auto">
          <a:xfrm>
            <a:off x="6904646" y="2261615"/>
            <a:ext cx="409575" cy="458788"/>
          </a:xfrm>
          <a:custGeom>
            <a:avLst/>
            <a:gdLst>
              <a:gd name="T0" fmla="*/ 483 w 644"/>
              <a:gd name="T1" fmla="*/ 256 h 721"/>
              <a:gd name="T2" fmla="*/ 548 w 644"/>
              <a:gd name="T3" fmla="*/ 336 h 721"/>
              <a:gd name="T4" fmla="*/ 596 w 644"/>
              <a:gd name="T5" fmla="*/ 417 h 721"/>
              <a:gd name="T6" fmla="*/ 628 w 644"/>
              <a:gd name="T7" fmla="*/ 497 h 721"/>
              <a:gd name="T8" fmla="*/ 644 w 644"/>
              <a:gd name="T9" fmla="*/ 561 h 721"/>
              <a:gd name="T10" fmla="*/ 644 w 644"/>
              <a:gd name="T11" fmla="*/ 609 h 721"/>
              <a:gd name="T12" fmla="*/ 644 w 644"/>
              <a:gd name="T13" fmla="*/ 641 h 721"/>
              <a:gd name="T14" fmla="*/ 628 w 644"/>
              <a:gd name="T15" fmla="*/ 673 h 721"/>
              <a:gd name="T16" fmla="*/ 628 w 644"/>
              <a:gd name="T17" fmla="*/ 689 h 721"/>
              <a:gd name="T18" fmla="*/ 612 w 644"/>
              <a:gd name="T19" fmla="*/ 721 h 721"/>
              <a:gd name="T20" fmla="*/ 596 w 644"/>
              <a:gd name="T21" fmla="*/ 721 h 721"/>
              <a:gd name="T22" fmla="*/ 580 w 644"/>
              <a:gd name="T23" fmla="*/ 721 h 721"/>
              <a:gd name="T24" fmla="*/ 564 w 644"/>
              <a:gd name="T25" fmla="*/ 705 h 721"/>
              <a:gd name="T26" fmla="*/ 532 w 644"/>
              <a:gd name="T27" fmla="*/ 673 h 721"/>
              <a:gd name="T28" fmla="*/ 499 w 644"/>
              <a:gd name="T29" fmla="*/ 641 h 721"/>
              <a:gd name="T30" fmla="*/ 467 w 644"/>
              <a:gd name="T31" fmla="*/ 577 h 721"/>
              <a:gd name="T32" fmla="*/ 419 w 644"/>
              <a:gd name="T33" fmla="*/ 529 h 721"/>
              <a:gd name="T34" fmla="*/ 354 w 644"/>
              <a:gd name="T35" fmla="*/ 449 h 721"/>
              <a:gd name="T36" fmla="*/ 290 w 644"/>
              <a:gd name="T37" fmla="*/ 368 h 721"/>
              <a:gd name="T38" fmla="*/ 226 w 644"/>
              <a:gd name="T39" fmla="*/ 288 h 721"/>
              <a:gd name="T40" fmla="*/ 161 w 644"/>
              <a:gd name="T41" fmla="*/ 224 h 721"/>
              <a:gd name="T42" fmla="*/ 113 w 644"/>
              <a:gd name="T43" fmla="*/ 160 h 721"/>
              <a:gd name="T44" fmla="*/ 81 w 644"/>
              <a:gd name="T45" fmla="*/ 112 h 721"/>
              <a:gd name="T46" fmla="*/ 49 w 644"/>
              <a:gd name="T47" fmla="*/ 64 h 721"/>
              <a:gd name="T48" fmla="*/ 16 w 644"/>
              <a:gd name="T49" fmla="*/ 32 h 721"/>
              <a:gd name="T50" fmla="*/ 0 w 644"/>
              <a:gd name="T51" fmla="*/ 16 h 721"/>
              <a:gd name="T52" fmla="*/ 0 w 644"/>
              <a:gd name="T53" fmla="*/ 0 h 721"/>
              <a:gd name="T54" fmla="*/ 16 w 644"/>
              <a:gd name="T55" fmla="*/ 0 h 721"/>
              <a:gd name="T56" fmla="*/ 32 w 644"/>
              <a:gd name="T57" fmla="*/ 0 h 721"/>
              <a:gd name="T58" fmla="*/ 97 w 644"/>
              <a:gd name="T59" fmla="*/ 16 h 721"/>
              <a:gd name="T60" fmla="*/ 161 w 644"/>
              <a:gd name="T61" fmla="*/ 32 h 721"/>
              <a:gd name="T62" fmla="*/ 242 w 644"/>
              <a:gd name="T63" fmla="*/ 64 h 721"/>
              <a:gd name="T64" fmla="*/ 322 w 644"/>
              <a:gd name="T65" fmla="*/ 112 h 721"/>
              <a:gd name="T66" fmla="*/ 403 w 644"/>
              <a:gd name="T67" fmla="*/ 176 h 721"/>
              <a:gd name="T68" fmla="*/ 483 w 644"/>
              <a:gd name="T69" fmla="*/ 256 h 721"/>
              <a:gd name="T70" fmla="*/ 483 w 644"/>
              <a:gd name="T71" fmla="*/ 256 h 721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644"/>
              <a:gd name="T109" fmla="*/ 0 h 721"/>
              <a:gd name="T110" fmla="*/ 644 w 644"/>
              <a:gd name="T111" fmla="*/ 721 h 721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644" h="721">
                <a:moveTo>
                  <a:pt x="483" y="256"/>
                </a:moveTo>
                <a:lnTo>
                  <a:pt x="548" y="336"/>
                </a:lnTo>
                <a:lnTo>
                  <a:pt x="596" y="417"/>
                </a:lnTo>
                <a:lnTo>
                  <a:pt x="628" y="497"/>
                </a:lnTo>
                <a:lnTo>
                  <a:pt x="644" y="561"/>
                </a:lnTo>
                <a:lnTo>
                  <a:pt x="644" y="609"/>
                </a:lnTo>
                <a:lnTo>
                  <a:pt x="644" y="641"/>
                </a:lnTo>
                <a:lnTo>
                  <a:pt x="628" y="673"/>
                </a:lnTo>
                <a:lnTo>
                  <a:pt x="628" y="689"/>
                </a:lnTo>
                <a:lnTo>
                  <a:pt x="612" y="721"/>
                </a:lnTo>
                <a:lnTo>
                  <a:pt x="596" y="721"/>
                </a:lnTo>
                <a:lnTo>
                  <a:pt x="580" y="721"/>
                </a:lnTo>
                <a:lnTo>
                  <a:pt x="564" y="705"/>
                </a:lnTo>
                <a:lnTo>
                  <a:pt x="532" y="673"/>
                </a:lnTo>
                <a:lnTo>
                  <a:pt x="499" y="641"/>
                </a:lnTo>
                <a:lnTo>
                  <a:pt x="467" y="577"/>
                </a:lnTo>
                <a:lnTo>
                  <a:pt x="419" y="529"/>
                </a:lnTo>
                <a:lnTo>
                  <a:pt x="354" y="449"/>
                </a:lnTo>
                <a:lnTo>
                  <a:pt x="290" y="368"/>
                </a:lnTo>
                <a:lnTo>
                  <a:pt x="226" y="288"/>
                </a:lnTo>
                <a:lnTo>
                  <a:pt x="161" y="224"/>
                </a:lnTo>
                <a:lnTo>
                  <a:pt x="113" y="160"/>
                </a:lnTo>
                <a:lnTo>
                  <a:pt x="81" y="112"/>
                </a:lnTo>
                <a:lnTo>
                  <a:pt x="49" y="64"/>
                </a:lnTo>
                <a:lnTo>
                  <a:pt x="16" y="32"/>
                </a:lnTo>
                <a:lnTo>
                  <a:pt x="0" y="16"/>
                </a:lnTo>
                <a:lnTo>
                  <a:pt x="0" y="0"/>
                </a:lnTo>
                <a:lnTo>
                  <a:pt x="16" y="0"/>
                </a:lnTo>
                <a:lnTo>
                  <a:pt x="32" y="0"/>
                </a:lnTo>
                <a:lnTo>
                  <a:pt x="97" y="16"/>
                </a:lnTo>
                <a:lnTo>
                  <a:pt x="161" y="32"/>
                </a:lnTo>
                <a:lnTo>
                  <a:pt x="242" y="64"/>
                </a:lnTo>
                <a:lnTo>
                  <a:pt x="322" y="112"/>
                </a:lnTo>
                <a:lnTo>
                  <a:pt x="403" y="176"/>
                </a:lnTo>
                <a:lnTo>
                  <a:pt x="483" y="256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" name="Freeform 42"/>
          <p:cNvSpPr/>
          <p:nvPr/>
        </p:nvSpPr>
        <p:spPr bwMode="auto">
          <a:xfrm>
            <a:off x="6669696" y="2018728"/>
            <a:ext cx="133350" cy="1066800"/>
          </a:xfrm>
          <a:custGeom>
            <a:avLst/>
            <a:gdLst>
              <a:gd name="T0" fmla="*/ 177 w 209"/>
              <a:gd name="T1" fmla="*/ 1137 h 1681"/>
              <a:gd name="T2" fmla="*/ 177 w 209"/>
              <a:gd name="T3" fmla="*/ 1217 h 1681"/>
              <a:gd name="T4" fmla="*/ 161 w 209"/>
              <a:gd name="T5" fmla="*/ 1297 h 1681"/>
              <a:gd name="T6" fmla="*/ 161 w 209"/>
              <a:gd name="T7" fmla="*/ 1377 h 1681"/>
              <a:gd name="T8" fmla="*/ 161 w 209"/>
              <a:gd name="T9" fmla="*/ 1441 h 1681"/>
              <a:gd name="T10" fmla="*/ 161 w 209"/>
              <a:gd name="T11" fmla="*/ 1489 h 1681"/>
              <a:gd name="T12" fmla="*/ 161 w 209"/>
              <a:gd name="T13" fmla="*/ 1521 h 1681"/>
              <a:gd name="T14" fmla="*/ 145 w 209"/>
              <a:gd name="T15" fmla="*/ 1553 h 1681"/>
              <a:gd name="T16" fmla="*/ 145 w 209"/>
              <a:gd name="T17" fmla="*/ 1585 h 1681"/>
              <a:gd name="T18" fmla="*/ 129 w 209"/>
              <a:gd name="T19" fmla="*/ 1617 h 1681"/>
              <a:gd name="T20" fmla="*/ 113 w 209"/>
              <a:gd name="T21" fmla="*/ 1649 h 1681"/>
              <a:gd name="T22" fmla="*/ 113 w 209"/>
              <a:gd name="T23" fmla="*/ 1665 h 1681"/>
              <a:gd name="T24" fmla="*/ 97 w 209"/>
              <a:gd name="T25" fmla="*/ 1681 h 1681"/>
              <a:gd name="T26" fmla="*/ 80 w 209"/>
              <a:gd name="T27" fmla="*/ 1665 h 1681"/>
              <a:gd name="T28" fmla="*/ 64 w 209"/>
              <a:gd name="T29" fmla="*/ 1649 h 1681"/>
              <a:gd name="T30" fmla="*/ 48 w 209"/>
              <a:gd name="T31" fmla="*/ 1617 h 1681"/>
              <a:gd name="T32" fmla="*/ 32 w 209"/>
              <a:gd name="T33" fmla="*/ 1569 h 1681"/>
              <a:gd name="T34" fmla="*/ 16 w 209"/>
              <a:gd name="T35" fmla="*/ 1521 h 1681"/>
              <a:gd name="T36" fmla="*/ 0 w 209"/>
              <a:gd name="T37" fmla="*/ 1473 h 1681"/>
              <a:gd name="T38" fmla="*/ 0 w 209"/>
              <a:gd name="T39" fmla="*/ 1441 h 1681"/>
              <a:gd name="T40" fmla="*/ 0 w 209"/>
              <a:gd name="T41" fmla="*/ 1409 h 1681"/>
              <a:gd name="T42" fmla="*/ 0 w 209"/>
              <a:gd name="T43" fmla="*/ 1393 h 1681"/>
              <a:gd name="T44" fmla="*/ 0 w 209"/>
              <a:gd name="T45" fmla="*/ 1361 h 1681"/>
              <a:gd name="T46" fmla="*/ 16 w 209"/>
              <a:gd name="T47" fmla="*/ 1313 h 1681"/>
              <a:gd name="T48" fmla="*/ 16 w 209"/>
              <a:gd name="T49" fmla="*/ 1249 h 1681"/>
              <a:gd name="T50" fmla="*/ 16 w 209"/>
              <a:gd name="T51" fmla="*/ 1201 h 1681"/>
              <a:gd name="T52" fmla="*/ 32 w 209"/>
              <a:gd name="T53" fmla="*/ 1169 h 1681"/>
              <a:gd name="T54" fmla="*/ 32 w 209"/>
              <a:gd name="T55" fmla="*/ 1105 h 1681"/>
              <a:gd name="T56" fmla="*/ 32 w 209"/>
              <a:gd name="T57" fmla="*/ 1057 h 1681"/>
              <a:gd name="T58" fmla="*/ 32 w 209"/>
              <a:gd name="T59" fmla="*/ 977 h 1681"/>
              <a:gd name="T60" fmla="*/ 32 w 209"/>
              <a:gd name="T61" fmla="*/ 913 h 1681"/>
              <a:gd name="T62" fmla="*/ 32 w 209"/>
              <a:gd name="T63" fmla="*/ 833 h 1681"/>
              <a:gd name="T64" fmla="*/ 32 w 209"/>
              <a:gd name="T65" fmla="*/ 736 h 1681"/>
              <a:gd name="T66" fmla="*/ 32 w 209"/>
              <a:gd name="T67" fmla="*/ 560 h 1681"/>
              <a:gd name="T68" fmla="*/ 32 w 209"/>
              <a:gd name="T69" fmla="*/ 416 h 1681"/>
              <a:gd name="T70" fmla="*/ 32 w 209"/>
              <a:gd name="T71" fmla="*/ 304 h 1681"/>
              <a:gd name="T72" fmla="*/ 16 w 209"/>
              <a:gd name="T73" fmla="*/ 240 h 1681"/>
              <a:gd name="T74" fmla="*/ 16 w 209"/>
              <a:gd name="T75" fmla="*/ 208 h 1681"/>
              <a:gd name="T76" fmla="*/ 16 w 209"/>
              <a:gd name="T77" fmla="*/ 128 h 1681"/>
              <a:gd name="T78" fmla="*/ 0 w 209"/>
              <a:gd name="T79" fmla="*/ 64 h 1681"/>
              <a:gd name="T80" fmla="*/ 0 w 209"/>
              <a:gd name="T81" fmla="*/ 32 h 1681"/>
              <a:gd name="T82" fmla="*/ 0 w 209"/>
              <a:gd name="T83" fmla="*/ 0 h 1681"/>
              <a:gd name="T84" fmla="*/ 0 w 209"/>
              <a:gd name="T85" fmla="*/ 0 h 1681"/>
              <a:gd name="T86" fmla="*/ 16 w 209"/>
              <a:gd name="T87" fmla="*/ 0 h 1681"/>
              <a:gd name="T88" fmla="*/ 48 w 209"/>
              <a:gd name="T89" fmla="*/ 0 h 1681"/>
              <a:gd name="T90" fmla="*/ 80 w 209"/>
              <a:gd name="T91" fmla="*/ 16 h 1681"/>
              <a:gd name="T92" fmla="*/ 129 w 209"/>
              <a:gd name="T93" fmla="*/ 48 h 1681"/>
              <a:gd name="T94" fmla="*/ 161 w 209"/>
              <a:gd name="T95" fmla="*/ 80 h 1681"/>
              <a:gd name="T96" fmla="*/ 177 w 209"/>
              <a:gd name="T97" fmla="*/ 96 h 1681"/>
              <a:gd name="T98" fmla="*/ 193 w 209"/>
              <a:gd name="T99" fmla="*/ 128 h 1681"/>
              <a:gd name="T100" fmla="*/ 209 w 209"/>
              <a:gd name="T101" fmla="*/ 176 h 1681"/>
              <a:gd name="T102" fmla="*/ 209 w 209"/>
              <a:gd name="T103" fmla="*/ 240 h 1681"/>
              <a:gd name="T104" fmla="*/ 209 w 209"/>
              <a:gd name="T105" fmla="*/ 336 h 1681"/>
              <a:gd name="T106" fmla="*/ 193 w 209"/>
              <a:gd name="T107" fmla="*/ 400 h 1681"/>
              <a:gd name="T108" fmla="*/ 193 w 209"/>
              <a:gd name="T109" fmla="*/ 464 h 1681"/>
              <a:gd name="T110" fmla="*/ 193 w 209"/>
              <a:gd name="T111" fmla="*/ 608 h 1681"/>
              <a:gd name="T112" fmla="*/ 177 w 209"/>
              <a:gd name="T113" fmla="*/ 784 h 1681"/>
              <a:gd name="T114" fmla="*/ 177 w 209"/>
              <a:gd name="T115" fmla="*/ 945 h 1681"/>
              <a:gd name="T116" fmla="*/ 177 w 209"/>
              <a:gd name="T117" fmla="*/ 1137 h 1681"/>
              <a:gd name="T118" fmla="*/ 177 w 209"/>
              <a:gd name="T119" fmla="*/ 1137 h 168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209"/>
              <a:gd name="T181" fmla="*/ 0 h 1681"/>
              <a:gd name="T182" fmla="*/ 209 w 209"/>
              <a:gd name="T183" fmla="*/ 1681 h 1681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209" h="1681">
                <a:moveTo>
                  <a:pt x="177" y="1137"/>
                </a:moveTo>
                <a:lnTo>
                  <a:pt x="177" y="1217"/>
                </a:lnTo>
                <a:lnTo>
                  <a:pt x="161" y="1297"/>
                </a:lnTo>
                <a:lnTo>
                  <a:pt x="161" y="1377"/>
                </a:lnTo>
                <a:lnTo>
                  <a:pt x="161" y="1441"/>
                </a:lnTo>
                <a:lnTo>
                  <a:pt x="161" y="1489"/>
                </a:lnTo>
                <a:lnTo>
                  <a:pt x="161" y="1521"/>
                </a:lnTo>
                <a:lnTo>
                  <a:pt x="145" y="1553"/>
                </a:lnTo>
                <a:lnTo>
                  <a:pt x="145" y="1585"/>
                </a:lnTo>
                <a:lnTo>
                  <a:pt x="129" y="1617"/>
                </a:lnTo>
                <a:lnTo>
                  <a:pt x="113" y="1649"/>
                </a:lnTo>
                <a:lnTo>
                  <a:pt x="113" y="1665"/>
                </a:lnTo>
                <a:lnTo>
                  <a:pt x="97" y="1681"/>
                </a:lnTo>
                <a:lnTo>
                  <a:pt x="80" y="1665"/>
                </a:lnTo>
                <a:lnTo>
                  <a:pt x="64" y="1649"/>
                </a:lnTo>
                <a:lnTo>
                  <a:pt x="48" y="1617"/>
                </a:lnTo>
                <a:lnTo>
                  <a:pt x="32" y="1569"/>
                </a:lnTo>
                <a:lnTo>
                  <a:pt x="16" y="1521"/>
                </a:lnTo>
                <a:lnTo>
                  <a:pt x="0" y="1473"/>
                </a:lnTo>
                <a:lnTo>
                  <a:pt x="0" y="1441"/>
                </a:lnTo>
                <a:lnTo>
                  <a:pt x="0" y="1409"/>
                </a:lnTo>
                <a:lnTo>
                  <a:pt x="0" y="1393"/>
                </a:lnTo>
                <a:lnTo>
                  <a:pt x="0" y="1361"/>
                </a:lnTo>
                <a:lnTo>
                  <a:pt x="16" y="1313"/>
                </a:lnTo>
                <a:lnTo>
                  <a:pt x="16" y="1249"/>
                </a:lnTo>
                <a:lnTo>
                  <a:pt x="16" y="1201"/>
                </a:lnTo>
                <a:lnTo>
                  <a:pt x="32" y="1169"/>
                </a:lnTo>
                <a:lnTo>
                  <a:pt x="32" y="1105"/>
                </a:lnTo>
                <a:lnTo>
                  <a:pt x="32" y="1057"/>
                </a:lnTo>
                <a:lnTo>
                  <a:pt x="32" y="977"/>
                </a:lnTo>
                <a:lnTo>
                  <a:pt x="32" y="913"/>
                </a:lnTo>
                <a:lnTo>
                  <a:pt x="32" y="833"/>
                </a:lnTo>
                <a:lnTo>
                  <a:pt x="32" y="736"/>
                </a:lnTo>
                <a:lnTo>
                  <a:pt x="32" y="560"/>
                </a:lnTo>
                <a:lnTo>
                  <a:pt x="32" y="416"/>
                </a:lnTo>
                <a:lnTo>
                  <a:pt x="32" y="304"/>
                </a:lnTo>
                <a:lnTo>
                  <a:pt x="16" y="240"/>
                </a:lnTo>
                <a:lnTo>
                  <a:pt x="16" y="208"/>
                </a:lnTo>
                <a:lnTo>
                  <a:pt x="16" y="128"/>
                </a:lnTo>
                <a:lnTo>
                  <a:pt x="0" y="64"/>
                </a:lnTo>
                <a:lnTo>
                  <a:pt x="0" y="32"/>
                </a:lnTo>
                <a:lnTo>
                  <a:pt x="0" y="0"/>
                </a:lnTo>
                <a:lnTo>
                  <a:pt x="16" y="0"/>
                </a:lnTo>
                <a:lnTo>
                  <a:pt x="48" y="0"/>
                </a:lnTo>
                <a:lnTo>
                  <a:pt x="80" y="16"/>
                </a:lnTo>
                <a:lnTo>
                  <a:pt x="129" y="48"/>
                </a:lnTo>
                <a:lnTo>
                  <a:pt x="161" y="80"/>
                </a:lnTo>
                <a:lnTo>
                  <a:pt x="177" y="96"/>
                </a:lnTo>
                <a:lnTo>
                  <a:pt x="193" y="128"/>
                </a:lnTo>
                <a:lnTo>
                  <a:pt x="209" y="176"/>
                </a:lnTo>
                <a:lnTo>
                  <a:pt x="209" y="240"/>
                </a:lnTo>
                <a:lnTo>
                  <a:pt x="209" y="336"/>
                </a:lnTo>
                <a:lnTo>
                  <a:pt x="193" y="400"/>
                </a:lnTo>
                <a:lnTo>
                  <a:pt x="193" y="464"/>
                </a:lnTo>
                <a:lnTo>
                  <a:pt x="193" y="608"/>
                </a:lnTo>
                <a:lnTo>
                  <a:pt x="177" y="784"/>
                </a:lnTo>
                <a:lnTo>
                  <a:pt x="177" y="945"/>
                </a:lnTo>
                <a:lnTo>
                  <a:pt x="177" y="1137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bldLvl="0"/>
      <p:bldP spid="42" grpId="0"/>
      <p:bldP spid="21" grpId="0" autoUpdateAnimBg="0"/>
      <p:bldP spid="24" grpId="0" autoUpdateAnimBg="0"/>
      <p:bldP spid="25" grpId="0" autoUpdateAnimBg="0"/>
      <p:bldP spid="26" grpId="0" autoUpdateAnimBg="0"/>
      <p:bldP spid="27" grpId="0" animBg="1" autoUpdateAnimBg="0"/>
      <p:bldP spid="28" grpId="0" animBg="1" autoUpdateAnimBg="0"/>
      <p:bldP spid="29" grpId="0" animBg="1" autoUpdateAnimBg="0"/>
      <p:bldP spid="30" grpId="0" animBg="1" autoUpdateAnimBg="0"/>
      <p:bldP spid="31" grpId="0" animBg="1" autoUpdateAnimBg="0"/>
      <p:bldP spid="32" grpId="0" animBg="1" autoUpdateAnimBg="0"/>
      <p:bldP spid="33" grpId="0" animBg="1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" name="Group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7845293"/>
              </p:ext>
            </p:extLst>
          </p:nvPr>
        </p:nvGraphicFramePr>
        <p:xfrm>
          <a:off x="5351462" y="988479"/>
          <a:ext cx="2590800" cy="2592000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28990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209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" name="矩形 2"/>
          <p:cNvSpPr>
            <a:spLocks noChangeArrowheads="1"/>
          </p:cNvSpPr>
          <p:nvPr/>
        </p:nvSpPr>
        <p:spPr bwMode="auto">
          <a:xfrm>
            <a:off x="4971681" y="3572357"/>
            <a:ext cx="3372219" cy="1200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itchFamily="2" charset="-122"/>
                <a:ea typeface="宋体" panose="02010600030101010101" pitchFamily="2" charset="-122"/>
                <a:cs typeface="+mn-cs"/>
              </a:rPr>
              <a:t>书写指导：</a:t>
            </a:r>
            <a:r>
              <a:rPr kumimoji="0" lang="zh-CN" altLang="en-US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" charset="-122"/>
                <a:ea typeface="宋体" panose="02010600030101010101" pitchFamily="2" charset="-122"/>
                <a:cs typeface="+mn-cs"/>
              </a:rPr>
              <a:t> 第二笔横为主笔，要写得舒展。第三笔竖不宜长，下部口呈上宽下窄之势，形体较小。</a:t>
            </a:r>
          </a:p>
        </p:txBody>
      </p:sp>
      <p:sp>
        <p:nvSpPr>
          <p:cNvPr id="22531" name="矩形 4"/>
          <p:cNvSpPr/>
          <p:nvPr/>
        </p:nvSpPr>
        <p:spPr>
          <a:xfrm>
            <a:off x="3544888" y="1720317"/>
            <a:ext cx="1203325" cy="13220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80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舌</a:t>
            </a:r>
          </a:p>
        </p:txBody>
      </p:sp>
      <p:sp>
        <p:nvSpPr>
          <p:cNvPr id="42" name="矩形 41"/>
          <p:cNvSpPr/>
          <p:nvPr/>
        </p:nvSpPr>
        <p:spPr>
          <a:xfrm>
            <a:off x="3271838" y="1077379"/>
            <a:ext cx="1844675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r>
              <a:rPr lang="en-US" altLang="zh-CN" sz="4800" b="1" smtClean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shé </a:t>
            </a:r>
            <a:endParaRPr lang="en-US" altLang="zh-CN" sz="48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2" name="组合 20"/>
          <p:cNvGrpSpPr/>
          <p:nvPr/>
        </p:nvGrpSpPr>
        <p:grpSpPr>
          <a:xfrm>
            <a:off x="703806" y="630649"/>
            <a:ext cx="1464632" cy="531209"/>
            <a:chOff x="846681" y="1213040"/>
            <a:chExt cx="1464632" cy="531209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22" name="圆角矩形 21"/>
            <p:cNvSpPr/>
            <p:nvPr/>
          </p:nvSpPr>
          <p:spPr>
            <a:xfrm>
              <a:off x="906463" y="1213040"/>
              <a:ext cx="1310700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marL="0" marR="0" lvl="0" indent="0" algn="l" defTabSz="16002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我会写</a:t>
              </a:r>
            </a:p>
          </p:txBody>
        </p:sp>
        <p:sp>
          <p:nvSpPr>
            <p:cNvPr id="23" name="直线连接符 21"/>
            <p:cNvSpPr>
              <a:spLocks noChangeShapeType="1"/>
            </p:cNvSpPr>
            <p:nvPr/>
          </p:nvSpPr>
          <p:spPr bwMode="auto">
            <a:xfrm flipV="1">
              <a:off x="846681" y="1717378"/>
              <a:ext cx="1464632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2534" name="TextBox 45"/>
          <p:cNvSpPr txBox="1"/>
          <p:nvPr/>
        </p:nvSpPr>
        <p:spPr>
          <a:xfrm>
            <a:off x="938213" y="1672692"/>
            <a:ext cx="1689100" cy="9233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54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舌</a:t>
            </a:r>
            <a:r>
              <a:rPr lang="zh-CN" altLang="en-US" sz="5400" smtClean="0">
                <a:latin typeface="楷体" panose="02010609060101010101" pitchFamily="49" charset="-122"/>
                <a:ea typeface="楷体" panose="02010609060101010101" pitchFamily="49" charset="-122"/>
              </a:rPr>
              <a:t>头</a:t>
            </a:r>
            <a:endParaRPr lang="zh-CN" altLang="en-US" sz="54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608686" y="3838592"/>
            <a:ext cx="3030538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00FF"/>
                </a:solidFill>
                <a:latin typeface="+mn-ea"/>
                <a:ea typeface="+mn-ea"/>
              </a:rPr>
              <a:t>组词：</a:t>
            </a:r>
            <a:r>
              <a:rPr lang="zh-CN" altLang="en-US" sz="2000" b="1">
                <a:latin typeface="+mn-ea"/>
                <a:ea typeface="+mn-ea"/>
              </a:rPr>
              <a:t>舌头  口舌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590644" y="4180334"/>
            <a:ext cx="4075113" cy="55399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solidFill>
                  <a:srgbClr val="0000FF"/>
                </a:solidFill>
                <a:latin typeface="+mn-ea"/>
                <a:ea typeface="+mn-ea"/>
              </a:rPr>
              <a:t>造句：</a:t>
            </a:r>
            <a:r>
              <a:rPr lang="zh-CN" altLang="en-US" sz="2000" b="1">
                <a:latin typeface="+mn-ea"/>
                <a:ea typeface="+mn-ea"/>
              </a:rPr>
              <a:t>姐姐不好意思地吐了吐舌头。</a:t>
            </a:r>
          </a:p>
        </p:txBody>
      </p:sp>
      <p:sp>
        <p:nvSpPr>
          <p:cNvPr id="25" name="文本框 30"/>
          <p:cNvSpPr txBox="1">
            <a:spLocks noChangeArrowheads="1"/>
          </p:cNvSpPr>
          <p:nvPr/>
        </p:nvSpPr>
        <p:spPr bwMode="auto">
          <a:xfrm>
            <a:off x="542004" y="3428503"/>
            <a:ext cx="2484437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 anchorCtr="1">
            <a:spAutoFit/>
          </a:bodyPr>
          <a:lstStyle/>
          <a:p>
            <a:pPr algn="ctr"/>
            <a:r>
              <a:rPr lang="zh-CN" altLang="en-US" sz="2000" b="1">
                <a:solidFill>
                  <a:srgbClr val="0000FF"/>
                </a:solidFill>
                <a:latin typeface="+mn-ea"/>
                <a:ea typeface="+mn-ea"/>
              </a:rPr>
              <a:t>音序：</a:t>
            </a:r>
            <a:r>
              <a:rPr lang="en-US" altLang="zh-CN" sz="2000" b="1" smtClean="0">
                <a:latin typeface="+mn-ea"/>
                <a:ea typeface="+mn-ea"/>
              </a:rPr>
              <a:t>S  </a:t>
            </a:r>
            <a:r>
              <a:rPr lang="zh-CN" altLang="en-US" sz="2000" b="1" smtClean="0">
                <a:solidFill>
                  <a:srgbClr val="0000FF"/>
                </a:solidFill>
                <a:latin typeface="+mn-ea"/>
                <a:ea typeface="+mn-ea"/>
                <a:cs typeface="楷体" pitchFamily="49" charset="-122"/>
              </a:rPr>
              <a:t>部首：</a:t>
            </a:r>
            <a:r>
              <a:rPr lang="zh-CN" altLang="en-US" sz="2000" b="1" smtClean="0">
                <a:latin typeface="+mn-ea"/>
                <a:ea typeface="+mn-ea"/>
                <a:cs typeface="楷体" pitchFamily="49" charset="-122"/>
              </a:rPr>
              <a:t>舌</a:t>
            </a:r>
          </a:p>
          <a:p>
            <a:pPr algn="ctr">
              <a:buFont typeface="Arial"/>
              <a:buNone/>
            </a:pPr>
            <a:endParaRPr lang="en-US" altLang="zh-CN" sz="2000" b="1">
              <a:latin typeface="+mn-ea"/>
              <a:ea typeface="+mn-ea"/>
            </a:endParaRPr>
          </a:p>
        </p:txBody>
      </p:sp>
      <p:sp>
        <p:nvSpPr>
          <p:cNvPr id="26" name="文本框 31"/>
          <p:cNvSpPr txBox="1">
            <a:spLocks noChangeArrowheads="1"/>
          </p:cNvSpPr>
          <p:nvPr/>
        </p:nvSpPr>
        <p:spPr bwMode="auto">
          <a:xfrm>
            <a:off x="332564" y="2999269"/>
            <a:ext cx="2078037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1">
            <a:spAutoFit/>
          </a:bodyPr>
          <a:lstStyle/>
          <a:p>
            <a:pPr algn="ctr">
              <a:buFont typeface="Arial"/>
              <a:buNone/>
            </a:pPr>
            <a:r>
              <a:rPr lang="zh-CN" altLang="en-US" sz="2000" b="1">
                <a:solidFill>
                  <a:srgbClr val="0000FF"/>
                </a:solidFill>
                <a:latin typeface="+mn-ea"/>
                <a:ea typeface="+mn-ea"/>
              </a:rPr>
              <a:t>结构</a:t>
            </a:r>
            <a:r>
              <a:rPr lang="en-US" altLang="zh-CN" sz="2000" b="1" smtClean="0">
                <a:solidFill>
                  <a:srgbClr val="0000FF"/>
                </a:solidFill>
                <a:latin typeface="+mn-ea"/>
                <a:ea typeface="+mn-ea"/>
              </a:rPr>
              <a:t>: </a:t>
            </a:r>
            <a:r>
              <a:rPr lang="zh-CN" altLang="en-US" sz="2000" b="1" smtClean="0">
                <a:latin typeface="+mn-ea"/>
                <a:ea typeface="+mn-ea"/>
              </a:rPr>
              <a:t>上下</a:t>
            </a:r>
            <a:endParaRPr lang="zh-CN" altLang="en-US" sz="2000" b="1">
              <a:latin typeface="+mn-ea"/>
              <a:ea typeface="+mn-ea"/>
            </a:endParaRPr>
          </a:p>
        </p:txBody>
      </p:sp>
      <p:sp>
        <p:nvSpPr>
          <p:cNvPr id="27" name="Freeform 31"/>
          <p:cNvSpPr/>
          <p:nvPr/>
        </p:nvSpPr>
        <p:spPr bwMode="auto">
          <a:xfrm>
            <a:off x="6227024" y="1417916"/>
            <a:ext cx="889000" cy="477838"/>
          </a:xfrm>
          <a:custGeom>
            <a:avLst/>
            <a:gdLst>
              <a:gd name="T0" fmla="*/ 933 w 1400"/>
              <a:gd name="T1" fmla="*/ 272 h 753"/>
              <a:gd name="T2" fmla="*/ 982 w 1400"/>
              <a:gd name="T3" fmla="*/ 240 h 753"/>
              <a:gd name="T4" fmla="*/ 1030 w 1400"/>
              <a:gd name="T5" fmla="*/ 208 h 753"/>
              <a:gd name="T6" fmla="*/ 1062 w 1400"/>
              <a:gd name="T7" fmla="*/ 176 h 753"/>
              <a:gd name="T8" fmla="*/ 1078 w 1400"/>
              <a:gd name="T9" fmla="*/ 144 h 753"/>
              <a:gd name="T10" fmla="*/ 1110 w 1400"/>
              <a:gd name="T11" fmla="*/ 128 h 753"/>
              <a:gd name="T12" fmla="*/ 1110 w 1400"/>
              <a:gd name="T13" fmla="*/ 112 h 753"/>
              <a:gd name="T14" fmla="*/ 1110 w 1400"/>
              <a:gd name="T15" fmla="*/ 64 h 753"/>
              <a:gd name="T16" fmla="*/ 1110 w 1400"/>
              <a:gd name="T17" fmla="*/ 48 h 753"/>
              <a:gd name="T18" fmla="*/ 1094 w 1400"/>
              <a:gd name="T19" fmla="*/ 16 h 753"/>
              <a:gd name="T20" fmla="*/ 1110 w 1400"/>
              <a:gd name="T21" fmla="*/ 16 h 753"/>
              <a:gd name="T22" fmla="*/ 1126 w 1400"/>
              <a:gd name="T23" fmla="*/ 0 h 753"/>
              <a:gd name="T24" fmla="*/ 1175 w 1400"/>
              <a:gd name="T25" fmla="*/ 16 h 753"/>
              <a:gd name="T26" fmla="*/ 1255 w 1400"/>
              <a:gd name="T27" fmla="*/ 32 h 753"/>
              <a:gd name="T28" fmla="*/ 1303 w 1400"/>
              <a:gd name="T29" fmla="*/ 96 h 753"/>
              <a:gd name="T30" fmla="*/ 1368 w 1400"/>
              <a:gd name="T31" fmla="*/ 144 h 753"/>
              <a:gd name="T32" fmla="*/ 1400 w 1400"/>
              <a:gd name="T33" fmla="*/ 192 h 753"/>
              <a:gd name="T34" fmla="*/ 1400 w 1400"/>
              <a:gd name="T35" fmla="*/ 240 h 753"/>
              <a:gd name="T36" fmla="*/ 1400 w 1400"/>
              <a:gd name="T37" fmla="*/ 256 h 753"/>
              <a:gd name="T38" fmla="*/ 1400 w 1400"/>
              <a:gd name="T39" fmla="*/ 272 h 753"/>
              <a:gd name="T40" fmla="*/ 1384 w 1400"/>
              <a:gd name="T41" fmla="*/ 304 h 753"/>
              <a:gd name="T42" fmla="*/ 1352 w 1400"/>
              <a:gd name="T43" fmla="*/ 320 h 753"/>
              <a:gd name="T44" fmla="*/ 1303 w 1400"/>
              <a:gd name="T45" fmla="*/ 336 h 753"/>
              <a:gd name="T46" fmla="*/ 1239 w 1400"/>
              <a:gd name="T47" fmla="*/ 368 h 753"/>
              <a:gd name="T48" fmla="*/ 1159 w 1400"/>
              <a:gd name="T49" fmla="*/ 416 h 753"/>
              <a:gd name="T50" fmla="*/ 1046 w 1400"/>
              <a:gd name="T51" fmla="*/ 464 h 753"/>
              <a:gd name="T52" fmla="*/ 901 w 1400"/>
              <a:gd name="T53" fmla="*/ 513 h 753"/>
              <a:gd name="T54" fmla="*/ 740 w 1400"/>
              <a:gd name="T55" fmla="*/ 561 h 753"/>
              <a:gd name="T56" fmla="*/ 563 w 1400"/>
              <a:gd name="T57" fmla="*/ 609 h 753"/>
              <a:gd name="T58" fmla="*/ 386 w 1400"/>
              <a:gd name="T59" fmla="*/ 673 h 753"/>
              <a:gd name="T60" fmla="*/ 305 w 1400"/>
              <a:gd name="T61" fmla="*/ 689 h 753"/>
              <a:gd name="T62" fmla="*/ 225 w 1400"/>
              <a:gd name="T63" fmla="*/ 705 h 753"/>
              <a:gd name="T64" fmla="*/ 161 w 1400"/>
              <a:gd name="T65" fmla="*/ 721 h 753"/>
              <a:gd name="T66" fmla="*/ 112 w 1400"/>
              <a:gd name="T67" fmla="*/ 737 h 753"/>
              <a:gd name="T68" fmla="*/ 64 w 1400"/>
              <a:gd name="T69" fmla="*/ 753 h 753"/>
              <a:gd name="T70" fmla="*/ 32 w 1400"/>
              <a:gd name="T71" fmla="*/ 753 h 753"/>
              <a:gd name="T72" fmla="*/ 16 w 1400"/>
              <a:gd name="T73" fmla="*/ 753 h 753"/>
              <a:gd name="T74" fmla="*/ 0 w 1400"/>
              <a:gd name="T75" fmla="*/ 737 h 753"/>
              <a:gd name="T76" fmla="*/ 0 w 1400"/>
              <a:gd name="T77" fmla="*/ 721 h 753"/>
              <a:gd name="T78" fmla="*/ 16 w 1400"/>
              <a:gd name="T79" fmla="*/ 705 h 753"/>
              <a:gd name="T80" fmla="*/ 48 w 1400"/>
              <a:gd name="T81" fmla="*/ 689 h 753"/>
              <a:gd name="T82" fmla="*/ 80 w 1400"/>
              <a:gd name="T83" fmla="*/ 673 h 753"/>
              <a:gd name="T84" fmla="*/ 128 w 1400"/>
              <a:gd name="T85" fmla="*/ 641 h 753"/>
              <a:gd name="T86" fmla="*/ 193 w 1400"/>
              <a:gd name="T87" fmla="*/ 609 h 753"/>
              <a:gd name="T88" fmla="*/ 273 w 1400"/>
              <a:gd name="T89" fmla="*/ 577 h 753"/>
              <a:gd name="T90" fmla="*/ 370 w 1400"/>
              <a:gd name="T91" fmla="*/ 545 h 753"/>
              <a:gd name="T92" fmla="*/ 531 w 1400"/>
              <a:gd name="T93" fmla="*/ 464 h 753"/>
              <a:gd name="T94" fmla="*/ 692 w 1400"/>
              <a:gd name="T95" fmla="*/ 400 h 753"/>
              <a:gd name="T96" fmla="*/ 821 w 1400"/>
              <a:gd name="T97" fmla="*/ 336 h 753"/>
              <a:gd name="T98" fmla="*/ 933 w 1400"/>
              <a:gd name="T99" fmla="*/ 272 h 753"/>
              <a:gd name="T100" fmla="*/ 933 w 1400"/>
              <a:gd name="T101" fmla="*/ 272 h 753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1400"/>
              <a:gd name="T154" fmla="*/ 0 h 753"/>
              <a:gd name="T155" fmla="*/ 1400 w 1400"/>
              <a:gd name="T156" fmla="*/ 753 h 753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1400" h="753">
                <a:moveTo>
                  <a:pt x="933" y="272"/>
                </a:moveTo>
                <a:lnTo>
                  <a:pt x="982" y="240"/>
                </a:lnTo>
                <a:lnTo>
                  <a:pt x="1030" y="208"/>
                </a:lnTo>
                <a:lnTo>
                  <a:pt x="1062" y="176"/>
                </a:lnTo>
                <a:lnTo>
                  <a:pt x="1078" y="144"/>
                </a:lnTo>
                <a:lnTo>
                  <a:pt x="1110" y="128"/>
                </a:lnTo>
                <a:lnTo>
                  <a:pt x="1110" y="112"/>
                </a:lnTo>
                <a:lnTo>
                  <a:pt x="1110" y="64"/>
                </a:lnTo>
                <a:lnTo>
                  <a:pt x="1110" y="48"/>
                </a:lnTo>
                <a:lnTo>
                  <a:pt x="1094" y="16"/>
                </a:lnTo>
                <a:lnTo>
                  <a:pt x="1110" y="16"/>
                </a:lnTo>
                <a:lnTo>
                  <a:pt x="1126" y="0"/>
                </a:lnTo>
                <a:lnTo>
                  <a:pt x="1175" y="16"/>
                </a:lnTo>
                <a:lnTo>
                  <a:pt x="1255" y="32"/>
                </a:lnTo>
                <a:lnTo>
                  <a:pt x="1303" y="96"/>
                </a:lnTo>
                <a:lnTo>
                  <a:pt x="1368" y="144"/>
                </a:lnTo>
                <a:lnTo>
                  <a:pt x="1400" y="192"/>
                </a:lnTo>
                <a:lnTo>
                  <a:pt x="1400" y="240"/>
                </a:lnTo>
                <a:lnTo>
                  <a:pt x="1400" y="256"/>
                </a:lnTo>
                <a:lnTo>
                  <a:pt x="1400" y="272"/>
                </a:lnTo>
                <a:lnTo>
                  <a:pt x="1384" y="304"/>
                </a:lnTo>
                <a:lnTo>
                  <a:pt x="1352" y="320"/>
                </a:lnTo>
                <a:lnTo>
                  <a:pt x="1303" y="336"/>
                </a:lnTo>
                <a:lnTo>
                  <a:pt x="1239" y="368"/>
                </a:lnTo>
                <a:lnTo>
                  <a:pt x="1159" y="416"/>
                </a:lnTo>
                <a:lnTo>
                  <a:pt x="1046" y="464"/>
                </a:lnTo>
                <a:lnTo>
                  <a:pt x="901" y="513"/>
                </a:lnTo>
                <a:lnTo>
                  <a:pt x="740" y="561"/>
                </a:lnTo>
                <a:lnTo>
                  <a:pt x="563" y="609"/>
                </a:lnTo>
                <a:lnTo>
                  <a:pt x="386" y="673"/>
                </a:lnTo>
                <a:lnTo>
                  <a:pt x="305" y="689"/>
                </a:lnTo>
                <a:lnTo>
                  <a:pt x="225" y="705"/>
                </a:lnTo>
                <a:lnTo>
                  <a:pt x="161" y="721"/>
                </a:lnTo>
                <a:lnTo>
                  <a:pt x="112" y="737"/>
                </a:lnTo>
                <a:lnTo>
                  <a:pt x="64" y="753"/>
                </a:lnTo>
                <a:lnTo>
                  <a:pt x="32" y="753"/>
                </a:lnTo>
                <a:lnTo>
                  <a:pt x="16" y="753"/>
                </a:lnTo>
                <a:lnTo>
                  <a:pt x="0" y="737"/>
                </a:lnTo>
                <a:lnTo>
                  <a:pt x="0" y="721"/>
                </a:lnTo>
                <a:lnTo>
                  <a:pt x="16" y="705"/>
                </a:lnTo>
                <a:lnTo>
                  <a:pt x="48" y="689"/>
                </a:lnTo>
                <a:lnTo>
                  <a:pt x="80" y="673"/>
                </a:lnTo>
                <a:lnTo>
                  <a:pt x="128" y="641"/>
                </a:lnTo>
                <a:lnTo>
                  <a:pt x="193" y="609"/>
                </a:lnTo>
                <a:lnTo>
                  <a:pt x="273" y="577"/>
                </a:lnTo>
                <a:lnTo>
                  <a:pt x="370" y="545"/>
                </a:lnTo>
                <a:lnTo>
                  <a:pt x="531" y="464"/>
                </a:lnTo>
                <a:lnTo>
                  <a:pt x="692" y="400"/>
                </a:lnTo>
                <a:lnTo>
                  <a:pt x="821" y="336"/>
                </a:lnTo>
                <a:lnTo>
                  <a:pt x="933" y="272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" name="Freeform 33"/>
          <p:cNvSpPr/>
          <p:nvPr/>
        </p:nvSpPr>
        <p:spPr bwMode="auto">
          <a:xfrm>
            <a:off x="5746011" y="2098954"/>
            <a:ext cx="1819275" cy="336550"/>
          </a:xfrm>
          <a:custGeom>
            <a:avLst/>
            <a:gdLst>
              <a:gd name="T0" fmla="*/ 81 w 2865"/>
              <a:gd name="T1" fmla="*/ 481 h 529"/>
              <a:gd name="T2" fmla="*/ 32 w 2865"/>
              <a:gd name="T3" fmla="*/ 433 h 529"/>
              <a:gd name="T4" fmla="*/ 0 w 2865"/>
              <a:gd name="T5" fmla="*/ 368 h 529"/>
              <a:gd name="T6" fmla="*/ 370 w 2865"/>
              <a:gd name="T7" fmla="*/ 320 h 529"/>
              <a:gd name="T8" fmla="*/ 741 w 2865"/>
              <a:gd name="T9" fmla="*/ 272 h 529"/>
              <a:gd name="T10" fmla="*/ 1127 w 2865"/>
              <a:gd name="T11" fmla="*/ 208 h 529"/>
              <a:gd name="T12" fmla="*/ 1513 w 2865"/>
              <a:gd name="T13" fmla="*/ 144 h 529"/>
              <a:gd name="T14" fmla="*/ 1690 w 2865"/>
              <a:gd name="T15" fmla="*/ 96 h 529"/>
              <a:gd name="T16" fmla="*/ 1867 w 2865"/>
              <a:gd name="T17" fmla="*/ 80 h 529"/>
              <a:gd name="T18" fmla="*/ 2012 w 2865"/>
              <a:gd name="T19" fmla="*/ 48 h 529"/>
              <a:gd name="T20" fmla="*/ 2141 w 2865"/>
              <a:gd name="T21" fmla="*/ 32 h 529"/>
              <a:gd name="T22" fmla="*/ 2238 w 2865"/>
              <a:gd name="T23" fmla="*/ 16 h 529"/>
              <a:gd name="T24" fmla="*/ 2318 w 2865"/>
              <a:gd name="T25" fmla="*/ 0 h 529"/>
              <a:gd name="T26" fmla="*/ 2382 w 2865"/>
              <a:gd name="T27" fmla="*/ 0 h 529"/>
              <a:gd name="T28" fmla="*/ 2431 w 2865"/>
              <a:gd name="T29" fmla="*/ 0 h 529"/>
              <a:gd name="T30" fmla="*/ 2559 w 2865"/>
              <a:gd name="T31" fmla="*/ 0 h 529"/>
              <a:gd name="T32" fmla="*/ 2672 w 2865"/>
              <a:gd name="T33" fmla="*/ 32 h 529"/>
              <a:gd name="T34" fmla="*/ 2753 w 2865"/>
              <a:gd name="T35" fmla="*/ 80 h 529"/>
              <a:gd name="T36" fmla="*/ 2833 w 2865"/>
              <a:gd name="T37" fmla="*/ 144 h 529"/>
              <a:gd name="T38" fmla="*/ 2849 w 2865"/>
              <a:gd name="T39" fmla="*/ 176 h 529"/>
              <a:gd name="T40" fmla="*/ 2865 w 2865"/>
              <a:gd name="T41" fmla="*/ 208 h 529"/>
              <a:gd name="T42" fmla="*/ 2865 w 2865"/>
              <a:gd name="T43" fmla="*/ 224 h 529"/>
              <a:gd name="T44" fmla="*/ 2865 w 2865"/>
              <a:gd name="T45" fmla="*/ 240 h 529"/>
              <a:gd name="T46" fmla="*/ 2849 w 2865"/>
              <a:gd name="T47" fmla="*/ 240 h 529"/>
              <a:gd name="T48" fmla="*/ 2833 w 2865"/>
              <a:gd name="T49" fmla="*/ 240 h 529"/>
              <a:gd name="T50" fmla="*/ 2785 w 2865"/>
              <a:gd name="T51" fmla="*/ 256 h 529"/>
              <a:gd name="T52" fmla="*/ 2737 w 2865"/>
              <a:gd name="T53" fmla="*/ 256 h 529"/>
              <a:gd name="T54" fmla="*/ 2672 w 2865"/>
              <a:gd name="T55" fmla="*/ 256 h 529"/>
              <a:gd name="T56" fmla="*/ 2592 w 2865"/>
              <a:gd name="T57" fmla="*/ 256 h 529"/>
              <a:gd name="T58" fmla="*/ 2495 w 2865"/>
              <a:gd name="T59" fmla="*/ 256 h 529"/>
              <a:gd name="T60" fmla="*/ 2382 w 2865"/>
              <a:gd name="T61" fmla="*/ 256 h 529"/>
              <a:gd name="T62" fmla="*/ 2270 w 2865"/>
              <a:gd name="T63" fmla="*/ 256 h 529"/>
              <a:gd name="T64" fmla="*/ 2157 w 2865"/>
              <a:gd name="T65" fmla="*/ 256 h 529"/>
              <a:gd name="T66" fmla="*/ 2060 w 2865"/>
              <a:gd name="T67" fmla="*/ 272 h 529"/>
              <a:gd name="T68" fmla="*/ 1964 w 2865"/>
              <a:gd name="T69" fmla="*/ 272 h 529"/>
              <a:gd name="T70" fmla="*/ 1883 w 2865"/>
              <a:gd name="T71" fmla="*/ 272 h 529"/>
              <a:gd name="T72" fmla="*/ 1819 w 2865"/>
              <a:gd name="T73" fmla="*/ 272 h 529"/>
              <a:gd name="T74" fmla="*/ 1755 w 2865"/>
              <a:gd name="T75" fmla="*/ 272 h 529"/>
              <a:gd name="T76" fmla="*/ 1690 w 2865"/>
              <a:gd name="T77" fmla="*/ 272 h 529"/>
              <a:gd name="T78" fmla="*/ 1578 w 2865"/>
              <a:gd name="T79" fmla="*/ 288 h 529"/>
              <a:gd name="T80" fmla="*/ 1433 w 2865"/>
              <a:gd name="T81" fmla="*/ 304 h 529"/>
              <a:gd name="T82" fmla="*/ 1272 w 2865"/>
              <a:gd name="T83" fmla="*/ 336 h 529"/>
              <a:gd name="T84" fmla="*/ 1079 w 2865"/>
              <a:gd name="T85" fmla="*/ 368 h 529"/>
              <a:gd name="T86" fmla="*/ 902 w 2865"/>
              <a:gd name="T87" fmla="*/ 400 h 529"/>
              <a:gd name="T88" fmla="*/ 724 w 2865"/>
              <a:gd name="T89" fmla="*/ 416 h 529"/>
              <a:gd name="T90" fmla="*/ 580 w 2865"/>
              <a:gd name="T91" fmla="*/ 449 h 529"/>
              <a:gd name="T92" fmla="*/ 451 w 2865"/>
              <a:gd name="T93" fmla="*/ 481 h 529"/>
              <a:gd name="T94" fmla="*/ 354 w 2865"/>
              <a:gd name="T95" fmla="*/ 513 h 529"/>
              <a:gd name="T96" fmla="*/ 274 w 2865"/>
              <a:gd name="T97" fmla="*/ 529 h 529"/>
              <a:gd name="T98" fmla="*/ 225 w 2865"/>
              <a:gd name="T99" fmla="*/ 529 h 529"/>
              <a:gd name="T100" fmla="*/ 209 w 2865"/>
              <a:gd name="T101" fmla="*/ 529 h 529"/>
              <a:gd name="T102" fmla="*/ 193 w 2865"/>
              <a:gd name="T103" fmla="*/ 529 h 529"/>
              <a:gd name="T104" fmla="*/ 145 w 2865"/>
              <a:gd name="T105" fmla="*/ 513 h 529"/>
              <a:gd name="T106" fmla="*/ 81 w 2865"/>
              <a:gd name="T107" fmla="*/ 481 h 529"/>
              <a:gd name="T108" fmla="*/ 81 w 2865"/>
              <a:gd name="T109" fmla="*/ 481 h 529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2865"/>
              <a:gd name="T166" fmla="*/ 0 h 529"/>
              <a:gd name="T167" fmla="*/ 2865 w 2865"/>
              <a:gd name="T168" fmla="*/ 529 h 529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2865" h="529">
                <a:moveTo>
                  <a:pt x="81" y="481"/>
                </a:moveTo>
                <a:lnTo>
                  <a:pt x="32" y="433"/>
                </a:lnTo>
                <a:lnTo>
                  <a:pt x="0" y="368"/>
                </a:lnTo>
                <a:lnTo>
                  <a:pt x="370" y="320"/>
                </a:lnTo>
                <a:lnTo>
                  <a:pt x="741" y="272"/>
                </a:lnTo>
                <a:lnTo>
                  <a:pt x="1127" y="208"/>
                </a:lnTo>
                <a:lnTo>
                  <a:pt x="1513" y="144"/>
                </a:lnTo>
                <a:lnTo>
                  <a:pt x="1690" y="96"/>
                </a:lnTo>
                <a:lnTo>
                  <a:pt x="1867" y="80"/>
                </a:lnTo>
                <a:lnTo>
                  <a:pt x="2012" y="48"/>
                </a:lnTo>
                <a:lnTo>
                  <a:pt x="2141" y="32"/>
                </a:lnTo>
                <a:lnTo>
                  <a:pt x="2238" y="16"/>
                </a:lnTo>
                <a:lnTo>
                  <a:pt x="2318" y="0"/>
                </a:lnTo>
                <a:lnTo>
                  <a:pt x="2382" y="0"/>
                </a:lnTo>
                <a:lnTo>
                  <a:pt x="2431" y="0"/>
                </a:lnTo>
                <a:lnTo>
                  <a:pt x="2559" y="0"/>
                </a:lnTo>
                <a:lnTo>
                  <a:pt x="2672" y="32"/>
                </a:lnTo>
                <a:lnTo>
                  <a:pt x="2753" y="80"/>
                </a:lnTo>
                <a:lnTo>
                  <a:pt x="2833" y="144"/>
                </a:lnTo>
                <a:lnTo>
                  <a:pt x="2849" y="176"/>
                </a:lnTo>
                <a:lnTo>
                  <a:pt x="2865" y="208"/>
                </a:lnTo>
                <a:lnTo>
                  <a:pt x="2865" y="224"/>
                </a:lnTo>
                <a:lnTo>
                  <a:pt x="2865" y="240"/>
                </a:lnTo>
                <a:lnTo>
                  <a:pt x="2849" y="240"/>
                </a:lnTo>
                <a:lnTo>
                  <a:pt x="2833" y="240"/>
                </a:lnTo>
                <a:lnTo>
                  <a:pt x="2785" y="256"/>
                </a:lnTo>
                <a:lnTo>
                  <a:pt x="2737" y="256"/>
                </a:lnTo>
                <a:lnTo>
                  <a:pt x="2672" y="256"/>
                </a:lnTo>
                <a:lnTo>
                  <a:pt x="2592" y="256"/>
                </a:lnTo>
                <a:lnTo>
                  <a:pt x="2495" y="256"/>
                </a:lnTo>
                <a:lnTo>
                  <a:pt x="2382" y="256"/>
                </a:lnTo>
                <a:lnTo>
                  <a:pt x="2270" y="256"/>
                </a:lnTo>
                <a:lnTo>
                  <a:pt x="2157" y="256"/>
                </a:lnTo>
                <a:lnTo>
                  <a:pt x="2060" y="272"/>
                </a:lnTo>
                <a:lnTo>
                  <a:pt x="1964" y="272"/>
                </a:lnTo>
                <a:lnTo>
                  <a:pt x="1883" y="272"/>
                </a:lnTo>
                <a:lnTo>
                  <a:pt x="1819" y="272"/>
                </a:lnTo>
                <a:lnTo>
                  <a:pt x="1755" y="272"/>
                </a:lnTo>
                <a:lnTo>
                  <a:pt x="1690" y="272"/>
                </a:lnTo>
                <a:lnTo>
                  <a:pt x="1578" y="288"/>
                </a:lnTo>
                <a:lnTo>
                  <a:pt x="1433" y="304"/>
                </a:lnTo>
                <a:lnTo>
                  <a:pt x="1272" y="336"/>
                </a:lnTo>
                <a:lnTo>
                  <a:pt x="1079" y="368"/>
                </a:lnTo>
                <a:lnTo>
                  <a:pt x="902" y="400"/>
                </a:lnTo>
                <a:lnTo>
                  <a:pt x="724" y="416"/>
                </a:lnTo>
                <a:lnTo>
                  <a:pt x="580" y="449"/>
                </a:lnTo>
                <a:lnTo>
                  <a:pt x="451" y="481"/>
                </a:lnTo>
                <a:lnTo>
                  <a:pt x="354" y="513"/>
                </a:lnTo>
                <a:lnTo>
                  <a:pt x="274" y="529"/>
                </a:lnTo>
                <a:lnTo>
                  <a:pt x="225" y="529"/>
                </a:lnTo>
                <a:lnTo>
                  <a:pt x="209" y="529"/>
                </a:lnTo>
                <a:lnTo>
                  <a:pt x="193" y="529"/>
                </a:lnTo>
                <a:lnTo>
                  <a:pt x="145" y="513"/>
                </a:lnTo>
                <a:lnTo>
                  <a:pt x="81" y="481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" name="Freeform 34"/>
          <p:cNvSpPr/>
          <p:nvPr/>
        </p:nvSpPr>
        <p:spPr bwMode="auto">
          <a:xfrm>
            <a:off x="6185749" y="2648229"/>
            <a:ext cx="234950" cy="681037"/>
          </a:xfrm>
          <a:custGeom>
            <a:avLst/>
            <a:gdLst>
              <a:gd name="T0" fmla="*/ 49 w 370"/>
              <a:gd name="T1" fmla="*/ 144 h 1073"/>
              <a:gd name="T2" fmla="*/ 32 w 370"/>
              <a:gd name="T3" fmla="*/ 96 h 1073"/>
              <a:gd name="T4" fmla="*/ 16 w 370"/>
              <a:gd name="T5" fmla="*/ 64 h 1073"/>
              <a:gd name="T6" fmla="*/ 0 w 370"/>
              <a:gd name="T7" fmla="*/ 32 h 1073"/>
              <a:gd name="T8" fmla="*/ 0 w 370"/>
              <a:gd name="T9" fmla="*/ 16 h 1073"/>
              <a:gd name="T10" fmla="*/ 0 w 370"/>
              <a:gd name="T11" fmla="*/ 0 h 1073"/>
              <a:gd name="T12" fmla="*/ 16 w 370"/>
              <a:gd name="T13" fmla="*/ 0 h 1073"/>
              <a:gd name="T14" fmla="*/ 32 w 370"/>
              <a:gd name="T15" fmla="*/ 0 h 1073"/>
              <a:gd name="T16" fmla="*/ 65 w 370"/>
              <a:gd name="T17" fmla="*/ 0 h 1073"/>
              <a:gd name="T18" fmla="*/ 97 w 370"/>
              <a:gd name="T19" fmla="*/ 0 h 1073"/>
              <a:gd name="T20" fmla="*/ 129 w 370"/>
              <a:gd name="T21" fmla="*/ 16 h 1073"/>
              <a:gd name="T22" fmla="*/ 193 w 370"/>
              <a:gd name="T23" fmla="*/ 16 h 1073"/>
              <a:gd name="T24" fmla="*/ 242 w 370"/>
              <a:gd name="T25" fmla="*/ 32 h 1073"/>
              <a:gd name="T26" fmla="*/ 274 w 370"/>
              <a:gd name="T27" fmla="*/ 160 h 1073"/>
              <a:gd name="T28" fmla="*/ 290 w 370"/>
              <a:gd name="T29" fmla="*/ 288 h 1073"/>
              <a:gd name="T30" fmla="*/ 338 w 370"/>
              <a:gd name="T31" fmla="*/ 512 h 1073"/>
              <a:gd name="T32" fmla="*/ 354 w 370"/>
              <a:gd name="T33" fmla="*/ 625 h 1073"/>
              <a:gd name="T34" fmla="*/ 370 w 370"/>
              <a:gd name="T35" fmla="*/ 721 h 1073"/>
              <a:gd name="T36" fmla="*/ 370 w 370"/>
              <a:gd name="T37" fmla="*/ 785 h 1073"/>
              <a:gd name="T38" fmla="*/ 370 w 370"/>
              <a:gd name="T39" fmla="*/ 849 h 1073"/>
              <a:gd name="T40" fmla="*/ 370 w 370"/>
              <a:gd name="T41" fmla="*/ 945 h 1073"/>
              <a:gd name="T42" fmla="*/ 370 w 370"/>
              <a:gd name="T43" fmla="*/ 1009 h 1073"/>
              <a:gd name="T44" fmla="*/ 354 w 370"/>
              <a:gd name="T45" fmla="*/ 1041 h 1073"/>
              <a:gd name="T46" fmla="*/ 338 w 370"/>
              <a:gd name="T47" fmla="*/ 1057 h 1073"/>
              <a:gd name="T48" fmla="*/ 338 w 370"/>
              <a:gd name="T49" fmla="*/ 1073 h 1073"/>
              <a:gd name="T50" fmla="*/ 322 w 370"/>
              <a:gd name="T51" fmla="*/ 1073 h 1073"/>
              <a:gd name="T52" fmla="*/ 306 w 370"/>
              <a:gd name="T53" fmla="*/ 1073 h 1073"/>
              <a:gd name="T54" fmla="*/ 306 w 370"/>
              <a:gd name="T55" fmla="*/ 1057 h 1073"/>
              <a:gd name="T56" fmla="*/ 290 w 370"/>
              <a:gd name="T57" fmla="*/ 1041 h 1073"/>
              <a:gd name="T58" fmla="*/ 274 w 370"/>
              <a:gd name="T59" fmla="*/ 1009 h 1073"/>
              <a:gd name="T60" fmla="*/ 258 w 370"/>
              <a:gd name="T61" fmla="*/ 993 h 1073"/>
              <a:gd name="T62" fmla="*/ 258 w 370"/>
              <a:gd name="T63" fmla="*/ 961 h 1073"/>
              <a:gd name="T64" fmla="*/ 242 w 370"/>
              <a:gd name="T65" fmla="*/ 929 h 1073"/>
              <a:gd name="T66" fmla="*/ 226 w 370"/>
              <a:gd name="T67" fmla="*/ 881 h 1073"/>
              <a:gd name="T68" fmla="*/ 210 w 370"/>
              <a:gd name="T69" fmla="*/ 817 h 1073"/>
              <a:gd name="T70" fmla="*/ 193 w 370"/>
              <a:gd name="T71" fmla="*/ 753 h 1073"/>
              <a:gd name="T72" fmla="*/ 177 w 370"/>
              <a:gd name="T73" fmla="*/ 673 h 1073"/>
              <a:gd name="T74" fmla="*/ 161 w 370"/>
              <a:gd name="T75" fmla="*/ 576 h 1073"/>
              <a:gd name="T76" fmla="*/ 145 w 370"/>
              <a:gd name="T77" fmla="*/ 496 h 1073"/>
              <a:gd name="T78" fmla="*/ 145 w 370"/>
              <a:gd name="T79" fmla="*/ 416 h 1073"/>
              <a:gd name="T80" fmla="*/ 129 w 370"/>
              <a:gd name="T81" fmla="*/ 336 h 1073"/>
              <a:gd name="T82" fmla="*/ 113 w 370"/>
              <a:gd name="T83" fmla="*/ 288 h 1073"/>
              <a:gd name="T84" fmla="*/ 97 w 370"/>
              <a:gd name="T85" fmla="*/ 224 h 1073"/>
              <a:gd name="T86" fmla="*/ 81 w 370"/>
              <a:gd name="T87" fmla="*/ 192 h 1073"/>
              <a:gd name="T88" fmla="*/ 65 w 370"/>
              <a:gd name="T89" fmla="*/ 160 h 1073"/>
              <a:gd name="T90" fmla="*/ 49 w 370"/>
              <a:gd name="T91" fmla="*/ 144 h 1073"/>
              <a:gd name="T92" fmla="*/ 49 w 370"/>
              <a:gd name="T93" fmla="*/ 144 h 1073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370"/>
              <a:gd name="T142" fmla="*/ 0 h 1073"/>
              <a:gd name="T143" fmla="*/ 370 w 370"/>
              <a:gd name="T144" fmla="*/ 1073 h 1073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370" h="1073">
                <a:moveTo>
                  <a:pt x="49" y="144"/>
                </a:moveTo>
                <a:lnTo>
                  <a:pt x="32" y="96"/>
                </a:lnTo>
                <a:lnTo>
                  <a:pt x="16" y="64"/>
                </a:lnTo>
                <a:lnTo>
                  <a:pt x="0" y="32"/>
                </a:lnTo>
                <a:lnTo>
                  <a:pt x="0" y="16"/>
                </a:lnTo>
                <a:lnTo>
                  <a:pt x="0" y="0"/>
                </a:lnTo>
                <a:lnTo>
                  <a:pt x="16" y="0"/>
                </a:lnTo>
                <a:lnTo>
                  <a:pt x="32" y="0"/>
                </a:lnTo>
                <a:lnTo>
                  <a:pt x="65" y="0"/>
                </a:lnTo>
                <a:lnTo>
                  <a:pt x="97" y="0"/>
                </a:lnTo>
                <a:lnTo>
                  <a:pt x="129" y="16"/>
                </a:lnTo>
                <a:lnTo>
                  <a:pt x="193" y="16"/>
                </a:lnTo>
                <a:lnTo>
                  <a:pt x="242" y="32"/>
                </a:lnTo>
                <a:lnTo>
                  <a:pt x="274" y="160"/>
                </a:lnTo>
                <a:lnTo>
                  <a:pt x="290" y="288"/>
                </a:lnTo>
                <a:lnTo>
                  <a:pt x="338" y="512"/>
                </a:lnTo>
                <a:lnTo>
                  <a:pt x="354" y="625"/>
                </a:lnTo>
                <a:lnTo>
                  <a:pt x="370" y="721"/>
                </a:lnTo>
                <a:lnTo>
                  <a:pt x="370" y="785"/>
                </a:lnTo>
                <a:lnTo>
                  <a:pt x="370" y="849"/>
                </a:lnTo>
                <a:lnTo>
                  <a:pt x="370" y="945"/>
                </a:lnTo>
                <a:lnTo>
                  <a:pt x="370" y="1009"/>
                </a:lnTo>
                <a:lnTo>
                  <a:pt x="354" y="1041"/>
                </a:lnTo>
                <a:lnTo>
                  <a:pt x="338" y="1057"/>
                </a:lnTo>
                <a:lnTo>
                  <a:pt x="338" y="1073"/>
                </a:lnTo>
                <a:lnTo>
                  <a:pt x="322" y="1073"/>
                </a:lnTo>
                <a:lnTo>
                  <a:pt x="306" y="1073"/>
                </a:lnTo>
                <a:lnTo>
                  <a:pt x="306" y="1057"/>
                </a:lnTo>
                <a:lnTo>
                  <a:pt x="290" y="1041"/>
                </a:lnTo>
                <a:lnTo>
                  <a:pt x="274" y="1009"/>
                </a:lnTo>
                <a:lnTo>
                  <a:pt x="258" y="993"/>
                </a:lnTo>
                <a:lnTo>
                  <a:pt x="258" y="961"/>
                </a:lnTo>
                <a:lnTo>
                  <a:pt x="242" y="929"/>
                </a:lnTo>
                <a:lnTo>
                  <a:pt x="226" y="881"/>
                </a:lnTo>
                <a:lnTo>
                  <a:pt x="210" y="817"/>
                </a:lnTo>
                <a:lnTo>
                  <a:pt x="193" y="753"/>
                </a:lnTo>
                <a:lnTo>
                  <a:pt x="177" y="673"/>
                </a:lnTo>
                <a:lnTo>
                  <a:pt x="161" y="576"/>
                </a:lnTo>
                <a:lnTo>
                  <a:pt x="145" y="496"/>
                </a:lnTo>
                <a:lnTo>
                  <a:pt x="145" y="416"/>
                </a:lnTo>
                <a:lnTo>
                  <a:pt x="129" y="336"/>
                </a:lnTo>
                <a:lnTo>
                  <a:pt x="113" y="288"/>
                </a:lnTo>
                <a:lnTo>
                  <a:pt x="97" y="224"/>
                </a:lnTo>
                <a:lnTo>
                  <a:pt x="81" y="192"/>
                </a:lnTo>
                <a:lnTo>
                  <a:pt x="65" y="160"/>
                </a:lnTo>
                <a:lnTo>
                  <a:pt x="49" y="144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" name="Freeform 32"/>
          <p:cNvSpPr/>
          <p:nvPr/>
        </p:nvSpPr>
        <p:spPr bwMode="auto">
          <a:xfrm>
            <a:off x="6503249" y="1794154"/>
            <a:ext cx="255587" cy="895350"/>
          </a:xfrm>
          <a:custGeom>
            <a:avLst/>
            <a:gdLst>
              <a:gd name="T0" fmla="*/ 242 w 403"/>
              <a:gd name="T1" fmla="*/ 48 h 1409"/>
              <a:gd name="T2" fmla="*/ 306 w 403"/>
              <a:gd name="T3" fmla="*/ 80 h 1409"/>
              <a:gd name="T4" fmla="*/ 354 w 403"/>
              <a:gd name="T5" fmla="*/ 112 h 1409"/>
              <a:gd name="T6" fmla="*/ 387 w 403"/>
              <a:gd name="T7" fmla="*/ 128 h 1409"/>
              <a:gd name="T8" fmla="*/ 403 w 403"/>
              <a:gd name="T9" fmla="*/ 160 h 1409"/>
              <a:gd name="T10" fmla="*/ 387 w 403"/>
              <a:gd name="T11" fmla="*/ 208 h 1409"/>
              <a:gd name="T12" fmla="*/ 370 w 403"/>
              <a:gd name="T13" fmla="*/ 256 h 1409"/>
              <a:gd name="T14" fmla="*/ 354 w 403"/>
              <a:gd name="T15" fmla="*/ 288 h 1409"/>
              <a:gd name="T16" fmla="*/ 338 w 403"/>
              <a:gd name="T17" fmla="*/ 336 h 1409"/>
              <a:gd name="T18" fmla="*/ 322 w 403"/>
              <a:gd name="T19" fmla="*/ 416 h 1409"/>
              <a:gd name="T20" fmla="*/ 306 w 403"/>
              <a:gd name="T21" fmla="*/ 528 h 1409"/>
              <a:gd name="T22" fmla="*/ 290 w 403"/>
              <a:gd name="T23" fmla="*/ 592 h 1409"/>
              <a:gd name="T24" fmla="*/ 274 w 403"/>
              <a:gd name="T25" fmla="*/ 656 h 1409"/>
              <a:gd name="T26" fmla="*/ 258 w 403"/>
              <a:gd name="T27" fmla="*/ 752 h 1409"/>
              <a:gd name="T28" fmla="*/ 242 w 403"/>
              <a:gd name="T29" fmla="*/ 864 h 1409"/>
              <a:gd name="T30" fmla="*/ 210 w 403"/>
              <a:gd name="T31" fmla="*/ 977 h 1409"/>
              <a:gd name="T32" fmla="*/ 193 w 403"/>
              <a:gd name="T33" fmla="*/ 1105 h 1409"/>
              <a:gd name="T34" fmla="*/ 161 w 403"/>
              <a:gd name="T35" fmla="*/ 1249 h 1409"/>
              <a:gd name="T36" fmla="*/ 129 w 403"/>
              <a:gd name="T37" fmla="*/ 1409 h 1409"/>
              <a:gd name="T38" fmla="*/ 0 w 403"/>
              <a:gd name="T39" fmla="*/ 1409 h 1409"/>
              <a:gd name="T40" fmla="*/ 16 w 403"/>
              <a:gd name="T41" fmla="*/ 1249 h 1409"/>
              <a:gd name="T42" fmla="*/ 32 w 403"/>
              <a:gd name="T43" fmla="*/ 1089 h 1409"/>
              <a:gd name="T44" fmla="*/ 49 w 403"/>
              <a:gd name="T45" fmla="*/ 945 h 1409"/>
              <a:gd name="T46" fmla="*/ 65 w 403"/>
              <a:gd name="T47" fmla="*/ 832 h 1409"/>
              <a:gd name="T48" fmla="*/ 81 w 403"/>
              <a:gd name="T49" fmla="*/ 720 h 1409"/>
              <a:gd name="T50" fmla="*/ 97 w 403"/>
              <a:gd name="T51" fmla="*/ 624 h 1409"/>
              <a:gd name="T52" fmla="*/ 97 w 403"/>
              <a:gd name="T53" fmla="*/ 560 h 1409"/>
              <a:gd name="T54" fmla="*/ 113 w 403"/>
              <a:gd name="T55" fmla="*/ 496 h 1409"/>
              <a:gd name="T56" fmla="*/ 113 w 403"/>
              <a:gd name="T57" fmla="*/ 400 h 1409"/>
              <a:gd name="T58" fmla="*/ 113 w 403"/>
              <a:gd name="T59" fmla="*/ 320 h 1409"/>
              <a:gd name="T60" fmla="*/ 81 w 403"/>
              <a:gd name="T61" fmla="*/ 160 h 1409"/>
              <a:gd name="T62" fmla="*/ 65 w 403"/>
              <a:gd name="T63" fmla="*/ 96 h 1409"/>
              <a:gd name="T64" fmla="*/ 65 w 403"/>
              <a:gd name="T65" fmla="*/ 48 h 1409"/>
              <a:gd name="T66" fmla="*/ 65 w 403"/>
              <a:gd name="T67" fmla="*/ 16 h 1409"/>
              <a:gd name="T68" fmla="*/ 65 w 403"/>
              <a:gd name="T69" fmla="*/ 0 h 1409"/>
              <a:gd name="T70" fmla="*/ 97 w 403"/>
              <a:gd name="T71" fmla="*/ 0 h 1409"/>
              <a:gd name="T72" fmla="*/ 129 w 403"/>
              <a:gd name="T73" fmla="*/ 0 h 1409"/>
              <a:gd name="T74" fmla="*/ 177 w 403"/>
              <a:gd name="T75" fmla="*/ 16 h 1409"/>
              <a:gd name="T76" fmla="*/ 242 w 403"/>
              <a:gd name="T77" fmla="*/ 48 h 1409"/>
              <a:gd name="T78" fmla="*/ 242 w 403"/>
              <a:gd name="T79" fmla="*/ 48 h 1409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403"/>
              <a:gd name="T121" fmla="*/ 0 h 1409"/>
              <a:gd name="T122" fmla="*/ 403 w 403"/>
              <a:gd name="T123" fmla="*/ 1409 h 1409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402" h="1409">
                <a:moveTo>
                  <a:pt x="242" y="48"/>
                </a:moveTo>
                <a:lnTo>
                  <a:pt x="306" y="80"/>
                </a:lnTo>
                <a:lnTo>
                  <a:pt x="354" y="112"/>
                </a:lnTo>
                <a:lnTo>
                  <a:pt x="387" y="128"/>
                </a:lnTo>
                <a:lnTo>
                  <a:pt x="403" y="160"/>
                </a:lnTo>
                <a:lnTo>
                  <a:pt x="387" y="208"/>
                </a:lnTo>
                <a:lnTo>
                  <a:pt x="370" y="256"/>
                </a:lnTo>
                <a:lnTo>
                  <a:pt x="354" y="288"/>
                </a:lnTo>
                <a:lnTo>
                  <a:pt x="338" y="336"/>
                </a:lnTo>
                <a:lnTo>
                  <a:pt x="322" y="416"/>
                </a:lnTo>
                <a:lnTo>
                  <a:pt x="306" y="528"/>
                </a:lnTo>
                <a:lnTo>
                  <a:pt x="290" y="592"/>
                </a:lnTo>
                <a:lnTo>
                  <a:pt x="274" y="656"/>
                </a:lnTo>
                <a:lnTo>
                  <a:pt x="258" y="752"/>
                </a:lnTo>
                <a:lnTo>
                  <a:pt x="242" y="864"/>
                </a:lnTo>
                <a:lnTo>
                  <a:pt x="210" y="977"/>
                </a:lnTo>
                <a:lnTo>
                  <a:pt x="193" y="1105"/>
                </a:lnTo>
                <a:lnTo>
                  <a:pt x="161" y="1249"/>
                </a:lnTo>
                <a:lnTo>
                  <a:pt x="129" y="1409"/>
                </a:lnTo>
                <a:lnTo>
                  <a:pt x="0" y="1409"/>
                </a:lnTo>
                <a:lnTo>
                  <a:pt x="16" y="1249"/>
                </a:lnTo>
                <a:lnTo>
                  <a:pt x="32" y="1089"/>
                </a:lnTo>
                <a:lnTo>
                  <a:pt x="49" y="945"/>
                </a:lnTo>
                <a:lnTo>
                  <a:pt x="65" y="832"/>
                </a:lnTo>
                <a:lnTo>
                  <a:pt x="81" y="720"/>
                </a:lnTo>
                <a:lnTo>
                  <a:pt x="97" y="624"/>
                </a:lnTo>
                <a:lnTo>
                  <a:pt x="97" y="560"/>
                </a:lnTo>
                <a:lnTo>
                  <a:pt x="113" y="496"/>
                </a:lnTo>
                <a:lnTo>
                  <a:pt x="113" y="400"/>
                </a:lnTo>
                <a:lnTo>
                  <a:pt x="113" y="320"/>
                </a:lnTo>
                <a:lnTo>
                  <a:pt x="81" y="160"/>
                </a:lnTo>
                <a:lnTo>
                  <a:pt x="65" y="96"/>
                </a:lnTo>
                <a:lnTo>
                  <a:pt x="65" y="48"/>
                </a:lnTo>
                <a:lnTo>
                  <a:pt x="65" y="16"/>
                </a:lnTo>
                <a:lnTo>
                  <a:pt x="65" y="0"/>
                </a:lnTo>
                <a:lnTo>
                  <a:pt x="97" y="0"/>
                </a:lnTo>
                <a:lnTo>
                  <a:pt x="129" y="0"/>
                </a:lnTo>
                <a:lnTo>
                  <a:pt x="177" y="16"/>
                </a:lnTo>
                <a:lnTo>
                  <a:pt x="242" y="48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" name="Freeform 35"/>
          <p:cNvSpPr/>
          <p:nvPr/>
        </p:nvSpPr>
        <p:spPr bwMode="auto">
          <a:xfrm>
            <a:off x="6277824" y="2556154"/>
            <a:ext cx="941387" cy="560387"/>
          </a:xfrm>
          <a:custGeom>
            <a:avLst/>
            <a:gdLst>
              <a:gd name="T0" fmla="*/ 1159 w 1481"/>
              <a:gd name="T1" fmla="*/ 16 h 881"/>
              <a:gd name="T2" fmla="*/ 1256 w 1481"/>
              <a:gd name="T3" fmla="*/ 48 h 881"/>
              <a:gd name="T4" fmla="*/ 1384 w 1481"/>
              <a:gd name="T5" fmla="*/ 144 h 881"/>
              <a:gd name="T6" fmla="*/ 1465 w 1481"/>
              <a:gd name="T7" fmla="*/ 224 h 881"/>
              <a:gd name="T8" fmla="*/ 1481 w 1481"/>
              <a:gd name="T9" fmla="*/ 256 h 881"/>
              <a:gd name="T10" fmla="*/ 1433 w 1481"/>
              <a:gd name="T11" fmla="*/ 304 h 881"/>
              <a:gd name="T12" fmla="*/ 1384 w 1481"/>
              <a:gd name="T13" fmla="*/ 336 h 881"/>
              <a:gd name="T14" fmla="*/ 1320 w 1481"/>
              <a:gd name="T15" fmla="*/ 416 h 881"/>
              <a:gd name="T16" fmla="*/ 1256 w 1481"/>
              <a:gd name="T17" fmla="*/ 560 h 881"/>
              <a:gd name="T18" fmla="*/ 1191 w 1481"/>
              <a:gd name="T19" fmla="*/ 753 h 881"/>
              <a:gd name="T20" fmla="*/ 934 w 1481"/>
              <a:gd name="T21" fmla="*/ 881 h 881"/>
              <a:gd name="T22" fmla="*/ 1014 w 1481"/>
              <a:gd name="T23" fmla="*/ 656 h 881"/>
              <a:gd name="T24" fmla="*/ 1062 w 1481"/>
              <a:gd name="T25" fmla="*/ 496 h 881"/>
              <a:gd name="T26" fmla="*/ 1095 w 1481"/>
              <a:gd name="T27" fmla="*/ 384 h 881"/>
              <a:gd name="T28" fmla="*/ 1111 w 1481"/>
              <a:gd name="T29" fmla="*/ 320 h 881"/>
              <a:gd name="T30" fmla="*/ 1095 w 1481"/>
              <a:gd name="T31" fmla="*/ 256 h 881"/>
              <a:gd name="T32" fmla="*/ 1046 w 1481"/>
              <a:gd name="T33" fmla="*/ 208 h 881"/>
              <a:gd name="T34" fmla="*/ 966 w 1481"/>
              <a:gd name="T35" fmla="*/ 192 h 881"/>
              <a:gd name="T36" fmla="*/ 918 w 1481"/>
              <a:gd name="T37" fmla="*/ 208 h 881"/>
              <a:gd name="T38" fmla="*/ 853 w 1481"/>
              <a:gd name="T39" fmla="*/ 208 h 881"/>
              <a:gd name="T40" fmla="*/ 741 w 1481"/>
              <a:gd name="T41" fmla="*/ 224 h 881"/>
              <a:gd name="T42" fmla="*/ 596 w 1481"/>
              <a:gd name="T43" fmla="*/ 256 h 881"/>
              <a:gd name="T44" fmla="*/ 354 w 1481"/>
              <a:gd name="T45" fmla="*/ 288 h 881"/>
              <a:gd name="T46" fmla="*/ 97 w 1481"/>
              <a:gd name="T47" fmla="*/ 320 h 881"/>
              <a:gd name="T48" fmla="*/ 0 w 1481"/>
              <a:gd name="T49" fmla="*/ 176 h 881"/>
              <a:gd name="T50" fmla="*/ 258 w 1481"/>
              <a:gd name="T51" fmla="*/ 160 h 881"/>
              <a:gd name="T52" fmla="*/ 483 w 1481"/>
              <a:gd name="T53" fmla="*/ 128 h 881"/>
              <a:gd name="T54" fmla="*/ 853 w 1481"/>
              <a:gd name="T55" fmla="*/ 80 h 881"/>
              <a:gd name="T56" fmla="*/ 998 w 1481"/>
              <a:gd name="T57" fmla="*/ 48 h 881"/>
              <a:gd name="T58" fmla="*/ 1079 w 1481"/>
              <a:gd name="T59" fmla="*/ 16 h 881"/>
              <a:gd name="T60" fmla="*/ 1127 w 1481"/>
              <a:gd name="T61" fmla="*/ 0 h 881"/>
              <a:gd name="T62" fmla="*/ 1143 w 1481"/>
              <a:gd name="T63" fmla="*/ 0 h 881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481"/>
              <a:gd name="T97" fmla="*/ 0 h 881"/>
              <a:gd name="T98" fmla="*/ 1481 w 1481"/>
              <a:gd name="T99" fmla="*/ 881 h 881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481" h="881">
                <a:moveTo>
                  <a:pt x="1143" y="0"/>
                </a:moveTo>
                <a:lnTo>
                  <a:pt x="1159" y="16"/>
                </a:lnTo>
                <a:lnTo>
                  <a:pt x="1191" y="32"/>
                </a:lnTo>
                <a:lnTo>
                  <a:pt x="1256" y="48"/>
                </a:lnTo>
                <a:lnTo>
                  <a:pt x="1320" y="96"/>
                </a:lnTo>
                <a:lnTo>
                  <a:pt x="1384" y="144"/>
                </a:lnTo>
                <a:lnTo>
                  <a:pt x="1449" y="192"/>
                </a:lnTo>
                <a:lnTo>
                  <a:pt x="1465" y="224"/>
                </a:lnTo>
                <a:lnTo>
                  <a:pt x="1481" y="240"/>
                </a:lnTo>
                <a:lnTo>
                  <a:pt x="1481" y="256"/>
                </a:lnTo>
                <a:lnTo>
                  <a:pt x="1465" y="288"/>
                </a:lnTo>
                <a:lnTo>
                  <a:pt x="1433" y="304"/>
                </a:lnTo>
                <a:lnTo>
                  <a:pt x="1401" y="320"/>
                </a:lnTo>
                <a:lnTo>
                  <a:pt x="1384" y="336"/>
                </a:lnTo>
                <a:lnTo>
                  <a:pt x="1352" y="368"/>
                </a:lnTo>
                <a:lnTo>
                  <a:pt x="1320" y="416"/>
                </a:lnTo>
                <a:lnTo>
                  <a:pt x="1288" y="480"/>
                </a:lnTo>
                <a:lnTo>
                  <a:pt x="1256" y="560"/>
                </a:lnTo>
                <a:lnTo>
                  <a:pt x="1223" y="656"/>
                </a:lnTo>
                <a:lnTo>
                  <a:pt x="1191" y="753"/>
                </a:lnTo>
                <a:lnTo>
                  <a:pt x="1143" y="881"/>
                </a:lnTo>
                <a:lnTo>
                  <a:pt x="934" y="881"/>
                </a:lnTo>
                <a:lnTo>
                  <a:pt x="982" y="769"/>
                </a:lnTo>
                <a:lnTo>
                  <a:pt x="1014" y="656"/>
                </a:lnTo>
                <a:lnTo>
                  <a:pt x="1030" y="576"/>
                </a:lnTo>
                <a:lnTo>
                  <a:pt x="1062" y="496"/>
                </a:lnTo>
                <a:lnTo>
                  <a:pt x="1079" y="432"/>
                </a:lnTo>
                <a:lnTo>
                  <a:pt x="1095" y="384"/>
                </a:lnTo>
                <a:lnTo>
                  <a:pt x="1095" y="352"/>
                </a:lnTo>
                <a:lnTo>
                  <a:pt x="1111" y="320"/>
                </a:lnTo>
                <a:lnTo>
                  <a:pt x="1095" y="288"/>
                </a:lnTo>
                <a:lnTo>
                  <a:pt x="1095" y="256"/>
                </a:lnTo>
                <a:lnTo>
                  <a:pt x="1079" y="240"/>
                </a:lnTo>
                <a:lnTo>
                  <a:pt x="1046" y="208"/>
                </a:lnTo>
                <a:lnTo>
                  <a:pt x="998" y="192"/>
                </a:lnTo>
                <a:lnTo>
                  <a:pt x="966" y="192"/>
                </a:lnTo>
                <a:lnTo>
                  <a:pt x="934" y="192"/>
                </a:lnTo>
                <a:lnTo>
                  <a:pt x="918" y="208"/>
                </a:lnTo>
                <a:lnTo>
                  <a:pt x="885" y="208"/>
                </a:lnTo>
                <a:lnTo>
                  <a:pt x="853" y="208"/>
                </a:lnTo>
                <a:lnTo>
                  <a:pt x="805" y="224"/>
                </a:lnTo>
                <a:lnTo>
                  <a:pt x="741" y="224"/>
                </a:lnTo>
                <a:lnTo>
                  <a:pt x="676" y="240"/>
                </a:lnTo>
                <a:lnTo>
                  <a:pt x="596" y="256"/>
                </a:lnTo>
                <a:lnTo>
                  <a:pt x="515" y="272"/>
                </a:lnTo>
                <a:lnTo>
                  <a:pt x="354" y="288"/>
                </a:lnTo>
                <a:lnTo>
                  <a:pt x="209" y="304"/>
                </a:lnTo>
                <a:lnTo>
                  <a:pt x="97" y="320"/>
                </a:lnTo>
                <a:lnTo>
                  <a:pt x="0" y="304"/>
                </a:lnTo>
                <a:lnTo>
                  <a:pt x="0" y="176"/>
                </a:lnTo>
                <a:lnTo>
                  <a:pt x="129" y="160"/>
                </a:lnTo>
                <a:lnTo>
                  <a:pt x="258" y="160"/>
                </a:lnTo>
                <a:lnTo>
                  <a:pt x="370" y="144"/>
                </a:lnTo>
                <a:lnTo>
                  <a:pt x="483" y="128"/>
                </a:lnTo>
                <a:lnTo>
                  <a:pt x="676" y="96"/>
                </a:lnTo>
                <a:lnTo>
                  <a:pt x="853" y="80"/>
                </a:lnTo>
                <a:lnTo>
                  <a:pt x="934" y="64"/>
                </a:lnTo>
                <a:lnTo>
                  <a:pt x="998" y="48"/>
                </a:lnTo>
                <a:lnTo>
                  <a:pt x="1046" y="32"/>
                </a:lnTo>
                <a:lnTo>
                  <a:pt x="1079" y="16"/>
                </a:lnTo>
                <a:lnTo>
                  <a:pt x="1111" y="0"/>
                </a:lnTo>
                <a:lnTo>
                  <a:pt x="1127" y="0"/>
                </a:lnTo>
                <a:lnTo>
                  <a:pt x="1143" y="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" name="Freeform 36"/>
          <p:cNvSpPr/>
          <p:nvPr/>
        </p:nvSpPr>
        <p:spPr bwMode="auto">
          <a:xfrm>
            <a:off x="6369899" y="3035579"/>
            <a:ext cx="766762" cy="161925"/>
          </a:xfrm>
          <a:custGeom>
            <a:avLst/>
            <a:gdLst>
              <a:gd name="T0" fmla="*/ 1159 w 1207"/>
              <a:gd name="T1" fmla="*/ 192 h 256"/>
              <a:gd name="T2" fmla="*/ 1127 w 1207"/>
              <a:gd name="T3" fmla="*/ 192 h 256"/>
              <a:gd name="T4" fmla="*/ 1078 w 1207"/>
              <a:gd name="T5" fmla="*/ 192 h 256"/>
              <a:gd name="T6" fmla="*/ 1030 w 1207"/>
              <a:gd name="T7" fmla="*/ 192 h 256"/>
              <a:gd name="T8" fmla="*/ 966 w 1207"/>
              <a:gd name="T9" fmla="*/ 192 h 256"/>
              <a:gd name="T10" fmla="*/ 934 w 1207"/>
              <a:gd name="T11" fmla="*/ 192 h 256"/>
              <a:gd name="T12" fmla="*/ 853 w 1207"/>
              <a:gd name="T13" fmla="*/ 208 h 256"/>
              <a:gd name="T14" fmla="*/ 773 w 1207"/>
              <a:gd name="T15" fmla="*/ 208 h 256"/>
              <a:gd name="T16" fmla="*/ 660 w 1207"/>
              <a:gd name="T17" fmla="*/ 208 h 256"/>
              <a:gd name="T18" fmla="*/ 531 w 1207"/>
              <a:gd name="T19" fmla="*/ 224 h 256"/>
              <a:gd name="T20" fmla="*/ 370 w 1207"/>
              <a:gd name="T21" fmla="*/ 224 h 256"/>
              <a:gd name="T22" fmla="*/ 193 w 1207"/>
              <a:gd name="T23" fmla="*/ 240 h 256"/>
              <a:gd name="T24" fmla="*/ 0 w 1207"/>
              <a:gd name="T25" fmla="*/ 256 h 256"/>
              <a:gd name="T26" fmla="*/ 0 w 1207"/>
              <a:gd name="T27" fmla="*/ 112 h 256"/>
              <a:gd name="T28" fmla="*/ 113 w 1207"/>
              <a:gd name="T29" fmla="*/ 112 h 256"/>
              <a:gd name="T30" fmla="*/ 258 w 1207"/>
              <a:gd name="T31" fmla="*/ 96 h 256"/>
              <a:gd name="T32" fmla="*/ 419 w 1207"/>
              <a:gd name="T33" fmla="*/ 80 h 256"/>
              <a:gd name="T34" fmla="*/ 596 w 1207"/>
              <a:gd name="T35" fmla="*/ 48 h 256"/>
              <a:gd name="T36" fmla="*/ 676 w 1207"/>
              <a:gd name="T37" fmla="*/ 32 h 256"/>
              <a:gd name="T38" fmla="*/ 757 w 1207"/>
              <a:gd name="T39" fmla="*/ 16 h 256"/>
              <a:gd name="T40" fmla="*/ 821 w 1207"/>
              <a:gd name="T41" fmla="*/ 16 h 256"/>
              <a:gd name="T42" fmla="*/ 885 w 1207"/>
              <a:gd name="T43" fmla="*/ 0 h 256"/>
              <a:gd name="T44" fmla="*/ 934 w 1207"/>
              <a:gd name="T45" fmla="*/ 0 h 256"/>
              <a:gd name="T46" fmla="*/ 982 w 1207"/>
              <a:gd name="T47" fmla="*/ 0 h 256"/>
              <a:gd name="T48" fmla="*/ 1014 w 1207"/>
              <a:gd name="T49" fmla="*/ 0 h 256"/>
              <a:gd name="T50" fmla="*/ 1030 w 1207"/>
              <a:gd name="T51" fmla="*/ 0 h 256"/>
              <a:gd name="T52" fmla="*/ 1095 w 1207"/>
              <a:gd name="T53" fmla="*/ 32 h 256"/>
              <a:gd name="T54" fmla="*/ 1127 w 1207"/>
              <a:gd name="T55" fmla="*/ 48 h 256"/>
              <a:gd name="T56" fmla="*/ 1159 w 1207"/>
              <a:gd name="T57" fmla="*/ 80 h 256"/>
              <a:gd name="T58" fmla="*/ 1175 w 1207"/>
              <a:gd name="T59" fmla="*/ 96 h 256"/>
              <a:gd name="T60" fmla="*/ 1191 w 1207"/>
              <a:gd name="T61" fmla="*/ 128 h 256"/>
              <a:gd name="T62" fmla="*/ 1207 w 1207"/>
              <a:gd name="T63" fmla="*/ 144 h 256"/>
              <a:gd name="T64" fmla="*/ 1207 w 1207"/>
              <a:gd name="T65" fmla="*/ 160 h 256"/>
              <a:gd name="T66" fmla="*/ 1207 w 1207"/>
              <a:gd name="T67" fmla="*/ 160 h 256"/>
              <a:gd name="T68" fmla="*/ 1191 w 1207"/>
              <a:gd name="T69" fmla="*/ 176 h 256"/>
              <a:gd name="T70" fmla="*/ 1175 w 1207"/>
              <a:gd name="T71" fmla="*/ 192 h 256"/>
              <a:gd name="T72" fmla="*/ 1159 w 1207"/>
              <a:gd name="T73" fmla="*/ 192 h 256"/>
              <a:gd name="T74" fmla="*/ 1159 w 1207"/>
              <a:gd name="T75" fmla="*/ 192 h 25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207"/>
              <a:gd name="T115" fmla="*/ 0 h 256"/>
              <a:gd name="T116" fmla="*/ 1207 w 1207"/>
              <a:gd name="T117" fmla="*/ 256 h 25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207" h="256">
                <a:moveTo>
                  <a:pt x="1159" y="192"/>
                </a:moveTo>
                <a:lnTo>
                  <a:pt x="1127" y="192"/>
                </a:lnTo>
                <a:lnTo>
                  <a:pt x="1078" y="192"/>
                </a:lnTo>
                <a:lnTo>
                  <a:pt x="1030" y="192"/>
                </a:lnTo>
                <a:lnTo>
                  <a:pt x="966" y="192"/>
                </a:lnTo>
                <a:lnTo>
                  <a:pt x="934" y="192"/>
                </a:lnTo>
                <a:lnTo>
                  <a:pt x="853" y="208"/>
                </a:lnTo>
                <a:lnTo>
                  <a:pt x="773" y="208"/>
                </a:lnTo>
                <a:lnTo>
                  <a:pt x="660" y="208"/>
                </a:lnTo>
                <a:lnTo>
                  <a:pt x="531" y="224"/>
                </a:lnTo>
                <a:lnTo>
                  <a:pt x="370" y="224"/>
                </a:lnTo>
                <a:lnTo>
                  <a:pt x="193" y="240"/>
                </a:lnTo>
                <a:lnTo>
                  <a:pt x="0" y="256"/>
                </a:lnTo>
                <a:lnTo>
                  <a:pt x="0" y="112"/>
                </a:lnTo>
                <a:lnTo>
                  <a:pt x="113" y="112"/>
                </a:lnTo>
                <a:lnTo>
                  <a:pt x="258" y="96"/>
                </a:lnTo>
                <a:lnTo>
                  <a:pt x="419" y="80"/>
                </a:lnTo>
                <a:lnTo>
                  <a:pt x="596" y="48"/>
                </a:lnTo>
                <a:lnTo>
                  <a:pt x="676" y="32"/>
                </a:lnTo>
                <a:lnTo>
                  <a:pt x="757" y="16"/>
                </a:lnTo>
                <a:lnTo>
                  <a:pt x="821" y="16"/>
                </a:lnTo>
                <a:lnTo>
                  <a:pt x="885" y="0"/>
                </a:lnTo>
                <a:lnTo>
                  <a:pt x="934" y="0"/>
                </a:lnTo>
                <a:lnTo>
                  <a:pt x="982" y="0"/>
                </a:lnTo>
                <a:lnTo>
                  <a:pt x="1014" y="0"/>
                </a:lnTo>
                <a:lnTo>
                  <a:pt x="1030" y="0"/>
                </a:lnTo>
                <a:lnTo>
                  <a:pt x="1095" y="32"/>
                </a:lnTo>
                <a:lnTo>
                  <a:pt x="1127" y="48"/>
                </a:lnTo>
                <a:lnTo>
                  <a:pt x="1159" y="80"/>
                </a:lnTo>
                <a:lnTo>
                  <a:pt x="1175" y="96"/>
                </a:lnTo>
                <a:lnTo>
                  <a:pt x="1191" y="128"/>
                </a:lnTo>
                <a:lnTo>
                  <a:pt x="1207" y="144"/>
                </a:lnTo>
                <a:lnTo>
                  <a:pt x="1207" y="160"/>
                </a:lnTo>
                <a:lnTo>
                  <a:pt x="1191" y="176"/>
                </a:lnTo>
                <a:lnTo>
                  <a:pt x="1175" y="192"/>
                </a:lnTo>
                <a:lnTo>
                  <a:pt x="1159" y="192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bldLvl="0" animBg="1"/>
      <p:bldP spid="42" grpId="0"/>
      <p:bldP spid="21" grpId="0" autoUpdateAnimBg="0"/>
      <p:bldP spid="24" grpId="0" autoUpdateAnimBg="0"/>
      <p:bldP spid="25" grpId="0" autoUpdateAnimBg="0"/>
      <p:bldP spid="26" grpId="0" autoUpdateAnimBg="0"/>
      <p:bldP spid="27" grpId="0" animBg="1" autoUpdateAnimBg="0"/>
      <p:bldP spid="28" grpId="0" animBg="1" autoUpdateAnimBg="0"/>
      <p:bldP spid="29" grpId="0" animBg="1" autoUpdateAnimBg="0"/>
      <p:bldP spid="30" grpId="0" animBg="1" autoUpdateAnimBg="0"/>
      <p:bldP spid="31" grpId="0" animBg="1" autoUpdateAnimBg="0"/>
      <p:bldP spid="32" grpId="0" animBg="1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" name="Group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873012"/>
              </p:ext>
            </p:extLst>
          </p:nvPr>
        </p:nvGraphicFramePr>
        <p:xfrm>
          <a:off x="5351462" y="1098550"/>
          <a:ext cx="2590800" cy="2592000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28990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209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" name="矩形 2"/>
          <p:cNvSpPr>
            <a:spLocks noChangeArrowheads="1"/>
          </p:cNvSpPr>
          <p:nvPr/>
        </p:nvSpPr>
        <p:spPr bwMode="auto">
          <a:xfrm>
            <a:off x="5104609" y="3741941"/>
            <a:ext cx="3213351" cy="1015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eaLnBrk="1" hangingPunct="1">
              <a:defRPr/>
            </a:pPr>
            <a:r>
              <a: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itchFamily="2" charset="-122"/>
              </a:rPr>
              <a:t>书写指导：</a:t>
            </a:r>
            <a:r>
              <a:rPr lang="zh-CN" altLang="en-US" sz="2000" b="1" smtClean="0">
                <a:solidFill>
                  <a:srgbClr val="000000"/>
                </a:solidFill>
                <a:latin typeface="宋体" pitchFamily="2" charset="-122"/>
              </a:rPr>
              <a:t>“口”略</a:t>
            </a:r>
            <a:r>
              <a:rPr lang="zh-CN" altLang="en-US" sz="2000" b="1">
                <a:solidFill>
                  <a:srgbClr val="000000"/>
                </a:solidFill>
                <a:latin typeface="宋体" pitchFamily="2" charset="-122"/>
              </a:rPr>
              <a:t>扁，上宽下窄</a:t>
            </a:r>
            <a:r>
              <a:rPr lang="zh-CN" altLang="en-US" sz="2000" b="1" smtClean="0">
                <a:solidFill>
                  <a:srgbClr val="000000"/>
                </a:solidFill>
                <a:latin typeface="宋体" pitchFamily="2" charset="-122"/>
              </a:rPr>
              <a:t>。四</a:t>
            </a:r>
            <a:r>
              <a:rPr lang="zh-CN" altLang="en-US" sz="2000" b="1">
                <a:solidFill>
                  <a:srgbClr val="000000"/>
                </a:solidFill>
                <a:latin typeface="宋体" pitchFamily="2" charset="-122"/>
              </a:rPr>
              <a:t>点底的四个</a:t>
            </a:r>
            <a:r>
              <a:rPr lang="zh-CN" altLang="en-US" sz="2000" b="1" smtClean="0">
                <a:solidFill>
                  <a:srgbClr val="000000"/>
                </a:solidFill>
                <a:latin typeface="宋体" pitchFamily="2" charset="-122"/>
              </a:rPr>
              <a:t>点间距</a:t>
            </a:r>
            <a:r>
              <a:rPr lang="zh-CN" altLang="en-US" sz="2000" b="1">
                <a:solidFill>
                  <a:srgbClr val="000000"/>
                </a:solidFill>
                <a:latin typeface="宋体" pitchFamily="2" charset="-122"/>
              </a:rPr>
              <a:t>均匀。</a:t>
            </a:r>
            <a:endParaRPr kumimoji="0" lang="zh-CN" altLang="en-US" sz="2000" b="1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itchFamily="2" charset="-122"/>
            </a:endParaRPr>
          </a:p>
        </p:txBody>
      </p:sp>
      <p:sp>
        <p:nvSpPr>
          <p:cNvPr id="22531" name="矩形 4"/>
          <p:cNvSpPr/>
          <p:nvPr/>
        </p:nvSpPr>
        <p:spPr>
          <a:xfrm>
            <a:off x="3544888" y="1830388"/>
            <a:ext cx="1203325" cy="13220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80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</a:t>
            </a:r>
          </a:p>
        </p:txBody>
      </p:sp>
      <p:sp>
        <p:nvSpPr>
          <p:cNvPr id="42" name="矩形 41"/>
          <p:cNvSpPr/>
          <p:nvPr/>
        </p:nvSpPr>
        <p:spPr>
          <a:xfrm>
            <a:off x="3271838" y="1187450"/>
            <a:ext cx="1844675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r>
              <a:rPr lang="en-US" altLang="zh-CN" sz="4800" b="1" smtClean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diǎn </a:t>
            </a:r>
            <a:endParaRPr lang="en-US" altLang="zh-CN" sz="48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2" name="组合 20"/>
          <p:cNvGrpSpPr/>
          <p:nvPr/>
        </p:nvGrpSpPr>
        <p:grpSpPr>
          <a:xfrm>
            <a:off x="703806" y="740720"/>
            <a:ext cx="1464632" cy="531209"/>
            <a:chOff x="846681" y="1213040"/>
            <a:chExt cx="1464632" cy="531209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22" name="圆角矩形 21"/>
            <p:cNvSpPr/>
            <p:nvPr/>
          </p:nvSpPr>
          <p:spPr>
            <a:xfrm>
              <a:off x="906463" y="1213040"/>
              <a:ext cx="1310700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marL="0" marR="0" lvl="0" indent="0" algn="l" defTabSz="16002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我会写</a:t>
              </a:r>
            </a:p>
          </p:txBody>
        </p:sp>
        <p:sp>
          <p:nvSpPr>
            <p:cNvPr id="23" name="直线连接符 21"/>
            <p:cNvSpPr>
              <a:spLocks noChangeShapeType="1"/>
            </p:cNvSpPr>
            <p:nvPr/>
          </p:nvSpPr>
          <p:spPr bwMode="auto">
            <a:xfrm flipV="1">
              <a:off x="846681" y="1717378"/>
              <a:ext cx="1464632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2534" name="TextBox 45"/>
          <p:cNvSpPr txBox="1"/>
          <p:nvPr/>
        </p:nvSpPr>
        <p:spPr>
          <a:xfrm>
            <a:off x="938213" y="1782763"/>
            <a:ext cx="1689100" cy="9233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5400" smtClean="0">
                <a:latin typeface="楷体" panose="02010609060101010101" pitchFamily="49" charset="-122"/>
                <a:ea typeface="楷体" panose="02010609060101010101" pitchFamily="49" charset="-122"/>
              </a:rPr>
              <a:t>几</a:t>
            </a:r>
            <a:r>
              <a:rPr lang="zh-CN" altLang="en-US" sz="54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</a:t>
            </a:r>
            <a:endParaRPr lang="zh-CN" altLang="en-US" sz="54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721801" y="3958344"/>
            <a:ext cx="3030538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00FF"/>
                </a:solidFill>
                <a:latin typeface="+mn-ea"/>
                <a:ea typeface="+mn-ea"/>
              </a:rPr>
              <a:t>组词：</a:t>
            </a:r>
            <a:r>
              <a:rPr lang="zh-CN" altLang="en-US" sz="2000" b="1">
                <a:latin typeface="+mn-ea"/>
                <a:ea typeface="+mn-ea"/>
              </a:rPr>
              <a:t>八点  终点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722921" y="4276484"/>
            <a:ext cx="3640138" cy="55399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solidFill>
                  <a:srgbClr val="0000FF"/>
                </a:solidFill>
                <a:latin typeface="+mn-ea"/>
                <a:ea typeface="+mn-ea"/>
              </a:rPr>
              <a:t>造句：</a:t>
            </a:r>
            <a:r>
              <a:rPr lang="zh-CN" altLang="en-US" sz="2000" b="1">
                <a:latin typeface="+mn-ea"/>
                <a:ea typeface="+mn-ea"/>
              </a:rPr>
              <a:t>我每天早晨八点起床。</a:t>
            </a:r>
          </a:p>
        </p:txBody>
      </p:sp>
      <p:sp>
        <p:nvSpPr>
          <p:cNvPr id="25" name="文本框 30"/>
          <p:cNvSpPr txBox="1">
            <a:spLocks noChangeArrowheads="1"/>
          </p:cNvSpPr>
          <p:nvPr/>
        </p:nvSpPr>
        <p:spPr bwMode="auto">
          <a:xfrm>
            <a:off x="512154" y="3547793"/>
            <a:ext cx="2797175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 anchorCtr="1">
            <a:spAutoFit/>
          </a:bodyPr>
          <a:lstStyle/>
          <a:p>
            <a:pPr algn="ctr"/>
            <a:r>
              <a:rPr lang="zh-CN" altLang="en-US" sz="2000" b="1">
                <a:solidFill>
                  <a:srgbClr val="0000FF"/>
                </a:solidFill>
                <a:latin typeface="+mn-ea"/>
                <a:ea typeface="+mn-ea"/>
              </a:rPr>
              <a:t>音序：</a:t>
            </a:r>
            <a:r>
              <a:rPr lang="en-US" altLang="zh-CN" sz="2000" b="1" smtClean="0">
                <a:latin typeface="+mn-ea"/>
                <a:ea typeface="+mn-ea"/>
              </a:rPr>
              <a:t>D  </a:t>
            </a:r>
            <a:r>
              <a:rPr lang="zh-CN" altLang="en-US" sz="2000" b="1" smtClean="0">
                <a:solidFill>
                  <a:srgbClr val="0000FF"/>
                </a:solidFill>
                <a:latin typeface="+mn-ea"/>
                <a:ea typeface="+mn-ea"/>
                <a:cs typeface="楷体" pitchFamily="49" charset="-122"/>
              </a:rPr>
              <a:t>部首：</a:t>
            </a:r>
            <a:r>
              <a:rPr lang="zh-CN" altLang="en-US" sz="2000" b="1" smtClean="0">
                <a:latin typeface="+mn-ea"/>
                <a:ea typeface="+mn-ea"/>
                <a:cs typeface="楷体" pitchFamily="49" charset="-122"/>
              </a:rPr>
              <a:t>灬</a:t>
            </a:r>
          </a:p>
          <a:p>
            <a:pPr algn="ctr">
              <a:buFont typeface="Arial"/>
              <a:buNone/>
            </a:pPr>
            <a:endParaRPr lang="en-US" altLang="zh-CN" sz="2000" b="1">
              <a:latin typeface="+mn-ea"/>
              <a:ea typeface="+mn-ea"/>
            </a:endParaRPr>
          </a:p>
        </p:txBody>
      </p:sp>
      <p:sp>
        <p:nvSpPr>
          <p:cNvPr id="26" name="文本框 31"/>
          <p:cNvSpPr txBox="1">
            <a:spLocks noChangeArrowheads="1"/>
          </p:cNvSpPr>
          <p:nvPr/>
        </p:nvSpPr>
        <p:spPr bwMode="auto">
          <a:xfrm>
            <a:off x="414874" y="3130956"/>
            <a:ext cx="2078037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1">
            <a:spAutoFit/>
          </a:bodyPr>
          <a:lstStyle/>
          <a:p>
            <a:pPr algn="ctr">
              <a:buFont typeface="Arial"/>
              <a:buNone/>
            </a:pPr>
            <a:r>
              <a:rPr lang="zh-CN" altLang="en-US" sz="2000" b="1">
                <a:solidFill>
                  <a:srgbClr val="0000FF"/>
                </a:solidFill>
                <a:latin typeface="+mn-ea"/>
                <a:ea typeface="+mn-ea"/>
              </a:rPr>
              <a:t>结构</a:t>
            </a:r>
            <a:r>
              <a:rPr lang="en-US" altLang="zh-CN" sz="2000" b="1" smtClean="0">
                <a:solidFill>
                  <a:srgbClr val="0000FF"/>
                </a:solidFill>
                <a:latin typeface="+mn-ea"/>
                <a:ea typeface="+mn-ea"/>
              </a:rPr>
              <a:t>: </a:t>
            </a:r>
            <a:r>
              <a:rPr lang="zh-CN" altLang="en-US" sz="2000" b="1" smtClean="0">
                <a:latin typeface="+mn-ea"/>
                <a:ea typeface="+mn-ea"/>
              </a:rPr>
              <a:t>上下</a:t>
            </a:r>
            <a:endParaRPr lang="zh-CN" altLang="en-US" sz="2000" b="1">
              <a:latin typeface="+mn-ea"/>
              <a:ea typeface="+mn-ea"/>
            </a:endParaRPr>
          </a:p>
        </p:txBody>
      </p:sp>
      <p:sp>
        <p:nvSpPr>
          <p:cNvPr id="27" name="Freeform 42"/>
          <p:cNvSpPr/>
          <p:nvPr/>
        </p:nvSpPr>
        <p:spPr bwMode="auto">
          <a:xfrm>
            <a:off x="5811062" y="2905531"/>
            <a:ext cx="214312" cy="487363"/>
          </a:xfrm>
          <a:custGeom>
            <a:avLst/>
            <a:gdLst>
              <a:gd name="T0" fmla="*/ 97 w 338"/>
              <a:gd name="T1" fmla="*/ 769 h 769"/>
              <a:gd name="T2" fmla="*/ 81 w 338"/>
              <a:gd name="T3" fmla="*/ 769 h 769"/>
              <a:gd name="T4" fmla="*/ 65 w 338"/>
              <a:gd name="T5" fmla="*/ 753 h 769"/>
              <a:gd name="T6" fmla="*/ 49 w 338"/>
              <a:gd name="T7" fmla="*/ 721 h 769"/>
              <a:gd name="T8" fmla="*/ 32 w 338"/>
              <a:gd name="T9" fmla="*/ 705 h 769"/>
              <a:gd name="T10" fmla="*/ 0 w 338"/>
              <a:gd name="T11" fmla="*/ 625 h 769"/>
              <a:gd name="T12" fmla="*/ 0 w 338"/>
              <a:gd name="T13" fmla="*/ 561 h 769"/>
              <a:gd name="T14" fmla="*/ 0 w 338"/>
              <a:gd name="T15" fmla="*/ 529 h 769"/>
              <a:gd name="T16" fmla="*/ 16 w 338"/>
              <a:gd name="T17" fmla="*/ 497 h 769"/>
              <a:gd name="T18" fmla="*/ 32 w 338"/>
              <a:gd name="T19" fmla="*/ 465 h 769"/>
              <a:gd name="T20" fmla="*/ 81 w 338"/>
              <a:gd name="T21" fmla="*/ 417 h 769"/>
              <a:gd name="T22" fmla="*/ 97 w 338"/>
              <a:gd name="T23" fmla="*/ 369 h 769"/>
              <a:gd name="T24" fmla="*/ 129 w 338"/>
              <a:gd name="T25" fmla="*/ 321 h 769"/>
              <a:gd name="T26" fmla="*/ 161 w 338"/>
              <a:gd name="T27" fmla="*/ 240 h 769"/>
              <a:gd name="T28" fmla="*/ 193 w 338"/>
              <a:gd name="T29" fmla="*/ 176 h 769"/>
              <a:gd name="T30" fmla="*/ 210 w 338"/>
              <a:gd name="T31" fmla="*/ 96 h 769"/>
              <a:gd name="T32" fmla="*/ 226 w 338"/>
              <a:gd name="T33" fmla="*/ 48 h 769"/>
              <a:gd name="T34" fmla="*/ 242 w 338"/>
              <a:gd name="T35" fmla="*/ 16 h 769"/>
              <a:gd name="T36" fmla="*/ 258 w 338"/>
              <a:gd name="T37" fmla="*/ 0 h 769"/>
              <a:gd name="T38" fmla="*/ 274 w 338"/>
              <a:gd name="T39" fmla="*/ 0 h 769"/>
              <a:gd name="T40" fmla="*/ 274 w 338"/>
              <a:gd name="T41" fmla="*/ 0 h 769"/>
              <a:gd name="T42" fmla="*/ 306 w 338"/>
              <a:gd name="T43" fmla="*/ 16 h 769"/>
              <a:gd name="T44" fmla="*/ 322 w 338"/>
              <a:gd name="T45" fmla="*/ 48 h 769"/>
              <a:gd name="T46" fmla="*/ 322 w 338"/>
              <a:gd name="T47" fmla="*/ 80 h 769"/>
              <a:gd name="T48" fmla="*/ 338 w 338"/>
              <a:gd name="T49" fmla="*/ 144 h 769"/>
              <a:gd name="T50" fmla="*/ 338 w 338"/>
              <a:gd name="T51" fmla="*/ 208 h 769"/>
              <a:gd name="T52" fmla="*/ 338 w 338"/>
              <a:gd name="T53" fmla="*/ 289 h 769"/>
              <a:gd name="T54" fmla="*/ 322 w 338"/>
              <a:gd name="T55" fmla="*/ 369 h 769"/>
              <a:gd name="T56" fmla="*/ 306 w 338"/>
              <a:gd name="T57" fmla="*/ 433 h 769"/>
              <a:gd name="T58" fmla="*/ 290 w 338"/>
              <a:gd name="T59" fmla="*/ 497 h 769"/>
              <a:gd name="T60" fmla="*/ 258 w 338"/>
              <a:gd name="T61" fmla="*/ 609 h 769"/>
              <a:gd name="T62" fmla="*/ 210 w 338"/>
              <a:gd name="T63" fmla="*/ 705 h 769"/>
              <a:gd name="T64" fmla="*/ 177 w 338"/>
              <a:gd name="T65" fmla="*/ 721 h 769"/>
              <a:gd name="T66" fmla="*/ 145 w 338"/>
              <a:gd name="T67" fmla="*/ 753 h 769"/>
              <a:gd name="T68" fmla="*/ 129 w 338"/>
              <a:gd name="T69" fmla="*/ 769 h 769"/>
              <a:gd name="T70" fmla="*/ 97 w 338"/>
              <a:gd name="T71" fmla="*/ 769 h 769"/>
              <a:gd name="T72" fmla="*/ 97 w 338"/>
              <a:gd name="T73" fmla="*/ 769 h 76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338"/>
              <a:gd name="T112" fmla="*/ 0 h 769"/>
              <a:gd name="T113" fmla="*/ 338 w 338"/>
              <a:gd name="T114" fmla="*/ 769 h 769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338" h="769">
                <a:moveTo>
                  <a:pt x="97" y="769"/>
                </a:moveTo>
                <a:lnTo>
                  <a:pt x="81" y="769"/>
                </a:lnTo>
                <a:lnTo>
                  <a:pt x="65" y="753"/>
                </a:lnTo>
                <a:lnTo>
                  <a:pt x="49" y="721"/>
                </a:lnTo>
                <a:lnTo>
                  <a:pt x="32" y="705"/>
                </a:lnTo>
                <a:lnTo>
                  <a:pt x="0" y="625"/>
                </a:lnTo>
                <a:lnTo>
                  <a:pt x="0" y="561"/>
                </a:lnTo>
                <a:lnTo>
                  <a:pt x="0" y="529"/>
                </a:lnTo>
                <a:lnTo>
                  <a:pt x="16" y="497"/>
                </a:lnTo>
                <a:lnTo>
                  <a:pt x="32" y="465"/>
                </a:lnTo>
                <a:lnTo>
                  <a:pt x="81" y="417"/>
                </a:lnTo>
                <a:lnTo>
                  <a:pt x="97" y="369"/>
                </a:lnTo>
                <a:lnTo>
                  <a:pt x="129" y="321"/>
                </a:lnTo>
                <a:lnTo>
                  <a:pt x="161" y="240"/>
                </a:lnTo>
                <a:lnTo>
                  <a:pt x="193" y="176"/>
                </a:lnTo>
                <a:lnTo>
                  <a:pt x="210" y="96"/>
                </a:lnTo>
                <a:lnTo>
                  <a:pt x="226" y="48"/>
                </a:lnTo>
                <a:lnTo>
                  <a:pt x="242" y="16"/>
                </a:lnTo>
                <a:lnTo>
                  <a:pt x="258" y="0"/>
                </a:lnTo>
                <a:lnTo>
                  <a:pt x="274" y="0"/>
                </a:lnTo>
                <a:lnTo>
                  <a:pt x="306" y="16"/>
                </a:lnTo>
                <a:lnTo>
                  <a:pt x="322" y="48"/>
                </a:lnTo>
                <a:lnTo>
                  <a:pt x="322" y="80"/>
                </a:lnTo>
                <a:lnTo>
                  <a:pt x="338" y="144"/>
                </a:lnTo>
                <a:lnTo>
                  <a:pt x="338" y="208"/>
                </a:lnTo>
                <a:lnTo>
                  <a:pt x="338" y="289"/>
                </a:lnTo>
                <a:lnTo>
                  <a:pt x="322" y="369"/>
                </a:lnTo>
                <a:lnTo>
                  <a:pt x="306" y="433"/>
                </a:lnTo>
                <a:lnTo>
                  <a:pt x="290" y="497"/>
                </a:lnTo>
                <a:lnTo>
                  <a:pt x="258" y="609"/>
                </a:lnTo>
                <a:lnTo>
                  <a:pt x="210" y="705"/>
                </a:lnTo>
                <a:lnTo>
                  <a:pt x="177" y="721"/>
                </a:lnTo>
                <a:lnTo>
                  <a:pt x="145" y="753"/>
                </a:lnTo>
                <a:lnTo>
                  <a:pt x="129" y="769"/>
                </a:lnTo>
                <a:lnTo>
                  <a:pt x="97" y="769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" name="Freeform 37"/>
          <p:cNvSpPr/>
          <p:nvPr/>
        </p:nvSpPr>
        <p:spPr bwMode="auto">
          <a:xfrm>
            <a:off x="6169837" y="2335619"/>
            <a:ext cx="223837" cy="519112"/>
          </a:xfrm>
          <a:custGeom>
            <a:avLst/>
            <a:gdLst>
              <a:gd name="T0" fmla="*/ 64 w 354"/>
              <a:gd name="T1" fmla="*/ 177 h 817"/>
              <a:gd name="T2" fmla="*/ 48 w 354"/>
              <a:gd name="T3" fmla="*/ 144 h 817"/>
              <a:gd name="T4" fmla="*/ 32 w 354"/>
              <a:gd name="T5" fmla="*/ 112 h 817"/>
              <a:gd name="T6" fmla="*/ 0 w 354"/>
              <a:gd name="T7" fmla="*/ 64 h 817"/>
              <a:gd name="T8" fmla="*/ 0 w 354"/>
              <a:gd name="T9" fmla="*/ 48 h 817"/>
              <a:gd name="T10" fmla="*/ 16 w 354"/>
              <a:gd name="T11" fmla="*/ 32 h 817"/>
              <a:gd name="T12" fmla="*/ 32 w 354"/>
              <a:gd name="T13" fmla="*/ 16 h 817"/>
              <a:gd name="T14" fmla="*/ 48 w 354"/>
              <a:gd name="T15" fmla="*/ 0 h 817"/>
              <a:gd name="T16" fmla="*/ 96 w 354"/>
              <a:gd name="T17" fmla="*/ 0 h 817"/>
              <a:gd name="T18" fmla="*/ 145 w 354"/>
              <a:gd name="T19" fmla="*/ 0 h 817"/>
              <a:gd name="T20" fmla="*/ 209 w 354"/>
              <a:gd name="T21" fmla="*/ 16 h 817"/>
              <a:gd name="T22" fmla="*/ 306 w 354"/>
              <a:gd name="T23" fmla="*/ 48 h 817"/>
              <a:gd name="T24" fmla="*/ 322 w 354"/>
              <a:gd name="T25" fmla="*/ 225 h 817"/>
              <a:gd name="T26" fmla="*/ 322 w 354"/>
              <a:gd name="T27" fmla="*/ 369 h 817"/>
              <a:gd name="T28" fmla="*/ 338 w 354"/>
              <a:gd name="T29" fmla="*/ 497 h 817"/>
              <a:gd name="T30" fmla="*/ 354 w 354"/>
              <a:gd name="T31" fmla="*/ 593 h 817"/>
              <a:gd name="T32" fmla="*/ 354 w 354"/>
              <a:gd name="T33" fmla="*/ 673 h 817"/>
              <a:gd name="T34" fmla="*/ 354 w 354"/>
              <a:gd name="T35" fmla="*/ 737 h 817"/>
              <a:gd name="T36" fmla="*/ 354 w 354"/>
              <a:gd name="T37" fmla="*/ 769 h 817"/>
              <a:gd name="T38" fmla="*/ 354 w 354"/>
              <a:gd name="T39" fmla="*/ 785 h 817"/>
              <a:gd name="T40" fmla="*/ 338 w 354"/>
              <a:gd name="T41" fmla="*/ 801 h 817"/>
              <a:gd name="T42" fmla="*/ 306 w 354"/>
              <a:gd name="T43" fmla="*/ 817 h 817"/>
              <a:gd name="T44" fmla="*/ 289 w 354"/>
              <a:gd name="T45" fmla="*/ 817 h 817"/>
              <a:gd name="T46" fmla="*/ 273 w 354"/>
              <a:gd name="T47" fmla="*/ 801 h 817"/>
              <a:gd name="T48" fmla="*/ 273 w 354"/>
              <a:gd name="T49" fmla="*/ 769 h 817"/>
              <a:gd name="T50" fmla="*/ 257 w 354"/>
              <a:gd name="T51" fmla="*/ 737 h 817"/>
              <a:gd name="T52" fmla="*/ 241 w 354"/>
              <a:gd name="T53" fmla="*/ 689 h 817"/>
              <a:gd name="T54" fmla="*/ 225 w 354"/>
              <a:gd name="T55" fmla="*/ 641 h 817"/>
              <a:gd name="T56" fmla="*/ 209 w 354"/>
              <a:gd name="T57" fmla="*/ 577 h 817"/>
              <a:gd name="T58" fmla="*/ 193 w 354"/>
              <a:gd name="T59" fmla="*/ 513 h 817"/>
              <a:gd name="T60" fmla="*/ 177 w 354"/>
              <a:gd name="T61" fmla="*/ 433 h 817"/>
              <a:gd name="T62" fmla="*/ 161 w 354"/>
              <a:gd name="T63" fmla="*/ 385 h 817"/>
              <a:gd name="T64" fmla="*/ 145 w 354"/>
              <a:gd name="T65" fmla="*/ 321 h 817"/>
              <a:gd name="T66" fmla="*/ 128 w 354"/>
              <a:gd name="T67" fmla="*/ 273 h 817"/>
              <a:gd name="T68" fmla="*/ 112 w 354"/>
              <a:gd name="T69" fmla="*/ 241 h 817"/>
              <a:gd name="T70" fmla="*/ 96 w 354"/>
              <a:gd name="T71" fmla="*/ 209 h 817"/>
              <a:gd name="T72" fmla="*/ 80 w 354"/>
              <a:gd name="T73" fmla="*/ 193 h 817"/>
              <a:gd name="T74" fmla="*/ 64 w 354"/>
              <a:gd name="T75" fmla="*/ 177 h 817"/>
              <a:gd name="T76" fmla="*/ 64 w 354"/>
              <a:gd name="T77" fmla="*/ 177 h 817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354"/>
              <a:gd name="T118" fmla="*/ 0 h 817"/>
              <a:gd name="T119" fmla="*/ 354 w 354"/>
              <a:gd name="T120" fmla="*/ 817 h 817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354" h="817">
                <a:moveTo>
                  <a:pt x="64" y="177"/>
                </a:moveTo>
                <a:lnTo>
                  <a:pt x="48" y="144"/>
                </a:lnTo>
                <a:lnTo>
                  <a:pt x="32" y="112"/>
                </a:lnTo>
                <a:lnTo>
                  <a:pt x="0" y="64"/>
                </a:lnTo>
                <a:lnTo>
                  <a:pt x="0" y="48"/>
                </a:lnTo>
                <a:lnTo>
                  <a:pt x="16" y="32"/>
                </a:lnTo>
                <a:lnTo>
                  <a:pt x="32" y="16"/>
                </a:lnTo>
                <a:lnTo>
                  <a:pt x="48" y="0"/>
                </a:lnTo>
                <a:lnTo>
                  <a:pt x="96" y="0"/>
                </a:lnTo>
                <a:lnTo>
                  <a:pt x="145" y="0"/>
                </a:lnTo>
                <a:lnTo>
                  <a:pt x="209" y="16"/>
                </a:lnTo>
                <a:lnTo>
                  <a:pt x="306" y="48"/>
                </a:lnTo>
                <a:lnTo>
                  <a:pt x="322" y="225"/>
                </a:lnTo>
                <a:lnTo>
                  <a:pt x="322" y="369"/>
                </a:lnTo>
                <a:lnTo>
                  <a:pt x="338" y="497"/>
                </a:lnTo>
                <a:lnTo>
                  <a:pt x="354" y="593"/>
                </a:lnTo>
                <a:lnTo>
                  <a:pt x="354" y="673"/>
                </a:lnTo>
                <a:lnTo>
                  <a:pt x="354" y="737"/>
                </a:lnTo>
                <a:lnTo>
                  <a:pt x="354" y="769"/>
                </a:lnTo>
                <a:lnTo>
                  <a:pt x="354" y="785"/>
                </a:lnTo>
                <a:lnTo>
                  <a:pt x="338" y="801"/>
                </a:lnTo>
                <a:lnTo>
                  <a:pt x="306" y="817"/>
                </a:lnTo>
                <a:lnTo>
                  <a:pt x="289" y="817"/>
                </a:lnTo>
                <a:lnTo>
                  <a:pt x="273" y="801"/>
                </a:lnTo>
                <a:lnTo>
                  <a:pt x="273" y="769"/>
                </a:lnTo>
                <a:lnTo>
                  <a:pt x="257" y="737"/>
                </a:lnTo>
                <a:lnTo>
                  <a:pt x="241" y="689"/>
                </a:lnTo>
                <a:lnTo>
                  <a:pt x="225" y="641"/>
                </a:lnTo>
                <a:lnTo>
                  <a:pt x="209" y="577"/>
                </a:lnTo>
                <a:lnTo>
                  <a:pt x="193" y="513"/>
                </a:lnTo>
                <a:lnTo>
                  <a:pt x="177" y="433"/>
                </a:lnTo>
                <a:lnTo>
                  <a:pt x="161" y="385"/>
                </a:lnTo>
                <a:lnTo>
                  <a:pt x="145" y="321"/>
                </a:lnTo>
                <a:lnTo>
                  <a:pt x="128" y="273"/>
                </a:lnTo>
                <a:lnTo>
                  <a:pt x="112" y="241"/>
                </a:lnTo>
                <a:lnTo>
                  <a:pt x="96" y="209"/>
                </a:lnTo>
                <a:lnTo>
                  <a:pt x="80" y="193"/>
                </a:lnTo>
                <a:lnTo>
                  <a:pt x="64" y="177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" name="Freeform 38"/>
          <p:cNvSpPr/>
          <p:nvPr/>
        </p:nvSpPr>
        <p:spPr bwMode="auto">
          <a:xfrm>
            <a:off x="6496862" y="1470431"/>
            <a:ext cx="234950" cy="854075"/>
          </a:xfrm>
          <a:custGeom>
            <a:avLst/>
            <a:gdLst>
              <a:gd name="T0" fmla="*/ 322 w 370"/>
              <a:gd name="T1" fmla="*/ 464 h 1345"/>
              <a:gd name="T2" fmla="*/ 322 w 370"/>
              <a:gd name="T3" fmla="*/ 497 h 1345"/>
              <a:gd name="T4" fmla="*/ 322 w 370"/>
              <a:gd name="T5" fmla="*/ 561 h 1345"/>
              <a:gd name="T6" fmla="*/ 306 w 370"/>
              <a:gd name="T7" fmla="*/ 641 h 1345"/>
              <a:gd name="T8" fmla="*/ 306 w 370"/>
              <a:gd name="T9" fmla="*/ 737 h 1345"/>
              <a:gd name="T10" fmla="*/ 306 w 370"/>
              <a:gd name="T11" fmla="*/ 865 h 1345"/>
              <a:gd name="T12" fmla="*/ 306 w 370"/>
              <a:gd name="T13" fmla="*/ 1009 h 1345"/>
              <a:gd name="T14" fmla="*/ 306 w 370"/>
              <a:gd name="T15" fmla="*/ 1169 h 1345"/>
              <a:gd name="T16" fmla="*/ 306 w 370"/>
              <a:gd name="T17" fmla="*/ 1345 h 1345"/>
              <a:gd name="T18" fmla="*/ 145 w 370"/>
              <a:gd name="T19" fmla="*/ 1345 h 1345"/>
              <a:gd name="T20" fmla="*/ 145 w 370"/>
              <a:gd name="T21" fmla="*/ 1137 h 1345"/>
              <a:gd name="T22" fmla="*/ 145 w 370"/>
              <a:gd name="T23" fmla="*/ 929 h 1345"/>
              <a:gd name="T24" fmla="*/ 129 w 370"/>
              <a:gd name="T25" fmla="*/ 769 h 1345"/>
              <a:gd name="T26" fmla="*/ 129 w 370"/>
              <a:gd name="T27" fmla="*/ 625 h 1345"/>
              <a:gd name="T28" fmla="*/ 129 w 370"/>
              <a:gd name="T29" fmla="*/ 497 h 1345"/>
              <a:gd name="T30" fmla="*/ 129 w 370"/>
              <a:gd name="T31" fmla="*/ 400 h 1345"/>
              <a:gd name="T32" fmla="*/ 112 w 370"/>
              <a:gd name="T33" fmla="*/ 336 h 1345"/>
              <a:gd name="T34" fmla="*/ 112 w 370"/>
              <a:gd name="T35" fmla="*/ 288 h 1345"/>
              <a:gd name="T36" fmla="*/ 80 w 370"/>
              <a:gd name="T37" fmla="*/ 192 h 1345"/>
              <a:gd name="T38" fmla="*/ 64 w 370"/>
              <a:gd name="T39" fmla="*/ 144 h 1345"/>
              <a:gd name="T40" fmla="*/ 32 w 370"/>
              <a:gd name="T41" fmla="*/ 112 h 1345"/>
              <a:gd name="T42" fmla="*/ 16 w 370"/>
              <a:gd name="T43" fmla="*/ 80 h 1345"/>
              <a:gd name="T44" fmla="*/ 0 w 370"/>
              <a:gd name="T45" fmla="*/ 64 h 1345"/>
              <a:gd name="T46" fmla="*/ 16 w 370"/>
              <a:gd name="T47" fmla="*/ 32 h 1345"/>
              <a:gd name="T48" fmla="*/ 16 w 370"/>
              <a:gd name="T49" fmla="*/ 16 h 1345"/>
              <a:gd name="T50" fmla="*/ 48 w 370"/>
              <a:gd name="T51" fmla="*/ 0 h 1345"/>
              <a:gd name="T52" fmla="*/ 96 w 370"/>
              <a:gd name="T53" fmla="*/ 0 h 1345"/>
              <a:gd name="T54" fmla="*/ 145 w 370"/>
              <a:gd name="T55" fmla="*/ 16 h 1345"/>
              <a:gd name="T56" fmla="*/ 209 w 370"/>
              <a:gd name="T57" fmla="*/ 48 h 1345"/>
              <a:gd name="T58" fmla="*/ 273 w 370"/>
              <a:gd name="T59" fmla="*/ 80 h 1345"/>
              <a:gd name="T60" fmla="*/ 306 w 370"/>
              <a:gd name="T61" fmla="*/ 112 h 1345"/>
              <a:gd name="T62" fmla="*/ 338 w 370"/>
              <a:gd name="T63" fmla="*/ 144 h 1345"/>
              <a:gd name="T64" fmla="*/ 354 w 370"/>
              <a:gd name="T65" fmla="*/ 160 h 1345"/>
              <a:gd name="T66" fmla="*/ 370 w 370"/>
              <a:gd name="T67" fmla="*/ 208 h 1345"/>
              <a:gd name="T68" fmla="*/ 354 w 370"/>
              <a:gd name="T69" fmla="*/ 272 h 1345"/>
              <a:gd name="T70" fmla="*/ 338 w 370"/>
              <a:gd name="T71" fmla="*/ 352 h 1345"/>
              <a:gd name="T72" fmla="*/ 322 w 370"/>
              <a:gd name="T73" fmla="*/ 464 h 1345"/>
              <a:gd name="T74" fmla="*/ 322 w 370"/>
              <a:gd name="T75" fmla="*/ 464 h 1345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370"/>
              <a:gd name="T115" fmla="*/ 0 h 1345"/>
              <a:gd name="T116" fmla="*/ 370 w 370"/>
              <a:gd name="T117" fmla="*/ 1345 h 1345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370" h="1345">
                <a:moveTo>
                  <a:pt x="322" y="464"/>
                </a:moveTo>
                <a:lnTo>
                  <a:pt x="322" y="497"/>
                </a:lnTo>
                <a:lnTo>
                  <a:pt x="322" y="561"/>
                </a:lnTo>
                <a:lnTo>
                  <a:pt x="306" y="641"/>
                </a:lnTo>
                <a:lnTo>
                  <a:pt x="306" y="737"/>
                </a:lnTo>
                <a:lnTo>
                  <a:pt x="306" y="865"/>
                </a:lnTo>
                <a:lnTo>
                  <a:pt x="306" y="1009"/>
                </a:lnTo>
                <a:lnTo>
                  <a:pt x="306" y="1169"/>
                </a:lnTo>
                <a:lnTo>
                  <a:pt x="306" y="1345"/>
                </a:lnTo>
                <a:lnTo>
                  <a:pt x="145" y="1345"/>
                </a:lnTo>
                <a:lnTo>
                  <a:pt x="145" y="1137"/>
                </a:lnTo>
                <a:lnTo>
                  <a:pt x="145" y="929"/>
                </a:lnTo>
                <a:lnTo>
                  <a:pt x="129" y="769"/>
                </a:lnTo>
                <a:lnTo>
                  <a:pt x="129" y="625"/>
                </a:lnTo>
                <a:lnTo>
                  <a:pt x="129" y="497"/>
                </a:lnTo>
                <a:lnTo>
                  <a:pt x="129" y="400"/>
                </a:lnTo>
                <a:lnTo>
                  <a:pt x="112" y="336"/>
                </a:lnTo>
                <a:lnTo>
                  <a:pt x="112" y="288"/>
                </a:lnTo>
                <a:lnTo>
                  <a:pt x="80" y="192"/>
                </a:lnTo>
                <a:lnTo>
                  <a:pt x="64" y="144"/>
                </a:lnTo>
                <a:lnTo>
                  <a:pt x="32" y="112"/>
                </a:lnTo>
                <a:lnTo>
                  <a:pt x="16" y="80"/>
                </a:lnTo>
                <a:lnTo>
                  <a:pt x="0" y="64"/>
                </a:lnTo>
                <a:lnTo>
                  <a:pt x="16" y="32"/>
                </a:lnTo>
                <a:lnTo>
                  <a:pt x="16" y="16"/>
                </a:lnTo>
                <a:lnTo>
                  <a:pt x="48" y="0"/>
                </a:lnTo>
                <a:lnTo>
                  <a:pt x="96" y="0"/>
                </a:lnTo>
                <a:lnTo>
                  <a:pt x="145" y="16"/>
                </a:lnTo>
                <a:lnTo>
                  <a:pt x="209" y="48"/>
                </a:lnTo>
                <a:lnTo>
                  <a:pt x="273" y="80"/>
                </a:lnTo>
                <a:lnTo>
                  <a:pt x="306" y="112"/>
                </a:lnTo>
                <a:lnTo>
                  <a:pt x="338" y="144"/>
                </a:lnTo>
                <a:lnTo>
                  <a:pt x="354" y="160"/>
                </a:lnTo>
                <a:lnTo>
                  <a:pt x="370" y="208"/>
                </a:lnTo>
                <a:lnTo>
                  <a:pt x="354" y="272"/>
                </a:lnTo>
                <a:lnTo>
                  <a:pt x="338" y="352"/>
                </a:lnTo>
                <a:lnTo>
                  <a:pt x="322" y="464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" name="Freeform 39"/>
          <p:cNvSpPr/>
          <p:nvPr/>
        </p:nvSpPr>
        <p:spPr bwMode="auto">
          <a:xfrm>
            <a:off x="6649262" y="1735544"/>
            <a:ext cx="552450" cy="193675"/>
          </a:xfrm>
          <a:custGeom>
            <a:avLst/>
            <a:gdLst>
              <a:gd name="T0" fmla="*/ 547 w 869"/>
              <a:gd name="T1" fmla="*/ 241 h 305"/>
              <a:gd name="T2" fmla="*/ 403 w 869"/>
              <a:gd name="T3" fmla="*/ 273 h 305"/>
              <a:gd name="T4" fmla="*/ 274 w 869"/>
              <a:gd name="T5" fmla="*/ 289 h 305"/>
              <a:gd name="T6" fmla="*/ 129 w 869"/>
              <a:gd name="T7" fmla="*/ 305 h 305"/>
              <a:gd name="T8" fmla="*/ 0 w 869"/>
              <a:gd name="T9" fmla="*/ 305 h 305"/>
              <a:gd name="T10" fmla="*/ 0 w 869"/>
              <a:gd name="T11" fmla="*/ 177 h 305"/>
              <a:gd name="T12" fmla="*/ 81 w 869"/>
              <a:gd name="T13" fmla="*/ 177 h 305"/>
              <a:gd name="T14" fmla="*/ 161 w 869"/>
              <a:gd name="T15" fmla="*/ 161 h 305"/>
              <a:gd name="T16" fmla="*/ 258 w 869"/>
              <a:gd name="T17" fmla="*/ 129 h 305"/>
              <a:gd name="T18" fmla="*/ 354 w 869"/>
              <a:gd name="T19" fmla="*/ 81 h 305"/>
              <a:gd name="T20" fmla="*/ 451 w 869"/>
              <a:gd name="T21" fmla="*/ 48 h 305"/>
              <a:gd name="T22" fmla="*/ 547 w 869"/>
              <a:gd name="T23" fmla="*/ 16 h 305"/>
              <a:gd name="T24" fmla="*/ 612 w 869"/>
              <a:gd name="T25" fmla="*/ 0 h 305"/>
              <a:gd name="T26" fmla="*/ 676 w 869"/>
              <a:gd name="T27" fmla="*/ 0 h 305"/>
              <a:gd name="T28" fmla="*/ 741 w 869"/>
              <a:gd name="T29" fmla="*/ 0 h 305"/>
              <a:gd name="T30" fmla="*/ 773 w 869"/>
              <a:gd name="T31" fmla="*/ 16 h 305"/>
              <a:gd name="T32" fmla="*/ 805 w 869"/>
              <a:gd name="T33" fmla="*/ 32 h 305"/>
              <a:gd name="T34" fmla="*/ 837 w 869"/>
              <a:gd name="T35" fmla="*/ 64 h 305"/>
              <a:gd name="T36" fmla="*/ 853 w 869"/>
              <a:gd name="T37" fmla="*/ 81 h 305"/>
              <a:gd name="T38" fmla="*/ 869 w 869"/>
              <a:gd name="T39" fmla="*/ 113 h 305"/>
              <a:gd name="T40" fmla="*/ 869 w 869"/>
              <a:gd name="T41" fmla="*/ 129 h 305"/>
              <a:gd name="T42" fmla="*/ 869 w 869"/>
              <a:gd name="T43" fmla="*/ 145 h 305"/>
              <a:gd name="T44" fmla="*/ 853 w 869"/>
              <a:gd name="T45" fmla="*/ 145 h 305"/>
              <a:gd name="T46" fmla="*/ 837 w 869"/>
              <a:gd name="T47" fmla="*/ 161 h 305"/>
              <a:gd name="T48" fmla="*/ 805 w 869"/>
              <a:gd name="T49" fmla="*/ 161 h 305"/>
              <a:gd name="T50" fmla="*/ 773 w 869"/>
              <a:gd name="T51" fmla="*/ 177 h 305"/>
              <a:gd name="T52" fmla="*/ 725 w 869"/>
              <a:gd name="T53" fmla="*/ 193 h 305"/>
              <a:gd name="T54" fmla="*/ 676 w 869"/>
              <a:gd name="T55" fmla="*/ 209 h 305"/>
              <a:gd name="T56" fmla="*/ 612 w 869"/>
              <a:gd name="T57" fmla="*/ 225 h 305"/>
              <a:gd name="T58" fmla="*/ 547 w 869"/>
              <a:gd name="T59" fmla="*/ 241 h 305"/>
              <a:gd name="T60" fmla="*/ 547 w 869"/>
              <a:gd name="T61" fmla="*/ 241 h 30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869"/>
              <a:gd name="T94" fmla="*/ 0 h 305"/>
              <a:gd name="T95" fmla="*/ 869 w 869"/>
              <a:gd name="T96" fmla="*/ 305 h 305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869" h="305">
                <a:moveTo>
                  <a:pt x="547" y="241"/>
                </a:moveTo>
                <a:lnTo>
                  <a:pt x="403" y="273"/>
                </a:lnTo>
                <a:lnTo>
                  <a:pt x="274" y="289"/>
                </a:lnTo>
                <a:lnTo>
                  <a:pt x="129" y="305"/>
                </a:lnTo>
                <a:lnTo>
                  <a:pt x="0" y="305"/>
                </a:lnTo>
                <a:lnTo>
                  <a:pt x="0" y="177"/>
                </a:lnTo>
                <a:lnTo>
                  <a:pt x="81" y="177"/>
                </a:lnTo>
                <a:lnTo>
                  <a:pt x="161" y="161"/>
                </a:lnTo>
                <a:lnTo>
                  <a:pt x="258" y="129"/>
                </a:lnTo>
                <a:lnTo>
                  <a:pt x="354" y="81"/>
                </a:lnTo>
                <a:lnTo>
                  <a:pt x="451" y="48"/>
                </a:lnTo>
                <a:lnTo>
                  <a:pt x="547" y="16"/>
                </a:lnTo>
                <a:lnTo>
                  <a:pt x="612" y="0"/>
                </a:lnTo>
                <a:lnTo>
                  <a:pt x="676" y="0"/>
                </a:lnTo>
                <a:lnTo>
                  <a:pt x="741" y="0"/>
                </a:lnTo>
                <a:lnTo>
                  <a:pt x="773" y="16"/>
                </a:lnTo>
                <a:lnTo>
                  <a:pt x="805" y="32"/>
                </a:lnTo>
                <a:lnTo>
                  <a:pt x="837" y="64"/>
                </a:lnTo>
                <a:lnTo>
                  <a:pt x="853" y="81"/>
                </a:lnTo>
                <a:lnTo>
                  <a:pt x="869" y="113"/>
                </a:lnTo>
                <a:lnTo>
                  <a:pt x="869" y="129"/>
                </a:lnTo>
                <a:lnTo>
                  <a:pt x="869" y="145"/>
                </a:lnTo>
                <a:lnTo>
                  <a:pt x="853" y="145"/>
                </a:lnTo>
                <a:lnTo>
                  <a:pt x="837" y="161"/>
                </a:lnTo>
                <a:lnTo>
                  <a:pt x="805" y="161"/>
                </a:lnTo>
                <a:lnTo>
                  <a:pt x="773" y="177"/>
                </a:lnTo>
                <a:lnTo>
                  <a:pt x="725" y="193"/>
                </a:lnTo>
                <a:lnTo>
                  <a:pt x="676" y="209"/>
                </a:lnTo>
                <a:lnTo>
                  <a:pt x="612" y="225"/>
                </a:lnTo>
                <a:lnTo>
                  <a:pt x="547" y="241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" name="Freeform 40"/>
          <p:cNvSpPr/>
          <p:nvPr/>
        </p:nvSpPr>
        <p:spPr bwMode="auto">
          <a:xfrm>
            <a:off x="6250799" y="2203856"/>
            <a:ext cx="971550" cy="477838"/>
          </a:xfrm>
          <a:custGeom>
            <a:avLst/>
            <a:gdLst>
              <a:gd name="T0" fmla="*/ 1208 w 1530"/>
              <a:gd name="T1" fmla="*/ 0 h 753"/>
              <a:gd name="T2" fmla="*/ 1224 w 1530"/>
              <a:gd name="T3" fmla="*/ 16 h 753"/>
              <a:gd name="T4" fmla="*/ 1272 w 1530"/>
              <a:gd name="T5" fmla="*/ 32 h 753"/>
              <a:gd name="T6" fmla="*/ 1320 w 1530"/>
              <a:gd name="T7" fmla="*/ 48 h 753"/>
              <a:gd name="T8" fmla="*/ 1385 w 1530"/>
              <a:gd name="T9" fmla="*/ 96 h 753"/>
              <a:gd name="T10" fmla="*/ 1449 w 1530"/>
              <a:gd name="T11" fmla="*/ 128 h 753"/>
              <a:gd name="T12" fmla="*/ 1497 w 1530"/>
              <a:gd name="T13" fmla="*/ 160 h 753"/>
              <a:gd name="T14" fmla="*/ 1514 w 1530"/>
              <a:gd name="T15" fmla="*/ 192 h 753"/>
              <a:gd name="T16" fmla="*/ 1530 w 1530"/>
              <a:gd name="T17" fmla="*/ 208 h 753"/>
              <a:gd name="T18" fmla="*/ 1530 w 1530"/>
              <a:gd name="T19" fmla="*/ 240 h 753"/>
              <a:gd name="T20" fmla="*/ 1514 w 1530"/>
              <a:gd name="T21" fmla="*/ 256 h 753"/>
              <a:gd name="T22" fmla="*/ 1481 w 1530"/>
              <a:gd name="T23" fmla="*/ 272 h 753"/>
              <a:gd name="T24" fmla="*/ 1433 w 1530"/>
              <a:gd name="T25" fmla="*/ 304 h 753"/>
              <a:gd name="T26" fmla="*/ 1417 w 1530"/>
              <a:gd name="T27" fmla="*/ 320 h 753"/>
              <a:gd name="T28" fmla="*/ 1385 w 1530"/>
              <a:gd name="T29" fmla="*/ 336 h 753"/>
              <a:gd name="T30" fmla="*/ 1353 w 1530"/>
              <a:gd name="T31" fmla="*/ 385 h 753"/>
              <a:gd name="T32" fmla="*/ 1320 w 1530"/>
              <a:gd name="T33" fmla="*/ 433 h 753"/>
              <a:gd name="T34" fmla="*/ 1304 w 1530"/>
              <a:gd name="T35" fmla="*/ 497 h 753"/>
              <a:gd name="T36" fmla="*/ 1256 w 1530"/>
              <a:gd name="T37" fmla="*/ 577 h 753"/>
              <a:gd name="T38" fmla="*/ 1224 w 1530"/>
              <a:gd name="T39" fmla="*/ 657 h 753"/>
              <a:gd name="T40" fmla="*/ 1192 w 1530"/>
              <a:gd name="T41" fmla="*/ 753 h 753"/>
              <a:gd name="T42" fmla="*/ 1015 w 1530"/>
              <a:gd name="T43" fmla="*/ 753 h 753"/>
              <a:gd name="T44" fmla="*/ 1047 w 1530"/>
              <a:gd name="T45" fmla="*/ 625 h 753"/>
              <a:gd name="T46" fmla="*/ 1063 w 1530"/>
              <a:gd name="T47" fmla="*/ 529 h 753"/>
              <a:gd name="T48" fmla="*/ 1079 w 1530"/>
              <a:gd name="T49" fmla="*/ 433 h 753"/>
              <a:gd name="T50" fmla="*/ 1079 w 1530"/>
              <a:gd name="T51" fmla="*/ 369 h 753"/>
              <a:gd name="T52" fmla="*/ 1079 w 1530"/>
              <a:gd name="T53" fmla="*/ 304 h 753"/>
              <a:gd name="T54" fmla="*/ 1079 w 1530"/>
              <a:gd name="T55" fmla="*/ 256 h 753"/>
              <a:gd name="T56" fmla="*/ 1079 w 1530"/>
              <a:gd name="T57" fmla="*/ 224 h 753"/>
              <a:gd name="T58" fmla="*/ 1079 w 1530"/>
              <a:gd name="T59" fmla="*/ 208 h 753"/>
              <a:gd name="T60" fmla="*/ 1063 w 1530"/>
              <a:gd name="T61" fmla="*/ 208 h 753"/>
              <a:gd name="T62" fmla="*/ 1047 w 1530"/>
              <a:gd name="T63" fmla="*/ 208 h 753"/>
              <a:gd name="T64" fmla="*/ 998 w 1530"/>
              <a:gd name="T65" fmla="*/ 208 h 753"/>
              <a:gd name="T66" fmla="*/ 966 w 1530"/>
              <a:gd name="T67" fmla="*/ 224 h 753"/>
              <a:gd name="T68" fmla="*/ 902 w 1530"/>
              <a:gd name="T69" fmla="*/ 224 h 753"/>
              <a:gd name="T70" fmla="*/ 837 w 1530"/>
              <a:gd name="T71" fmla="*/ 240 h 753"/>
              <a:gd name="T72" fmla="*/ 757 w 1530"/>
              <a:gd name="T73" fmla="*/ 256 h 753"/>
              <a:gd name="T74" fmla="*/ 676 w 1530"/>
              <a:gd name="T75" fmla="*/ 272 h 753"/>
              <a:gd name="T76" fmla="*/ 483 w 1530"/>
              <a:gd name="T77" fmla="*/ 304 h 753"/>
              <a:gd name="T78" fmla="*/ 306 w 1530"/>
              <a:gd name="T79" fmla="*/ 320 h 753"/>
              <a:gd name="T80" fmla="*/ 145 w 1530"/>
              <a:gd name="T81" fmla="*/ 336 h 753"/>
              <a:gd name="T82" fmla="*/ 0 w 1530"/>
              <a:gd name="T83" fmla="*/ 336 h 753"/>
              <a:gd name="T84" fmla="*/ 0 w 1530"/>
              <a:gd name="T85" fmla="*/ 240 h 753"/>
              <a:gd name="T86" fmla="*/ 33 w 1530"/>
              <a:gd name="T87" fmla="*/ 240 h 753"/>
              <a:gd name="T88" fmla="*/ 65 w 1530"/>
              <a:gd name="T89" fmla="*/ 240 h 753"/>
              <a:gd name="T90" fmla="*/ 161 w 1530"/>
              <a:gd name="T91" fmla="*/ 224 h 753"/>
              <a:gd name="T92" fmla="*/ 274 w 1530"/>
              <a:gd name="T93" fmla="*/ 208 h 753"/>
              <a:gd name="T94" fmla="*/ 419 w 1530"/>
              <a:gd name="T95" fmla="*/ 192 h 753"/>
              <a:gd name="T96" fmla="*/ 564 w 1530"/>
              <a:gd name="T97" fmla="*/ 160 h 753"/>
              <a:gd name="T98" fmla="*/ 693 w 1530"/>
              <a:gd name="T99" fmla="*/ 128 h 753"/>
              <a:gd name="T100" fmla="*/ 805 w 1530"/>
              <a:gd name="T101" fmla="*/ 112 h 753"/>
              <a:gd name="T102" fmla="*/ 886 w 1530"/>
              <a:gd name="T103" fmla="*/ 96 h 753"/>
              <a:gd name="T104" fmla="*/ 950 w 1530"/>
              <a:gd name="T105" fmla="*/ 96 h 753"/>
              <a:gd name="T106" fmla="*/ 1015 w 1530"/>
              <a:gd name="T107" fmla="*/ 80 h 753"/>
              <a:gd name="T108" fmla="*/ 1063 w 1530"/>
              <a:gd name="T109" fmla="*/ 48 h 753"/>
              <a:gd name="T110" fmla="*/ 1095 w 1530"/>
              <a:gd name="T111" fmla="*/ 32 h 753"/>
              <a:gd name="T112" fmla="*/ 1127 w 1530"/>
              <a:gd name="T113" fmla="*/ 16 h 753"/>
              <a:gd name="T114" fmla="*/ 1159 w 1530"/>
              <a:gd name="T115" fmla="*/ 0 h 753"/>
              <a:gd name="T116" fmla="*/ 1175 w 1530"/>
              <a:gd name="T117" fmla="*/ 0 h 753"/>
              <a:gd name="T118" fmla="*/ 1208 w 1530"/>
              <a:gd name="T119" fmla="*/ 0 h 753"/>
              <a:gd name="T120" fmla="*/ 1208 w 1530"/>
              <a:gd name="T121" fmla="*/ 0 h 75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1530"/>
              <a:gd name="T184" fmla="*/ 0 h 753"/>
              <a:gd name="T185" fmla="*/ 1530 w 1530"/>
              <a:gd name="T186" fmla="*/ 753 h 753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1530" h="753">
                <a:moveTo>
                  <a:pt x="1208" y="0"/>
                </a:moveTo>
                <a:lnTo>
                  <a:pt x="1224" y="16"/>
                </a:lnTo>
                <a:lnTo>
                  <a:pt x="1272" y="32"/>
                </a:lnTo>
                <a:lnTo>
                  <a:pt x="1320" y="48"/>
                </a:lnTo>
                <a:lnTo>
                  <a:pt x="1385" y="96"/>
                </a:lnTo>
                <a:lnTo>
                  <a:pt x="1449" y="128"/>
                </a:lnTo>
                <a:lnTo>
                  <a:pt x="1497" y="160"/>
                </a:lnTo>
                <a:lnTo>
                  <a:pt x="1514" y="192"/>
                </a:lnTo>
                <a:lnTo>
                  <a:pt x="1530" y="208"/>
                </a:lnTo>
                <a:lnTo>
                  <a:pt x="1530" y="240"/>
                </a:lnTo>
                <a:lnTo>
                  <a:pt x="1514" y="256"/>
                </a:lnTo>
                <a:lnTo>
                  <a:pt x="1481" y="272"/>
                </a:lnTo>
                <a:lnTo>
                  <a:pt x="1433" y="304"/>
                </a:lnTo>
                <a:lnTo>
                  <a:pt x="1417" y="320"/>
                </a:lnTo>
                <a:lnTo>
                  <a:pt x="1385" y="336"/>
                </a:lnTo>
                <a:lnTo>
                  <a:pt x="1353" y="385"/>
                </a:lnTo>
                <a:lnTo>
                  <a:pt x="1320" y="433"/>
                </a:lnTo>
                <a:lnTo>
                  <a:pt x="1304" y="497"/>
                </a:lnTo>
                <a:lnTo>
                  <a:pt x="1256" y="577"/>
                </a:lnTo>
                <a:lnTo>
                  <a:pt x="1224" y="657"/>
                </a:lnTo>
                <a:lnTo>
                  <a:pt x="1192" y="753"/>
                </a:lnTo>
                <a:lnTo>
                  <a:pt x="1015" y="753"/>
                </a:lnTo>
                <a:lnTo>
                  <a:pt x="1047" y="625"/>
                </a:lnTo>
                <a:lnTo>
                  <a:pt x="1063" y="529"/>
                </a:lnTo>
                <a:lnTo>
                  <a:pt x="1079" y="433"/>
                </a:lnTo>
                <a:lnTo>
                  <a:pt x="1079" y="369"/>
                </a:lnTo>
                <a:lnTo>
                  <a:pt x="1079" y="304"/>
                </a:lnTo>
                <a:lnTo>
                  <a:pt x="1079" y="256"/>
                </a:lnTo>
                <a:lnTo>
                  <a:pt x="1079" y="224"/>
                </a:lnTo>
                <a:lnTo>
                  <a:pt x="1079" y="208"/>
                </a:lnTo>
                <a:lnTo>
                  <a:pt x="1063" y="208"/>
                </a:lnTo>
                <a:lnTo>
                  <a:pt x="1047" y="208"/>
                </a:lnTo>
                <a:lnTo>
                  <a:pt x="998" y="208"/>
                </a:lnTo>
                <a:lnTo>
                  <a:pt x="966" y="224"/>
                </a:lnTo>
                <a:lnTo>
                  <a:pt x="902" y="224"/>
                </a:lnTo>
                <a:lnTo>
                  <a:pt x="837" y="240"/>
                </a:lnTo>
                <a:lnTo>
                  <a:pt x="757" y="256"/>
                </a:lnTo>
                <a:lnTo>
                  <a:pt x="676" y="272"/>
                </a:lnTo>
                <a:lnTo>
                  <a:pt x="483" y="304"/>
                </a:lnTo>
                <a:lnTo>
                  <a:pt x="306" y="320"/>
                </a:lnTo>
                <a:lnTo>
                  <a:pt x="145" y="336"/>
                </a:lnTo>
                <a:lnTo>
                  <a:pt x="0" y="336"/>
                </a:lnTo>
                <a:lnTo>
                  <a:pt x="0" y="240"/>
                </a:lnTo>
                <a:lnTo>
                  <a:pt x="33" y="240"/>
                </a:lnTo>
                <a:lnTo>
                  <a:pt x="65" y="240"/>
                </a:lnTo>
                <a:lnTo>
                  <a:pt x="161" y="224"/>
                </a:lnTo>
                <a:lnTo>
                  <a:pt x="274" y="208"/>
                </a:lnTo>
                <a:lnTo>
                  <a:pt x="419" y="192"/>
                </a:lnTo>
                <a:lnTo>
                  <a:pt x="564" y="160"/>
                </a:lnTo>
                <a:lnTo>
                  <a:pt x="693" y="128"/>
                </a:lnTo>
                <a:lnTo>
                  <a:pt x="805" y="112"/>
                </a:lnTo>
                <a:lnTo>
                  <a:pt x="886" y="96"/>
                </a:lnTo>
                <a:lnTo>
                  <a:pt x="950" y="96"/>
                </a:lnTo>
                <a:lnTo>
                  <a:pt x="1015" y="80"/>
                </a:lnTo>
                <a:lnTo>
                  <a:pt x="1063" y="48"/>
                </a:lnTo>
                <a:lnTo>
                  <a:pt x="1095" y="32"/>
                </a:lnTo>
                <a:lnTo>
                  <a:pt x="1127" y="16"/>
                </a:lnTo>
                <a:lnTo>
                  <a:pt x="1159" y="0"/>
                </a:lnTo>
                <a:lnTo>
                  <a:pt x="1175" y="0"/>
                </a:lnTo>
                <a:lnTo>
                  <a:pt x="1208" y="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" name="Freeform 41"/>
          <p:cNvSpPr/>
          <p:nvPr/>
        </p:nvSpPr>
        <p:spPr bwMode="auto">
          <a:xfrm>
            <a:off x="6363512" y="2610256"/>
            <a:ext cx="725487" cy="173038"/>
          </a:xfrm>
          <a:custGeom>
            <a:avLst/>
            <a:gdLst>
              <a:gd name="T0" fmla="*/ 515 w 1142"/>
              <a:gd name="T1" fmla="*/ 80 h 272"/>
              <a:gd name="T2" fmla="*/ 611 w 1142"/>
              <a:gd name="T3" fmla="*/ 64 h 272"/>
              <a:gd name="T4" fmla="*/ 708 w 1142"/>
              <a:gd name="T5" fmla="*/ 48 h 272"/>
              <a:gd name="T6" fmla="*/ 772 w 1142"/>
              <a:gd name="T7" fmla="*/ 32 h 272"/>
              <a:gd name="T8" fmla="*/ 837 w 1142"/>
              <a:gd name="T9" fmla="*/ 32 h 272"/>
              <a:gd name="T10" fmla="*/ 901 w 1142"/>
              <a:gd name="T11" fmla="*/ 16 h 272"/>
              <a:gd name="T12" fmla="*/ 933 w 1142"/>
              <a:gd name="T13" fmla="*/ 16 h 272"/>
              <a:gd name="T14" fmla="*/ 965 w 1142"/>
              <a:gd name="T15" fmla="*/ 0 h 272"/>
              <a:gd name="T16" fmla="*/ 981 w 1142"/>
              <a:gd name="T17" fmla="*/ 0 h 272"/>
              <a:gd name="T18" fmla="*/ 1046 w 1142"/>
              <a:gd name="T19" fmla="*/ 0 h 272"/>
              <a:gd name="T20" fmla="*/ 1094 w 1142"/>
              <a:gd name="T21" fmla="*/ 16 h 272"/>
              <a:gd name="T22" fmla="*/ 1110 w 1142"/>
              <a:gd name="T23" fmla="*/ 32 h 272"/>
              <a:gd name="T24" fmla="*/ 1126 w 1142"/>
              <a:gd name="T25" fmla="*/ 48 h 272"/>
              <a:gd name="T26" fmla="*/ 1142 w 1142"/>
              <a:gd name="T27" fmla="*/ 64 h 272"/>
              <a:gd name="T28" fmla="*/ 1142 w 1142"/>
              <a:gd name="T29" fmla="*/ 80 h 272"/>
              <a:gd name="T30" fmla="*/ 1142 w 1142"/>
              <a:gd name="T31" fmla="*/ 96 h 272"/>
              <a:gd name="T32" fmla="*/ 1126 w 1142"/>
              <a:gd name="T33" fmla="*/ 112 h 272"/>
              <a:gd name="T34" fmla="*/ 1110 w 1142"/>
              <a:gd name="T35" fmla="*/ 112 h 272"/>
              <a:gd name="T36" fmla="*/ 1094 w 1142"/>
              <a:gd name="T37" fmla="*/ 128 h 272"/>
              <a:gd name="T38" fmla="*/ 1078 w 1142"/>
              <a:gd name="T39" fmla="*/ 128 h 272"/>
              <a:gd name="T40" fmla="*/ 1062 w 1142"/>
              <a:gd name="T41" fmla="*/ 144 h 272"/>
              <a:gd name="T42" fmla="*/ 1030 w 1142"/>
              <a:gd name="T43" fmla="*/ 144 h 272"/>
              <a:gd name="T44" fmla="*/ 997 w 1142"/>
              <a:gd name="T45" fmla="*/ 144 h 272"/>
              <a:gd name="T46" fmla="*/ 965 w 1142"/>
              <a:gd name="T47" fmla="*/ 160 h 272"/>
              <a:gd name="T48" fmla="*/ 917 w 1142"/>
              <a:gd name="T49" fmla="*/ 160 h 272"/>
              <a:gd name="T50" fmla="*/ 853 w 1142"/>
              <a:gd name="T51" fmla="*/ 176 h 272"/>
              <a:gd name="T52" fmla="*/ 788 w 1142"/>
              <a:gd name="T53" fmla="*/ 176 h 272"/>
              <a:gd name="T54" fmla="*/ 708 w 1142"/>
              <a:gd name="T55" fmla="*/ 192 h 272"/>
              <a:gd name="T56" fmla="*/ 643 w 1142"/>
              <a:gd name="T57" fmla="*/ 192 h 272"/>
              <a:gd name="T58" fmla="*/ 547 w 1142"/>
              <a:gd name="T59" fmla="*/ 208 h 272"/>
              <a:gd name="T60" fmla="*/ 450 w 1142"/>
              <a:gd name="T61" fmla="*/ 224 h 272"/>
              <a:gd name="T62" fmla="*/ 354 w 1142"/>
              <a:gd name="T63" fmla="*/ 224 h 272"/>
              <a:gd name="T64" fmla="*/ 241 w 1142"/>
              <a:gd name="T65" fmla="*/ 240 h 272"/>
              <a:gd name="T66" fmla="*/ 128 w 1142"/>
              <a:gd name="T67" fmla="*/ 256 h 272"/>
              <a:gd name="T68" fmla="*/ 0 w 1142"/>
              <a:gd name="T69" fmla="*/ 272 h 272"/>
              <a:gd name="T70" fmla="*/ 0 w 1142"/>
              <a:gd name="T71" fmla="*/ 160 h 272"/>
              <a:gd name="T72" fmla="*/ 32 w 1142"/>
              <a:gd name="T73" fmla="*/ 160 h 272"/>
              <a:gd name="T74" fmla="*/ 80 w 1142"/>
              <a:gd name="T75" fmla="*/ 144 h 272"/>
              <a:gd name="T76" fmla="*/ 128 w 1142"/>
              <a:gd name="T77" fmla="*/ 144 h 272"/>
              <a:gd name="T78" fmla="*/ 177 w 1142"/>
              <a:gd name="T79" fmla="*/ 128 h 272"/>
              <a:gd name="T80" fmla="*/ 257 w 1142"/>
              <a:gd name="T81" fmla="*/ 112 h 272"/>
              <a:gd name="T82" fmla="*/ 338 w 1142"/>
              <a:gd name="T83" fmla="*/ 96 h 272"/>
              <a:gd name="T84" fmla="*/ 418 w 1142"/>
              <a:gd name="T85" fmla="*/ 96 h 272"/>
              <a:gd name="T86" fmla="*/ 515 w 1142"/>
              <a:gd name="T87" fmla="*/ 80 h 272"/>
              <a:gd name="T88" fmla="*/ 515 w 1142"/>
              <a:gd name="T89" fmla="*/ 80 h 272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142"/>
              <a:gd name="T136" fmla="*/ 0 h 272"/>
              <a:gd name="T137" fmla="*/ 1142 w 1142"/>
              <a:gd name="T138" fmla="*/ 272 h 272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142" h="272">
                <a:moveTo>
                  <a:pt x="515" y="80"/>
                </a:moveTo>
                <a:lnTo>
                  <a:pt x="611" y="64"/>
                </a:lnTo>
                <a:lnTo>
                  <a:pt x="708" y="48"/>
                </a:lnTo>
                <a:lnTo>
                  <a:pt x="772" y="32"/>
                </a:lnTo>
                <a:lnTo>
                  <a:pt x="837" y="32"/>
                </a:lnTo>
                <a:lnTo>
                  <a:pt x="901" y="16"/>
                </a:lnTo>
                <a:lnTo>
                  <a:pt x="933" y="16"/>
                </a:lnTo>
                <a:lnTo>
                  <a:pt x="965" y="0"/>
                </a:lnTo>
                <a:lnTo>
                  <a:pt x="981" y="0"/>
                </a:lnTo>
                <a:lnTo>
                  <a:pt x="1046" y="0"/>
                </a:lnTo>
                <a:lnTo>
                  <a:pt x="1094" y="16"/>
                </a:lnTo>
                <a:lnTo>
                  <a:pt x="1110" y="32"/>
                </a:lnTo>
                <a:lnTo>
                  <a:pt x="1126" y="48"/>
                </a:lnTo>
                <a:lnTo>
                  <a:pt x="1142" y="64"/>
                </a:lnTo>
                <a:lnTo>
                  <a:pt x="1142" y="80"/>
                </a:lnTo>
                <a:lnTo>
                  <a:pt x="1142" y="96"/>
                </a:lnTo>
                <a:lnTo>
                  <a:pt x="1126" y="112"/>
                </a:lnTo>
                <a:lnTo>
                  <a:pt x="1110" y="112"/>
                </a:lnTo>
                <a:lnTo>
                  <a:pt x="1094" y="128"/>
                </a:lnTo>
                <a:lnTo>
                  <a:pt x="1078" y="128"/>
                </a:lnTo>
                <a:lnTo>
                  <a:pt x="1062" y="144"/>
                </a:lnTo>
                <a:lnTo>
                  <a:pt x="1030" y="144"/>
                </a:lnTo>
                <a:lnTo>
                  <a:pt x="997" y="144"/>
                </a:lnTo>
                <a:lnTo>
                  <a:pt x="965" y="160"/>
                </a:lnTo>
                <a:lnTo>
                  <a:pt x="917" y="160"/>
                </a:lnTo>
                <a:lnTo>
                  <a:pt x="853" y="176"/>
                </a:lnTo>
                <a:lnTo>
                  <a:pt x="788" y="176"/>
                </a:lnTo>
                <a:lnTo>
                  <a:pt x="708" y="192"/>
                </a:lnTo>
                <a:lnTo>
                  <a:pt x="643" y="192"/>
                </a:lnTo>
                <a:lnTo>
                  <a:pt x="547" y="208"/>
                </a:lnTo>
                <a:lnTo>
                  <a:pt x="450" y="224"/>
                </a:lnTo>
                <a:lnTo>
                  <a:pt x="354" y="224"/>
                </a:lnTo>
                <a:lnTo>
                  <a:pt x="241" y="240"/>
                </a:lnTo>
                <a:lnTo>
                  <a:pt x="128" y="256"/>
                </a:lnTo>
                <a:lnTo>
                  <a:pt x="0" y="272"/>
                </a:lnTo>
                <a:lnTo>
                  <a:pt x="0" y="160"/>
                </a:lnTo>
                <a:lnTo>
                  <a:pt x="32" y="160"/>
                </a:lnTo>
                <a:lnTo>
                  <a:pt x="80" y="144"/>
                </a:lnTo>
                <a:lnTo>
                  <a:pt x="128" y="144"/>
                </a:lnTo>
                <a:lnTo>
                  <a:pt x="177" y="128"/>
                </a:lnTo>
                <a:lnTo>
                  <a:pt x="257" y="112"/>
                </a:lnTo>
                <a:lnTo>
                  <a:pt x="338" y="96"/>
                </a:lnTo>
                <a:lnTo>
                  <a:pt x="418" y="96"/>
                </a:lnTo>
                <a:lnTo>
                  <a:pt x="515" y="8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" name="Freeform 43"/>
          <p:cNvSpPr/>
          <p:nvPr/>
        </p:nvSpPr>
        <p:spPr bwMode="auto">
          <a:xfrm>
            <a:off x="6271437" y="3016656"/>
            <a:ext cx="255587" cy="254000"/>
          </a:xfrm>
          <a:custGeom>
            <a:avLst/>
            <a:gdLst>
              <a:gd name="T0" fmla="*/ 0 w 402"/>
              <a:gd name="T1" fmla="*/ 16 h 401"/>
              <a:gd name="T2" fmla="*/ 16 w 402"/>
              <a:gd name="T3" fmla="*/ 16 h 401"/>
              <a:gd name="T4" fmla="*/ 32 w 402"/>
              <a:gd name="T5" fmla="*/ 0 h 401"/>
              <a:gd name="T6" fmla="*/ 64 w 402"/>
              <a:gd name="T7" fmla="*/ 0 h 401"/>
              <a:gd name="T8" fmla="*/ 96 w 402"/>
              <a:gd name="T9" fmla="*/ 0 h 401"/>
              <a:gd name="T10" fmla="*/ 145 w 402"/>
              <a:gd name="T11" fmla="*/ 0 h 401"/>
              <a:gd name="T12" fmla="*/ 177 w 402"/>
              <a:gd name="T13" fmla="*/ 0 h 401"/>
              <a:gd name="T14" fmla="*/ 225 w 402"/>
              <a:gd name="T15" fmla="*/ 16 h 401"/>
              <a:gd name="T16" fmla="*/ 273 w 402"/>
              <a:gd name="T17" fmla="*/ 48 h 401"/>
              <a:gd name="T18" fmla="*/ 322 w 402"/>
              <a:gd name="T19" fmla="*/ 80 h 401"/>
              <a:gd name="T20" fmla="*/ 354 w 402"/>
              <a:gd name="T21" fmla="*/ 113 h 401"/>
              <a:gd name="T22" fmla="*/ 370 w 402"/>
              <a:gd name="T23" fmla="*/ 161 h 401"/>
              <a:gd name="T24" fmla="*/ 386 w 402"/>
              <a:gd name="T25" fmla="*/ 209 h 401"/>
              <a:gd name="T26" fmla="*/ 402 w 402"/>
              <a:gd name="T27" fmla="*/ 273 h 401"/>
              <a:gd name="T28" fmla="*/ 386 w 402"/>
              <a:gd name="T29" fmla="*/ 337 h 401"/>
              <a:gd name="T30" fmla="*/ 370 w 402"/>
              <a:gd name="T31" fmla="*/ 369 h 401"/>
              <a:gd name="T32" fmla="*/ 370 w 402"/>
              <a:gd name="T33" fmla="*/ 385 h 401"/>
              <a:gd name="T34" fmla="*/ 338 w 402"/>
              <a:gd name="T35" fmla="*/ 401 h 401"/>
              <a:gd name="T36" fmla="*/ 322 w 402"/>
              <a:gd name="T37" fmla="*/ 401 h 401"/>
              <a:gd name="T38" fmla="*/ 289 w 402"/>
              <a:gd name="T39" fmla="*/ 385 h 401"/>
              <a:gd name="T40" fmla="*/ 257 w 402"/>
              <a:gd name="T41" fmla="*/ 353 h 401"/>
              <a:gd name="T42" fmla="*/ 209 w 402"/>
              <a:gd name="T43" fmla="*/ 305 h 401"/>
              <a:gd name="T44" fmla="*/ 145 w 402"/>
              <a:gd name="T45" fmla="*/ 209 h 401"/>
              <a:gd name="T46" fmla="*/ 80 w 402"/>
              <a:gd name="T47" fmla="*/ 129 h 401"/>
              <a:gd name="T48" fmla="*/ 32 w 402"/>
              <a:gd name="T49" fmla="*/ 80 h 401"/>
              <a:gd name="T50" fmla="*/ 0 w 402"/>
              <a:gd name="T51" fmla="*/ 32 h 401"/>
              <a:gd name="T52" fmla="*/ 0 w 402"/>
              <a:gd name="T53" fmla="*/ 16 h 401"/>
              <a:gd name="T54" fmla="*/ 0 w 402"/>
              <a:gd name="T55" fmla="*/ 16 h 401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402"/>
              <a:gd name="T85" fmla="*/ 0 h 401"/>
              <a:gd name="T86" fmla="*/ 402 w 402"/>
              <a:gd name="T87" fmla="*/ 401 h 401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402" h="401">
                <a:moveTo>
                  <a:pt x="0" y="16"/>
                </a:moveTo>
                <a:lnTo>
                  <a:pt x="16" y="16"/>
                </a:lnTo>
                <a:lnTo>
                  <a:pt x="32" y="0"/>
                </a:lnTo>
                <a:lnTo>
                  <a:pt x="64" y="0"/>
                </a:lnTo>
                <a:lnTo>
                  <a:pt x="96" y="0"/>
                </a:lnTo>
                <a:lnTo>
                  <a:pt x="145" y="0"/>
                </a:lnTo>
                <a:lnTo>
                  <a:pt x="177" y="0"/>
                </a:lnTo>
                <a:lnTo>
                  <a:pt x="225" y="16"/>
                </a:lnTo>
                <a:lnTo>
                  <a:pt x="273" y="48"/>
                </a:lnTo>
                <a:lnTo>
                  <a:pt x="322" y="80"/>
                </a:lnTo>
                <a:lnTo>
                  <a:pt x="354" y="113"/>
                </a:lnTo>
                <a:lnTo>
                  <a:pt x="370" y="161"/>
                </a:lnTo>
                <a:lnTo>
                  <a:pt x="386" y="209"/>
                </a:lnTo>
                <a:lnTo>
                  <a:pt x="402" y="273"/>
                </a:lnTo>
                <a:lnTo>
                  <a:pt x="386" y="337"/>
                </a:lnTo>
                <a:lnTo>
                  <a:pt x="370" y="369"/>
                </a:lnTo>
                <a:lnTo>
                  <a:pt x="370" y="385"/>
                </a:lnTo>
                <a:lnTo>
                  <a:pt x="338" y="401"/>
                </a:lnTo>
                <a:lnTo>
                  <a:pt x="322" y="401"/>
                </a:lnTo>
                <a:lnTo>
                  <a:pt x="289" y="385"/>
                </a:lnTo>
                <a:lnTo>
                  <a:pt x="257" y="353"/>
                </a:lnTo>
                <a:lnTo>
                  <a:pt x="209" y="305"/>
                </a:lnTo>
                <a:lnTo>
                  <a:pt x="145" y="209"/>
                </a:lnTo>
                <a:lnTo>
                  <a:pt x="80" y="129"/>
                </a:lnTo>
                <a:lnTo>
                  <a:pt x="32" y="80"/>
                </a:lnTo>
                <a:lnTo>
                  <a:pt x="0" y="32"/>
                </a:lnTo>
                <a:lnTo>
                  <a:pt x="0" y="16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" name="Freeform 44"/>
          <p:cNvSpPr/>
          <p:nvPr/>
        </p:nvSpPr>
        <p:spPr bwMode="auto">
          <a:xfrm>
            <a:off x="6720699" y="2945219"/>
            <a:ext cx="246063" cy="274637"/>
          </a:xfrm>
          <a:custGeom>
            <a:avLst/>
            <a:gdLst>
              <a:gd name="T0" fmla="*/ 386 w 386"/>
              <a:gd name="T1" fmla="*/ 257 h 433"/>
              <a:gd name="T2" fmla="*/ 386 w 386"/>
              <a:gd name="T3" fmla="*/ 305 h 433"/>
              <a:gd name="T4" fmla="*/ 386 w 386"/>
              <a:gd name="T5" fmla="*/ 337 h 433"/>
              <a:gd name="T6" fmla="*/ 386 w 386"/>
              <a:gd name="T7" fmla="*/ 369 h 433"/>
              <a:gd name="T8" fmla="*/ 370 w 386"/>
              <a:gd name="T9" fmla="*/ 401 h 433"/>
              <a:gd name="T10" fmla="*/ 338 w 386"/>
              <a:gd name="T11" fmla="*/ 433 h 433"/>
              <a:gd name="T12" fmla="*/ 306 w 386"/>
              <a:gd name="T13" fmla="*/ 433 h 433"/>
              <a:gd name="T14" fmla="*/ 290 w 386"/>
              <a:gd name="T15" fmla="*/ 433 h 433"/>
              <a:gd name="T16" fmla="*/ 257 w 386"/>
              <a:gd name="T17" fmla="*/ 385 h 433"/>
              <a:gd name="T18" fmla="*/ 193 w 386"/>
              <a:gd name="T19" fmla="*/ 321 h 433"/>
              <a:gd name="T20" fmla="*/ 129 w 386"/>
              <a:gd name="T21" fmla="*/ 225 h 433"/>
              <a:gd name="T22" fmla="*/ 80 w 386"/>
              <a:gd name="T23" fmla="*/ 144 h 433"/>
              <a:gd name="T24" fmla="*/ 32 w 386"/>
              <a:gd name="T25" fmla="*/ 80 h 433"/>
              <a:gd name="T26" fmla="*/ 0 w 386"/>
              <a:gd name="T27" fmla="*/ 32 h 433"/>
              <a:gd name="T28" fmla="*/ 0 w 386"/>
              <a:gd name="T29" fmla="*/ 0 h 433"/>
              <a:gd name="T30" fmla="*/ 0 w 386"/>
              <a:gd name="T31" fmla="*/ 0 h 433"/>
              <a:gd name="T32" fmla="*/ 16 w 386"/>
              <a:gd name="T33" fmla="*/ 0 h 433"/>
              <a:gd name="T34" fmla="*/ 32 w 386"/>
              <a:gd name="T35" fmla="*/ 0 h 433"/>
              <a:gd name="T36" fmla="*/ 64 w 386"/>
              <a:gd name="T37" fmla="*/ 0 h 433"/>
              <a:gd name="T38" fmla="*/ 113 w 386"/>
              <a:gd name="T39" fmla="*/ 0 h 433"/>
              <a:gd name="T40" fmla="*/ 161 w 386"/>
              <a:gd name="T41" fmla="*/ 16 h 433"/>
              <a:gd name="T42" fmla="*/ 209 w 386"/>
              <a:gd name="T43" fmla="*/ 32 h 433"/>
              <a:gd name="T44" fmla="*/ 257 w 386"/>
              <a:gd name="T45" fmla="*/ 64 h 433"/>
              <a:gd name="T46" fmla="*/ 306 w 386"/>
              <a:gd name="T47" fmla="*/ 112 h 433"/>
              <a:gd name="T48" fmla="*/ 338 w 386"/>
              <a:gd name="T49" fmla="*/ 160 h 433"/>
              <a:gd name="T50" fmla="*/ 370 w 386"/>
              <a:gd name="T51" fmla="*/ 208 h 433"/>
              <a:gd name="T52" fmla="*/ 386 w 386"/>
              <a:gd name="T53" fmla="*/ 257 h 433"/>
              <a:gd name="T54" fmla="*/ 386 w 386"/>
              <a:gd name="T55" fmla="*/ 257 h 433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386"/>
              <a:gd name="T85" fmla="*/ 0 h 433"/>
              <a:gd name="T86" fmla="*/ 386 w 386"/>
              <a:gd name="T87" fmla="*/ 433 h 433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386" h="432">
                <a:moveTo>
                  <a:pt x="386" y="257"/>
                </a:moveTo>
                <a:lnTo>
                  <a:pt x="386" y="305"/>
                </a:lnTo>
                <a:lnTo>
                  <a:pt x="386" y="337"/>
                </a:lnTo>
                <a:lnTo>
                  <a:pt x="386" y="369"/>
                </a:lnTo>
                <a:lnTo>
                  <a:pt x="370" y="401"/>
                </a:lnTo>
                <a:lnTo>
                  <a:pt x="338" y="433"/>
                </a:lnTo>
                <a:lnTo>
                  <a:pt x="306" y="433"/>
                </a:lnTo>
                <a:lnTo>
                  <a:pt x="290" y="433"/>
                </a:lnTo>
                <a:lnTo>
                  <a:pt x="257" y="385"/>
                </a:lnTo>
                <a:lnTo>
                  <a:pt x="193" y="321"/>
                </a:lnTo>
                <a:lnTo>
                  <a:pt x="129" y="225"/>
                </a:lnTo>
                <a:lnTo>
                  <a:pt x="80" y="144"/>
                </a:lnTo>
                <a:lnTo>
                  <a:pt x="32" y="80"/>
                </a:lnTo>
                <a:lnTo>
                  <a:pt x="0" y="32"/>
                </a:lnTo>
                <a:lnTo>
                  <a:pt x="0" y="0"/>
                </a:lnTo>
                <a:lnTo>
                  <a:pt x="16" y="0"/>
                </a:lnTo>
                <a:lnTo>
                  <a:pt x="32" y="0"/>
                </a:lnTo>
                <a:lnTo>
                  <a:pt x="64" y="0"/>
                </a:lnTo>
                <a:lnTo>
                  <a:pt x="113" y="0"/>
                </a:lnTo>
                <a:lnTo>
                  <a:pt x="161" y="16"/>
                </a:lnTo>
                <a:lnTo>
                  <a:pt x="209" y="32"/>
                </a:lnTo>
                <a:lnTo>
                  <a:pt x="257" y="64"/>
                </a:lnTo>
                <a:lnTo>
                  <a:pt x="306" y="112"/>
                </a:lnTo>
                <a:lnTo>
                  <a:pt x="338" y="160"/>
                </a:lnTo>
                <a:lnTo>
                  <a:pt x="370" y="208"/>
                </a:lnTo>
                <a:lnTo>
                  <a:pt x="386" y="257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" name="Freeform 45"/>
          <p:cNvSpPr/>
          <p:nvPr/>
        </p:nvSpPr>
        <p:spPr bwMode="auto">
          <a:xfrm>
            <a:off x="7109637" y="2894419"/>
            <a:ext cx="449262" cy="396875"/>
          </a:xfrm>
          <a:custGeom>
            <a:avLst/>
            <a:gdLst>
              <a:gd name="T0" fmla="*/ 676 w 708"/>
              <a:gd name="T1" fmla="*/ 593 h 625"/>
              <a:gd name="T2" fmla="*/ 643 w 708"/>
              <a:gd name="T3" fmla="*/ 625 h 625"/>
              <a:gd name="T4" fmla="*/ 611 w 708"/>
              <a:gd name="T5" fmla="*/ 625 h 625"/>
              <a:gd name="T6" fmla="*/ 611 w 708"/>
              <a:gd name="T7" fmla="*/ 625 h 625"/>
              <a:gd name="T8" fmla="*/ 595 w 708"/>
              <a:gd name="T9" fmla="*/ 609 h 625"/>
              <a:gd name="T10" fmla="*/ 563 w 708"/>
              <a:gd name="T11" fmla="*/ 593 h 625"/>
              <a:gd name="T12" fmla="*/ 531 w 708"/>
              <a:gd name="T13" fmla="*/ 561 h 625"/>
              <a:gd name="T14" fmla="*/ 482 w 708"/>
              <a:gd name="T15" fmla="*/ 513 h 625"/>
              <a:gd name="T16" fmla="*/ 434 w 708"/>
              <a:gd name="T17" fmla="*/ 465 h 625"/>
              <a:gd name="T18" fmla="*/ 370 w 708"/>
              <a:gd name="T19" fmla="*/ 401 h 625"/>
              <a:gd name="T20" fmla="*/ 305 w 708"/>
              <a:gd name="T21" fmla="*/ 337 h 625"/>
              <a:gd name="T22" fmla="*/ 241 w 708"/>
              <a:gd name="T23" fmla="*/ 272 h 625"/>
              <a:gd name="T24" fmla="*/ 177 w 708"/>
              <a:gd name="T25" fmla="*/ 208 h 625"/>
              <a:gd name="T26" fmla="*/ 128 w 708"/>
              <a:gd name="T27" fmla="*/ 160 h 625"/>
              <a:gd name="T28" fmla="*/ 80 w 708"/>
              <a:gd name="T29" fmla="*/ 112 h 625"/>
              <a:gd name="T30" fmla="*/ 48 w 708"/>
              <a:gd name="T31" fmla="*/ 80 h 625"/>
              <a:gd name="T32" fmla="*/ 32 w 708"/>
              <a:gd name="T33" fmla="*/ 48 h 625"/>
              <a:gd name="T34" fmla="*/ 16 w 708"/>
              <a:gd name="T35" fmla="*/ 32 h 625"/>
              <a:gd name="T36" fmla="*/ 0 w 708"/>
              <a:gd name="T37" fmla="*/ 16 h 625"/>
              <a:gd name="T38" fmla="*/ 16 w 708"/>
              <a:gd name="T39" fmla="*/ 16 h 625"/>
              <a:gd name="T40" fmla="*/ 32 w 708"/>
              <a:gd name="T41" fmla="*/ 0 h 625"/>
              <a:gd name="T42" fmla="*/ 48 w 708"/>
              <a:gd name="T43" fmla="*/ 0 h 625"/>
              <a:gd name="T44" fmla="*/ 80 w 708"/>
              <a:gd name="T45" fmla="*/ 0 h 625"/>
              <a:gd name="T46" fmla="*/ 112 w 708"/>
              <a:gd name="T47" fmla="*/ 0 h 625"/>
              <a:gd name="T48" fmla="*/ 161 w 708"/>
              <a:gd name="T49" fmla="*/ 16 h 625"/>
              <a:gd name="T50" fmla="*/ 257 w 708"/>
              <a:gd name="T51" fmla="*/ 32 h 625"/>
              <a:gd name="T52" fmla="*/ 305 w 708"/>
              <a:gd name="T53" fmla="*/ 64 h 625"/>
              <a:gd name="T54" fmla="*/ 370 w 708"/>
              <a:gd name="T55" fmla="*/ 96 h 625"/>
              <a:gd name="T56" fmla="*/ 434 w 708"/>
              <a:gd name="T57" fmla="*/ 128 h 625"/>
              <a:gd name="T58" fmla="*/ 515 w 708"/>
              <a:gd name="T59" fmla="*/ 192 h 625"/>
              <a:gd name="T60" fmla="*/ 579 w 708"/>
              <a:gd name="T61" fmla="*/ 240 h 625"/>
              <a:gd name="T62" fmla="*/ 643 w 708"/>
              <a:gd name="T63" fmla="*/ 305 h 625"/>
              <a:gd name="T64" fmla="*/ 676 w 708"/>
              <a:gd name="T65" fmla="*/ 353 h 625"/>
              <a:gd name="T66" fmla="*/ 692 w 708"/>
              <a:gd name="T67" fmla="*/ 417 h 625"/>
              <a:gd name="T68" fmla="*/ 708 w 708"/>
              <a:gd name="T69" fmla="*/ 481 h 625"/>
              <a:gd name="T70" fmla="*/ 692 w 708"/>
              <a:gd name="T71" fmla="*/ 529 h 625"/>
              <a:gd name="T72" fmla="*/ 692 w 708"/>
              <a:gd name="T73" fmla="*/ 561 h 625"/>
              <a:gd name="T74" fmla="*/ 676 w 708"/>
              <a:gd name="T75" fmla="*/ 593 h 625"/>
              <a:gd name="T76" fmla="*/ 676 w 708"/>
              <a:gd name="T77" fmla="*/ 593 h 625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708"/>
              <a:gd name="T118" fmla="*/ 0 h 625"/>
              <a:gd name="T119" fmla="*/ 708 w 708"/>
              <a:gd name="T120" fmla="*/ 625 h 625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708" h="625">
                <a:moveTo>
                  <a:pt x="676" y="593"/>
                </a:moveTo>
                <a:lnTo>
                  <a:pt x="643" y="625"/>
                </a:lnTo>
                <a:lnTo>
                  <a:pt x="611" y="625"/>
                </a:lnTo>
                <a:lnTo>
                  <a:pt x="595" y="609"/>
                </a:lnTo>
                <a:lnTo>
                  <a:pt x="563" y="593"/>
                </a:lnTo>
                <a:lnTo>
                  <a:pt x="531" y="561"/>
                </a:lnTo>
                <a:lnTo>
                  <a:pt x="482" y="513"/>
                </a:lnTo>
                <a:lnTo>
                  <a:pt x="434" y="465"/>
                </a:lnTo>
                <a:lnTo>
                  <a:pt x="370" y="401"/>
                </a:lnTo>
                <a:lnTo>
                  <a:pt x="305" y="337"/>
                </a:lnTo>
                <a:lnTo>
                  <a:pt x="241" y="272"/>
                </a:lnTo>
                <a:lnTo>
                  <a:pt x="177" y="208"/>
                </a:lnTo>
                <a:lnTo>
                  <a:pt x="128" y="160"/>
                </a:lnTo>
                <a:lnTo>
                  <a:pt x="80" y="112"/>
                </a:lnTo>
                <a:lnTo>
                  <a:pt x="48" y="80"/>
                </a:lnTo>
                <a:lnTo>
                  <a:pt x="32" y="48"/>
                </a:lnTo>
                <a:lnTo>
                  <a:pt x="16" y="32"/>
                </a:lnTo>
                <a:lnTo>
                  <a:pt x="0" y="16"/>
                </a:lnTo>
                <a:lnTo>
                  <a:pt x="16" y="16"/>
                </a:lnTo>
                <a:lnTo>
                  <a:pt x="32" y="0"/>
                </a:lnTo>
                <a:lnTo>
                  <a:pt x="48" y="0"/>
                </a:lnTo>
                <a:lnTo>
                  <a:pt x="80" y="0"/>
                </a:lnTo>
                <a:lnTo>
                  <a:pt x="112" y="0"/>
                </a:lnTo>
                <a:lnTo>
                  <a:pt x="161" y="16"/>
                </a:lnTo>
                <a:lnTo>
                  <a:pt x="257" y="32"/>
                </a:lnTo>
                <a:lnTo>
                  <a:pt x="305" y="64"/>
                </a:lnTo>
                <a:lnTo>
                  <a:pt x="370" y="96"/>
                </a:lnTo>
                <a:lnTo>
                  <a:pt x="434" y="128"/>
                </a:lnTo>
                <a:lnTo>
                  <a:pt x="515" y="192"/>
                </a:lnTo>
                <a:lnTo>
                  <a:pt x="579" y="240"/>
                </a:lnTo>
                <a:lnTo>
                  <a:pt x="643" y="305"/>
                </a:lnTo>
                <a:lnTo>
                  <a:pt x="676" y="353"/>
                </a:lnTo>
                <a:lnTo>
                  <a:pt x="692" y="417"/>
                </a:lnTo>
                <a:lnTo>
                  <a:pt x="708" y="481"/>
                </a:lnTo>
                <a:lnTo>
                  <a:pt x="692" y="529"/>
                </a:lnTo>
                <a:lnTo>
                  <a:pt x="692" y="561"/>
                </a:lnTo>
                <a:lnTo>
                  <a:pt x="676" y="593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bldLvl="0" animBg="1"/>
      <p:bldP spid="42" grpId="0"/>
      <p:bldP spid="21" grpId="0" autoUpdateAnimBg="0"/>
      <p:bldP spid="24" grpId="0" autoUpdateAnimBg="0"/>
      <p:bldP spid="25" grpId="0" autoUpdateAnimBg="0"/>
      <p:bldP spid="26" grpId="0" autoUpdateAnimBg="0"/>
      <p:bldP spid="27" grpId="0" animBg="1" autoUpdateAnimBg="0"/>
      <p:bldP spid="28" grpId="0" animBg="1" autoUpdateAnimBg="0"/>
      <p:bldP spid="29" grpId="0" animBg="1" autoUpdateAnimBg="0"/>
      <p:bldP spid="30" grpId="0" animBg="1" autoUpdateAnimBg="0"/>
      <p:bldP spid="31" grpId="0" animBg="1" autoUpdateAnimBg="0"/>
      <p:bldP spid="32" grpId="0" animBg="1" autoUpdateAnimBg="0"/>
      <p:bldP spid="33" grpId="0" animBg="1" autoUpdateAnimBg="0"/>
      <p:bldP spid="34" grpId="0" animBg="1" autoUpdateAnimBg="0"/>
      <p:bldP spid="35" grpId="0" animBg="1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280470"/>
              </p:ext>
            </p:extLst>
          </p:nvPr>
        </p:nvGraphicFramePr>
        <p:xfrm>
          <a:off x="1331913" y="3275558"/>
          <a:ext cx="1449388" cy="731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377"/>
                <a:gridCol w="360003"/>
                <a:gridCol w="360003"/>
                <a:gridCol w="360005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389" marR="9138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389" marR="91389" marT="45724" marB="45724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389" marR="9138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389" marR="91389" marT="45724" marB="45724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389" marR="9138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389" marR="91389" marT="45724" marB="45724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389" marR="9138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389" marR="91389" marT="45724" marB="45724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3" name="组合 15"/>
          <p:cNvGrpSpPr/>
          <p:nvPr/>
        </p:nvGrpSpPr>
        <p:grpSpPr>
          <a:xfrm>
            <a:off x="598488" y="1656308"/>
            <a:ext cx="5218112" cy="804863"/>
            <a:chOff x="755576" y="2384638"/>
            <a:chExt cx="5220029" cy="804990"/>
          </a:xfrm>
        </p:grpSpPr>
        <p:sp>
          <p:nvSpPr>
            <p:cNvPr id="4" name="矩形 16"/>
            <p:cNvSpPr>
              <a:spLocks noChangeArrowheads="1"/>
            </p:cNvSpPr>
            <p:nvPr/>
          </p:nvSpPr>
          <p:spPr bwMode="auto">
            <a:xfrm>
              <a:off x="1405102" y="2384638"/>
              <a:ext cx="4570503" cy="4004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defTabSz="914400"/>
              <a:r>
                <a:rPr lang="en-US" altLang="zh-CN" sz="2000" b="1">
                  <a:solidFill>
                    <a:srgbClr val="000000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kàn pīn   yīn   xiě    cí    yǔ</a:t>
              </a:r>
            </a:p>
          </p:txBody>
        </p:sp>
        <p:sp>
          <p:nvSpPr>
            <p:cNvPr id="5" name="矩形 17"/>
            <p:cNvSpPr>
              <a:spLocks noChangeArrowheads="1"/>
            </p:cNvSpPr>
            <p:nvPr/>
          </p:nvSpPr>
          <p:spPr bwMode="auto">
            <a:xfrm>
              <a:off x="755576" y="2727963"/>
              <a:ext cx="45720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defTabSz="914400"/>
              <a:r>
                <a:rPr lang="zh-CN" altLang="en-US" sz="2400" b="1" smtClean="0">
                  <a:solidFill>
                    <a:srgbClr val="000000"/>
                  </a:solidFill>
                  <a:latin typeface="Arial" panose="020B0604020202020204" pitchFamily="34" charset="0"/>
                </a:rPr>
                <a:t>       看  </a:t>
              </a:r>
              <a:r>
                <a:rPr lang="zh-CN" altLang="en-US" sz="2400" b="1">
                  <a:solidFill>
                    <a:srgbClr val="000000"/>
                  </a:solidFill>
                  <a:latin typeface="Arial" panose="020B0604020202020204" pitchFamily="34" charset="0"/>
                </a:rPr>
                <a:t>拼  音   写  词  语。</a:t>
              </a:r>
            </a:p>
          </p:txBody>
        </p:sp>
      </p:grp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308464"/>
              </p:ext>
            </p:extLst>
          </p:nvPr>
        </p:nvGraphicFramePr>
        <p:xfrm>
          <a:off x="3194050" y="3286671"/>
          <a:ext cx="1449388" cy="731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377"/>
                <a:gridCol w="360003"/>
                <a:gridCol w="360003"/>
                <a:gridCol w="360005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389" marR="9138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389" marR="91389" marT="45724" marB="45724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389" marR="9138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389" marR="91389" marT="45724" marB="45724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389" marR="9138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389" marR="91389" marT="45724" marB="45724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389" marR="9138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389" marR="91389" marT="45724" marB="45724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2792239"/>
              </p:ext>
            </p:extLst>
          </p:nvPr>
        </p:nvGraphicFramePr>
        <p:xfrm>
          <a:off x="5067300" y="3286671"/>
          <a:ext cx="1449388" cy="731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377"/>
                <a:gridCol w="360003"/>
                <a:gridCol w="360003"/>
                <a:gridCol w="360005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389" marR="9138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389" marR="91389" marT="45724" marB="45724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389" marR="9138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389" marR="91389" marT="45724" marB="45724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389" marR="9138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389" marR="91389" marT="45724" marB="45724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389" marR="9138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389" marR="91389" marT="45724" marB="45724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1255256"/>
              </p:ext>
            </p:extLst>
          </p:nvPr>
        </p:nvGraphicFramePr>
        <p:xfrm>
          <a:off x="6867525" y="3286671"/>
          <a:ext cx="1449388" cy="731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377"/>
                <a:gridCol w="360003"/>
                <a:gridCol w="360003"/>
                <a:gridCol w="360005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389" marR="9138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389" marR="91389" marT="45724" marB="45724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389" marR="9138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389" marR="91389" marT="45724" marB="45724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389" marR="9138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389" marR="91389" marT="45724" marB="45724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389" marR="9138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389" marR="91389" marT="45724" marB="45724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" name="矩形 2"/>
          <p:cNvSpPr>
            <a:spLocks noChangeArrowheads="1"/>
          </p:cNvSpPr>
          <p:nvPr/>
        </p:nvSpPr>
        <p:spPr bwMode="auto">
          <a:xfrm>
            <a:off x="1401763" y="2783433"/>
            <a:ext cx="6724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en-US" altLang="zh-CN" sz="2400" b="1">
                <a:solidFill>
                  <a:srgbClr val="00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bǎi fēn              yāo qiú            jǐ diǎn               hái shì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6877050" y="3300958"/>
            <a:ext cx="13747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/>
            <a:r>
              <a:rPr lang="zh-CN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还</a:t>
            </a: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是</a:t>
            </a:r>
            <a:endParaRPr lang="zh-CN" altLang="en-US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333500" y="3286671"/>
            <a:ext cx="13430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zh-CN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百</a:t>
            </a: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分</a:t>
            </a:r>
            <a:endParaRPr lang="zh-CN" altLang="en-US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3275013" y="3300958"/>
            <a:ext cx="13430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zh-CN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要</a:t>
            </a: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求</a:t>
            </a:r>
            <a:endParaRPr lang="zh-CN" altLang="en-US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5100638" y="3300958"/>
            <a:ext cx="13430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zh-CN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几</a:t>
            </a: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点</a:t>
            </a:r>
            <a:endParaRPr lang="zh-CN" altLang="en-US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14" name="组合 15"/>
          <p:cNvGrpSpPr/>
          <p:nvPr/>
        </p:nvGrpSpPr>
        <p:grpSpPr>
          <a:xfrm>
            <a:off x="490538" y="703263"/>
            <a:ext cx="2097087" cy="711200"/>
            <a:chOff x="5241154" y="711201"/>
            <a:chExt cx="2364750" cy="801612"/>
          </a:xfrm>
        </p:grpSpPr>
        <p:pic>
          <p:nvPicPr>
            <p:cNvPr id="15" name="Picture 23" descr="E:\各版本共用文件\0未分类文件\图片\气泡\2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5241154" y="711201"/>
              <a:ext cx="2364750" cy="801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矩形 15"/>
            <p:cNvSpPr/>
            <p:nvPr/>
          </p:nvSpPr>
          <p:spPr>
            <a:xfrm>
              <a:off x="5692317" y="773108"/>
              <a:ext cx="1416039" cy="58472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3200" b="1">
                  <a:ln>
                    <a:solidFill>
                      <a:schemeClr val="accent6">
                        <a:lumMod val="40000"/>
                        <a:lumOff val="60000"/>
                      </a:schemeClr>
                    </a:solidFill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练一练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009230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569913" y="604838"/>
            <a:ext cx="2387600" cy="541337"/>
          </a:xfrm>
          <a:prstGeom prst="rect">
            <a:avLst/>
          </a:prstGeom>
          <a:gradFill>
            <a:gsLst>
              <a:gs pos="0">
                <a:srgbClr val="88BA4E"/>
              </a:gs>
              <a:gs pos="48000">
                <a:srgbClr val="70AD47">
                  <a:lumMod val="97000"/>
                  <a:lumOff val="3000"/>
                </a:srgbClr>
              </a:gs>
              <a:gs pos="100000">
                <a:srgbClr val="70AD47">
                  <a:lumMod val="60000"/>
                  <a:lumOff val="40000"/>
                </a:srgb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</p:spPr>
        <p:txBody>
          <a:bodyPr anchor="b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>
              <a:defRPr/>
            </a:pPr>
            <a:r>
              <a:rPr lang="zh-CN" altLang="en-US" sz="3200" b="1" spc="600">
                <a:solidFill>
                  <a:prstClr val="white"/>
                </a:solidFill>
                <a:latin typeface="SimHei" charset="-122"/>
                <a:ea typeface="SimHei" charset="-122"/>
                <a:cs typeface="SimHei" charset="-122"/>
              </a:rPr>
              <a:t>指导朗读</a:t>
            </a:r>
          </a:p>
        </p:txBody>
      </p:sp>
      <p:sp>
        <p:nvSpPr>
          <p:cNvPr id="3" name="矩形 11"/>
          <p:cNvSpPr/>
          <p:nvPr/>
        </p:nvSpPr>
        <p:spPr>
          <a:xfrm>
            <a:off x="963629" y="2150626"/>
            <a:ext cx="7049944" cy="637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smtClean="0">
                <a:latin typeface="黑体" pitchFamily="49" charset="-122"/>
                <a:ea typeface="黑体" panose="02010609060101010101" pitchFamily="49" charset="-122"/>
              </a:rPr>
              <a:t>有感情地朗读课文，注意</a:t>
            </a:r>
            <a:r>
              <a:rPr lang="zh-CN" altLang="en-US" sz="2800" b="1">
                <a:latin typeface="黑体" pitchFamily="49" charset="-122"/>
                <a:ea typeface="黑体" panose="02010609060101010101" pitchFamily="49" charset="-122"/>
              </a:rPr>
              <a:t>强调通知的</a:t>
            </a:r>
            <a:r>
              <a:rPr lang="zh-CN" altLang="en-US" sz="2800" b="1" smtClean="0">
                <a:latin typeface="黑体" pitchFamily="49" charset="-122"/>
                <a:ea typeface="黑体" panose="02010609060101010101" pitchFamily="49" charset="-122"/>
              </a:rPr>
              <a:t>语气。</a:t>
            </a:r>
            <a:endParaRPr lang="zh-CN" altLang="en-US" sz="2800" b="1">
              <a:latin typeface="黑体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70474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矩形 11"/>
          <p:cNvSpPr/>
          <p:nvPr/>
        </p:nvSpPr>
        <p:spPr>
          <a:xfrm>
            <a:off x="1184347" y="1630363"/>
            <a:ext cx="7049944" cy="6381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黑体" pitchFamily="49" charset="-122"/>
                <a:ea typeface="黑体" panose="02010609060101010101" pitchFamily="49" charset="-122"/>
              </a:rPr>
              <a:t>初读课文后，你感受到了什么？</a:t>
            </a:r>
          </a:p>
        </p:txBody>
      </p:sp>
      <p:sp>
        <p:nvSpPr>
          <p:cNvPr id="10" name="矩形 11"/>
          <p:cNvSpPr/>
          <p:nvPr/>
        </p:nvSpPr>
        <p:spPr>
          <a:xfrm>
            <a:off x="1243518" y="2376488"/>
            <a:ext cx="6709353" cy="13849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723900"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宋体" pitchFamily="2" charset="-122"/>
              </a:rPr>
              <a:t>示例：初</a:t>
            </a:r>
            <a:r>
              <a:rPr lang="zh-CN" altLang="en-US" sz="2800" b="1" dirty="0">
                <a:solidFill>
                  <a:srgbClr val="FF0000"/>
                </a:solidFill>
                <a:latin typeface="宋体" pitchFamily="2" charset="-122"/>
              </a:rPr>
              <a:t>读课文后，我感受到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itchFamily="2" charset="-122"/>
              </a:rPr>
              <a:t>了发布通知要把重要的内容说清楚、说完整。</a:t>
            </a:r>
            <a:endParaRPr lang="zh-CN" altLang="en-US" sz="2800" b="1" dirty="0">
              <a:solidFill>
                <a:srgbClr val="FF0000"/>
              </a:solidFill>
              <a:latin typeface="宋体" pitchFamily="2" charset="-122"/>
            </a:endParaRPr>
          </a:p>
        </p:txBody>
      </p:sp>
      <p:grpSp>
        <p:nvGrpSpPr>
          <p:cNvPr id="29700" name="组合 3"/>
          <p:cNvGrpSpPr/>
          <p:nvPr/>
        </p:nvGrpSpPr>
        <p:grpSpPr>
          <a:xfrm>
            <a:off x="704850" y="1063625"/>
            <a:ext cx="2125663" cy="522288"/>
            <a:chOff x="638175" y="996434"/>
            <a:chExt cx="2125697" cy="523220"/>
          </a:xfrm>
        </p:grpSpPr>
        <p:sp>
          <p:nvSpPr>
            <p:cNvPr id="29702" name="矩形 2"/>
            <p:cNvSpPr/>
            <p:nvPr/>
          </p:nvSpPr>
          <p:spPr>
            <a:xfrm>
              <a:off x="1142915" y="996434"/>
              <a:ext cx="1620957" cy="523220"/>
            </a:xfrm>
            <a:prstGeom prst="rect">
              <a:avLst/>
            </a:prstGeom>
            <a:solidFill>
              <a:srgbClr val="FFFFFF"/>
            </a:solidFill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课堂小结</a:t>
              </a:r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638175" y="1022866"/>
              <a:ext cx="590465" cy="449818"/>
            </a:xfrm>
            <a:prstGeom prst="roundRect">
              <a:avLst>
                <a:gd name="adj" fmla="val 10000"/>
              </a:avLst>
            </a:prstGeom>
            <a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矩形 1"/>
          <p:cNvSpPr/>
          <p:nvPr/>
        </p:nvSpPr>
        <p:spPr>
          <a:xfrm>
            <a:off x="1547204" y="4185503"/>
            <a:ext cx="6306799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动物王国要开大会了，让我们走进课文去看看。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Picture 23" descr="http://www.zxxk.com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433385" y="793776"/>
            <a:ext cx="4319044" cy="326289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433839" y="327048"/>
            <a:ext cx="2883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7357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>
            <a:spLocks noChangeArrowheads="1"/>
          </p:cNvSpPr>
          <p:nvPr/>
        </p:nvSpPr>
        <p:spPr bwMode="auto">
          <a:xfrm>
            <a:off x="749807" y="962228"/>
            <a:ext cx="7644894" cy="12840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indent="627380">
              <a:lnSpc>
                <a:spcPct val="150000"/>
              </a:lnSpc>
              <a:defRPr/>
            </a:pPr>
            <a:r>
              <a:rPr lang="zh-CN" altLang="en-US" sz="2800" b="1" dirty="0" smtClean="0">
                <a:solidFill>
                  <a:srgbClr val="0000FF"/>
                </a:solidFill>
                <a:latin typeface="黑体" pitchFamily="49" charset="-122"/>
                <a:ea typeface="黑体" panose="02010609060101010101" pitchFamily="49" charset="-122"/>
              </a:rPr>
              <a:t>狗熊：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熊的一种。又称黑熊。哺乳动物。身体肥大，会游泳，能爬树。</a:t>
            </a:r>
          </a:p>
        </p:txBody>
      </p:sp>
      <p:pic>
        <p:nvPicPr>
          <p:cNvPr id="44034" name="Picture 2" descr="http://www.zxxk.com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205668" y="2497306"/>
            <a:ext cx="2724897" cy="1922024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>
            <a:spLocks noChangeArrowheads="1"/>
          </p:cNvSpPr>
          <p:nvPr/>
        </p:nvSpPr>
        <p:spPr bwMode="auto">
          <a:xfrm>
            <a:off x="762358" y="918994"/>
            <a:ext cx="7650961" cy="17543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indent="627380">
              <a:lnSpc>
                <a:spcPct val="150000"/>
              </a:lnSpc>
              <a:defRPr/>
            </a:pPr>
            <a:r>
              <a:rPr lang="zh-CN" altLang="en-US" sz="2400" b="1" dirty="0" smtClean="0">
                <a:solidFill>
                  <a:srgbClr val="0000FF"/>
                </a:solidFill>
                <a:latin typeface="黑体" pitchFamily="49" charset="-122"/>
                <a:ea typeface="黑体" panose="02010609060101010101" pitchFamily="49" charset="-122"/>
              </a:rPr>
              <a:t>虎：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大型猫科动物；毛色浅黄或棕黄色，长有黑色横纹；头圆、耳短，耳背面黑色，中央有一白斑甚显著；四肢健壮有力；尾粗长，具黑色环纹，尾端黑色。</a:t>
            </a:r>
          </a:p>
        </p:txBody>
      </p:sp>
      <p:pic>
        <p:nvPicPr>
          <p:cNvPr id="30721" name="Picture 1" descr="http://www.zxxk.com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170352" y="2686020"/>
            <a:ext cx="2784246" cy="19025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863600" y="1378497"/>
            <a:ext cx="7416800" cy="5476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81367" tIns="181367" rIns="181367" bIns="181367" anchor="ctr"/>
          <a:lstStyle/>
          <a:p>
            <a:pPr marL="0" marR="0" lvl="0" indent="0" algn="ctr" defTabSz="1600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听范读，边听边画出文中的生字，注意生字的读音。</a:t>
            </a: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74404" y="2099630"/>
            <a:ext cx="3995193" cy="2312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569913" y="613305"/>
            <a:ext cx="2387600" cy="541337"/>
          </a:xfrm>
          <a:prstGeom prst="rect">
            <a:avLst/>
          </a:prstGeom>
          <a:gradFill>
            <a:gsLst>
              <a:gs pos="0">
                <a:srgbClr val="88BA4E"/>
              </a:gs>
              <a:gs pos="48000">
                <a:srgbClr val="70AD47">
                  <a:lumMod val="97000"/>
                  <a:lumOff val="3000"/>
                </a:srgbClr>
              </a:gs>
              <a:gs pos="100000">
                <a:srgbClr val="70AD47">
                  <a:lumMod val="60000"/>
                  <a:lumOff val="40000"/>
                </a:srgb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</p:spPr>
        <p:txBody>
          <a:bodyPr anchor="b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>
              <a:defRPr/>
            </a:pPr>
            <a:r>
              <a:rPr lang="zh-CN" altLang="en-US" sz="3200" b="1" spc="600" dirty="0">
                <a:solidFill>
                  <a:prstClr val="white"/>
                </a:solidFill>
                <a:latin typeface="SimHei" charset="-122"/>
                <a:ea typeface="SimHei" charset="-122"/>
                <a:cs typeface="SimHei" charset="-122"/>
              </a:rPr>
              <a:t>初读感知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 bwMode="auto">
          <a:xfrm>
            <a:off x="963613" y="1247775"/>
            <a:ext cx="7150100" cy="3389313"/>
          </a:xfrm>
          <a:custGeom>
            <a:avLst/>
            <a:gdLst>
              <a:gd name="connsiteX0" fmla="*/ 0 w 7150138"/>
              <a:gd name="connsiteY0" fmla="*/ 451959 h 4519594"/>
              <a:gd name="connsiteX1" fmla="*/ 451959 w 7150138"/>
              <a:gd name="connsiteY1" fmla="*/ 0 h 4519594"/>
              <a:gd name="connsiteX2" fmla="*/ 6698179 w 7150138"/>
              <a:gd name="connsiteY2" fmla="*/ 0 h 4519594"/>
              <a:gd name="connsiteX3" fmla="*/ 7150138 w 7150138"/>
              <a:gd name="connsiteY3" fmla="*/ 451959 h 4519594"/>
              <a:gd name="connsiteX4" fmla="*/ 7150138 w 7150138"/>
              <a:gd name="connsiteY4" fmla="*/ 4067635 h 4519594"/>
              <a:gd name="connsiteX5" fmla="*/ 6698179 w 7150138"/>
              <a:gd name="connsiteY5" fmla="*/ 4519594 h 4519594"/>
              <a:gd name="connsiteX6" fmla="*/ 451959 w 7150138"/>
              <a:gd name="connsiteY6" fmla="*/ 4519594 h 4519594"/>
              <a:gd name="connsiteX7" fmla="*/ 0 w 7150138"/>
              <a:gd name="connsiteY7" fmla="*/ 4067635 h 4519594"/>
              <a:gd name="connsiteX8" fmla="*/ 0 w 7150138"/>
              <a:gd name="connsiteY8" fmla="*/ 451959 h 4519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50138" h="4519594">
                <a:moveTo>
                  <a:pt x="0" y="451959"/>
                </a:moveTo>
                <a:cubicBezTo>
                  <a:pt x="0" y="202349"/>
                  <a:pt x="202349" y="0"/>
                  <a:pt x="451959" y="0"/>
                </a:cubicBezTo>
                <a:lnTo>
                  <a:pt x="6698179" y="0"/>
                </a:lnTo>
                <a:cubicBezTo>
                  <a:pt x="6947789" y="0"/>
                  <a:pt x="7150138" y="202349"/>
                  <a:pt x="7150138" y="451959"/>
                </a:cubicBezTo>
                <a:lnTo>
                  <a:pt x="7150138" y="4067635"/>
                </a:lnTo>
                <a:cubicBezTo>
                  <a:pt x="7150138" y="4317245"/>
                  <a:pt x="6947789" y="4519594"/>
                  <a:pt x="6698179" y="4519594"/>
                </a:cubicBezTo>
                <a:lnTo>
                  <a:pt x="451959" y="4519594"/>
                </a:lnTo>
                <a:cubicBezTo>
                  <a:pt x="202349" y="4519594"/>
                  <a:pt x="0" y="4317245"/>
                  <a:pt x="0" y="4067635"/>
                </a:cubicBezTo>
                <a:lnTo>
                  <a:pt x="0" y="451959"/>
                </a:lnTo>
                <a:close/>
              </a:path>
            </a:pathLst>
          </a:custGeom>
          <a:noFill/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256032" tIns="256032" rIns="256032" bIns="3419748" anchor="ctr">
            <a:scene3d>
              <a:camera prst="isometricOffAxis1Right"/>
              <a:lightRig rig="threePt" dir="t"/>
            </a:scene3d>
          </a:bodyPr>
          <a:lstStyle/>
          <a:p>
            <a:pPr defTabSz="1600200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sz="3600" b="1"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8" name="任意多边形 7"/>
          <p:cNvSpPr/>
          <p:nvPr/>
        </p:nvSpPr>
        <p:spPr bwMode="auto">
          <a:xfrm>
            <a:off x="1125538" y="2084388"/>
            <a:ext cx="6826250" cy="2235200"/>
          </a:xfrm>
          <a:custGeom>
            <a:avLst/>
            <a:gdLst>
              <a:gd name="connsiteX0" fmla="*/ 0 w 6826475"/>
              <a:gd name="connsiteY0" fmla="*/ 297922 h 2979224"/>
              <a:gd name="connsiteX1" fmla="*/ 297922 w 6826475"/>
              <a:gd name="connsiteY1" fmla="*/ 0 h 2979224"/>
              <a:gd name="connsiteX2" fmla="*/ 6528553 w 6826475"/>
              <a:gd name="connsiteY2" fmla="*/ 0 h 2979224"/>
              <a:gd name="connsiteX3" fmla="*/ 6826475 w 6826475"/>
              <a:gd name="connsiteY3" fmla="*/ 297922 h 2979224"/>
              <a:gd name="connsiteX4" fmla="*/ 6826475 w 6826475"/>
              <a:gd name="connsiteY4" fmla="*/ 2681302 h 2979224"/>
              <a:gd name="connsiteX5" fmla="*/ 6528553 w 6826475"/>
              <a:gd name="connsiteY5" fmla="*/ 2979224 h 2979224"/>
              <a:gd name="connsiteX6" fmla="*/ 297922 w 6826475"/>
              <a:gd name="connsiteY6" fmla="*/ 2979224 h 2979224"/>
              <a:gd name="connsiteX7" fmla="*/ 0 w 6826475"/>
              <a:gd name="connsiteY7" fmla="*/ 2681302 h 2979224"/>
              <a:gd name="connsiteX8" fmla="*/ 0 w 6826475"/>
              <a:gd name="connsiteY8" fmla="*/ 297922 h 2979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26475" h="2979224">
                <a:moveTo>
                  <a:pt x="0" y="297922"/>
                </a:moveTo>
                <a:cubicBezTo>
                  <a:pt x="0" y="133384"/>
                  <a:pt x="133384" y="0"/>
                  <a:pt x="297922" y="0"/>
                </a:cubicBezTo>
                <a:lnTo>
                  <a:pt x="6528553" y="0"/>
                </a:lnTo>
                <a:cubicBezTo>
                  <a:pt x="6693091" y="0"/>
                  <a:pt x="6826475" y="133384"/>
                  <a:pt x="6826475" y="297922"/>
                </a:cubicBezTo>
                <a:lnTo>
                  <a:pt x="6826475" y="2681302"/>
                </a:lnTo>
                <a:cubicBezTo>
                  <a:pt x="6826475" y="2845840"/>
                  <a:pt x="6693091" y="2979224"/>
                  <a:pt x="6528553" y="2979224"/>
                </a:cubicBezTo>
                <a:lnTo>
                  <a:pt x="297922" y="2979224"/>
                </a:lnTo>
                <a:cubicBezTo>
                  <a:pt x="133384" y="2979224"/>
                  <a:pt x="0" y="2845840"/>
                  <a:pt x="0" y="2681302"/>
                </a:cubicBezTo>
                <a:lnTo>
                  <a:pt x="0" y="297922"/>
                </a:lnTo>
                <a:close/>
              </a:path>
            </a:pathLst>
          </a:custGeom>
          <a:noFill/>
        </p:spPr>
        <p:style>
          <a:lnRef idx="0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05038" tIns="105038" rIns="105038" bIns="105038" anchor="ctr"/>
          <a:lstStyle/>
          <a:p>
            <a:pPr indent="800100" defTabSz="1244600">
              <a:lnSpc>
                <a:spcPct val="150000"/>
              </a:lnSpc>
              <a:spcAft>
                <a:spcPct val="35000"/>
              </a:spcAft>
              <a:defRPr/>
            </a:pPr>
            <a:endParaRPr lang="en-US" altLang="zh-CN" sz="2800" b="1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268" name="矩形 2"/>
          <p:cNvSpPr>
            <a:spLocks noChangeArrowheads="1"/>
          </p:cNvSpPr>
          <p:nvPr/>
        </p:nvSpPr>
        <p:spPr bwMode="auto">
          <a:xfrm>
            <a:off x="992188" y="1989138"/>
            <a:ext cx="7218362" cy="137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714375" defTabSz="1244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44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44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44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44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44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44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44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44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35000"/>
              </a:spcAft>
            </a:pP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请同学们自由朗读课文，努力读准字音、读通句子。</a:t>
            </a:r>
            <a:endParaRPr lang="en-US" altLang="zh-CN" sz="2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269" name="组合 5"/>
          <p:cNvGrpSpPr/>
          <p:nvPr/>
        </p:nvGrpSpPr>
        <p:grpSpPr>
          <a:xfrm>
            <a:off x="923925" y="946150"/>
            <a:ext cx="2287588" cy="831850"/>
            <a:chOff x="924035" y="907522"/>
            <a:chExt cx="2287080" cy="832905"/>
          </a:xfrm>
        </p:grpSpPr>
        <p:grpSp>
          <p:nvGrpSpPr>
            <p:cNvPr id="11270" name="组合 4"/>
            <p:cNvGrpSpPr/>
            <p:nvPr/>
          </p:nvGrpSpPr>
          <p:grpSpPr>
            <a:xfrm>
              <a:off x="924035" y="907522"/>
              <a:ext cx="2287080" cy="832905"/>
              <a:chOff x="1314217" y="754602"/>
              <a:chExt cx="2287080" cy="832905"/>
            </a:xfrm>
          </p:grpSpPr>
          <p:pic>
            <p:nvPicPr>
              <p:cNvPr id="11274" name="Picture 10" descr="C:\Users\Administrator\Desktop\绿.png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1314219" y="1333230"/>
                <a:ext cx="2287078" cy="254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275" name="Picture 6"/>
              <p:cNvPicPr>
                <a:picLocks noChangeAspect="1" noChangeArrowheads="1"/>
              </p:cNvPicPr>
              <p:nvPr/>
            </p:nvPicPr>
            <p:blipFill>
              <a:blip r:embed="rId3" cstate="email">
                <a:clrChange>
                  <a:clrFrom>
                    <a:srgbClr val="000000"/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14217" y="754602"/>
                <a:ext cx="619094" cy="788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7" name="圆角矩形 16"/>
            <p:cNvSpPr/>
            <p:nvPr/>
          </p:nvSpPr>
          <p:spPr>
            <a:xfrm>
              <a:off x="1485979" y="1067895"/>
              <a:ext cx="1667986" cy="531209"/>
            </a:xfrm>
            <a:prstGeom prst="roundRect">
              <a:avLst/>
            </a:prstGeom>
            <a:noFill/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自读提示</a:t>
              </a:r>
              <a:endParaRPr lang="zh-CN" altLang="en-US" sz="2800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8784718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任意多边形 32"/>
          <p:cNvSpPr/>
          <p:nvPr/>
        </p:nvSpPr>
        <p:spPr>
          <a:xfrm>
            <a:off x="1004888" y="2268538"/>
            <a:ext cx="7339012" cy="863600"/>
          </a:xfrm>
          <a:custGeom>
            <a:avLst/>
            <a:gdLst>
              <a:gd name="connsiteX0" fmla="*/ 0 w 6799134"/>
              <a:gd name="connsiteY0" fmla="*/ 0 h 976260"/>
              <a:gd name="connsiteX1" fmla="*/ 6799134 w 6799134"/>
              <a:gd name="connsiteY1" fmla="*/ 0 h 976260"/>
              <a:gd name="connsiteX2" fmla="*/ 6799134 w 6799134"/>
              <a:gd name="connsiteY2" fmla="*/ 976260 h 976260"/>
              <a:gd name="connsiteX3" fmla="*/ 0 w 6799134"/>
              <a:gd name="connsiteY3" fmla="*/ 976260 h 976260"/>
              <a:gd name="connsiteX4" fmla="*/ 0 w 6799134"/>
              <a:gd name="connsiteY4" fmla="*/ 0 h 976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99134" h="976259">
                <a:moveTo>
                  <a:pt x="0" y="0"/>
                </a:moveTo>
                <a:lnTo>
                  <a:pt x="6799134" y="0"/>
                </a:lnTo>
                <a:lnTo>
                  <a:pt x="6799134" y="976260"/>
                </a:lnTo>
                <a:lnTo>
                  <a:pt x="0" y="97626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137160" tIns="137160" rIns="137160" bIns="137160" anchor="ctr"/>
          <a:lstStyle/>
          <a:p>
            <a:pPr indent="812800" defTabSz="1600200">
              <a:lnSpc>
                <a:spcPct val="150000"/>
              </a:lnSpc>
              <a:spcAft>
                <a:spcPct val="35000"/>
              </a:spcAft>
              <a:defRPr/>
            </a:pPr>
            <a:r>
              <a:rPr lang="zh-CN" altLang="en-US" sz="2800" b="1" dirty="0">
                <a:latin typeface="+mj-ea"/>
                <a:ea typeface="+mj-ea"/>
              </a:rPr>
              <a:t>指名读课文，同学互评：字音是否正确，句子是否通顺。  </a:t>
            </a:r>
            <a:endParaRPr lang="zh-CN" altLang="en-US" sz="2800" dirty="0">
              <a:latin typeface="+mj-ea"/>
              <a:ea typeface="+mj-ea"/>
            </a:endParaRPr>
          </a:p>
        </p:txBody>
      </p:sp>
      <p:grpSp>
        <p:nvGrpSpPr>
          <p:cNvPr id="12291" name="组合 1"/>
          <p:cNvGrpSpPr/>
          <p:nvPr/>
        </p:nvGrpSpPr>
        <p:grpSpPr>
          <a:xfrm>
            <a:off x="541338" y="1044575"/>
            <a:ext cx="2846387" cy="693738"/>
            <a:chOff x="3739606" y="1084755"/>
            <a:chExt cx="2845344" cy="693772"/>
          </a:xfrm>
        </p:grpSpPr>
        <p:pic>
          <p:nvPicPr>
            <p:cNvPr id="12292" name="Picture 8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3739606" y="1084755"/>
              <a:ext cx="511649" cy="6883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2293" name="组合 10"/>
            <p:cNvGrpSpPr/>
            <p:nvPr/>
          </p:nvGrpSpPr>
          <p:grpSpPr>
            <a:xfrm>
              <a:off x="4200604" y="1096470"/>
              <a:ext cx="2384346" cy="682057"/>
              <a:chOff x="847804" y="1058370"/>
              <a:chExt cx="2384346" cy="682057"/>
            </a:xfrm>
          </p:grpSpPr>
          <p:pic>
            <p:nvPicPr>
              <p:cNvPr id="12294" name="Picture 10" descr="C:\Users\Administrator\Desktop\绿.png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924037" y="1486150"/>
                <a:ext cx="2287078" cy="254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" name="圆角矩形 12"/>
              <p:cNvSpPr/>
              <p:nvPr/>
            </p:nvSpPr>
            <p:spPr>
              <a:xfrm>
                <a:off x="847804" y="1058370"/>
                <a:ext cx="2384346" cy="531209"/>
              </a:xfrm>
              <a:prstGeom prst="roundRect">
                <a:avLst/>
              </a:prstGeom>
              <a:noFill/>
              <a:effectLst>
                <a:softEdge rad="31750"/>
              </a:effectLst>
            </p:spPr>
            <p:txBody>
              <a:bodyPr wrap="none">
                <a:spAutoFit/>
              </a:bodyPr>
              <a:lstStyle/>
              <a:p>
                <a:pPr defTabSz="16002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zh-CN" altLang="en-US" sz="2800" b="1" dirty="0"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检查自读情况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97133573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79988" y="1554163"/>
            <a:ext cx="1316037" cy="132343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动物事物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999038" y="3209925"/>
            <a:ext cx="1462087" cy="132343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老虎虎劲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03238" y="1301750"/>
            <a:ext cx="1082348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</a:t>
            </a:r>
            <a:r>
              <a:rPr lang="en-US" altLang="zh-CN" sz="3200" b="1" smtClean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wù</a:t>
            </a:r>
            <a:endParaRPr lang="en-US" altLang="zh-CN" sz="32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03681" y="2967038"/>
            <a:ext cx="702436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hǔ</a:t>
            </a:r>
            <a:endParaRPr lang="en-US" altLang="zh-CN" sz="32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3" name="组合 24"/>
          <p:cNvGrpSpPr/>
          <p:nvPr/>
        </p:nvGrpSpPr>
        <p:grpSpPr>
          <a:xfrm>
            <a:off x="703806" y="740719"/>
            <a:ext cx="1464632" cy="531209"/>
            <a:chOff x="846681" y="1213040"/>
            <a:chExt cx="1464632" cy="531209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26" name="圆角矩形 25"/>
            <p:cNvSpPr/>
            <p:nvPr/>
          </p:nvSpPr>
          <p:spPr>
            <a:xfrm>
              <a:off x="906463" y="1213040"/>
              <a:ext cx="1310700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marL="0" marR="0" lvl="0" indent="0" algn="l" defTabSz="16002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我会认</a:t>
              </a:r>
            </a:p>
          </p:txBody>
        </p:sp>
        <p:sp>
          <p:nvSpPr>
            <p:cNvPr id="27" name="直线连接符 21"/>
            <p:cNvSpPr>
              <a:spLocks noChangeShapeType="1"/>
            </p:cNvSpPr>
            <p:nvPr/>
          </p:nvSpPr>
          <p:spPr bwMode="auto">
            <a:xfrm flipV="1">
              <a:off x="846681" y="1717378"/>
              <a:ext cx="1464632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" name="组合 16"/>
          <p:cNvGrpSpPr/>
          <p:nvPr/>
        </p:nvGrpSpPr>
        <p:grpSpPr>
          <a:xfrm>
            <a:off x="6428581" y="1403350"/>
            <a:ext cx="2170113" cy="1625600"/>
            <a:chOff x="6452479" y="1282067"/>
            <a:chExt cx="2170329" cy="1626829"/>
          </a:xfrm>
        </p:grpSpPr>
        <p:pic>
          <p:nvPicPr>
            <p:cNvPr id="12331" name="Picture 25" descr="C:\Users\Administrator\Desktop\4c7d794d49c270dd40164e5260d35153.jpg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2479" y="1282067"/>
              <a:ext cx="2170329" cy="1626829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12332" name="组合 51"/>
            <p:cNvGrpSpPr/>
            <p:nvPr/>
          </p:nvGrpSpPr>
          <p:grpSpPr>
            <a:xfrm>
              <a:off x="6521623" y="1338323"/>
              <a:ext cx="1974709" cy="989082"/>
              <a:chOff x="6618468" y="1335131"/>
              <a:chExt cx="1974709" cy="989082"/>
            </a:xfrm>
          </p:grpSpPr>
          <p:sp>
            <p:nvSpPr>
              <p:cNvPr id="12333" name="矩形 52"/>
              <p:cNvSpPr/>
              <p:nvPr/>
            </p:nvSpPr>
            <p:spPr>
              <a:xfrm>
                <a:off x="6618468" y="1686231"/>
                <a:ext cx="1974709" cy="63798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800" b="1">
                    <a:solidFill>
                      <a:srgbClr val="0000FF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“勿”牵“牛”来</a:t>
                </a: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6867533" y="1335131"/>
                <a:ext cx="1475084" cy="400110"/>
              </a:xfrm>
              <a:prstGeom prst="rect">
                <a:avLst/>
              </a:prstGeom>
              <a:solidFill>
                <a:schemeClr val="bg1"/>
              </a:solidFill>
              <a:effectLst>
                <a:softEdge rad="63500"/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方正卡通简体" pitchFamily="65" charset="-122"/>
                    <a:ea typeface="方正卡通简体" pitchFamily="65" charset="-122"/>
                    <a:cs typeface="+mn-cs"/>
                  </a:rPr>
                  <a:t>识字巧方法</a:t>
                </a:r>
                <a:endParaRPr kumimoji="0" lang="en-US" altLang="zh-CN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方正卡通简体" pitchFamily="65" charset="-122"/>
                  <a:ea typeface="方正卡通简体" pitchFamily="65" charset="-122"/>
                  <a:cs typeface="+mn-cs"/>
                </a:endParaRPr>
              </a:p>
            </p:txBody>
          </p:sp>
        </p:grpSp>
      </p:grpSp>
      <p:graphicFrame>
        <p:nvGraphicFramePr>
          <p:cNvPr id="30" name="Group 47"/>
          <p:cNvGraphicFramePr>
            <a:graphicFrameLocks noGrp="1"/>
          </p:cNvGraphicFramePr>
          <p:nvPr/>
        </p:nvGraphicFramePr>
        <p:xfrm>
          <a:off x="773113" y="1882775"/>
          <a:ext cx="936626" cy="936626"/>
        </p:xfrm>
        <a:graphic>
          <a:graphicData uri="http://schemas.openxmlformats.org/drawingml/2006/table">
            <a:tbl>
              <a:tblPr/>
              <a:tblGrid>
                <a:gridCol w="468313"/>
                <a:gridCol w="468313"/>
              </a:tblGrid>
              <a:tr h="4683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08" name="TextBox 30"/>
          <p:cNvSpPr txBox="1"/>
          <p:nvPr/>
        </p:nvSpPr>
        <p:spPr>
          <a:xfrm>
            <a:off x="746125" y="1744663"/>
            <a:ext cx="989013" cy="1106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物</a:t>
            </a:r>
          </a:p>
        </p:txBody>
      </p:sp>
      <p:graphicFrame>
        <p:nvGraphicFramePr>
          <p:cNvPr id="33" name="Group 47"/>
          <p:cNvGraphicFramePr>
            <a:graphicFrameLocks noGrp="1"/>
          </p:cNvGraphicFramePr>
          <p:nvPr/>
        </p:nvGraphicFramePr>
        <p:xfrm>
          <a:off x="773113" y="3602038"/>
          <a:ext cx="936626" cy="936626"/>
        </p:xfrm>
        <a:graphic>
          <a:graphicData uri="http://schemas.openxmlformats.org/drawingml/2006/table">
            <a:tbl>
              <a:tblPr/>
              <a:tblGrid>
                <a:gridCol w="468313"/>
                <a:gridCol w="468313"/>
              </a:tblGrid>
              <a:tr h="4683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20" name="TextBox 33"/>
          <p:cNvSpPr txBox="1"/>
          <p:nvPr/>
        </p:nvSpPr>
        <p:spPr>
          <a:xfrm>
            <a:off x="746125" y="3463925"/>
            <a:ext cx="989013" cy="1106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虎</a:t>
            </a:r>
          </a:p>
        </p:txBody>
      </p:sp>
      <p:pic>
        <p:nvPicPr>
          <p:cNvPr id="1027" name="Picture 3" descr="http://www.zxxk.com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270854" y="1515251"/>
            <a:ext cx="2267375" cy="1412875"/>
          </a:xfrm>
          <a:prstGeom prst="rect">
            <a:avLst/>
          </a:prstGeom>
          <a:noFill/>
        </p:spPr>
      </p:pic>
      <p:pic>
        <p:nvPicPr>
          <p:cNvPr id="1028" name="Picture 4" descr="http://www.zxxk.com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2261126" y="3209925"/>
            <a:ext cx="2267375" cy="1436124"/>
          </a:xfrm>
          <a:prstGeom prst="rect">
            <a:avLst/>
          </a:prstGeom>
          <a:noFill/>
        </p:spPr>
      </p:pic>
      <p:grpSp>
        <p:nvGrpSpPr>
          <p:cNvPr id="5" name="组合 4"/>
          <p:cNvGrpSpPr/>
          <p:nvPr/>
        </p:nvGrpSpPr>
        <p:grpSpPr>
          <a:xfrm>
            <a:off x="6346031" y="3109913"/>
            <a:ext cx="2335212" cy="1627187"/>
            <a:chOff x="6510338" y="3109913"/>
            <a:chExt cx="2335212" cy="1627187"/>
          </a:xfrm>
        </p:grpSpPr>
        <p:grpSp>
          <p:nvGrpSpPr>
            <p:cNvPr id="6" name="组合 27"/>
            <p:cNvGrpSpPr/>
            <p:nvPr/>
          </p:nvGrpSpPr>
          <p:grpSpPr>
            <a:xfrm>
              <a:off x="6510338" y="3109913"/>
              <a:ext cx="2335212" cy="1627187"/>
              <a:chOff x="6287363" y="1282067"/>
              <a:chExt cx="2619637" cy="1626829"/>
            </a:xfrm>
          </p:grpSpPr>
          <p:pic>
            <p:nvPicPr>
              <p:cNvPr id="12325" name="Picture 25" descr="C:\Users\Administrator\Desktop\4c7d794d49c270dd40164e5260d35153.jpg"/>
              <p:cNvPicPr>
                <a:picLocks noChangeAspect="1"/>
              </p:cNvPicPr>
              <p:nvPr/>
            </p:nvPicPr>
            <p:blipFill>
              <a:blip r:embed="rId5" cstate="email">
                <a:clrChange>
                  <a:clrFrom>
                    <a:srgbClr val="F6F6F6"/>
                  </a:clrFrom>
                  <a:clrTo>
                    <a:srgbClr val="F6F6F6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87363" y="1282067"/>
                <a:ext cx="2619637" cy="1626829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grpSp>
            <p:nvGrpSpPr>
              <p:cNvPr id="12326" name="组合 56"/>
              <p:cNvGrpSpPr/>
              <p:nvPr/>
            </p:nvGrpSpPr>
            <p:grpSpPr>
              <a:xfrm>
                <a:off x="6589086" y="1338323"/>
                <a:ext cx="2077499" cy="1107840"/>
                <a:chOff x="6685931" y="1335131"/>
                <a:chExt cx="2077499" cy="1107840"/>
              </a:xfrm>
            </p:grpSpPr>
            <p:sp>
              <p:nvSpPr>
                <p:cNvPr id="12327" name="矩形 57"/>
                <p:cNvSpPr/>
                <p:nvPr/>
              </p:nvSpPr>
              <p:spPr>
                <a:xfrm>
                  <a:off x="6685931" y="1735241"/>
                  <a:ext cx="2077499" cy="70773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rgbClr val="0000FF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无心考虑（  ）“几”时来。</a:t>
                  </a:r>
                </a:p>
              </p:txBody>
            </p:sp>
            <p:sp>
              <p:nvSpPr>
                <p:cNvPr id="32" name="矩形 31"/>
                <p:cNvSpPr/>
                <p:nvPr/>
              </p:nvSpPr>
              <p:spPr>
                <a:xfrm>
                  <a:off x="6867533" y="1335131"/>
                  <a:ext cx="1475084" cy="400110"/>
                </a:xfrm>
                <a:prstGeom prst="rect">
                  <a:avLst/>
                </a:prstGeom>
                <a:solidFill>
                  <a:schemeClr val="bg1"/>
                </a:solidFill>
                <a:effectLst>
                  <a:softEdge rad="63500"/>
                </a:effectLst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zh-CN" alt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方正卡通简体" pitchFamily="65" charset="-122"/>
                      <a:ea typeface="方正卡通简体" pitchFamily="65" charset="-122"/>
                      <a:cs typeface="+mn-cs"/>
                    </a:rPr>
                    <a:t>识字巧方法</a:t>
                  </a:r>
                  <a:endParaRPr kumimoji="0" lang="en-US" altLang="zh-CN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方正卡通简体" pitchFamily="65" charset="-122"/>
                    <a:ea typeface="方正卡通简体" pitchFamily="65" charset="-122"/>
                    <a:cs typeface="+mn-cs"/>
                  </a:endParaRPr>
                </a:p>
              </p:txBody>
            </p:sp>
          </p:grpSp>
        </p:grp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8095808" y="3652838"/>
              <a:ext cx="209231" cy="2356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9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3059113" y="574675"/>
            <a:ext cx="2387600" cy="539750"/>
          </a:xfrm>
          <a:prstGeom prst="rect">
            <a:avLst/>
          </a:prstGeom>
          <a:gradFill>
            <a:gsLst>
              <a:gs pos="0">
                <a:srgbClr val="88BA4E"/>
              </a:gs>
              <a:gs pos="48000">
                <a:srgbClr val="70AD47">
                  <a:lumMod val="97000"/>
                  <a:lumOff val="3000"/>
                </a:srgbClr>
              </a:gs>
              <a:gs pos="100000">
                <a:srgbClr val="70AD47">
                  <a:lumMod val="60000"/>
                  <a:lumOff val="40000"/>
                </a:srgb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</p:spPr>
        <p:txBody>
          <a:bodyPr anchor="b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>
              <a:defRPr/>
            </a:pPr>
            <a:r>
              <a:rPr lang="zh-CN" altLang="en-US" sz="3200" b="1" spc="600" dirty="0">
                <a:solidFill>
                  <a:prstClr val="white"/>
                </a:solidFill>
                <a:latin typeface="SimHei" charset="-122"/>
                <a:ea typeface="SimHei" charset="-122"/>
                <a:cs typeface="SimHei" charset="-122"/>
              </a:rPr>
              <a:t>识字写字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9" grpId="0" build="p"/>
      <p:bldP spid="20" grpId="0"/>
      <p:bldP spid="2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8.10.10"/>
  <p:tag name="AS_TITLE" val="Aspose.Slides for .NET 4.0 Client Profile"/>
  <p:tag name="AS_VERSION" val="18.10"/>
</p:tagLst>
</file>

<file path=ppt/theme/theme1.xml><?xml version="1.0" encoding="utf-8"?>
<a:theme xmlns:a="http://schemas.openxmlformats.org/drawingml/2006/main" name="第一PPT模板网-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0000FF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330</TotalTime>
  <Words>1106</Words>
  <Application>Microsoft Office PowerPoint</Application>
  <PresentationFormat>全屏显示(16:9)</PresentationFormat>
  <Paragraphs>244</Paragraphs>
  <Slides>30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51" baseType="lpstr">
      <vt:lpstr>Gulim</vt:lpstr>
      <vt:lpstr>Malgun Gothic</vt:lpstr>
      <vt:lpstr>Meiryo</vt:lpstr>
      <vt:lpstr>方正大黑简体</vt:lpstr>
      <vt:lpstr>方正黑体简体</vt:lpstr>
      <vt:lpstr>方正卡通简体</vt:lpstr>
      <vt:lpstr>方正姚体</vt:lpstr>
      <vt:lpstr>仿宋</vt:lpstr>
      <vt:lpstr>黑体</vt:lpstr>
      <vt:lpstr>黑体</vt:lpstr>
      <vt:lpstr>华文楷体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645</cp:revision>
  <dcterms:created xsi:type="dcterms:W3CDTF">2015-12-30T08:03:25Z</dcterms:created>
  <dcterms:modified xsi:type="dcterms:W3CDTF">2021-05-01T08:51:33Z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