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5208" r:id="rId2"/>
  </p:sldMasterIdLst>
  <p:notesMasterIdLst>
    <p:notesMasterId r:id="rId30"/>
  </p:notesMasterIdLst>
  <p:sldIdLst>
    <p:sldId id="259" r:id="rId3"/>
    <p:sldId id="573" r:id="rId4"/>
    <p:sldId id="537" r:id="rId5"/>
    <p:sldId id="550" r:id="rId6"/>
    <p:sldId id="545" r:id="rId7"/>
    <p:sldId id="577" r:id="rId8"/>
    <p:sldId id="578" r:id="rId9"/>
    <p:sldId id="535" r:id="rId10"/>
    <p:sldId id="538" r:id="rId11"/>
    <p:sldId id="539" r:id="rId12"/>
    <p:sldId id="547" r:id="rId13"/>
    <p:sldId id="566" r:id="rId14"/>
    <p:sldId id="548" r:id="rId15"/>
    <p:sldId id="581" r:id="rId16"/>
    <p:sldId id="541" r:id="rId17"/>
    <p:sldId id="543" r:id="rId18"/>
    <p:sldId id="565" r:id="rId19"/>
    <p:sldId id="572" r:id="rId20"/>
    <p:sldId id="571" r:id="rId21"/>
    <p:sldId id="570" r:id="rId22"/>
    <p:sldId id="569" r:id="rId23"/>
    <p:sldId id="568" r:id="rId24"/>
    <p:sldId id="567" r:id="rId25"/>
    <p:sldId id="582" r:id="rId26"/>
    <p:sldId id="579" r:id="rId27"/>
    <p:sldId id="496" r:id="rId28"/>
    <p:sldId id="583" r:id="rId29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1pPr>
    <a:lvl2pPr marL="4572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2pPr>
    <a:lvl3pPr marL="9144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3pPr>
    <a:lvl4pPr marL="13716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4pPr>
    <a:lvl5pPr marL="18288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5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29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870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rtlCol="0">
            <a:noAutofit/>
          </a:bodyPr>
          <a:lstStyle>
            <a:defPPr>
              <a:defRPr lang="zh-CN"/>
            </a:defPPr>
            <a:lvl1pPr mar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zh-CN" altLang="en-US" sz="1200"/>
          </a:p>
        </p:txBody>
      </p:sp>
      <p:sp>
        <p:nvSpPr>
          <p:cNvPr id="5123" name="日期占位符 2"/>
          <p:cNvSpPr>
            <a:spLocks noGrp="1"/>
          </p:cNvSpPr>
          <p:nvPr>
            <p:ph type="dt" idx="1"/>
          </p:nvPr>
        </p:nvSpPr>
        <p:spPr>
          <a:xfrm>
            <a:off x="3884612" y="0"/>
            <a:ext cx="2971800" cy="4572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eaLnBrk="1" hangingPunct="1"/>
            <a:fld id="{8D0C8A98-5F52-4C81-B51A-350D8AD6E25E}" type="datetime1">
              <a:rPr lang="zh-CN" altLang="en-US" sz="1200"/>
              <a:t>2021/5/1</a:t>
            </a:fld>
            <a:endParaRPr lang="zh-CN" altLang="en-US" sz="1200"/>
          </a:p>
        </p:txBody>
      </p:sp>
      <p:sp>
        <p:nvSpPr>
          <p:cNvPr id="512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12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512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2"/>
            <a:ext cx="2971800" cy="457200"/>
          </a:xfrm>
          <a:prstGeom prst="rect">
            <a:avLst/>
          </a:prstGeom>
        </p:spPr>
        <p:txBody>
          <a:bodyPr rtlCol="0"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 sz="1200"/>
          </a:p>
        </p:txBody>
      </p:sp>
      <p:sp>
        <p:nvSpPr>
          <p:cNvPr id="512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</p:spPr>
        <p:txBody>
          <a:bodyPr numCol="1" anchor="b" anchorCtr="0" compatLnSpc="1">
            <a:prstTxWarp prst="textNoShape">
              <a:avLst/>
            </a:prstTxWarp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eaLnBrk="1" hangingPunct="1">
              <a:buFont typeface=""/>
            </a:pPr>
            <a:fld id="{E941C8DF-5097-43B1-B2EF-F5651D20338F}" type="slidenum">
              <a:rPr lang="zh-CN" altLang="en-US" sz="1200"/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019141086"/>
      </p:ext>
    </p:extLst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7171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7172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1CB362C4-E578-4052-986F-F49DBE9A3130}" type="slidenum">
              <a:rPr lang="zh-CN" altLang="en-US"/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330091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36867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36868" name="灯片编号占位符 3"/>
          <p:cNvSpPr>
            <a:spLocks noGrp="1"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44CC81EF-8CA5-4D07-986B-184F77E9AF97}" type="slidenum">
              <a:rPr lang="zh-CN" altLang="en-US"/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555387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38915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38916" name="灯片编号占位符 3"/>
          <p:cNvSpPr>
            <a:spLocks noGrp="1"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AEA67F7D-45DA-4BBC-AE4D-ACA25E131E17}" type="slidenum">
              <a:rPr lang="zh-CN" altLang="en-US"/>
              <a:t>23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439922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8669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9219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9220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9BFACADF-65A4-4AA9-9BA1-52EE1CCF4E25}" type="slidenum">
              <a:rPr lang="zh-CN" altLang="en-US"/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655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11267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11268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38174DA9-CEA2-4A20-9020-297C2FB9C9A6}" type="slidenum">
              <a:rPr lang="zh-CN" altLang="en-US"/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413353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lvl="0" indent="0" algn="r" eaLnBrk="1" hangingPunct="1">
              <a:buFont typeface=""/>
            </a:pPr>
            <a:fld id="{E941C8DF-5097-43B1-B2EF-F5651D20338F}" type="slidenum">
              <a:rPr lang="zh-CN" altLang="en-US" sz="1200" smtClean="0"/>
              <a:t>13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4248636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26627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26628" name="灯片编号占位符 3"/>
          <p:cNvSpPr>
            <a:spLocks noGrp="1"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E2BB8031-D3A7-4911-9AD9-DBED83E75392}" type="slidenum">
              <a:rPr lang="zh-CN" altLang="en-US"/>
              <a:t>17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693361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28675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28676" name="灯片编号占位符 3"/>
          <p:cNvSpPr>
            <a:spLocks noGrp="1"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25181961-03BF-46A2-9876-DCAFB0A73404}" type="slidenum">
              <a:rPr lang="zh-CN" altLang="en-US"/>
              <a:t>18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755207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30723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30724" name="灯片编号占位符 3"/>
          <p:cNvSpPr>
            <a:spLocks noGrp="1"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C5507B47-69EE-4B07-9BA3-EE1CF4677B2B}" type="slidenum">
              <a:rPr lang="zh-CN" altLang="en-US"/>
              <a:t>19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383538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32771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32772" name="灯片编号占位符 3"/>
          <p:cNvSpPr>
            <a:spLocks noGrp="1"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7083821B-7025-4137-8271-1294AD038FE8}" type="slidenum">
              <a:rPr lang="zh-CN" altLang="en-US"/>
              <a:t>20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165535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34819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34820" name="灯片编号占位符 3"/>
          <p:cNvSpPr>
            <a:spLocks noGrp="1"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B09A75B7-4847-4698-AB9E-E31DCA2C2286}" type="slidenum">
              <a:rPr lang="zh-CN" altLang="en-US"/>
              <a:t>21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83883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矩形 1"/>
          <p:cNvSpPr/>
          <p:nvPr/>
        </p:nvSpPr>
        <p:spPr>
          <a:xfrm>
            <a:off x="0" y="0"/>
            <a:ext cx="9144000" cy="16398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B7E0EC"/>
              </a:gs>
            </a:gsLst>
            <a:lin ang="16200000" scaled="1"/>
          </a:gradFill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kumimoji="1" lang="zh-CN" altLang="en-US">
              <a:solidFill>
                <a:srgbClr val="FFFFFF"/>
              </a:solidFill>
            </a:endParaRPr>
          </a:p>
        </p:txBody>
      </p:sp>
      <p:pic>
        <p:nvPicPr>
          <p:cNvPr id="1027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32138"/>
            <a:ext cx="9144000" cy="20113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029" name="Picture 39" descr="구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030" name="Picture 40" descr="구름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190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838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0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6862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1648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847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  <p:sp>
        <p:nvSpPr>
          <p:cNvPr id="2050" name="矩形 1"/>
          <p:cNvSpPr/>
          <p:nvPr/>
        </p:nvSpPr>
        <p:spPr>
          <a:xfrm>
            <a:off x="0" y="0"/>
            <a:ext cx="9144000" cy="538321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B7E0EC"/>
              </a:gs>
            </a:gsLst>
            <a:lin ang="16200000" scaled="1"/>
          </a:gradFill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defTabSz="914400" eaLnBrk="1" hangingPunct="1"/>
            <a:endParaRPr kumimoji="1" lang="zh-CN" altLang="en-US">
              <a:solidFill>
                <a:srgbClr val="FFFFFF"/>
              </a:solidFill>
            </a:endParaRPr>
          </a:p>
        </p:txBody>
      </p:sp>
      <p:pic>
        <p:nvPicPr>
          <p:cNvPr id="2051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73438"/>
            <a:ext cx="9144000" cy="20113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2" name="图片 8" descr="荣德基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38" y="90488"/>
            <a:ext cx="1292225" cy="5048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3" name="Picture 39" descr="구름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4" name="Picture 40" descr="구름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5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9144000" cy="5383212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宽屏语文绿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3075" name="图片 8" descr="荣德基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38" y="90488"/>
            <a:ext cx="1292225" cy="5048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3076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1"/>
          <p:cNvSpPr/>
          <p:nvPr/>
        </p:nvSpPr>
        <p:spPr>
          <a:xfrm>
            <a:off x="0" y="0"/>
            <a:ext cx="9144000" cy="53832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B7E0EC"/>
              </a:gs>
            </a:gsLst>
            <a:lin ang="16200000" scaled="1"/>
          </a:gradFill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kumimoji="1" lang="zh-CN" altLang="en-US">
              <a:solidFill>
                <a:srgbClr val="FFFFFF"/>
              </a:solidFill>
            </a:endParaRPr>
          </a:p>
        </p:txBody>
      </p:sp>
      <p:pic>
        <p:nvPicPr>
          <p:cNvPr id="4099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73438"/>
            <a:ext cx="9144000" cy="20113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100" name="Picture 39" descr="구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838" y="179388"/>
            <a:ext cx="682625" cy="36353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101" name="Picture 40" descr="구름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825" y="503238"/>
            <a:ext cx="1042988" cy="555625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4102" name="组合 5"/>
          <p:cNvGrpSpPr/>
          <p:nvPr/>
        </p:nvGrpSpPr>
        <p:grpSpPr>
          <a:xfrm>
            <a:off x="2371725" y="2062162"/>
            <a:ext cx="4398962" cy="3019425"/>
            <a:chOff x="2371725" y="2061566"/>
            <a:chExt cx="4398963" cy="3019838"/>
          </a:xfrm>
        </p:grpSpPr>
        <p:sp>
          <p:nvSpPr>
            <p:cNvPr id="4107" name="Oval 17"/>
            <p:cNvSpPr/>
            <p:nvPr/>
          </p:nvSpPr>
          <p:spPr>
            <a:xfrm>
              <a:off x="2371725" y="4338352"/>
              <a:ext cx="4398963" cy="743052"/>
            </a:xfrm>
            <a:prstGeom prst="ellipse">
              <a:avLst/>
            </a:prstGeom>
            <a:gradFill rotWithShape="1">
              <a:gsLst>
                <a:gs pos="0">
                  <a:srgbClr val="0E320D"/>
                </a:gs>
                <a:gs pos="100000">
                  <a:srgbClr val="1F6B1B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  <a:miter lim="800000"/>
            </a:ln>
          </p:spPr>
          <p:txBody>
            <a:bodyPr wrap="none"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endParaRPr lang="ko-KR" altLang="en-US">
                <a:ea typeface="Malgun Gothic" pitchFamily="34" charset="-127"/>
              </a:endParaRPr>
            </a:p>
          </p:txBody>
        </p:sp>
        <p:pic>
          <p:nvPicPr>
            <p:cNvPr id="4108" name="Picture 16" descr="꽃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32510" y="2061566"/>
              <a:ext cx="2845692" cy="274598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</p:grpSp>
      <p:sp>
        <p:nvSpPr>
          <p:cNvPr id="4103" name="矩形 3"/>
          <p:cNvSpPr>
            <a:spLocks noChangeArrowheads="1"/>
          </p:cNvSpPr>
          <p:nvPr/>
        </p:nvSpPr>
        <p:spPr bwMode="auto">
          <a:xfrm>
            <a:off x="5580063" y="5080000"/>
            <a:ext cx="214845" cy="259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0" indent="0" eaLnBrk="1" hangingPunct="1"/>
            <a:r>
              <a:rPr lang="zh-CN" altLang="en-US" sz="1100">
                <a:solidFill>
                  <a:srgbClr val="414141"/>
                </a:solidFill>
              </a:rPr>
              <a:t> </a:t>
            </a:r>
          </a:p>
        </p:txBody>
      </p:sp>
      <p:sp>
        <p:nvSpPr>
          <p:cNvPr id="4104" name="TextBox 3"/>
          <p:cNvSpPr>
            <a:spLocks noChangeArrowheads="1"/>
          </p:cNvSpPr>
          <p:nvPr/>
        </p:nvSpPr>
        <p:spPr bwMode="auto">
          <a:xfrm>
            <a:off x="2087562" y="1006475"/>
            <a:ext cx="49688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0" indent="0" defTabSz="914400" eaLnBrk="1" hangingPunct="1"/>
            <a:r>
              <a:rPr lang="zh-CN" altLang="en-US" sz="2800">
                <a:solidFill>
                  <a:srgbClr val="014079"/>
                </a:solidFill>
                <a:ea typeface="微软雅黑" pitchFamily="34" charset="-122"/>
                <a:sym typeface="Calibri" pitchFamily="34" charset="0"/>
              </a:rPr>
              <a:t>感受美好自然，培养语文素养！</a:t>
            </a:r>
            <a:endParaRPr lang="zh-CN" altLang="en-US" sz="2800">
              <a:solidFill>
                <a:srgbClr val="014079"/>
              </a:solidFill>
            </a:endParaRPr>
          </a:p>
        </p:txBody>
      </p:sp>
      <p:sp>
        <p:nvSpPr>
          <p:cNvPr id="4105" name="TextBox 3"/>
          <p:cNvSpPr>
            <a:spLocks noChangeArrowheads="1"/>
          </p:cNvSpPr>
          <p:nvPr/>
        </p:nvSpPr>
        <p:spPr bwMode="auto">
          <a:xfrm>
            <a:off x="1833562" y="1471612"/>
            <a:ext cx="539908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0" indent="0" algn="ctr" defTabSz="914400" eaLnBrk="1" hangingPunct="1"/>
            <a:r>
              <a:rPr lang="en-US" altLang="zh-CN" sz="1600">
                <a:solidFill>
                  <a:srgbClr val="014079"/>
                </a:solidFill>
              </a:rPr>
              <a:t>GAN SHOU MEI HAO ZI RAN</a:t>
            </a:r>
            <a:r>
              <a:rPr lang="zh-CN" altLang="en-US" sz="1600">
                <a:solidFill>
                  <a:srgbClr val="014079"/>
                </a:solidFill>
              </a:rPr>
              <a:t>   </a:t>
            </a:r>
            <a:r>
              <a:rPr lang="en-US" altLang="zh-CN" sz="1600">
                <a:solidFill>
                  <a:srgbClr val="014079"/>
                </a:solidFill>
              </a:rPr>
              <a:t> PEI YANG YU WEN SU YANG</a:t>
            </a:r>
            <a:endParaRPr lang="zh-CN" altLang="en-US" sz="1600">
              <a:solidFill>
                <a:srgbClr val="014079"/>
              </a:solidFill>
            </a:endParaRPr>
          </a:p>
        </p:txBody>
      </p:sp>
      <p:pic>
        <p:nvPicPr>
          <p:cNvPr id="4106" name="图片 8" descr="荣德基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38" y="90488"/>
            <a:ext cx="1292225" cy="5048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965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271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737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893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178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201" r:id="rId1"/>
    <p:sldLayoutId id="2147485203" r:id="rId2"/>
    <p:sldLayoutId id="2147485205" r:id="rId3"/>
    <p:sldLayoutId id="2147485207" r:id="rId4"/>
  </p:sldLayoutIdLst>
  <p:transition/>
  <p:txStyles>
    <p:titleStyle>
      <a:lvl1pPr marL="0" indent="0" algn="ctr" defTabSz="4572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2021/5/1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6940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09" r:id="rId1"/>
    <p:sldLayoutId id="2147485210" r:id="rId2"/>
    <p:sldLayoutId id="2147485211" r:id="rId3"/>
    <p:sldLayoutId id="2147485212" r:id="rId4"/>
    <p:sldLayoutId id="2147485213" r:id="rId5"/>
    <p:sldLayoutId id="2147485214" r:id="rId6"/>
    <p:sldLayoutId id="2147485215" r:id="rId7"/>
    <p:sldLayoutId id="2147485216" r:id="rId8"/>
    <p:sldLayoutId id="2147485217" r:id="rId9"/>
    <p:sldLayoutId id="2147485218" r:id="rId10"/>
    <p:sldLayoutId id="21474852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21.jpeg"/><Relationship Id="rId7" Type="http://schemas.openxmlformats.org/officeDocument/2006/relationships/image" Target="../media/image3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7.jpeg"/><Relationship Id="rId7" Type="http://schemas.openxmlformats.org/officeDocument/2006/relationships/image" Target="../media/image4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png"/><Relationship Id="rId5" Type="http://schemas.openxmlformats.org/officeDocument/2006/relationships/image" Target="../media/image32.pn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18.&#23567;&#29492;&#23376;&#19979;&#23665;&#65288;&#35838;&#25991;&#26391;&#35835;&#65289;.mp4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1.jpeg"/><Relationship Id="rId7" Type="http://schemas.openxmlformats.org/officeDocument/2006/relationships/image" Target="../media/image3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圆角矩形 66"/>
          <p:cNvSpPr/>
          <p:nvPr/>
        </p:nvSpPr>
        <p:spPr>
          <a:xfrm>
            <a:off x="958850" y="1617662"/>
            <a:ext cx="7226300" cy="101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69434"/>
              </a:gs>
              <a:gs pos="100000">
                <a:srgbClr val="89C270"/>
              </a:gs>
            </a:gsLst>
            <a:lin ang="16200000" scaled="1"/>
          </a:gradFill>
          <a:ln>
            <a:solidFill>
              <a:srgbClr val="539F36"/>
            </a:solidFill>
            <a:miter lim="800000"/>
          </a:ln>
          <a:effectLst>
            <a:outerShdw blurRad="40000" dist="23000" dir="5400000">
              <a:srgbClr val="000000">
                <a:alpha val="25000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6147" name="Text Box 2"/>
          <p:cNvSpPr/>
          <p:nvPr/>
        </p:nvSpPr>
        <p:spPr>
          <a:xfrm>
            <a:off x="2951162" y="657225"/>
            <a:ext cx="5160962" cy="1108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6600" b="1">
                <a:solidFill>
                  <a:srgbClr val="CC0000"/>
                </a:solidFill>
                <a:ea typeface="黑体" pitchFamily="49" charset="-122"/>
              </a:rPr>
              <a:t>小猴子下山</a:t>
            </a:r>
          </a:p>
        </p:txBody>
      </p:sp>
      <p:grpSp>
        <p:nvGrpSpPr>
          <p:cNvPr id="6148" name="组合 13337"/>
          <p:cNvGrpSpPr/>
          <p:nvPr/>
        </p:nvGrpSpPr>
        <p:grpSpPr>
          <a:xfrm>
            <a:off x="1666875" y="614362"/>
            <a:ext cx="1181100" cy="1177925"/>
            <a:chOff x="439695" y="667701"/>
            <a:chExt cx="1181100" cy="1572054"/>
          </a:xfrm>
        </p:grpSpPr>
        <p:sp>
          <p:nvSpPr>
            <p:cNvPr id="6154" name="AutoShape 11"/>
            <p:cNvSpPr/>
            <p:nvPr/>
          </p:nvSpPr>
          <p:spPr bwMode="gray">
            <a:xfrm>
              <a:off x="439695" y="667701"/>
              <a:ext cx="1181100" cy="1572054"/>
            </a:xfrm>
            <a:prstGeom prst="diamond">
              <a:avLst/>
            </a:prstGeom>
            <a:solidFill>
              <a:srgbClr val="236B2A"/>
            </a:solidFill>
            <a:ln w="38100">
              <a:solidFill>
                <a:schemeClr val="bg1"/>
              </a:solidFill>
              <a:miter lim="800000"/>
            </a:ln>
            <a:effectLst>
              <a:outerShdw sy="50000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algn="ctr"/>
              <a:endParaRPr lang="en-US" altLang="ko-KR" sz="2800" b="1">
                <a:solidFill>
                  <a:srgbClr val="FFFFFF"/>
                </a:solidFill>
                <a:ea typeface="Gulim" pitchFamily="34" charset="-127"/>
              </a:endParaRPr>
            </a:p>
          </p:txBody>
        </p:sp>
        <p:sp>
          <p:nvSpPr>
            <p:cNvPr id="6155" name="文本框 13"/>
            <p:cNvSpPr/>
            <p:nvPr/>
          </p:nvSpPr>
          <p:spPr>
            <a:xfrm>
              <a:off x="479679" y="778143"/>
              <a:ext cx="1031875" cy="134323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>
                <a:buFont typeface=""/>
              </a:pPr>
              <a:r>
                <a:rPr lang="en-US" altLang="zh-CN" sz="6000" b="1">
                  <a:solidFill>
                    <a:schemeClr val="bg1"/>
                  </a:solidFill>
                  <a:latin typeface="方正大黑简体" pitchFamily="65" charset="-122"/>
                  <a:ea typeface="方正大黑简体" pitchFamily="65" charset="-122"/>
                </a:rPr>
                <a:t>18</a:t>
              </a:r>
              <a:endParaRPr lang="zh-CN" altLang="en-US" sz="6000" b="1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endParaRPr>
            </a:p>
          </p:txBody>
        </p:sp>
      </p:grpSp>
      <p:grpSp>
        <p:nvGrpSpPr>
          <p:cNvPr id="6151" name="圆角矩形 11"/>
          <p:cNvGrpSpPr/>
          <p:nvPr/>
        </p:nvGrpSpPr>
        <p:grpSpPr>
          <a:xfrm>
            <a:off x="2865438" y="2286000"/>
            <a:ext cx="3535362" cy="1103312"/>
            <a:chOff x="1805" y="1440"/>
            <a:chExt cx="2227" cy="695"/>
          </a:xfrm>
        </p:grpSpPr>
        <p:pic>
          <p:nvPicPr>
            <p:cNvPr id="6149" name="圆角矩形 11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05" y="1440"/>
              <a:ext cx="2227" cy="695"/>
            </a:xfrm>
            <a:prstGeom prst="rect">
              <a:avLst/>
            </a:prstGeom>
            <a:noFill/>
            <a:ln>
              <a:miter lim="800000"/>
            </a:ln>
          </p:spPr>
        </p:pic>
        <p:sp>
          <p:nvSpPr>
            <p:cNvPr id="6150" name="矩形 6149"/>
            <p:cNvSpPr/>
            <p:nvPr/>
          </p:nvSpPr>
          <p:spPr>
            <a:xfrm>
              <a:off x="1865" y="1484"/>
              <a:ext cx="2108" cy="57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6152" name="图片 46" descr="http://www.zxxk.com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4450" y="2384425"/>
            <a:ext cx="1058862" cy="101441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6153" name="矩形 18"/>
          <p:cNvSpPr/>
          <p:nvPr/>
        </p:nvSpPr>
        <p:spPr bwMode="auto">
          <a:xfrm>
            <a:off x="3055938" y="2488925"/>
            <a:ext cx="3186112" cy="7078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dist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glow rad="304800">
                    <a:schemeClr val="bg1">
                      <a:alpha val="60000"/>
                    </a:schemeClr>
                  </a:glo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仿宋" panose="02010609060101010101" charset="-122"/>
              </a:rPr>
              <a:t>第 一 课时</a:t>
            </a:r>
          </a:p>
        </p:txBody>
      </p:sp>
      <p:sp>
        <p:nvSpPr>
          <p:cNvPr id="12" name="矩形 11"/>
          <p:cNvSpPr/>
          <p:nvPr/>
        </p:nvSpPr>
        <p:spPr>
          <a:xfrm>
            <a:off x="0" y="4227934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29"/>
          <p:cNvSpPr/>
          <p:nvPr/>
        </p:nvSpPr>
        <p:spPr>
          <a:xfrm>
            <a:off x="865188" y="1270000"/>
            <a:ext cx="911225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mǎn</a:t>
            </a:r>
          </a:p>
        </p:txBody>
      </p:sp>
      <p:sp>
        <p:nvSpPr>
          <p:cNvPr id="18435" name="矩形 30"/>
          <p:cNvSpPr/>
          <p:nvPr/>
        </p:nvSpPr>
        <p:spPr>
          <a:xfrm>
            <a:off x="663575" y="2944812"/>
            <a:ext cx="1220788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rēng </a:t>
            </a:r>
          </a:p>
        </p:txBody>
      </p:sp>
      <p:sp>
        <p:nvSpPr>
          <p:cNvPr id="18436" name="TextBox 1"/>
          <p:cNvSpPr/>
          <p:nvPr/>
        </p:nvSpPr>
        <p:spPr>
          <a:xfrm>
            <a:off x="4737100" y="1576388"/>
            <a:ext cx="1966912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zh-CN" sz="4000" b="1" dirty="0">
                <a:latin typeface="楷体" pitchFamily="49" charset="-122"/>
                <a:ea typeface="楷体" pitchFamily="49" charset="-122"/>
              </a:rPr>
              <a:t>满树</a:t>
            </a:r>
            <a:endParaRPr lang="zh-CN" altLang="en-US" sz="4000" b="1" dirty="0">
              <a:latin typeface="楷体" pitchFamily="49" charset="-122"/>
              <a:ea typeface="楷体" pitchFamily="49" charset="-122"/>
            </a:endParaRPr>
          </a:p>
          <a:p>
            <a:pPr marL="0" lvl="0" indent="0" eaLnBrk="1" hangingPunct="1"/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zh-CN" sz="4000" b="1" dirty="0">
                <a:latin typeface="楷体" pitchFamily="49" charset="-122"/>
                <a:ea typeface="楷体" pitchFamily="49" charset="-122"/>
              </a:rPr>
              <a:t>满天</a:t>
            </a:r>
            <a:endParaRPr lang="zh-CN" altLang="en-US" sz="4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437" name="TextBox 38"/>
          <p:cNvSpPr/>
          <p:nvPr/>
        </p:nvSpPr>
        <p:spPr>
          <a:xfrm>
            <a:off x="5057775" y="3241675"/>
            <a:ext cx="1966912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zh-CN" sz="4000" b="1" dirty="0">
                <a:latin typeface="楷体" pitchFamily="49" charset="-122"/>
                <a:ea typeface="楷体" pitchFamily="49" charset="-122"/>
              </a:rPr>
              <a:t>扔掉</a:t>
            </a:r>
            <a:endParaRPr lang="zh-CN" altLang="en-US" sz="4000" b="1" dirty="0">
              <a:latin typeface="楷体" pitchFamily="49" charset="-122"/>
              <a:ea typeface="楷体" pitchFamily="49" charset="-122"/>
            </a:endParaRPr>
          </a:p>
          <a:p>
            <a:pPr marL="0" lvl="0" indent="0" eaLnBrk="1" hangingPunct="1"/>
            <a:r>
              <a:rPr lang="zh-CN" altLang="zh-CN" sz="4000" b="1" dirty="0">
                <a:latin typeface="楷体" pitchFamily="49" charset="-122"/>
                <a:ea typeface="楷体" pitchFamily="49" charset="-122"/>
              </a:rPr>
              <a:t>扔弃</a:t>
            </a:r>
            <a:endParaRPr lang="zh-CN" altLang="en-US" sz="40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8438" name="组合 2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grpSp>
        <p:nvGrpSpPr>
          <p:cNvPr id="18439" name="组合 16"/>
          <p:cNvGrpSpPr/>
          <p:nvPr/>
        </p:nvGrpSpPr>
        <p:grpSpPr>
          <a:xfrm>
            <a:off x="6429375" y="1430338"/>
            <a:ext cx="2170112" cy="1625600"/>
            <a:chOff x="6452479" y="1282067"/>
            <a:chExt cx="2170329" cy="1626829"/>
          </a:xfrm>
        </p:grpSpPr>
        <p:pic>
          <p:nvPicPr>
            <p:cNvPr id="18473" name="Picture 25" descr="C:\Users\Administrator\Desktop\4c7d794d49c270dd40164e5260d35153.jp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2479" y="1282067"/>
              <a:ext cx="2170329" cy="1626829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grpSp>
          <p:nvGrpSpPr>
            <p:cNvPr id="18474" name="组合 51"/>
            <p:cNvGrpSpPr/>
            <p:nvPr/>
          </p:nvGrpSpPr>
          <p:grpSpPr>
            <a:xfrm>
              <a:off x="6544142" y="1338323"/>
              <a:ext cx="1971648" cy="1370287"/>
              <a:chOff x="6640987" y="1335131"/>
              <a:chExt cx="1971648" cy="1370287"/>
            </a:xfrm>
          </p:grpSpPr>
          <p:sp>
            <p:nvSpPr>
              <p:cNvPr id="18475" name="矩形 52"/>
              <p:cNvSpPr/>
              <p:nvPr/>
            </p:nvSpPr>
            <p:spPr>
              <a:xfrm>
                <a:off x="6640987" y="1688987"/>
                <a:ext cx="1971648" cy="1016431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algn="ctr" eaLnBrk="1" hangingPunct="1"/>
                <a:r>
                  <a:rPr lang="zh-CN" altLang="en-US" sz="2000" b="1">
                    <a:solidFill>
                      <a:srgbClr val="0000FF"/>
                    </a:solidFill>
                    <a:latin typeface="楷体" pitchFamily="49" charset="-122"/>
                    <a:ea typeface="楷体" pitchFamily="49" charset="-122"/>
                  </a:rPr>
                  <a:t>水（氵）边“两”丛草（艹）</a:t>
                </a:r>
              </a:p>
            </p:txBody>
          </p:sp>
          <p:grpSp>
            <p:nvGrpSpPr>
              <p:cNvPr id="18478" name="矩形 21"/>
              <p:cNvGrpSpPr/>
              <p:nvPr/>
            </p:nvGrpSpPr>
            <p:grpSpPr>
              <a:xfrm>
                <a:off x="6868253" y="1336004"/>
                <a:ext cx="1475379" cy="396540"/>
                <a:chOff x="6748272" y="1487424"/>
                <a:chExt cx="1475232" cy="396240"/>
              </a:xfrm>
            </p:grpSpPr>
            <p:pic>
              <p:nvPicPr>
                <p:cNvPr id="18476" name="矩形 21"/>
                <p:cNvPicPr/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48272" y="1487424"/>
                  <a:ext cx="1475232" cy="396240"/>
                </a:xfrm>
                <a:prstGeom prst="rect">
                  <a:avLst/>
                </a:prstGeom>
                <a:noFill/>
                <a:ln>
                  <a:miter lim="800000"/>
                </a:ln>
              </p:spPr>
            </p:pic>
            <p:sp>
              <p:nvSpPr>
                <p:cNvPr id="18477" name="矩形 18476"/>
                <p:cNvSpPr/>
                <p:nvPr/>
              </p:nvSpPr>
              <p:spPr>
                <a:xfrm>
                  <a:off x="6747552" y="1486552"/>
                  <a:ext cx="1474937" cy="399808"/>
                </a:xfrm>
                <a:prstGeom prst="rect">
                  <a:avLst/>
                </a:prstGeom>
                <a:noFill/>
                <a:ln>
                  <a:noFill/>
                  <a:miter lim="800000"/>
                </a:ln>
              </p:spPr>
              <p:txBody>
                <a:bodyPr wrap="none">
                  <a:spAutoFit/>
                </a:bodyPr>
                <a:lstStyle>
                  <a:lvl1pPr marL="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1pPr>
                  <a:lvl2pPr marL="4572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2pPr>
                  <a:lvl3pPr marL="9144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3pPr>
                  <a:lvl4pPr marL="13716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4pPr>
                  <a:lvl5pPr marL="18288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5pPr>
                </a:lstStyle>
                <a:p>
                  <a:pPr marL="0" lvl="0" indent="0" algn="ctr" eaLnBrk="1" hangingPunct="1"/>
                  <a:r>
                    <a:rPr lang="zh-CN" altLang="en-US" sz="2000" b="1">
                      <a:solidFill>
                        <a:srgbClr val="000000"/>
                      </a:solidFill>
                      <a:latin typeface="方正卡通简体"/>
                    </a:rPr>
                    <a:t>识字巧方法</a:t>
                  </a:r>
                  <a:endParaRPr lang="en-US" altLang="zh-CN" sz="2000" b="1">
                    <a:solidFill>
                      <a:srgbClr val="000000"/>
                    </a:solidFill>
                    <a:latin typeface="方正卡通简体"/>
                  </a:endParaRPr>
                </a:p>
              </p:txBody>
            </p:sp>
          </p:grpSp>
        </p:grpSp>
      </p:grpSp>
      <p:grpSp>
        <p:nvGrpSpPr>
          <p:cNvPr id="18440" name="组合 22"/>
          <p:cNvGrpSpPr/>
          <p:nvPr/>
        </p:nvGrpSpPr>
        <p:grpSpPr>
          <a:xfrm>
            <a:off x="6378575" y="3036888"/>
            <a:ext cx="2271712" cy="1627188"/>
            <a:chOff x="6452479" y="1282067"/>
            <a:chExt cx="2170329" cy="1626829"/>
          </a:xfrm>
        </p:grpSpPr>
        <p:pic>
          <p:nvPicPr>
            <p:cNvPr id="18467" name="Picture 25" descr="C:\Users\Administrator\Desktop\4c7d794d49c270dd40164e5260d35153.jp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2479" y="1282067"/>
              <a:ext cx="2170329" cy="1626829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grpSp>
          <p:nvGrpSpPr>
            <p:cNvPr id="18468" name="组合 56"/>
            <p:cNvGrpSpPr/>
            <p:nvPr/>
          </p:nvGrpSpPr>
          <p:grpSpPr>
            <a:xfrm>
              <a:off x="6521876" y="1331840"/>
              <a:ext cx="2035692" cy="1211478"/>
              <a:chOff x="6618721" y="1328648"/>
              <a:chExt cx="2035692" cy="1211478"/>
            </a:xfrm>
          </p:grpSpPr>
          <p:sp>
            <p:nvSpPr>
              <p:cNvPr id="18469" name="矩形 57"/>
              <p:cNvSpPr/>
              <p:nvPr/>
            </p:nvSpPr>
            <p:spPr>
              <a:xfrm>
                <a:off x="6618721" y="1718827"/>
                <a:ext cx="2035692" cy="821299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algn="ctr" eaLnBrk="1" hangingPunct="1"/>
                <a:r>
                  <a:rPr lang="zh-CN" altLang="en-US" sz="2400" b="1">
                    <a:solidFill>
                      <a:srgbClr val="0000FF"/>
                    </a:solidFill>
                    <a:latin typeface="楷体" pitchFamily="49" charset="-122"/>
                    <a:ea typeface="楷体" pitchFamily="49" charset="-122"/>
                  </a:rPr>
                  <a:t>前（扌）来</a:t>
                </a:r>
              </a:p>
              <a:p>
                <a:pPr marL="0" lvl="0" indent="0" algn="ctr" eaLnBrk="1" hangingPunct="1"/>
                <a:r>
                  <a:rPr lang="zh-CN" altLang="en-US" sz="2400" b="1">
                    <a:solidFill>
                      <a:srgbClr val="0000FF"/>
                    </a:solidFill>
                    <a:latin typeface="楷体" pitchFamily="49" charset="-122"/>
                    <a:ea typeface="楷体" pitchFamily="49" charset="-122"/>
                  </a:rPr>
                  <a:t>仍后（乃）到</a:t>
                </a:r>
              </a:p>
            </p:txBody>
          </p:sp>
          <p:grpSp>
            <p:nvGrpSpPr>
              <p:cNvPr id="18472" name="矩形 31"/>
              <p:cNvGrpSpPr/>
              <p:nvPr/>
            </p:nvGrpSpPr>
            <p:grpSpPr>
              <a:xfrm>
                <a:off x="6867578" y="1332647"/>
                <a:ext cx="1473457" cy="402247"/>
                <a:chOff x="6711696" y="3090672"/>
                <a:chExt cx="1542288" cy="402336"/>
              </a:xfrm>
            </p:grpSpPr>
            <p:pic>
              <p:nvPicPr>
                <p:cNvPr id="18470" name="矩形 31"/>
                <p:cNvPicPr/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11696" y="3090672"/>
                  <a:ext cx="1542288" cy="402336"/>
                </a:xfrm>
                <a:prstGeom prst="rect">
                  <a:avLst/>
                </a:prstGeom>
                <a:noFill/>
                <a:ln>
                  <a:miter lim="800000"/>
                </a:ln>
              </p:spPr>
            </p:pic>
            <p:sp>
              <p:nvSpPr>
                <p:cNvPr id="18471" name="矩形 18470"/>
                <p:cNvSpPr/>
                <p:nvPr/>
              </p:nvSpPr>
              <p:spPr>
                <a:xfrm>
                  <a:off x="6711649" y="3093156"/>
                  <a:ext cx="1543991" cy="400198"/>
                </a:xfrm>
                <a:prstGeom prst="rect">
                  <a:avLst/>
                </a:prstGeom>
                <a:noFill/>
                <a:ln>
                  <a:noFill/>
                  <a:miter lim="800000"/>
                </a:ln>
              </p:spPr>
              <p:txBody>
                <a:bodyPr wrap="none">
                  <a:spAutoFit/>
                </a:bodyPr>
                <a:lstStyle>
                  <a:lvl1pPr marL="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1pPr>
                  <a:lvl2pPr marL="4572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2pPr>
                  <a:lvl3pPr marL="9144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3pPr>
                  <a:lvl4pPr marL="13716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4pPr>
                  <a:lvl5pPr marL="18288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5pPr>
                </a:lstStyle>
                <a:p>
                  <a:pPr marL="0" lvl="0" indent="0" algn="ctr" eaLnBrk="1" hangingPunct="1"/>
                  <a:r>
                    <a:rPr lang="zh-CN" altLang="en-US" sz="2000" b="1">
                      <a:solidFill>
                        <a:srgbClr val="000000"/>
                      </a:solidFill>
                      <a:latin typeface="方正卡通简体"/>
                    </a:rPr>
                    <a:t>识字巧方法</a:t>
                  </a:r>
                  <a:endParaRPr lang="en-US" altLang="zh-CN" sz="2000" b="1">
                    <a:solidFill>
                      <a:srgbClr val="000000"/>
                    </a:solidFill>
                    <a:latin typeface="方正卡通简体"/>
                  </a:endParaRPr>
                </a:p>
              </p:txBody>
            </p:sp>
          </p:grpSp>
        </p:grpSp>
      </p:grpSp>
      <p:graphicFrame>
        <p:nvGraphicFramePr>
          <p:cNvPr id="18441" name="Group 47"/>
          <p:cNvGraphicFramePr>
            <a:graphicFrameLocks noGrp="1"/>
          </p:cNvGraphicFramePr>
          <p:nvPr/>
        </p:nvGraphicFramePr>
        <p:xfrm>
          <a:off x="838200" y="19129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8452" name="TextBox 28"/>
          <p:cNvSpPr/>
          <p:nvPr/>
        </p:nvSpPr>
        <p:spPr>
          <a:xfrm>
            <a:off x="812800" y="1774825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满</a:t>
            </a:r>
            <a:endParaRPr lang="en-US" altLang="zh-CN" sz="6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18453" name="Group 47"/>
          <p:cNvGraphicFramePr>
            <a:graphicFrameLocks noGrp="1"/>
          </p:cNvGraphicFramePr>
          <p:nvPr/>
        </p:nvGraphicFramePr>
        <p:xfrm>
          <a:off x="838200" y="35639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8464" name="TextBox 33"/>
          <p:cNvSpPr/>
          <p:nvPr/>
        </p:nvSpPr>
        <p:spPr>
          <a:xfrm>
            <a:off x="812800" y="3425825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扔</a:t>
            </a:r>
            <a:endParaRPr lang="en-US" altLang="zh-CN" sz="6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8465" name="Picture 49" descr="http://www.zxxk.com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11450" y="1479550"/>
            <a:ext cx="1085850" cy="15430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8466" name="Picture 50" descr="http://www.zxxk.com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84412" y="3319462"/>
            <a:ext cx="2120900" cy="131127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/>
      <p:bldP spid="18436" grpId="0"/>
      <p:bldP spid="184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29"/>
          <p:cNvSpPr/>
          <p:nvPr/>
        </p:nvSpPr>
        <p:spPr>
          <a:xfrm>
            <a:off x="752475" y="1270000"/>
            <a:ext cx="946150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zhāi</a:t>
            </a:r>
          </a:p>
        </p:txBody>
      </p:sp>
      <p:sp>
        <p:nvSpPr>
          <p:cNvPr id="19459" name="矩形 30"/>
          <p:cNvSpPr/>
          <p:nvPr/>
        </p:nvSpPr>
        <p:spPr>
          <a:xfrm>
            <a:off x="823912" y="2944812"/>
            <a:ext cx="979488" cy="1066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pěng</a:t>
            </a:r>
          </a:p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</a:t>
            </a:r>
          </a:p>
        </p:txBody>
      </p:sp>
      <p:sp>
        <p:nvSpPr>
          <p:cNvPr id="19460" name="TextBox 1"/>
          <p:cNvSpPr/>
          <p:nvPr/>
        </p:nvSpPr>
        <p:spPr>
          <a:xfrm>
            <a:off x="4979988" y="1566862"/>
            <a:ext cx="1966912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zh-CN" sz="4000" b="1" dirty="0">
                <a:latin typeface="楷体" pitchFamily="49" charset="-122"/>
                <a:ea typeface="楷体" pitchFamily="49" charset="-122"/>
              </a:rPr>
              <a:t>采摘</a:t>
            </a:r>
            <a:endParaRPr lang="zh-CN" altLang="en-US" sz="4000" b="1" dirty="0">
              <a:latin typeface="楷体" pitchFamily="49" charset="-122"/>
              <a:ea typeface="楷体" pitchFamily="49" charset="-122"/>
            </a:endParaRPr>
          </a:p>
          <a:p>
            <a:pPr marL="0" lvl="0" indent="0" eaLnBrk="1" hangingPunct="1"/>
            <a:r>
              <a:rPr lang="zh-CN" altLang="zh-CN" sz="4000" b="1" dirty="0">
                <a:latin typeface="楷体" pitchFamily="49" charset="-122"/>
                <a:ea typeface="楷体" pitchFamily="49" charset="-122"/>
              </a:rPr>
              <a:t>摘取</a:t>
            </a:r>
            <a:endParaRPr lang="zh-CN" altLang="en-US" sz="4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461" name="TextBox 38"/>
          <p:cNvSpPr/>
          <p:nvPr/>
        </p:nvSpPr>
        <p:spPr>
          <a:xfrm>
            <a:off x="4979988" y="3222625"/>
            <a:ext cx="1966912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zh-CN" sz="4000" b="1" dirty="0">
                <a:latin typeface="楷体" pitchFamily="49" charset="-122"/>
                <a:ea typeface="楷体" pitchFamily="49" charset="-122"/>
              </a:rPr>
              <a:t>捧着</a:t>
            </a:r>
            <a:endParaRPr lang="zh-CN" altLang="en-US" sz="4000" b="1" dirty="0">
              <a:latin typeface="楷体" pitchFamily="49" charset="-122"/>
              <a:ea typeface="楷体" pitchFamily="49" charset="-122"/>
            </a:endParaRPr>
          </a:p>
          <a:p>
            <a:pPr marL="0" lvl="0" indent="0" eaLnBrk="1" hangingPunct="1"/>
            <a:r>
              <a:rPr lang="zh-CN" altLang="zh-CN" sz="4000" b="1" dirty="0">
                <a:latin typeface="楷体" pitchFamily="49" charset="-122"/>
                <a:ea typeface="楷体" pitchFamily="49" charset="-122"/>
              </a:rPr>
              <a:t>手捧</a:t>
            </a:r>
            <a:endParaRPr lang="zh-CN" altLang="en-US" sz="40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9462" name="组合 2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grpSp>
        <p:nvGrpSpPr>
          <p:cNvPr id="19463" name="组合 16"/>
          <p:cNvGrpSpPr/>
          <p:nvPr/>
        </p:nvGrpSpPr>
        <p:grpSpPr>
          <a:xfrm>
            <a:off x="6242050" y="1416050"/>
            <a:ext cx="2584450" cy="1625600"/>
            <a:chOff x="6369926" y="1282067"/>
            <a:chExt cx="2295451" cy="1626829"/>
          </a:xfrm>
        </p:grpSpPr>
        <p:pic>
          <p:nvPicPr>
            <p:cNvPr id="19497" name="Picture 25" descr="C:\Users\Administrator\Desktop\4c7d794d49c270dd40164e5260d35153.jp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2479" y="1282067"/>
              <a:ext cx="2170329" cy="1626829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grpSp>
          <p:nvGrpSpPr>
            <p:cNvPr id="19498" name="组合 51"/>
            <p:cNvGrpSpPr/>
            <p:nvPr/>
          </p:nvGrpSpPr>
          <p:grpSpPr>
            <a:xfrm>
              <a:off x="6369926" y="1338323"/>
              <a:ext cx="2295451" cy="985474"/>
              <a:chOff x="6466771" y="1335131"/>
              <a:chExt cx="2295451" cy="985474"/>
            </a:xfrm>
          </p:grpSpPr>
          <p:sp>
            <p:nvSpPr>
              <p:cNvPr id="19499" name="矩形 52"/>
              <p:cNvSpPr/>
              <p:nvPr/>
            </p:nvSpPr>
            <p:spPr>
              <a:xfrm>
                <a:off x="6466771" y="1863254"/>
                <a:ext cx="2295451" cy="457351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algn="ctr" eaLnBrk="1" hangingPunct="1"/>
                <a:r>
                  <a:rPr lang="zh-CN" altLang="zh-CN" sz="2400" b="1">
                    <a:solidFill>
                      <a:srgbClr val="0000FF"/>
                    </a:solidFill>
                    <a:latin typeface="楷体" pitchFamily="49" charset="-122"/>
                    <a:ea typeface="楷体" pitchFamily="49" charset="-122"/>
                  </a:rPr>
                  <a:t> 滴- 氵+扌=摘</a:t>
                </a:r>
                <a:endParaRPr lang="zh-CN" altLang="en-US" sz="2400" b="1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  <p:grpSp>
            <p:nvGrpSpPr>
              <p:cNvPr id="19502" name="矩形 21"/>
              <p:cNvGrpSpPr/>
              <p:nvPr/>
            </p:nvGrpSpPr>
            <p:grpSpPr>
              <a:xfrm>
                <a:off x="6867657" y="1338101"/>
                <a:ext cx="1472698" cy="396539"/>
                <a:chOff x="6693408" y="1475232"/>
                <a:chExt cx="1658112" cy="396240"/>
              </a:xfrm>
            </p:grpSpPr>
            <p:pic>
              <p:nvPicPr>
                <p:cNvPr id="19500" name="矩形 21"/>
                <p:cNvPicPr/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93408" y="1475232"/>
                  <a:ext cx="1658112" cy="396240"/>
                </a:xfrm>
                <a:prstGeom prst="rect">
                  <a:avLst/>
                </a:prstGeom>
                <a:noFill/>
                <a:ln>
                  <a:miter lim="800000"/>
                </a:ln>
              </p:spPr>
            </p:pic>
            <p:sp>
              <p:nvSpPr>
                <p:cNvPr id="19501" name="矩形 19500"/>
                <p:cNvSpPr/>
                <p:nvPr/>
              </p:nvSpPr>
              <p:spPr>
                <a:xfrm>
                  <a:off x="6693268" y="1472264"/>
                  <a:ext cx="1660798" cy="399808"/>
                </a:xfrm>
                <a:prstGeom prst="rect">
                  <a:avLst/>
                </a:prstGeom>
                <a:noFill/>
                <a:ln>
                  <a:noFill/>
                  <a:miter lim="800000"/>
                </a:ln>
              </p:spPr>
              <p:txBody>
                <a:bodyPr wrap="none">
                  <a:spAutoFit/>
                </a:bodyPr>
                <a:lstStyle>
                  <a:lvl1pPr marL="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1pPr>
                  <a:lvl2pPr marL="4572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2pPr>
                  <a:lvl3pPr marL="9144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3pPr>
                  <a:lvl4pPr marL="13716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4pPr>
                  <a:lvl5pPr marL="18288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5pPr>
                </a:lstStyle>
                <a:p>
                  <a:pPr marL="0" lvl="0" indent="0" algn="ctr" eaLnBrk="1" hangingPunct="1"/>
                  <a:r>
                    <a:rPr lang="zh-CN" altLang="en-US" sz="2000" b="1">
                      <a:solidFill>
                        <a:srgbClr val="000000"/>
                      </a:solidFill>
                      <a:latin typeface="方正卡通简体"/>
                    </a:rPr>
                    <a:t>识字巧方法</a:t>
                  </a:r>
                  <a:endParaRPr lang="en-US" altLang="zh-CN" sz="2000" b="1">
                    <a:solidFill>
                      <a:srgbClr val="000000"/>
                    </a:solidFill>
                    <a:latin typeface="方正卡通简体"/>
                  </a:endParaRPr>
                </a:p>
              </p:txBody>
            </p:sp>
          </p:grpSp>
        </p:grpSp>
      </p:grpSp>
      <p:grpSp>
        <p:nvGrpSpPr>
          <p:cNvPr id="19464" name="组合 22"/>
          <p:cNvGrpSpPr/>
          <p:nvPr/>
        </p:nvGrpSpPr>
        <p:grpSpPr>
          <a:xfrm>
            <a:off x="6323012" y="3032125"/>
            <a:ext cx="2422525" cy="1627188"/>
            <a:chOff x="6452479" y="1282067"/>
            <a:chExt cx="2180233" cy="1626829"/>
          </a:xfrm>
        </p:grpSpPr>
        <p:pic>
          <p:nvPicPr>
            <p:cNvPr id="19491" name="Picture 25" descr="C:\Users\Administrator\Desktop\4c7d794d49c270dd40164e5260d35153.jp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2479" y="1282067"/>
              <a:ext cx="2170329" cy="1626829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grpSp>
          <p:nvGrpSpPr>
            <p:cNvPr id="19492" name="组合 56"/>
            <p:cNvGrpSpPr/>
            <p:nvPr/>
          </p:nvGrpSpPr>
          <p:grpSpPr>
            <a:xfrm>
              <a:off x="6473354" y="1338323"/>
              <a:ext cx="2159358" cy="1318143"/>
              <a:chOff x="6570199" y="1335131"/>
              <a:chExt cx="2159358" cy="1318143"/>
            </a:xfrm>
          </p:grpSpPr>
          <p:sp>
            <p:nvSpPr>
              <p:cNvPr id="19493" name="矩形 57"/>
              <p:cNvSpPr/>
              <p:nvPr/>
            </p:nvSpPr>
            <p:spPr>
              <a:xfrm>
                <a:off x="6570199" y="1699377"/>
                <a:ext cx="2159358" cy="953897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algn="ctr" eaLnBrk="1" hangingPunct="1"/>
                <a:r>
                  <a:rPr lang="zh-CN" altLang="zh-CN" sz="2800" b="1">
                    <a:solidFill>
                      <a:srgbClr val="0000FF"/>
                    </a:solidFill>
                    <a:latin typeface="楷体" pitchFamily="49" charset="-122"/>
                    <a:ea typeface="楷体" pitchFamily="49" charset="-122"/>
                  </a:rPr>
                  <a:t>用手（扌）</a:t>
                </a:r>
                <a:endParaRPr lang="en-US" altLang="zh-CN" sz="2800" b="1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endParaRPr>
              </a:p>
              <a:p>
                <a:pPr marL="0" lvl="0" indent="0" algn="ctr" eaLnBrk="1" hangingPunct="1"/>
                <a:r>
                  <a:rPr lang="zh-CN" altLang="zh-CN" sz="2800" b="1">
                    <a:solidFill>
                      <a:srgbClr val="0000FF"/>
                    </a:solidFill>
                    <a:latin typeface="楷体" pitchFamily="49" charset="-122"/>
                    <a:ea typeface="楷体" pitchFamily="49" charset="-122"/>
                  </a:rPr>
                  <a:t>“奉”上</a:t>
                </a:r>
                <a:endParaRPr lang="zh-CN" altLang="en-US" sz="2800" b="1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  <p:grpSp>
            <p:nvGrpSpPr>
              <p:cNvPr id="19496" name="矩形 31"/>
              <p:cNvGrpSpPr/>
              <p:nvPr/>
            </p:nvGrpSpPr>
            <p:grpSpPr>
              <a:xfrm>
                <a:off x="6866214" y="1337409"/>
                <a:ext cx="1475815" cy="396153"/>
                <a:chOff x="6675120" y="3090672"/>
                <a:chExt cx="1639824" cy="396240"/>
              </a:xfrm>
            </p:grpSpPr>
            <p:pic>
              <p:nvPicPr>
                <p:cNvPr id="19494" name="矩形 31"/>
                <p:cNvPicPr/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75120" y="3090672"/>
                  <a:ext cx="1639824" cy="396240"/>
                </a:xfrm>
                <a:prstGeom prst="rect">
                  <a:avLst/>
                </a:prstGeom>
                <a:noFill/>
                <a:ln>
                  <a:miter lim="800000"/>
                </a:ln>
              </p:spPr>
            </p:pic>
            <p:sp>
              <p:nvSpPr>
                <p:cNvPr id="19495" name="矩形 19494"/>
                <p:cNvSpPr/>
                <p:nvPr/>
              </p:nvSpPr>
              <p:spPr>
                <a:xfrm>
                  <a:off x="6676585" y="3088393"/>
                  <a:ext cx="1639012" cy="400198"/>
                </a:xfrm>
                <a:prstGeom prst="rect">
                  <a:avLst/>
                </a:prstGeom>
                <a:noFill/>
                <a:ln>
                  <a:noFill/>
                  <a:miter lim="800000"/>
                </a:ln>
              </p:spPr>
              <p:txBody>
                <a:bodyPr wrap="none">
                  <a:spAutoFit/>
                </a:bodyPr>
                <a:lstStyle>
                  <a:lvl1pPr marL="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1pPr>
                  <a:lvl2pPr marL="4572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2pPr>
                  <a:lvl3pPr marL="9144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3pPr>
                  <a:lvl4pPr marL="13716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4pPr>
                  <a:lvl5pPr marL="18288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5pPr>
                </a:lstStyle>
                <a:p>
                  <a:pPr marL="0" lvl="0" indent="0" algn="ctr" eaLnBrk="1" hangingPunct="1"/>
                  <a:r>
                    <a:rPr lang="zh-CN" altLang="en-US" sz="2000" b="1">
                      <a:solidFill>
                        <a:srgbClr val="000000"/>
                      </a:solidFill>
                      <a:latin typeface="方正卡通简体"/>
                    </a:rPr>
                    <a:t>识字巧方法</a:t>
                  </a:r>
                  <a:endParaRPr lang="en-US" altLang="zh-CN" sz="2000" b="1">
                    <a:solidFill>
                      <a:srgbClr val="000000"/>
                    </a:solidFill>
                    <a:latin typeface="方正卡通简体"/>
                  </a:endParaRPr>
                </a:p>
              </p:txBody>
            </p:sp>
          </p:grpSp>
        </p:grpSp>
      </p:grpSp>
      <p:graphicFrame>
        <p:nvGraphicFramePr>
          <p:cNvPr id="19465" name="Group 47"/>
          <p:cNvGraphicFramePr>
            <a:graphicFrameLocks noGrp="1"/>
          </p:cNvGraphicFramePr>
          <p:nvPr/>
        </p:nvGraphicFramePr>
        <p:xfrm>
          <a:off x="838200" y="19129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9476" name="TextBox 28"/>
          <p:cNvSpPr/>
          <p:nvPr/>
        </p:nvSpPr>
        <p:spPr>
          <a:xfrm>
            <a:off x="812800" y="1774825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摘</a:t>
            </a:r>
            <a:endParaRPr lang="en-US" altLang="zh-CN" sz="6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19477" name="Group 47"/>
          <p:cNvGraphicFramePr>
            <a:graphicFrameLocks noGrp="1"/>
          </p:cNvGraphicFramePr>
          <p:nvPr/>
        </p:nvGraphicFramePr>
        <p:xfrm>
          <a:off x="838200" y="35639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9488" name="TextBox 33"/>
          <p:cNvSpPr/>
          <p:nvPr/>
        </p:nvSpPr>
        <p:spPr>
          <a:xfrm>
            <a:off x="812800" y="3425825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捧</a:t>
            </a:r>
            <a:endParaRPr lang="en-US" altLang="zh-CN" sz="6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9489" name="Picture 49" descr="http://www.zxxk.com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36788" y="1530350"/>
            <a:ext cx="2298700" cy="14017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9490" name="Picture 50" descr="http://www.zxxk.com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40038" y="3154362"/>
            <a:ext cx="1246188" cy="150177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/>
      <p:bldP spid="19460" grpId="0"/>
      <p:bldP spid="194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29"/>
          <p:cNvSpPr/>
          <p:nvPr/>
        </p:nvSpPr>
        <p:spPr>
          <a:xfrm>
            <a:off x="628650" y="1270000"/>
            <a:ext cx="1108075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 bào</a:t>
            </a:r>
          </a:p>
        </p:txBody>
      </p:sp>
      <p:sp>
        <p:nvSpPr>
          <p:cNvPr id="20483" name="矩形 30"/>
          <p:cNvSpPr/>
          <p:nvPr/>
        </p:nvSpPr>
        <p:spPr>
          <a:xfrm>
            <a:off x="833438" y="2944812"/>
            <a:ext cx="979488" cy="1066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bèng</a:t>
            </a:r>
          </a:p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</a:t>
            </a:r>
          </a:p>
        </p:txBody>
      </p:sp>
      <p:sp>
        <p:nvSpPr>
          <p:cNvPr id="20484" name="TextBox 1"/>
          <p:cNvSpPr/>
          <p:nvPr/>
        </p:nvSpPr>
        <p:spPr>
          <a:xfrm>
            <a:off x="4979988" y="1566862"/>
            <a:ext cx="1966912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zh-CN" sz="4000" b="1">
                <a:latin typeface="楷体" pitchFamily="49" charset="-122"/>
                <a:ea typeface="楷体" pitchFamily="49" charset="-122"/>
              </a:rPr>
              <a:t>抱着</a:t>
            </a:r>
            <a:endParaRPr lang="zh-CN" altLang="en-US" sz="4000" b="1">
              <a:latin typeface="楷体" pitchFamily="49" charset="-122"/>
              <a:ea typeface="楷体" pitchFamily="49" charset="-122"/>
            </a:endParaRPr>
          </a:p>
          <a:p>
            <a:pPr marL="0" lvl="0" indent="0" eaLnBrk="1" hangingPunct="1"/>
            <a:r>
              <a:rPr lang="zh-CN" altLang="zh-CN" sz="4000" b="1">
                <a:latin typeface="楷体" pitchFamily="49" charset="-122"/>
                <a:ea typeface="楷体" pitchFamily="49" charset="-122"/>
              </a:rPr>
              <a:t>拥抱</a:t>
            </a:r>
            <a:endParaRPr lang="zh-CN" altLang="en-US" sz="4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485" name="TextBox 38"/>
          <p:cNvSpPr/>
          <p:nvPr/>
        </p:nvSpPr>
        <p:spPr>
          <a:xfrm>
            <a:off x="4979988" y="3222625"/>
            <a:ext cx="1966912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zh-CN" sz="4000" b="1">
                <a:latin typeface="楷体" pitchFamily="49" charset="-122"/>
                <a:ea typeface="楷体" pitchFamily="49" charset="-122"/>
              </a:rPr>
              <a:t>蹦跳</a:t>
            </a:r>
            <a:endParaRPr lang="zh-CN" altLang="en-US" sz="4000" b="1">
              <a:latin typeface="楷体" pitchFamily="49" charset="-122"/>
              <a:ea typeface="楷体" pitchFamily="49" charset="-122"/>
            </a:endParaRPr>
          </a:p>
          <a:p>
            <a:pPr marL="0" lvl="0" indent="0" eaLnBrk="1" hangingPunct="1"/>
            <a:r>
              <a:rPr lang="zh-CN" altLang="zh-CN" sz="4000" b="1">
                <a:latin typeface="楷体" pitchFamily="49" charset="-122"/>
                <a:ea typeface="楷体" pitchFamily="49" charset="-122"/>
              </a:rPr>
              <a:t>蹦高</a:t>
            </a:r>
            <a:endParaRPr lang="zh-CN" altLang="en-US" sz="4000" b="1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0486" name="组合 2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grpSp>
        <p:nvGrpSpPr>
          <p:cNvPr id="20487" name="组合 16"/>
          <p:cNvGrpSpPr/>
          <p:nvPr/>
        </p:nvGrpSpPr>
        <p:grpSpPr>
          <a:xfrm>
            <a:off x="6294438" y="1416050"/>
            <a:ext cx="2584450" cy="1625600"/>
            <a:chOff x="6378566" y="1282067"/>
            <a:chExt cx="2295451" cy="1626829"/>
          </a:xfrm>
        </p:grpSpPr>
        <p:pic>
          <p:nvPicPr>
            <p:cNvPr id="20521" name="Picture 25" descr="C:\Users\Administrator\Desktop\4c7d794d49c270dd40164e5260d35153.jp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2479" y="1282067"/>
              <a:ext cx="2170329" cy="1626829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grpSp>
          <p:nvGrpSpPr>
            <p:cNvPr id="20522" name="组合 51"/>
            <p:cNvGrpSpPr/>
            <p:nvPr/>
          </p:nvGrpSpPr>
          <p:grpSpPr>
            <a:xfrm>
              <a:off x="6378566" y="1335193"/>
              <a:ext cx="2295451" cy="1237028"/>
              <a:chOff x="6475411" y="1332001"/>
              <a:chExt cx="2295451" cy="1237028"/>
            </a:xfrm>
          </p:grpSpPr>
          <p:sp>
            <p:nvSpPr>
              <p:cNvPr id="20523" name="矩形 52"/>
              <p:cNvSpPr/>
              <p:nvPr/>
            </p:nvSpPr>
            <p:spPr>
              <a:xfrm>
                <a:off x="6475411" y="1746430"/>
                <a:ext cx="2295451" cy="822599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algn="ctr" eaLnBrk="1" hangingPunct="1"/>
                <a:r>
                  <a:rPr lang="zh-CN" altLang="zh-CN" sz="2400" b="1">
                    <a:solidFill>
                      <a:srgbClr val="0000FF"/>
                    </a:solidFill>
                    <a:latin typeface="楷体" pitchFamily="49" charset="-122"/>
                    <a:ea typeface="楷体" pitchFamily="49" charset="-122"/>
                  </a:rPr>
                  <a:t>用手（奉）拿</a:t>
                </a:r>
                <a:endParaRPr lang="zh-CN" altLang="en-US" sz="2400" b="1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endParaRPr>
              </a:p>
              <a:p>
                <a:pPr marL="0" lvl="0" indent="0" algn="ctr" eaLnBrk="1" hangingPunct="1"/>
                <a:r>
                  <a:rPr lang="zh-CN" altLang="zh-CN" sz="2400" b="1">
                    <a:solidFill>
                      <a:srgbClr val="0000FF"/>
                    </a:solidFill>
                    <a:latin typeface="楷体" pitchFamily="49" charset="-122"/>
                    <a:ea typeface="楷体" pitchFamily="49" charset="-122"/>
                  </a:rPr>
                  <a:t>面“包”</a:t>
                </a:r>
                <a:endParaRPr lang="zh-CN" altLang="en-US" sz="2400" b="1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  <p:grpSp>
            <p:nvGrpSpPr>
              <p:cNvPr id="20526" name="矩形 21"/>
              <p:cNvGrpSpPr/>
              <p:nvPr/>
            </p:nvGrpSpPr>
            <p:grpSpPr>
              <a:xfrm>
                <a:off x="6867668" y="1338102"/>
                <a:ext cx="1472698" cy="396540"/>
                <a:chOff x="6736080" y="1475232"/>
                <a:chExt cx="1658112" cy="396240"/>
              </a:xfrm>
            </p:grpSpPr>
            <p:pic>
              <p:nvPicPr>
                <p:cNvPr id="20524" name="矩形 21"/>
                <p:cNvPicPr/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36080" y="1475232"/>
                  <a:ext cx="1658112" cy="396240"/>
                </a:xfrm>
                <a:prstGeom prst="rect">
                  <a:avLst/>
                </a:prstGeom>
                <a:noFill/>
                <a:ln>
                  <a:miter lim="800000"/>
                </a:ln>
              </p:spPr>
            </p:pic>
            <p:sp>
              <p:nvSpPr>
                <p:cNvPr id="20525" name="矩形 20524"/>
                <p:cNvSpPr/>
                <p:nvPr/>
              </p:nvSpPr>
              <p:spPr>
                <a:xfrm>
                  <a:off x="6735928" y="1472264"/>
                  <a:ext cx="1660798" cy="399808"/>
                </a:xfrm>
                <a:prstGeom prst="rect">
                  <a:avLst/>
                </a:prstGeom>
                <a:noFill/>
                <a:ln>
                  <a:noFill/>
                  <a:miter lim="800000"/>
                </a:ln>
              </p:spPr>
              <p:txBody>
                <a:bodyPr wrap="none">
                  <a:spAutoFit/>
                </a:bodyPr>
                <a:lstStyle>
                  <a:lvl1pPr marL="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1pPr>
                  <a:lvl2pPr marL="4572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2pPr>
                  <a:lvl3pPr marL="9144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3pPr>
                  <a:lvl4pPr marL="13716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4pPr>
                  <a:lvl5pPr marL="18288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5pPr>
                </a:lstStyle>
                <a:p>
                  <a:pPr marL="0" lvl="0" indent="0" algn="ctr" eaLnBrk="1" hangingPunct="1"/>
                  <a:r>
                    <a:rPr lang="zh-CN" altLang="en-US" sz="2000" b="1">
                      <a:solidFill>
                        <a:srgbClr val="000000"/>
                      </a:solidFill>
                      <a:latin typeface="方正卡通简体"/>
                    </a:rPr>
                    <a:t>识字巧方法</a:t>
                  </a:r>
                  <a:endParaRPr lang="en-US" altLang="zh-CN" sz="2000" b="1">
                    <a:solidFill>
                      <a:srgbClr val="000000"/>
                    </a:solidFill>
                    <a:latin typeface="方正卡通简体"/>
                  </a:endParaRPr>
                </a:p>
              </p:txBody>
            </p:sp>
          </p:grpSp>
        </p:grpSp>
      </p:grpSp>
      <p:grpSp>
        <p:nvGrpSpPr>
          <p:cNvPr id="20488" name="组合 22"/>
          <p:cNvGrpSpPr/>
          <p:nvPr/>
        </p:nvGrpSpPr>
        <p:grpSpPr>
          <a:xfrm>
            <a:off x="6370638" y="3032125"/>
            <a:ext cx="2432050" cy="1627188"/>
            <a:chOff x="6452479" y="1282067"/>
            <a:chExt cx="2188016" cy="1626829"/>
          </a:xfrm>
        </p:grpSpPr>
        <p:pic>
          <p:nvPicPr>
            <p:cNvPr id="20515" name="Picture 25" descr="C:\Users\Administrator\Desktop\4c7d794d49c270dd40164e5260d35153.jp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2479" y="1282067"/>
              <a:ext cx="2170329" cy="1626829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grpSp>
          <p:nvGrpSpPr>
            <p:cNvPr id="20516" name="组合 56"/>
            <p:cNvGrpSpPr/>
            <p:nvPr/>
          </p:nvGrpSpPr>
          <p:grpSpPr>
            <a:xfrm>
              <a:off x="6525880" y="1338323"/>
              <a:ext cx="2114615" cy="1117322"/>
              <a:chOff x="6622725" y="1335131"/>
              <a:chExt cx="2114615" cy="1117322"/>
            </a:xfrm>
          </p:grpSpPr>
          <p:sp>
            <p:nvSpPr>
              <p:cNvPr id="20517" name="矩形 57"/>
              <p:cNvSpPr/>
              <p:nvPr/>
            </p:nvSpPr>
            <p:spPr>
              <a:xfrm>
                <a:off x="6622725" y="1806265"/>
                <a:ext cx="2114615" cy="646188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algn="ctr" eaLnBrk="1" hangingPunct="1"/>
                <a:r>
                  <a:rPr lang="zh-CN" altLang="zh-CN" b="1">
                    <a:solidFill>
                      <a:srgbClr val="0000FF"/>
                    </a:solidFill>
                    <a:latin typeface="楷体" pitchFamily="49" charset="-122"/>
                    <a:ea typeface="楷体" pitchFamily="49" charset="-122"/>
                  </a:rPr>
                  <a:t>约“朋”友到“山”脚前踢“足”球</a:t>
                </a:r>
                <a:endParaRPr lang="zh-CN" altLang="en-US" b="1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  <p:grpSp>
            <p:nvGrpSpPr>
              <p:cNvPr id="20520" name="矩形 31"/>
              <p:cNvGrpSpPr/>
              <p:nvPr/>
            </p:nvGrpSpPr>
            <p:grpSpPr>
              <a:xfrm>
                <a:off x="6867128" y="1337409"/>
                <a:ext cx="1475283" cy="396152"/>
                <a:chOff x="6723888" y="3090672"/>
                <a:chExt cx="1639824" cy="396240"/>
              </a:xfrm>
            </p:grpSpPr>
            <p:pic>
              <p:nvPicPr>
                <p:cNvPr id="20518" name="矩形 31"/>
                <p:cNvPicPr/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23888" y="3090672"/>
                  <a:ext cx="1639824" cy="396240"/>
                </a:xfrm>
                <a:prstGeom prst="rect">
                  <a:avLst/>
                </a:prstGeom>
                <a:noFill/>
                <a:ln>
                  <a:miter lim="800000"/>
                </a:ln>
              </p:spPr>
            </p:pic>
            <p:sp>
              <p:nvSpPr>
                <p:cNvPr id="20519" name="矩形 20518"/>
                <p:cNvSpPr/>
                <p:nvPr/>
              </p:nvSpPr>
              <p:spPr>
                <a:xfrm>
                  <a:off x="6724338" y="3088393"/>
                  <a:ext cx="1639603" cy="400198"/>
                </a:xfrm>
                <a:prstGeom prst="rect">
                  <a:avLst/>
                </a:prstGeom>
                <a:noFill/>
                <a:ln>
                  <a:noFill/>
                  <a:miter lim="800000"/>
                </a:ln>
              </p:spPr>
              <p:txBody>
                <a:bodyPr wrap="none">
                  <a:spAutoFit/>
                </a:bodyPr>
                <a:lstStyle>
                  <a:lvl1pPr marL="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1pPr>
                  <a:lvl2pPr marL="4572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2pPr>
                  <a:lvl3pPr marL="9144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3pPr>
                  <a:lvl4pPr marL="13716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4pPr>
                  <a:lvl5pPr marL="18288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5pPr>
                </a:lstStyle>
                <a:p>
                  <a:pPr marL="0" lvl="0" indent="0" algn="ctr" eaLnBrk="1" hangingPunct="1"/>
                  <a:r>
                    <a:rPr lang="zh-CN" altLang="en-US" sz="2000" b="1">
                      <a:solidFill>
                        <a:srgbClr val="000000"/>
                      </a:solidFill>
                      <a:latin typeface="方正卡通简体"/>
                    </a:rPr>
                    <a:t>识字巧方法</a:t>
                  </a:r>
                  <a:endParaRPr lang="en-US" altLang="zh-CN" sz="2000" b="1">
                    <a:solidFill>
                      <a:srgbClr val="000000"/>
                    </a:solidFill>
                    <a:latin typeface="方正卡通简体"/>
                  </a:endParaRPr>
                </a:p>
              </p:txBody>
            </p:sp>
          </p:grpSp>
        </p:grpSp>
      </p:grpSp>
      <p:graphicFrame>
        <p:nvGraphicFramePr>
          <p:cNvPr id="20489" name="Group 47"/>
          <p:cNvGraphicFramePr>
            <a:graphicFrameLocks noGrp="1"/>
          </p:cNvGraphicFramePr>
          <p:nvPr/>
        </p:nvGraphicFramePr>
        <p:xfrm>
          <a:off x="838200" y="19129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0500" name="TextBox 28"/>
          <p:cNvSpPr/>
          <p:nvPr/>
        </p:nvSpPr>
        <p:spPr>
          <a:xfrm>
            <a:off x="812800" y="1774825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抱</a:t>
            </a:r>
            <a:endParaRPr lang="en-US" altLang="zh-CN" sz="6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20501" name="Group 47"/>
          <p:cNvGraphicFramePr>
            <a:graphicFrameLocks noGrp="1"/>
          </p:cNvGraphicFramePr>
          <p:nvPr/>
        </p:nvGraphicFramePr>
        <p:xfrm>
          <a:off x="838200" y="35639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0512" name="TextBox 33"/>
          <p:cNvSpPr/>
          <p:nvPr/>
        </p:nvSpPr>
        <p:spPr>
          <a:xfrm>
            <a:off x="812800" y="3425825"/>
            <a:ext cx="989012" cy="21050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蹦 </a:t>
            </a:r>
            <a:endParaRPr lang="en-US" altLang="zh-CN" sz="6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0513" name="Picture 48" descr="http://www.zxxk.com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9362" y="1416050"/>
            <a:ext cx="1543050" cy="15287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14" name="Picture 49" descr="http://www.zxxk.com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33625" y="3224212"/>
            <a:ext cx="2219325" cy="1319212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/>
      <p:bldP spid="20484" grpId="0"/>
      <p:bldP spid="2048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29"/>
          <p:cNvSpPr/>
          <p:nvPr/>
        </p:nvSpPr>
        <p:spPr>
          <a:xfrm>
            <a:off x="869950" y="1270000"/>
            <a:ext cx="842962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zhuī</a:t>
            </a:r>
          </a:p>
        </p:txBody>
      </p:sp>
      <p:sp>
        <p:nvSpPr>
          <p:cNvPr id="21507" name="TextBox 1"/>
          <p:cNvSpPr/>
          <p:nvPr/>
        </p:nvSpPr>
        <p:spPr>
          <a:xfrm>
            <a:off x="4979988" y="1566862"/>
            <a:ext cx="1966912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zh-CN" sz="4000" b="1">
                <a:latin typeface="楷体" pitchFamily="49" charset="-122"/>
                <a:ea typeface="楷体" pitchFamily="49" charset="-122"/>
              </a:rPr>
              <a:t>追赶</a:t>
            </a:r>
            <a:endParaRPr lang="zh-CN" altLang="en-US" sz="4000" b="1">
              <a:latin typeface="楷体" pitchFamily="49" charset="-122"/>
              <a:ea typeface="楷体" pitchFamily="49" charset="-122"/>
            </a:endParaRPr>
          </a:p>
          <a:p>
            <a:pPr marL="0" lvl="0" indent="0" eaLnBrk="1" hangingPunct="1"/>
            <a:r>
              <a:rPr lang="zh-CN" altLang="zh-CN" sz="4000" b="1">
                <a:latin typeface="楷体" pitchFamily="49" charset="-122"/>
                <a:ea typeface="楷体" pitchFamily="49" charset="-122"/>
              </a:rPr>
              <a:t>追逐</a:t>
            </a:r>
            <a:endParaRPr lang="zh-CN" altLang="en-US" sz="4000" b="1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1508" name="组合 2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grpSp>
        <p:nvGrpSpPr>
          <p:cNvPr id="21509" name="组合 16"/>
          <p:cNvGrpSpPr/>
          <p:nvPr/>
        </p:nvGrpSpPr>
        <p:grpSpPr>
          <a:xfrm>
            <a:off x="6461125" y="1416050"/>
            <a:ext cx="2170112" cy="1625600"/>
            <a:chOff x="6452479" y="1282067"/>
            <a:chExt cx="2170329" cy="1626829"/>
          </a:xfrm>
        </p:grpSpPr>
        <p:pic>
          <p:nvPicPr>
            <p:cNvPr id="21523" name="Picture 25" descr="C:\Users\Administrator\Desktop\4c7d794d49c270dd40164e5260d35153.jp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2479" y="1282067"/>
              <a:ext cx="2170329" cy="1626829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grpSp>
          <p:nvGrpSpPr>
            <p:cNvPr id="21524" name="组合 51"/>
            <p:cNvGrpSpPr/>
            <p:nvPr/>
          </p:nvGrpSpPr>
          <p:grpSpPr>
            <a:xfrm>
              <a:off x="6535775" y="1338323"/>
              <a:ext cx="1835335" cy="994229"/>
              <a:chOff x="6632620" y="1335131"/>
              <a:chExt cx="1835335" cy="994229"/>
            </a:xfrm>
          </p:grpSpPr>
          <p:sp>
            <p:nvSpPr>
              <p:cNvPr id="21525" name="矩形 52"/>
              <p:cNvSpPr/>
              <p:nvPr/>
            </p:nvSpPr>
            <p:spPr>
              <a:xfrm>
                <a:off x="6632620" y="1805744"/>
                <a:ext cx="1835335" cy="523616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algn="ctr" eaLnBrk="1" hangingPunct="1"/>
                <a:r>
                  <a:rPr lang="zh-CN" altLang="en-US" sz="2800" b="1">
                    <a:solidFill>
                      <a:srgbClr val="0000FF"/>
                    </a:solidFill>
                    <a:latin typeface="楷体" pitchFamily="49" charset="-122"/>
                    <a:ea typeface="楷体" pitchFamily="49" charset="-122"/>
                  </a:rPr>
                  <a:t> 没有木槌</a:t>
                </a:r>
              </a:p>
            </p:txBody>
          </p:sp>
          <p:grpSp>
            <p:nvGrpSpPr>
              <p:cNvPr id="21528" name="矩形 21"/>
              <p:cNvGrpSpPr/>
              <p:nvPr/>
            </p:nvGrpSpPr>
            <p:grpSpPr>
              <a:xfrm>
                <a:off x="6866982" y="1338101"/>
                <a:ext cx="1475379" cy="396540"/>
                <a:chOff x="6778752" y="1475232"/>
                <a:chExt cx="1475232" cy="396240"/>
              </a:xfrm>
            </p:grpSpPr>
            <p:pic>
              <p:nvPicPr>
                <p:cNvPr id="21526" name="矩形 21"/>
                <p:cNvPicPr/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78752" y="1475232"/>
                  <a:ext cx="1475232" cy="396240"/>
                </a:xfrm>
                <a:prstGeom prst="rect">
                  <a:avLst/>
                </a:prstGeom>
                <a:noFill/>
                <a:ln>
                  <a:miter lim="800000"/>
                </a:ln>
              </p:spPr>
            </p:pic>
            <p:sp>
              <p:nvSpPr>
                <p:cNvPr id="21527" name="矩形 21526"/>
                <p:cNvSpPr/>
                <p:nvPr/>
              </p:nvSpPr>
              <p:spPr>
                <a:xfrm>
                  <a:off x="6779303" y="1472264"/>
                  <a:ext cx="1474937" cy="399808"/>
                </a:xfrm>
                <a:prstGeom prst="rect">
                  <a:avLst/>
                </a:prstGeom>
                <a:noFill/>
                <a:ln>
                  <a:noFill/>
                  <a:miter lim="800000"/>
                </a:ln>
              </p:spPr>
              <p:txBody>
                <a:bodyPr wrap="none">
                  <a:spAutoFit/>
                </a:bodyPr>
                <a:lstStyle>
                  <a:lvl1pPr marL="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1pPr>
                  <a:lvl2pPr marL="4572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2pPr>
                  <a:lvl3pPr marL="9144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3pPr>
                  <a:lvl4pPr marL="13716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4pPr>
                  <a:lvl5pPr marL="18288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5pPr>
                </a:lstStyle>
                <a:p>
                  <a:pPr marL="0" lvl="0" indent="0" algn="ctr" eaLnBrk="1" hangingPunct="1"/>
                  <a:r>
                    <a:rPr lang="zh-CN" altLang="en-US" sz="2000" b="1">
                      <a:solidFill>
                        <a:srgbClr val="000000"/>
                      </a:solidFill>
                      <a:latin typeface="方正卡通简体"/>
                    </a:rPr>
                    <a:t>识字巧方法</a:t>
                  </a:r>
                  <a:endParaRPr lang="en-US" altLang="zh-CN" sz="2000" b="1">
                    <a:solidFill>
                      <a:srgbClr val="000000"/>
                    </a:solidFill>
                    <a:latin typeface="方正卡通简体"/>
                  </a:endParaRPr>
                </a:p>
              </p:txBody>
            </p:sp>
          </p:grpSp>
        </p:grpSp>
      </p:grpSp>
      <p:graphicFrame>
        <p:nvGraphicFramePr>
          <p:cNvPr id="21510" name="Group 47"/>
          <p:cNvGraphicFramePr>
            <a:graphicFrameLocks noGrp="1"/>
          </p:cNvGraphicFramePr>
          <p:nvPr/>
        </p:nvGraphicFramePr>
        <p:xfrm>
          <a:off x="838200" y="19129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1521" name="TextBox 28"/>
          <p:cNvSpPr/>
          <p:nvPr/>
        </p:nvSpPr>
        <p:spPr>
          <a:xfrm>
            <a:off x="812800" y="1774825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追</a:t>
            </a:r>
            <a:endParaRPr lang="en-US" altLang="zh-CN" sz="6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1522" name="Picture 30" descr="http://www.zxxk.com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8062" y="1428750"/>
            <a:ext cx="2316162" cy="1503362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6"/>
          <p:cNvGrpSpPr/>
          <p:nvPr/>
        </p:nvGrpSpPr>
        <p:grpSpPr>
          <a:xfrm>
            <a:off x="700088" y="1522412"/>
            <a:ext cx="5197475" cy="774700"/>
            <a:chOff x="755576" y="2428218"/>
            <a:chExt cx="5200639" cy="775332"/>
          </a:xfrm>
        </p:grpSpPr>
        <p:sp>
          <p:nvSpPr>
            <p:cNvPr id="22540" name="矩形 4"/>
            <p:cNvSpPr/>
            <p:nvPr/>
          </p:nvSpPr>
          <p:spPr>
            <a:xfrm>
              <a:off x="1383566" y="2428218"/>
              <a:ext cx="4572649" cy="40054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defTabSz="914400" eaLnBrk="1" hangingPunct="1"/>
              <a:r>
                <a:rPr lang="en-US" altLang="zh-CN" sz="2000" b="1">
                  <a:solidFill>
                    <a:srgbClr val="000000"/>
                  </a:solidFill>
                  <a:latin typeface="方正姚体" pitchFamily="2" charset="-122"/>
                  <a:ea typeface="方正姚体" pitchFamily="2" charset="-122"/>
                </a:rPr>
                <a:t>gěi  yīn  jié   jiā   yùn mǔ</a:t>
              </a:r>
            </a:p>
          </p:txBody>
        </p:sp>
        <p:sp>
          <p:nvSpPr>
            <p:cNvPr id="22541" name="矩形 5"/>
            <p:cNvSpPr/>
            <p:nvPr/>
          </p:nvSpPr>
          <p:spPr>
            <a:xfrm>
              <a:off x="755576" y="2741038"/>
              <a:ext cx="4572000" cy="46251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defTabSz="914400" eaLnBrk="1" hangingPunct="1"/>
              <a:r>
                <a:rPr lang="zh-CN" altLang="en-US" sz="2400" b="1">
                  <a:solidFill>
                    <a:srgbClr val="000000"/>
                  </a:solidFill>
                  <a:latin typeface="Arial" pitchFamily="34" charset="0"/>
                </a:rPr>
                <a:t>       给  音 节  加  韵  母。</a:t>
              </a:r>
            </a:p>
          </p:txBody>
        </p:sp>
      </p:grpSp>
      <p:sp>
        <p:nvSpPr>
          <p:cNvPr id="22531" name="矩形 1"/>
          <p:cNvSpPr/>
          <p:nvPr/>
        </p:nvSpPr>
        <p:spPr>
          <a:xfrm>
            <a:off x="1355725" y="2413000"/>
            <a:ext cx="6624638" cy="23098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defTabSz="914400" eaLnBrk="1" hangingPunct="1">
              <a:lnSpc>
                <a:spcPct val="150000"/>
              </a:lnSpc>
              <a:tabLst>
                <a:tab pos="2146300" algn="l"/>
                <a:tab pos="4306888" algn="l"/>
              </a:tabLst>
            </a:pPr>
            <a:r>
              <a:rPr lang="en-US" altLang="zh-CN" sz="2400" b="1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</a:rPr>
              <a:t>zh</a:t>
            </a:r>
            <a:r>
              <a:rPr lang="zh-CN" altLang="en-US" sz="2400" b="1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</a:rPr>
              <a:t>（    ）</a:t>
            </a:r>
            <a:r>
              <a:rPr lang="en-US" altLang="zh-CN" sz="2400" b="1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</a:rPr>
              <a:t>	b</a:t>
            </a:r>
            <a:r>
              <a:rPr lang="zh-CN" altLang="en-US" sz="2400" b="1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</a:rPr>
              <a:t>（  ）</a:t>
            </a:r>
            <a:r>
              <a:rPr lang="en-US" altLang="zh-CN" sz="2400" b="1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</a:rPr>
              <a:t>	b</a:t>
            </a:r>
            <a:r>
              <a:rPr lang="zh-CN" altLang="en-US" sz="2400" b="1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</a:rPr>
              <a:t>（    ）</a:t>
            </a:r>
            <a:endParaRPr lang="en-US" altLang="zh-CN" sz="2400" b="1">
              <a:solidFill>
                <a:srgbClr val="000000"/>
              </a:solidFill>
              <a:latin typeface="方正姚体" pitchFamily="2" charset="-122"/>
              <a:ea typeface="方正姚体" pitchFamily="2" charset="-122"/>
            </a:endParaRPr>
          </a:p>
          <a:p>
            <a:pPr marL="0" lvl="0" indent="0" defTabSz="914400" eaLnBrk="1" hangingPunct="1">
              <a:lnSpc>
                <a:spcPct val="150000"/>
              </a:lnSpc>
              <a:tabLst>
                <a:tab pos="2146300" algn="l"/>
                <a:tab pos="4306888" algn="l"/>
              </a:tabLst>
            </a:pPr>
            <a:r>
              <a:rPr lang="zh-CN" altLang="en-US" sz="2400" b="1">
                <a:solidFill>
                  <a:srgbClr val="000000"/>
                </a:solidFill>
                <a:latin typeface="宋体" pitchFamily="2" charset="-122"/>
              </a:rPr>
              <a:t>   追      蹦           抱               </a:t>
            </a:r>
            <a:endParaRPr lang="en-US" altLang="zh-CN" sz="2400" b="1">
              <a:solidFill>
                <a:srgbClr val="000000"/>
              </a:solidFill>
              <a:latin typeface="宋体" pitchFamily="2" charset="-122"/>
            </a:endParaRPr>
          </a:p>
          <a:p>
            <a:pPr marL="0" lvl="0" indent="0" defTabSz="914400" eaLnBrk="1" hangingPunct="1">
              <a:lnSpc>
                <a:spcPct val="150000"/>
              </a:lnSpc>
              <a:tabLst>
                <a:tab pos="2146300" algn="l"/>
                <a:tab pos="4306888" algn="l"/>
              </a:tabLst>
            </a:pPr>
            <a:r>
              <a:rPr lang="en-US" altLang="zh-CN" sz="2400" b="1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</a:rPr>
              <a:t>p</a:t>
            </a:r>
            <a:r>
              <a:rPr lang="zh-CN" altLang="en-US" sz="2400" b="1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</a:rPr>
              <a:t>（   ）</a:t>
            </a:r>
            <a:r>
              <a:rPr lang="en-US" altLang="zh-CN" sz="2400" b="1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</a:rPr>
              <a:t>	zh</a:t>
            </a:r>
            <a:r>
              <a:rPr lang="zh-CN" altLang="en-US" sz="2400" b="1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</a:rPr>
              <a:t>（    ）</a:t>
            </a:r>
            <a:endParaRPr lang="en-US" altLang="zh-CN" sz="2400" b="1">
              <a:solidFill>
                <a:srgbClr val="000000"/>
              </a:solidFill>
              <a:latin typeface="方正姚体" pitchFamily="2" charset="-122"/>
              <a:ea typeface="方正姚体" pitchFamily="2" charset="-122"/>
            </a:endParaRPr>
          </a:p>
          <a:p>
            <a:pPr marL="0" lvl="0" indent="0" defTabSz="914400" eaLnBrk="1" hangingPunct="1">
              <a:lnSpc>
                <a:spcPct val="150000"/>
              </a:lnSpc>
              <a:tabLst>
                <a:tab pos="2146300" algn="l"/>
                <a:tab pos="4306888" algn="l"/>
              </a:tabLst>
            </a:pPr>
            <a:r>
              <a:rPr lang="zh-CN" altLang="en-US" sz="2400" b="1">
                <a:solidFill>
                  <a:srgbClr val="000000"/>
                </a:solidFill>
                <a:latin typeface="宋体" pitchFamily="2" charset="-122"/>
              </a:rPr>
              <a:t>   捧            摘                    </a:t>
            </a:r>
          </a:p>
        </p:txBody>
      </p:sp>
      <p:sp>
        <p:nvSpPr>
          <p:cNvPr id="22532" name="矩形 8"/>
          <p:cNvSpPr/>
          <p:nvPr/>
        </p:nvSpPr>
        <p:spPr>
          <a:xfrm>
            <a:off x="2109788" y="2416175"/>
            <a:ext cx="407988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defTabSz="914400" eaLnBrk="1" hangingPunct="1"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uī</a:t>
            </a:r>
            <a:endParaRPr lang="zh-CN" altLang="en-US" sz="2400" b="1">
              <a:solidFill>
                <a:srgbClr val="FF0000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22533" name="矩形 9"/>
          <p:cNvSpPr/>
          <p:nvPr/>
        </p:nvSpPr>
        <p:spPr>
          <a:xfrm>
            <a:off x="4060825" y="2413000"/>
            <a:ext cx="650875" cy="647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defTabSz="914400" eaLnBrk="1" hangingPunct="1"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èng</a:t>
            </a:r>
            <a:endParaRPr lang="zh-CN" altLang="en-US" sz="2400" b="1">
              <a:solidFill>
                <a:srgbClr val="FF0000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22534" name="矩形 10"/>
          <p:cNvSpPr/>
          <p:nvPr/>
        </p:nvSpPr>
        <p:spPr>
          <a:xfrm>
            <a:off x="6254750" y="2413000"/>
            <a:ext cx="495300" cy="647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defTabSz="914400" eaLnBrk="1" hangingPunct="1"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ào</a:t>
            </a:r>
            <a:endParaRPr lang="zh-CN" altLang="en-US" sz="2400" b="1">
              <a:solidFill>
                <a:srgbClr val="FF0000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22535" name="矩形 11"/>
          <p:cNvSpPr/>
          <p:nvPr/>
        </p:nvSpPr>
        <p:spPr>
          <a:xfrm>
            <a:off x="2055812" y="3506788"/>
            <a:ext cx="652462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defTabSz="914400" eaLnBrk="1" hangingPunct="1"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ěng</a:t>
            </a:r>
            <a:endParaRPr lang="zh-CN" altLang="en-US" sz="2400" b="1">
              <a:solidFill>
                <a:srgbClr val="FF0000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22536" name="矩形 12"/>
          <p:cNvSpPr/>
          <p:nvPr/>
        </p:nvSpPr>
        <p:spPr>
          <a:xfrm>
            <a:off x="4252912" y="3506788"/>
            <a:ext cx="409575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defTabSz="914400" eaLnBrk="1" hangingPunct="1"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āi</a:t>
            </a:r>
            <a:endParaRPr lang="zh-CN" altLang="en-US" sz="2400" b="1">
              <a:solidFill>
                <a:srgbClr val="FF0000"/>
              </a:solidFill>
              <a:latin typeface="方正姚体" pitchFamily="2" charset="-122"/>
              <a:ea typeface="方正姚体" pitchFamily="2" charset="-122"/>
            </a:endParaRPr>
          </a:p>
        </p:txBody>
      </p:sp>
      <p:grpSp>
        <p:nvGrpSpPr>
          <p:cNvPr id="22537" name="组合 15"/>
          <p:cNvGrpSpPr/>
          <p:nvPr/>
        </p:nvGrpSpPr>
        <p:grpSpPr>
          <a:xfrm>
            <a:off x="490538" y="712788"/>
            <a:ext cx="2097088" cy="711200"/>
            <a:chOff x="5241154" y="711201"/>
            <a:chExt cx="2364750" cy="801612"/>
          </a:xfrm>
        </p:grpSpPr>
        <p:pic>
          <p:nvPicPr>
            <p:cNvPr id="22538" name="Picture 23" descr="E:\各版本共用文件\0未分类文件\图片\气泡\2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41154" y="711201"/>
              <a:ext cx="2364750" cy="801612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2539" name="矩形 15"/>
            <p:cNvSpPr/>
            <p:nvPr/>
          </p:nvSpPr>
          <p:spPr>
            <a:xfrm>
              <a:off x="5629753" y="752927"/>
              <a:ext cx="1615406" cy="707709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练一练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  <p:bldP spid="22533" grpId="0"/>
      <p:bldP spid="22534" grpId="0"/>
      <p:bldP spid="22535" grpId="0"/>
      <p:bldP spid="225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2" descr="http://www.zxxk.co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088" y="669925"/>
            <a:ext cx="7761288" cy="4324350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23555" name="组合 14"/>
          <p:cNvGrpSpPr/>
          <p:nvPr/>
        </p:nvGrpSpPr>
        <p:grpSpPr>
          <a:xfrm>
            <a:off x="1889125" y="2659062"/>
            <a:ext cx="1108075" cy="1104900"/>
            <a:chOff x="1162583" y="2351943"/>
            <a:chExt cx="1106488" cy="1106026"/>
          </a:xfrm>
        </p:grpSpPr>
        <p:pic>
          <p:nvPicPr>
            <p:cNvPr id="23589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62583" y="2351943"/>
              <a:ext cx="1106488" cy="110602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3590" name="TextBox 17"/>
            <p:cNvSpPr/>
            <p:nvPr/>
          </p:nvSpPr>
          <p:spPr>
            <a:xfrm>
              <a:off x="1205384" y="2434577"/>
              <a:ext cx="856022" cy="100750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6000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摘</a:t>
              </a:r>
            </a:p>
          </p:txBody>
        </p:sp>
      </p:grpSp>
      <p:grpSp>
        <p:nvGrpSpPr>
          <p:cNvPr id="23556" name="组合 13"/>
          <p:cNvGrpSpPr/>
          <p:nvPr/>
        </p:nvGrpSpPr>
        <p:grpSpPr>
          <a:xfrm>
            <a:off x="1889125" y="1228725"/>
            <a:ext cx="1106488" cy="1106488"/>
            <a:chOff x="1889679" y="1229187"/>
            <a:chExt cx="1106488" cy="1106026"/>
          </a:xfrm>
        </p:grpSpPr>
        <p:pic>
          <p:nvPicPr>
            <p:cNvPr id="23587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89679" y="1229187"/>
              <a:ext cx="1106488" cy="110602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3588" name="TextBox 18"/>
            <p:cNvSpPr/>
            <p:nvPr/>
          </p:nvSpPr>
          <p:spPr>
            <a:xfrm>
              <a:off x="1996042" y="1319650"/>
              <a:ext cx="855662" cy="100619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6000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结</a:t>
              </a:r>
            </a:p>
          </p:txBody>
        </p:sp>
      </p:grpSp>
      <p:grpSp>
        <p:nvGrpSpPr>
          <p:cNvPr id="23557" name="组合 15"/>
          <p:cNvGrpSpPr/>
          <p:nvPr/>
        </p:nvGrpSpPr>
        <p:grpSpPr>
          <a:xfrm>
            <a:off x="3195638" y="958850"/>
            <a:ext cx="1106488" cy="1106488"/>
            <a:chOff x="3195720" y="959312"/>
            <a:chExt cx="1106488" cy="1106026"/>
          </a:xfrm>
        </p:grpSpPr>
        <p:pic>
          <p:nvPicPr>
            <p:cNvPr id="23585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95720" y="959312"/>
              <a:ext cx="1106488" cy="110602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3586" name="TextBox 19"/>
            <p:cNvSpPr/>
            <p:nvPr/>
          </p:nvSpPr>
          <p:spPr>
            <a:xfrm>
              <a:off x="3252870" y="1049762"/>
              <a:ext cx="857250" cy="100605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6000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掰</a:t>
              </a:r>
            </a:p>
          </p:txBody>
        </p:sp>
      </p:grpSp>
      <p:grpSp>
        <p:nvGrpSpPr>
          <p:cNvPr id="23558" name="组合 35"/>
          <p:cNvGrpSpPr/>
          <p:nvPr/>
        </p:nvGrpSpPr>
        <p:grpSpPr>
          <a:xfrm>
            <a:off x="6299200" y="2400300"/>
            <a:ext cx="1106488" cy="2043112"/>
            <a:chOff x="4962563" y="1028604"/>
            <a:chExt cx="1476000" cy="2718808"/>
          </a:xfrm>
        </p:grpSpPr>
        <p:pic>
          <p:nvPicPr>
            <p:cNvPr id="23583" name="图片 15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62563" y="1028604"/>
              <a:ext cx="1476000" cy="147600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3584" name="TextBox 22"/>
            <p:cNvSpPr/>
            <p:nvPr/>
          </p:nvSpPr>
          <p:spPr>
            <a:xfrm>
              <a:off x="5028210" y="1191268"/>
              <a:ext cx="1143529" cy="25561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6000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抱 </a:t>
              </a:r>
            </a:p>
          </p:txBody>
        </p:sp>
      </p:grpSp>
      <p:grpSp>
        <p:nvGrpSpPr>
          <p:cNvPr id="23559" name="组合 17"/>
          <p:cNvGrpSpPr/>
          <p:nvPr/>
        </p:nvGrpSpPr>
        <p:grpSpPr>
          <a:xfrm>
            <a:off x="5956300" y="1133475"/>
            <a:ext cx="1106488" cy="1116012"/>
            <a:chOff x="5697537" y="1049372"/>
            <a:chExt cx="1106488" cy="1115078"/>
          </a:xfrm>
        </p:grpSpPr>
        <p:pic>
          <p:nvPicPr>
            <p:cNvPr id="23581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97537" y="1049372"/>
              <a:ext cx="1106488" cy="110602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3582" name="TextBox 23"/>
            <p:cNvSpPr/>
            <p:nvPr/>
          </p:nvSpPr>
          <p:spPr>
            <a:xfrm>
              <a:off x="5767387" y="1158818"/>
              <a:ext cx="857250" cy="100563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6000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满</a:t>
              </a:r>
            </a:p>
          </p:txBody>
        </p:sp>
      </p:grpSp>
      <p:grpSp>
        <p:nvGrpSpPr>
          <p:cNvPr id="23560" name="组合 12"/>
          <p:cNvGrpSpPr/>
          <p:nvPr/>
        </p:nvGrpSpPr>
        <p:grpSpPr>
          <a:xfrm>
            <a:off x="4408488" y="2259012"/>
            <a:ext cx="1106488" cy="1120775"/>
            <a:chOff x="3195024" y="2890712"/>
            <a:chExt cx="1106488" cy="1121053"/>
          </a:xfrm>
        </p:grpSpPr>
        <p:pic>
          <p:nvPicPr>
            <p:cNvPr id="23579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95024" y="2890712"/>
              <a:ext cx="1106488" cy="110602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3580" name="TextBox 21"/>
            <p:cNvSpPr/>
            <p:nvPr/>
          </p:nvSpPr>
          <p:spPr>
            <a:xfrm>
              <a:off x="3268049" y="3005040"/>
              <a:ext cx="857250" cy="100672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6000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捧</a:t>
              </a:r>
            </a:p>
          </p:txBody>
        </p:sp>
      </p:grpSp>
      <p:grpSp>
        <p:nvGrpSpPr>
          <p:cNvPr id="23561" name="组合 19"/>
          <p:cNvGrpSpPr/>
          <p:nvPr/>
        </p:nvGrpSpPr>
        <p:grpSpPr>
          <a:xfrm>
            <a:off x="4600575" y="862012"/>
            <a:ext cx="1106488" cy="1106488"/>
            <a:chOff x="4600574" y="862475"/>
            <a:chExt cx="1106488" cy="1106026"/>
          </a:xfrm>
        </p:grpSpPr>
        <p:pic>
          <p:nvPicPr>
            <p:cNvPr id="23577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00574" y="862475"/>
              <a:ext cx="1106488" cy="110602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3578" name="TextBox 28"/>
            <p:cNvSpPr/>
            <p:nvPr/>
          </p:nvSpPr>
          <p:spPr>
            <a:xfrm>
              <a:off x="4657724" y="954572"/>
              <a:ext cx="857250" cy="1006716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6000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扛</a:t>
              </a:r>
            </a:p>
          </p:txBody>
        </p:sp>
      </p:grpSp>
      <p:grpSp>
        <p:nvGrpSpPr>
          <p:cNvPr id="23562" name="组合 16"/>
          <p:cNvGrpSpPr/>
          <p:nvPr/>
        </p:nvGrpSpPr>
        <p:grpSpPr>
          <a:xfrm>
            <a:off x="7308850" y="1522412"/>
            <a:ext cx="1108075" cy="1131888"/>
            <a:chOff x="6908006" y="1193963"/>
            <a:chExt cx="1106488" cy="1130535"/>
          </a:xfrm>
        </p:grpSpPr>
        <p:pic>
          <p:nvPicPr>
            <p:cNvPr id="23575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08006" y="1193963"/>
              <a:ext cx="1106488" cy="110602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3576" name="TextBox 35"/>
            <p:cNvSpPr/>
            <p:nvPr/>
          </p:nvSpPr>
          <p:spPr>
            <a:xfrm>
              <a:off x="7004705" y="1319226"/>
              <a:ext cx="857607" cy="100527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6000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扔</a:t>
              </a:r>
            </a:p>
          </p:txBody>
        </p:sp>
      </p:grpSp>
      <p:grpSp>
        <p:nvGrpSpPr>
          <p:cNvPr id="23563" name="组合 11"/>
          <p:cNvGrpSpPr/>
          <p:nvPr/>
        </p:nvGrpSpPr>
        <p:grpSpPr>
          <a:xfrm>
            <a:off x="314325" y="450850"/>
            <a:ext cx="1797050" cy="1123950"/>
            <a:chOff x="-80700" y="450617"/>
            <a:chExt cx="1796527" cy="1124574"/>
          </a:xfrm>
        </p:grpSpPr>
        <p:sp>
          <p:nvSpPr>
            <p:cNvPr id="23573" name="TextBox 2"/>
            <p:cNvSpPr txBox="1">
              <a:spLocks noChangeArrowheads="1"/>
            </p:cNvSpPr>
            <p:nvPr/>
          </p:nvSpPr>
          <p:spPr bwMode="auto">
            <a:xfrm>
              <a:off x="129170" y="450871"/>
              <a:ext cx="1377295" cy="82951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spcFirstLastPara="1" lIns="68580" tIns="34290" rIns="68580" bIns="34290" numCol="1">
              <a:prstTxWarp prst="textArchDown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40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摘苹果</a:t>
              </a:r>
            </a:p>
          </p:txBody>
        </p:sp>
        <p:pic>
          <p:nvPicPr>
            <p:cNvPr id="23574" name="Picture 34" descr="C:\Users\Administrator\Desktop\图片\79567ce6122fb47.jp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80700" y="1003066"/>
              <a:ext cx="1796527" cy="572125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</p:grpSp>
      <p:grpSp>
        <p:nvGrpSpPr>
          <p:cNvPr id="23564" name="组合 35"/>
          <p:cNvGrpSpPr/>
          <p:nvPr/>
        </p:nvGrpSpPr>
        <p:grpSpPr>
          <a:xfrm>
            <a:off x="952500" y="1914525"/>
            <a:ext cx="1106488" cy="1128712"/>
            <a:chOff x="4962563" y="1028604"/>
            <a:chExt cx="1476000" cy="1502001"/>
          </a:xfrm>
        </p:grpSpPr>
        <p:pic>
          <p:nvPicPr>
            <p:cNvPr id="23571" name="图片 15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62563" y="1028604"/>
              <a:ext cx="1476000" cy="147600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3572" name="TextBox 22"/>
            <p:cNvSpPr/>
            <p:nvPr/>
          </p:nvSpPr>
          <p:spPr>
            <a:xfrm>
              <a:off x="5028210" y="1191268"/>
              <a:ext cx="1143529" cy="133933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6000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猴</a:t>
              </a:r>
            </a:p>
          </p:txBody>
        </p:sp>
      </p:grpSp>
      <p:grpSp>
        <p:nvGrpSpPr>
          <p:cNvPr id="23565" name="组合 35"/>
          <p:cNvGrpSpPr/>
          <p:nvPr/>
        </p:nvGrpSpPr>
        <p:grpSpPr>
          <a:xfrm>
            <a:off x="7710488" y="2654300"/>
            <a:ext cx="1106488" cy="1128712"/>
            <a:chOff x="4962563" y="1028604"/>
            <a:chExt cx="1476000" cy="1501999"/>
          </a:xfrm>
        </p:grpSpPr>
        <p:pic>
          <p:nvPicPr>
            <p:cNvPr id="23569" name="图片 15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62563" y="1028604"/>
              <a:ext cx="1476000" cy="147600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3570" name="TextBox 22"/>
            <p:cNvSpPr/>
            <p:nvPr/>
          </p:nvSpPr>
          <p:spPr>
            <a:xfrm>
              <a:off x="5028210" y="1191268"/>
              <a:ext cx="1143529" cy="133933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6000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追</a:t>
              </a:r>
            </a:p>
          </p:txBody>
        </p:sp>
      </p:grpSp>
      <p:grpSp>
        <p:nvGrpSpPr>
          <p:cNvPr id="23566" name="组合 35"/>
          <p:cNvGrpSpPr/>
          <p:nvPr/>
        </p:nvGrpSpPr>
        <p:grpSpPr>
          <a:xfrm>
            <a:off x="3003550" y="2400300"/>
            <a:ext cx="1106488" cy="2043112"/>
            <a:chOff x="4962563" y="1028604"/>
            <a:chExt cx="1476000" cy="2718808"/>
          </a:xfrm>
        </p:grpSpPr>
        <p:pic>
          <p:nvPicPr>
            <p:cNvPr id="23567" name="图片 15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62563" y="1028604"/>
              <a:ext cx="1476000" cy="147600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3568" name="TextBox 22"/>
            <p:cNvSpPr/>
            <p:nvPr/>
          </p:nvSpPr>
          <p:spPr>
            <a:xfrm>
              <a:off x="5028210" y="1191268"/>
              <a:ext cx="1143529" cy="25561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6000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蹦  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5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35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35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35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35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5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35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9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35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7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35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35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5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35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6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4"/>
          <p:cNvSpPr/>
          <p:nvPr/>
        </p:nvSpPr>
        <p:spPr>
          <a:xfrm>
            <a:off x="1157288" y="1554162"/>
            <a:ext cx="1924050" cy="317009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200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扛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 marL="0" lvl="0" indent="0" eaLnBrk="1" hangingPunct="1">
              <a:lnSpc>
                <a:spcPct val="200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掰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 marL="0" lvl="0" indent="0" eaLnBrk="1" hangingPunct="1">
              <a:lnSpc>
                <a:spcPct val="200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扔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 marL="0" lvl="0" indent="0" eaLnBrk="1" hangingPunct="1">
              <a:lnSpc>
                <a:spcPct val="200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摘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 marL="0" lvl="0" indent="0" eaLnBrk="1" hangingPunct="1">
              <a:lnSpc>
                <a:spcPct val="200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蹦蹦跳跳</a:t>
            </a:r>
            <a:r>
              <a:rPr lang="en-US" altLang="zh-CN" sz="2000" b="1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en-US" altLang="zh-CN" sz="20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24579" name="直接连接符 3"/>
          <p:cNvCxnSpPr/>
          <p:nvPr/>
        </p:nvCxnSpPr>
        <p:spPr>
          <a:xfrm>
            <a:off x="1946275" y="2062162"/>
            <a:ext cx="2149475" cy="1635125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</a:ln>
        </p:spPr>
      </p:cxnSp>
      <p:cxnSp>
        <p:nvCxnSpPr>
          <p:cNvPr id="24580" name="直接连接符 5"/>
          <p:cNvCxnSpPr/>
          <p:nvPr/>
        </p:nvCxnSpPr>
        <p:spPr>
          <a:xfrm flipV="1">
            <a:off x="1946275" y="2062162"/>
            <a:ext cx="1965325" cy="498475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</a:ln>
        </p:spPr>
      </p:cxnSp>
      <p:sp>
        <p:nvSpPr>
          <p:cNvPr id="24581" name="矩形 5"/>
          <p:cNvSpPr/>
          <p:nvPr/>
        </p:nvSpPr>
        <p:spPr>
          <a:xfrm>
            <a:off x="3929062" y="4141788"/>
            <a:ext cx="4876800" cy="396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抛，投掷。本课指丢弃，舍弃。</a:t>
            </a:r>
          </a:p>
        </p:txBody>
      </p:sp>
      <p:sp>
        <p:nvSpPr>
          <p:cNvPr id="24582" name="矩形 5"/>
          <p:cNvSpPr/>
          <p:nvPr/>
        </p:nvSpPr>
        <p:spPr>
          <a:xfrm>
            <a:off x="3849688" y="1774825"/>
            <a:ext cx="4868862" cy="396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指的是用手把东西分开或折断。</a:t>
            </a:r>
          </a:p>
        </p:txBody>
      </p:sp>
      <p:pic>
        <p:nvPicPr>
          <p:cNvPr id="24583" name="组合 17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88" y="554038"/>
            <a:ext cx="2054225" cy="963612"/>
          </a:xfrm>
          <a:prstGeom prst="rect">
            <a:avLst/>
          </a:prstGeom>
          <a:noFill/>
          <a:ln>
            <a:miter lim="800000"/>
          </a:ln>
        </p:spPr>
      </p:pic>
      <p:grpSp>
        <p:nvGrpSpPr>
          <p:cNvPr id="24584" name="组合 13"/>
          <p:cNvGrpSpPr/>
          <p:nvPr/>
        </p:nvGrpSpPr>
        <p:grpSpPr>
          <a:xfrm>
            <a:off x="2847975" y="763588"/>
            <a:ext cx="3990975" cy="682625"/>
            <a:chOff x="3124895" y="802159"/>
            <a:chExt cx="3989649" cy="682287"/>
          </a:xfrm>
        </p:grpSpPr>
        <p:pic>
          <p:nvPicPr>
            <p:cNvPr id="24591" name="Picture 16" descr="C:\Users\Administrator\Desktop\对话框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24895" y="802159"/>
              <a:ext cx="3885506" cy="682287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4592" name="矩形 12"/>
            <p:cNvSpPr/>
            <p:nvPr/>
          </p:nvSpPr>
          <p:spPr>
            <a:xfrm>
              <a:off x="3236559" y="878359"/>
              <a:ext cx="3877985" cy="46166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试着把词语和意思连起来！</a:t>
              </a:r>
            </a:p>
          </p:txBody>
        </p:sp>
      </p:grpSp>
      <p:sp>
        <p:nvSpPr>
          <p:cNvPr id="24585" name="矩形 5"/>
          <p:cNvSpPr/>
          <p:nvPr/>
        </p:nvSpPr>
        <p:spPr>
          <a:xfrm>
            <a:off x="3873500" y="2270125"/>
            <a:ext cx="4868862" cy="5365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ts val="35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采取，拿下。</a:t>
            </a:r>
          </a:p>
        </p:txBody>
      </p:sp>
      <p:sp>
        <p:nvSpPr>
          <p:cNvPr id="24586" name="矩形 5"/>
          <p:cNvSpPr/>
          <p:nvPr/>
        </p:nvSpPr>
        <p:spPr>
          <a:xfrm>
            <a:off x="3906838" y="2867025"/>
            <a:ext cx="4868862" cy="5365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ts val="35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正在蹦跳嬉戏的。</a:t>
            </a:r>
          </a:p>
        </p:txBody>
      </p:sp>
      <p:cxnSp>
        <p:nvCxnSpPr>
          <p:cNvPr id="24587" name="直接连接符 24"/>
          <p:cNvCxnSpPr/>
          <p:nvPr/>
        </p:nvCxnSpPr>
        <p:spPr>
          <a:xfrm>
            <a:off x="1946275" y="3246438"/>
            <a:ext cx="2149475" cy="1101725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</a:ln>
        </p:spPr>
      </p:cxnSp>
      <p:cxnSp>
        <p:nvCxnSpPr>
          <p:cNvPr id="24588" name="直接连接符 26"/>
          <p:cNvCxnSpPr/>
          <p:nvPr/>
        </p:nvCxnSpPr>
        <p:spPr>
          <a:xfrm flipV="1">
            <a:off x="1946275" y="2560638"/>
            <a:ext cx="2043112" cy="1136650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</a:ln>
        </p:spPr>
      </p:cxnSp>
      <p:cxnSp>
        <p:nvCxnSpPr>
          <p:cNvPr id="24589" name="直接连接符 22"/>
          <p:cNvCxnSpPr/>
          <p:nvPr/>
        </p:nvCxnSpPr>
        <p:spPr>
          <a:xfrm flipV="1">
            <a:off x="2655888" y="3117850"/>
            <a:ext cx="1333500" cy="1371600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</a:ln>
        </p:spPr>
      </p:cxnSp>
      <p:sp>
        <p:nvSpPr>
          <p:cNvPr id="24590" name="矩形 5"/>
          <p:cNvSpPr/>
          <p:nvPr/>
        </p:nvSpPr>
        <p:spPr>
          <a:xfrm>
            <a:off x="3937000" y="3455988"/>
            <a:ext cx="4868862" cy="5365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ts val="35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用肩膀承担。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Group 47"/>
          <p:cNvGraphicFramePr>
            <a:graphicFrameLocks noGrp="1"/>
          </p:cNvGraphicFramePr>
          <p:nvPr/>
        </p:nvGraphicFramePr>
        <p:xfrm>
          <a:off x="5376862" y="1108075"/>
          <a:ext cx="2590800" cy="2590800"/>
        </p:xfrm>
        <a:graphic>
          <a:graphicData uri="http://schemas.openxmlformats.org/drawingml/2006/table">
            <a:tbl>
              <a:tblPr/>
              <a:tblGrid>
                <a:gridCol w="1284288"/>
                <a:gridCol w="1306512"/>
              </a:tblGrid>
              <a:tr h="12890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283" marB="34283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283" marB="34283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13017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283" marB="34283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283" marB="34283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5613" name="矩形 2"/>
          <p:cNvSpPr>
            <a:spLocks noChangeArrowheads="1"/>
          </p:cNvSpPr>
          <p:nvPr/>
        </p:nvSpPr>
        <p:spPr bwMode="auto">
          <a:xfrm>
            <a:off x="4832350" y="3760788"/>
            <a:ext cx="4010857" cy="10068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2000" b="1" dirty="0">
                <a:solidFill>
                  <a:srgbClr val="000000"/>
                </a:solidFill>
                <a:latin typeface="宋体" pitchFamily="2" charset="-122"/>
              </a:rPr>
              <a:t>左窄右宽，左短右长。右部的横折往左收，一撇先直再弯穿插到提下方，一捺较舒展。</a:t>
            </a:r>
            <a:endParaRPr lang="zh-CN" altLang="en-US" sz="2400" b="1" dirty="0">
              <a:solidFill>
                <a:srgbClr val="000000"/>
              </a:solidFill>
              <a:latin typeface="宋体" pitchFamily="2" charset="-122"/>
            </a:endParaRPr>
          </a:p>
        </p:txBody>
      </p:sp>
      <p:sp>
        <p:nvSpPr>
          <p:cNvPr id="25614" name="矩形 4"/>
          <p:cNvSpPr/>
          <p:nvPr/>
        </p:nvSpPr>
        <p:spPr>
          <a:xfrm>
            <a:off x="3544888" y="1830388"/>
            <a:ext cx="1201738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8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块</a:t>
            </a:r>
          </a:p>
        </p:txBody>
      </p:sp>
      <p:sp>
        <p:nvSpPr>
          <p:cNvPr id="25615" name="矩形 41"/>
          <p:cNvSpPr/>
          <p:nvPr/>
        </p:nvSpPr>
        <p:spPr>
          <a:xfrm>
            <a:off x="3263900" y="1187450"/>
            <a:ext cx="1844675" cy="8239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kuài</a:t>
            </a:r>
          </a:p>
        </p:txBody>
      </p:sp>
      <p:pic>
        <p:nvPicPr>
          <p:cNvPr id="25616" name="组合 2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25617" name="TextBox 45"/>
          <p:cNvSpPr/>
          <p:nvPr/>
        </p:nvSpPr>
        <p:spPr>
          <a:xfrm>
            <a:off x="938212" y="1782762"/>
            <a:ext cx="1689100" cy="9144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5400">
                <a:latin typeface="楷体" pitchFamily="49" charset="-122"/>
                <a:ea typeface="楷体" pitchFamily="49" charset="-122"/>
              </a:rPr>
              <a:t>一</a:t>
            </a: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块</a:t>
            </a:r>
          </a:p>
        </p:txBody>
      </p:sp>
      <p:sp>
        <p:nvSpPr>
          <p:cNvPr id="25618" name="TextBox 20"/>
          <p:cNvSpPr txBox="1">
            <a:spLocks noChangeArrowheads="1"/>
          </p:cNvSpPr>
          <p:nvPr/>
        </p:nvSpPr>
        <p:spPr bwMode="auto">
          <a:xfrm>
            <a:off x="787400" y="3956050"/>
            <a:ext cx="3602462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000" b="1" dirty="0">
                <a:latin typeface="宋体" pitchFamily="2" charset="-122"/>
              </a:rPr>
              <a:t>一块石头  一块钱</a:t>
            </a:r>
          </a:p>
        </p:txBody>
      </p:sp>
      <p:sp>
        <p:nvSpPr>
          <p:cNvPr id="25619" name="TextBox 23"/>
          <p:cNvSpPr txBox="1">
            <a:spLocks noChangeArrowheads="1"/>
          </p:cNvSpPr>
          <p:nvPr/>
        </p:nvSpPr>
        <p:spPr bwMode="auto">
          <a:xfrm>
            <a:off x="765175" y="4281488"/>
            <a:ext cx="3643778" cy="54918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000" b="1" dirty="0">
                <a:latin typeface="宋体" pitchFamily="2" charset="-122"/>
              </a:rPr>
              <a:t>地上有一块石头。</a:t>
            </a:r>
          </a:p>
        </p:txBody>
      </p:sp>
      <p:sp>
        <p:nvSpPr>
          <p:cNvPr id="25620" name="文本框 30"/>
          <p:cNvSpPr txBox="1">
            <a:spLocks noChangeArrowheads="1"/>
          </p:cNvSpPr>
          <p:nvPr/>
        </p:nvSpPr>
        <p:spPr bwMode="auto">
          <a:xfrm>
            <a:off x="757644" y="3539792"/>
            <a:ext cx="2364562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1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000" b="1" dirty="0">
                <a:latin typeface="宋体" pitchFamily="2" charset="-122"/>
              </a:rPr>
              <a:t>K  </a:t>
            </a:r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000" b="1" dirty="0" smtClean="0">
                <a:latin typeface="宋体" pitchFamily="2" charset="-122"/>
              </a:rPr>
              <a:t>土</a:t>
            </a:r>
            <a:endParaRPr lang="zh-CN" altLang="en-US" sz="2000" b="1" dirty="0">
              <a:latin typeface="宋体" pitchFamily="2" charset="-122"/>
            </a:endParaRPr>
          </a:p>
        </p:txBody>
      </p:sp>
      <p:sp>
        <p:nvSpPr>
          <p:cNvPr id="25621" name="文本框 31"/>
          <p:cNvSpPr txBox="1">
            <a:spLocks noChangeArrowheads="1"/>
          </p:cNvSpPr>
          <p:nvPr/>
        </p:nvSpPr>
        <p:spPr bwMode="auto">
          <a:xfrm>
            <a:off x="489499" y="3133845"/>
            <a:ext cx="2080115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1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结构</a:t>
            </a:r>
            <a:r>
              <a:rPr lang="en-US" altLang="zh-CN" sz="2000" b="1" dirty="0">
                <a:solidFill>
                  <a:srgbClr val="0000FF"/>
                </a:solidFill>
                <a:latin typeface="宋体" pitchFamily="2" charset="-122"/>
              </a:rPr>
              <a:t>: </a:t>
            </a:r>
            <a:r>
              <a:rPr lang="zh-CN" altLang="en-US" sz="2000" b="1" dirty="0">
                <a:latin typeface="宋体" pitchFamily="2" charset="-122"/>
              </a:rPr>
              <a:t>左右</a:t>
            </a:r>
          </a:p>
        </p:txBody>
      </p:sp>
      <p:sp>
        <p:nvSpPr>
          <p:cNvPr id="25622" name="Freeform 47"/>
          <p:cNvSpPr/>
          <p:nvPr/>
        </p:nvSpPr>
        <p:spPr bwMode="auto">
          <a:xfrm>
            <a:off x="5795962" y="2127250"/>
            <a:ext cx="592138" cy="1920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933" h="304">
                <a:moveTo>
                  <a:pt x="32" y="304"/>
                </a:moveTo>
                <a:lnTo>
                  <a:pt x="16" y="272"/>
                </a:lnTo>
                <a:lnTo>
                  <a:pt x="0" y="240"/>
                </a:lnTo>
                <a:lnTo>
                  <a:pt x="193" y="192"/>
                </a:lnTo>
                <a:lnTo>
                  <a:pt x="338" y="144"/>
                </a:lnTo>
                <a:lnTo>
                  <a:pt x="483" y="96"/>
                </a:lnTo>
                <a:lnTo>
                  <a:pt x="595" y="64"/>
                </a:lnTo>
                <a:lnTo>
                  <a:pt x="692" y="32"/>
                </a:lnTo>
                <a:lnTo>
                  <a:pt x="756" y="16"/>
                </a:lnTo>
                <a:lnTo>
                  <a:pt x="805" y="0"/>
                </a:lnTo>
                <a:lnTo>
                  <a:pt x="837" y="0"/>
                </a:lnTo>
                <a:lnTo>
                  <a:pt x="885" y="0"/>
                </a:lnTo>
                <a:lnTo>
                  <a:pt x="917" y="0"/>
                </a:lnTo>
                <a:lnTo>
                  <a:pt x="917" y="16"/>
                </a:lnTo>
                <a:lnTo>
                  <a:pt x="933" y="48"/>
                </a:lnTo>
                <a:lnTo>
                  <a:pt x="933" y="64"/>
                </a:lnTo>
                <a:lnTo>
                  <a:pt x="933" y="80"/>
                </a:lnTo>
                <a:lnTo>
                  <a:pt x="901" y="112"/>
                </a:lnTo>
                <a:lnTo>
                  <a:pt x="869" y="128"/>
                </a:lnTo>
                <a:lnTo>
                  <a:pt x="805" y="160"/>
                </a:lnTo>
                <a:lnTo>
                  <a:pt x="660" y="208"/>
                </a:lnTo>
                <a:lnTo>
                  <a:pt x="499" y="256"/>
                </a:lnTo>
                <a:lnTo>
                  <a:pt x="418" y="288"/>
                </a:lnTo>
                <a:lnTo>
                  <a:pt x="338" y="304"/>
                </a:lnTo>
                <a:lnTo>
                  <a:pt x="257" y="304"/>
                </a:lnTo>
                <a:lnTo>
                  <a:pt x="209" y="304"/>
                </a:lnTo>
                <a:lnTo>
                  <a:pt x="144" y="304"/>
                </a:lnTo>
                <a:lnTo>
                  <a:pt x="96" y="304"/>
                </a:lnTo>
                <a:lnTo>
                  <a:pt x="64" y="304"/>
                </a:lnTo>
                <a:lnTo>
                  <a:pt x="32" y="30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5623" name="Freeform 48"/>
          <p:cNvSpPr/>
          <p:nvPr/>
        </p:nvSpPr>
        <p:spPr bwMode="auto">
          <a:xfrm>
            <a:off x="6010275" y="1689100"/>
            <a:ext cx="193675" cy="10477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306" h="1650">
                <a:moveTo>
                  <a:pt x="257" y="673"/>
                </a:moveTo>
                <a:lnTo>
                  <a:pt x="257" y="881"/>
                </a:lnTo>
                <a:lnTo>
                  <a:pt x="257" y="1105"/>
                </a:lnTo>
                <a:lnTo>
                  <a:pt x="257" y="1346"/>
                </a:lnTo>
                <a:lnTo>
                  <a:pt x="257" y="1602"/>
                </a:lnTo>
                <a:lnTo>
                  <a:pt x="112" y="1650"/>
                </a:lnTo>
                <a:lnTo>
                  <a:pt x="112" y="1346"/>
                </a:lnTo>
                <a:lnTo>
                  <a:pt x="112" y="1057"/>
                </a:lnTo>
                <a:lnTo>
                  <a:pt x="112" y="785"/>
                </a:lnTo>
                <a:lnTo>
                  <a:pt x="112" y="657"/>
                </a:lnTo>
                <a:lnTo>
                  <a:pt x="112" y="545"/>
                </a:lnTo>
                <a:lnTo>
                  <a:pt x="96" y="449"/>
                </a:lnTo>
                <a:lnTo>
                  <a:pt x="96" y="353"/>
                </a:lnTo>
                <a:lnTo>
                  <a:pt x="96" y="273"/>
                </a:lnTo>
                <a:lnTo>
                  <a:pt x="80" y="209"/>
                </a:lnTo>
                <a:lnTo>
                  <a:pt x="80" y="161"/>
                </a:lnTo>
                <a:lnTo>
                  <a:pt x="64" y="128"/>
                </a:lnTo>
                <a:lnTo>
                  <a:pt x="64" y="96"/>
                </a:lnTo>
                <a:lnTo>
                  <a:pt x="48" y="80"/>
                </a:lnTo>
                <a:lnTo>
                  <a:pt x="16" y="80"/>
                </a:lnTo>
                <a:lnTo>
                  <a:pt x="0" y="64"/>
                </a:lnTo>
                <a:lnTo>
                  <a:pt x="0" y="32"/>
                </a:lnTo>
                <a:lnTo>
                  <a:pt x="16" y="16"/>
                </a:lnTo>
                <a:lnTo>
                  <a:pt x="32" y="0"/>
                </a:lnTo>
                <a:lnTo>
                  <a:pt x="64" y="0"/>
                </a:lnTo>
                <a:lnTo>
                  <a:pt x="112" y="0"/>
                </a:lnTo>
                <a:lnTo>
                  <a:pt x="161" y="16"/>
                </a:lnTo>
                <a:lnTo>
                  <a:pt x="209" y="32"/>
                </a:lnTo>
                <a:lnTo>
                  <a:pt x="241" y="64"/>
                </a:lnTo>
                <a:lnTo>
                  <a:pt x="273" y="80"/>
                </a:lnTo>
                <a:lnTo>
                  <a:pt x="306" y="80"/>
                </a:lnTo>
                <a:lnTo>
                  <a:pt x="306" y="128"/>
                </a:lnTo>
                <a:lnTo>
                  <a:pt x="306" y="193"/>
                </a:lnTo>
                <a:lnTo>
                  <a:pt x="289" y="209"/>
                </a:lnTo>
                <a:lnTo>
                  <a:pt x="289" y="241"/>
                </a:lnTo>
                <a:lnTo>
                  <a:pt x="289" y="289"/>
                </a:lnTo>
                <a:lnTo>
                  <a:pt x="289" y="337"/>
                </a:lnTo>
                <a:lnTo>
                  <a:pt x="273" y="401"/>
                </a:lnTo>
                <a:lnTo>
                  <a:pt x="273" y="481"/>
                </a:lnTo>
                <a:lnTo>
                  <a:pt x="273" y="577"/>
                </a:lnTo>
                <a:lnTo>
                  <a:pt x="257" y="673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5624" name="Freeform 49"/>
          <p:cNvSpPr/>
          <p:nvPr/>
        </p:nvSpPr>
        <p:spPr bwMode="auto">
          <a:xfrm>
            <a:off x="5734050" y="2482850"/>
            <a:ext cx="725488" cy="4984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143" h="784">
                <a:moveTo>
                  <a:pt x="241" y="784"/>
                </a:moveTo>
                <a:lnTo>
                  <a:pt x="209" y="768"/>
                </a:lnTo>
                <a:lnTo>
                  <a:pt x="177" y="752"/>
                </a:lnTo>
                <a:lnTo>
                  <a:pt x="129" y="736"/>
                </a:lnTo>
                <a:lnTo>
                  <a:pt x="97" y="688"/>
                </a:lnTo>
                <a:lnTo>
                  <a:pt x="48" y="640"/>
                </a:lnTo>
                <a:lnTo>
                  <a:pt x="16" y="608"/>
                </a:lnTo>
                <a:lnTo>
                  <a:pt x="0" y="576"/>
                </a:lnTo>
                <a:lnTo>
                  <a:pt x="0" y="560"/>
                </a:lnTo>
                <a:lnTo>
                  <a:pt x="16" y="544"/>
                </a:lnTo>
                <a:lnTo>
                  <a:pt x="48" y="544"/>
                </a:lnTo>
                <a:lnTo>
                  <a:pt x="80" y="528"/>
                </a:lnTo>
                <a:lnTo>
                  <a:pt x="145" y="544"/>
                </a:lnTo>
                <a:lnTo>
                  <a:pt x="193" y="528"/>
                </a:lnTo>
                <a:lnTo>
                  <a:pt x="209" y="528"/>
                </a:lnTo>
                <a:lnTo>
                  <a:pt x="225" y="512"/>
                </a:lnTo>
                <a:lnTo>
                  <a:pt x="274" y="496"/>
                </a:lnTo>
                <a:lnTo>
                  <a:pt x="322" y="464"/>
                </a:lnTo>
                <a:lnTo>
                  <a:pt x="386" y="416"/>
                </a:lnTo>
                <a:lnTo>
                  <a:pt x="451" y="384"/>
                </a:lnTo>
                <a:lnTo>
                  <a:pt x="531" y="320"/>
                </a:lnTo>
                <a:lnTo>
                  <a:pt x="628" y="272"/>
                </a:lnTo>
                <a:lnTo>
                  <a:pt x="724" y="208"/>
                </a:lnTo>
                <a:lnTo>
                  <a:pt x="821" y="160"/>
                </a:lnTo>
                <a:lnTo>
                  <a:pt x="885" y="112"/>
                </a:lnTo>
                <a:lnTo>
                  <a:pt x="950" y="80"/>
                </a:lnTo>
                <a:lnTo>
                  <a:pt x="998" y="48"/>
                </a:lnTo>
                <a:lnTo>
                  <a:pt x="1030" y="32"/>
                </a:lnTo>
                <a:lnTo>
                  <a:pt x="1063" y="16"/>
                </a:lnTo>
                <a:lnTo>
                  <a:pt x="1079" y="16"/>
                </a:lnTo>
                <a:lnTo>
                  <a:pt x="1111" y="0"/>
                </a:lnTo>
                <a:lnTo>
                  <a:pt x="1143" y="16"/>
                </a:lnTo>
                <a:lnTo>
                  <a:pt x="1127" y="16"/>
                </a:lnTo>
                <a:lnTo>
                  <a:pt x="1111" y="32"/>
                </a:lnTo>
                <a:lnTo>
                  <a:pt x="1079" y="64"/>
                </a:lnTo>
                <a:lnTo>
                  <a:pt x="1030" y="112"/>
                </a:lnTo>
                <a:lnTo>
                  <a:pt x="966" y="160"/>
                </a:lnTo>
                <a:lnTo>
                  <a:pt x="902" y="224"/>
                </a:lnTo>
                <a:lnTo>
                  <a:pt x="805" y="304"/>
                </a:lnTo>
                <a:lnTo>
                  <a:pt x="708" y="400"/>
                </a:lnTo>
                <a:lnTo>
                  <a:pt x="612" y="480"/>
                </a:lnTo>
                <a:lnTo>
                  <a:pt x="531" y="560"/>
                </a:lnTo>
                <a:lnTo>
                  <a:pt x="451" y="624"/>
                </a:lnTo>
                <a:lnTo>
                  <a:pt x="386" y="672"/>
                </a:lnTo>
                <a:lnTo>
                  <a:pt x="322" y="720"/>
                </a:lnTo>
                <a:lnTo>
                  <a:pt x="290" y="752"/>
                </a:lnTo>
                <a:lnTo>
                  <a:pt x="258" y="768"/>
                </a:lnTo>
                <a:lnTo>
                  <a:pt x="241" y="78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5625" name="Freeform 50"/>
          <p:cNvSpPr/>
          <p:nvPr/>
        </p:nvSpPr>
        <p:spPr bwMode="auto">
          <a:xfrm>
            <a:off x="6470650" y="1995488"/>
            <a:ext cx="817562" cy="5286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288" h="833">
                <a:moveTo>
                  <a:pt x="1127" y="464"/>
                </a:moveTo>
                <a:lnTo>
                  <a:pt x="1079" y="640"/>
                </a:lnTo>
                <a:lnTo>
                  <a:pt x="1047" y="833"/>
                </a:lnTo>
                <a:lnTo>
                  <a:pt x="902" y="833"/>
                </a:lnTo>
                <a:lnTo>
                  <a:pt x="918" y="785"/>
                </a:lnTo>
                <a:lnTo>
                  <a:pt x="918" y="737"/>
                </a:lnTo>
                <a:lnTo>
                  <a:pt x="934" y="672"/>
                </a:lnTo>
                <a:lnTo>
                  <a:pt x="950" y="576"/>
                </a:lnTo>
                <a:lnTo>
                  <a:pt x="950" y="496"/>
                </a:lnTo>
                <a:lnTo>
                  <a:pt x="966" y="432"/>
                </a:lnTo>
                <a:lnTo>
                  <a:pt x="982" y="368"/>
                </a:lnTo>
                <a:lnTo>
                  <a:pt x="982" y="320"/>
                </a:lnTo>
                <a:lnTo>
                  <a:pt x="982" y="272"/>
                </a:lnTo>
                <a:lnTo>
                  <a:pt x="982" y="240"/>
                </a:lnTo>
                <a:lnTo>
                  <a:pt x="982" y="208"/>
                </a:lnTo>
                <a:lnTo>
                  <a:pt x="966" y="192"/>
                </a:lnTo>
                <a:lnTo>
                  <a:pt x="934" y="192"/>
                </a:lnTo>
                <a:lnTo>
                  <a:pt x="902" y="192"/>
                </a:lnTo>
                <a:lnTo>
                  <a:pt x="870" y="192"/>
                </a:lnTo>
                <a:lnTo>
                  <a:pt x="821" y="208"/>
                </a:lnTo>
                <a:lnTo>
                  <a:pt x="757" y="224"/>
                </a:lnTo>
                <a:lnTo>
                  <a:pt x="676" y="224"/>
                </a:lnTo>
                <a:lnTo>
                  <a:pt x="596" y="256"/>
                </a:lnTo>
                <a:lnTo>
                  <a:pt x="515" y="272"/>
                </a:lnTo>
                <a:lnTo>
                  <a:pt x="435" y="288"/>
                </a:lnTo>
                <a:lnTo>
                  <a:pt x="370" y="304"/>
                </a:lnTo>
                <a:lnTo>
                  <a:pt x="322" y="320"/>
                </a:lnTo>
                <a:lnTo>
                  <a:pt x="274" y="336"/>
                </a:lnTo>
                <a:lnTo>
                  <a:pt x="226" y="336"/>
                </a:lnTo>
                <a:lnTo>
                  <a:pt x="193" y="352"/>
                </a:lnTo>
                <a:lnTo>
                  <a:pt x="177" y="352"/>
                </a:lnTo>
                <a:lnTo>
                  <a:pt x="129" y="352"/>
                </a:lnTo>
                <a:lnTo>
                  <a:pt x="97" y="352"/>
                </a:lnTo>
                <a:lnTo>
                  <a:pt x="65" y="320"/>
                </a:lnTo>
                <a:lnTo>
                  <a:pt x="48" y="304"/>
                </a:lnTo>
                <a:lnTo>
                  <a:pt x="16" y="272"/>
                </a:lnTo>
                <a:lnTo>
                  <a:pt x="0" y="256"/>
                </a:lnTo>
                <a:lnTo>
                  <a:pt x="0" y="240"/>
                </a:lnTo>
                <a:lnTo>
                  <a:pt x="16" y="240"/>
                </a:lnTo>
                <a:lnTo>
                  <a:pt x="32" y="240"/>
                </a:lnTo>
                <a:lnTo>
                  <a:pt x="65" y="224"/>
                </a:lnTo>
                <a:lnTo>
                  <a:pt x="113" y="224"/>
                </a:lnTo>
                <a:lnTo>
                  <a:pt x="129" y="224"/>
                </a:lnTo>
                <a:lnTo>
                  <a:pt x="161" y="224"/>
                </a:lnTo>
                <a:lnTo>
                  <a:pt x="209" y="208"/>
                </a:lnTo>
                <a:lnTo>
                  <a:pt x="258" y="208"/>
                </a:lnTo>
                <a:lnTo>
                  <a:pt x="306" y="192"/>
                </a:lnTo>
                <a:lnTo>
                  <a:pt x="370" y="176"/>
                </a:lnTo>
                <a:lnTo>
                  <a:pt x="451" y="160"/>
                </a:lnTo>
                <a:lnTo>
                  <a:pt x="531" y="144"/>
                </a:lnTo>
                <a:lnTo>
                  <a:pt x="612" y="128"/>
                </a:lnTo>
                <a:lnTo>
                  <a:pt x="676" y="112"/>
                </a:lnTo>
                <a:lnTo>
                  <a:pt x="741" y="96"/>
                </a:lnTo>
                <a:lnTo>
                  <a:pt x="789" y="96"/>
                </a:lnTo>
                <a:lnTo>
                  <a:pt x="837" y="80"/>
                </a:lnTo>
                <a:lnTo>
                  <a:pt x="870" y="64"/>
                </a:lnTo>
                <a:lnTo>
                  <a:pt x="902" y="48"/>
                </a:lnTo>
                <a:lnTo>
                  <a:pt x="950" y="16"/>
                </a:lnTo>
                <a:lnTo>
                  <a:pt x="998" y="0"/>
                </a:lnTo>
                <a:lnTo>
                  <a:pt x="1031" y="0"/>
                </a:lnTo>
                <a:lnTo>
                  <a:pt x="1063" y="16"/>
                </a:lnTo>
                <a:lnTo>
                  <a:pt x="1111" y="32"/>
                </a:lnTo>
                <a:lnTo>
                  <a:pt x="1175" y="48"/>
                </a:lnTo>
                <a:lnTo>
                  <a:pt x="1224" y="80"/>
                </a:lnTo>
                <a:lnTo>
                  <a:pt x="1272" y="112"/>
                </a:lnTo>
                <a:lnTo>
                  <a:pt x="1288" y="144"/>
                </a:lnTo>
                <a:lnTo>
                  <a:pt x="1288" y="160"/>
                </a:lnTo>
                <a:lnTo>
                  <a:pt x="1272" y="192"/>
                </a:lnTo>
                <a:lnTo>
                  <a:pt x="1240" y="240"/>
                </a:lnTo>
                <a:lnTo>
                  <a:pt x="1208" y="272"/>
                </a:lnTo>
                <a:lnTo>
                  <a:pt x="1192" y="320"/>
                </a:lnTo>
                <a:lnTo>
                  <a:pt x="1159" y="384"/>
                </a:lnTo>
                <a:lnTo>
                  <a:pt x="1127" y="46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5626" name="Freeform 53"/>
          <p:cNvSpPr/>
          <p:nvPr/>
        </p:nvSpPr>
        <p:spPr bwMode="auto">
          <a:xfrm>
            <a:off x="6408738" y="2411412"/>
            <a:ext cx="1125538" cy="2444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771" h="385">
                <a:moveTo>
                  <a:pt x="1046" y="97"/>
                </a:moveTo>
                <a:lnTo>
                  <a:pt x="1143" y="65"/>
                </a:lnTo>
                <a:lnTo>
                  <a:pt x="1223" y="49"/>
                </a:lnTo>
                <a:lnTo>
                  <a:pt x="1304" y="33"/>
                </a:lnTo>
                <a:lnTo>
                  <a:pt x="1368" y="33"/>
                </a:lnTo>
                <a:lnTo>
                  <a:pt x="1416" y="16"/>
                </a:lnTo>
                <a:lnTo>
                  <a:pt x="1465" y="16"/>
                </a:lnTo>
                <a:lnTo>
                  <a:pt x="1497" y="0"/>
                </a:lnTo>
                <a:lnTo>
                  <a:pt x="1513" y="0"/>
                </a:lnTo>
                <a:lnTo>
                  <a:pt x="1593" y="16"/>
                </a:lnTo>
                <a:lnTo>
                  <a:pt x="1658" y="49"/>
                </a:lnTo>
                <a:lnTo>
                  <a:pt x="1706" y="65"/>
                </a:lnTo>
                <a:lnTo>
                  <a:pt x="1722" y="81"/>
                </a:lnTo>
                <a:lnTo>
                  <a:pt x="1754" y="97"/>
                </a:lnTo>
                <a:lnTo>
                  <a:pt x="1771" y="129"/>
                </a:lnTo>
                <a:lnTo>
                  <a:pt x="1771" y="145"/>
                </a:lnTo>
                <a:lnTo>
                  <a:pt x="1754" y="161"/>
                </a:lnTo>
                <a:lnTo>
                  <a:pt x="1738" y="177"/>
                </a:lnTo>
                <a:lnTo>
                  <a:pt x="1706" y="193"/>
                </a:lnTo>
                <a:lnTo>
                  <a:pt x="1610" y="209"/>
                </a:lnTo>
                <a:lnTo>
                  <a:pt x="1513" y="209"/>
                </a:lnTo>
                <a:lnTo>
                  <a:pt x="1449" y="209"/>
                </a:lnTo>
                <a:lnTo>
                  <a:pt x="1368" y="209"/>
                </a:lnTo>
                <a:lnTo>
                  <a:pt x="1255" y="209"/>
                </a:lnTo>
                <a:lnTo>
                  <a:pt x="1127" y="225"/>
                </a:lnTo>
                <a:lnTo>
                  <a:pt x="998" y="241"/>
                </a:lnTo>
                <a:lnTo>
                  <a:pt x="853" y="257"/>
                </a:lnTo>
                <a:lnTo>
                  <a:pt x="692" y="289"/>
                </a:lnTo>
                <a:lnTo>
                  <a:pt x="547" y="321"/>
                </a:lnTo>
                <a:lnTo>
                  <a:pt x="466" y="321"/>
                </a:lnTo>
                <a:lnTo>
                  <a:pt x="386" y="337"/>
                </a:lnTo>
                <a:lnTo>
                  <a:pt x="338" y="353"/>
                </a:lnTo>
                <a:lnTo>
                  <a:pt x="273" y="369"/>
                </a:lnTo>
                <a:lnTo>
                  <a:pt x="241" y="369"/>
                </a:lnTo>
                <a:lnTo>
                  <a:pt x="209" y="369"/>
                </a:lnTo>
                <a:lnTo>
                  <a:pt x="177" y="385"/>
                </a:lnTo>
                <a:lnTo>
                  <a:pt x="161" y="385"/>
                </a:lnTo>
                <a:lnTo>
                  <a:pt x="128" y="369"/>
                </a:lnTo>
                <a:lnTo>
                  <a:pt x="80" y="337"/>
                </a:lnTo>
                <a:lnTo>
                  <a:pt x="32" y="305"/>
                </a:lnTo>
                <a:lnTo>
                  <a:pt x="0" y="273"/>
                </a:lnTo>
                <a:lnTo>
                  <a:pt x="161" y="257"/>
                </a:lnTo>
                <a:lnTo>
                  <a:pt x="305" y="225"/>
                </a:lnTo>
                <a:lnTo>
                  <a:pt x="450" y="209"/>
                </a:lnTo>
                <a:lnTo>
                  <a:pt x="579" y="177"/>
                </a:lnTo>
                <a:lnTo>
                  <a:pt x="708" y="161"/>
                </a:lnTo>
                <a:lnTo>
                  <a:pt x="821" y="129"/>
                </a:lnTo>
                <a:lnTo>
                  <a:pt x="933" y="113"/>
                </a:lnTo>
                <a:lnTo>
                  <a:pt x="1046" y="97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5627" name="Freeform 51"/>
          <p:cNvSpPr/>
          <p:nvPr/>
        </p:nvSpPr>
        <p:spPr bwMode="auto">
          <a:xfrm>
            <a:off x="6132512" y="1527175"/>
            <a:ext cx="757238" cy="17287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191" h="2723">
                <a:moveTo>
                  <a:pt x="1175" y="256"/>
                </a:moveTo>
                <a:lnTo>
                  <a:pt x="1159" y="272"/>
                </a:lnTo>
                <a:lnTo>
                  <a:pt x="1159" y="288"/>
                </a:lnTo>
                <a:lnTo>
                  <a:pt x="1159" y="336"/>
                </a:lnTo>
                <a:lnTo>
                  <a:pt x="1143" y="384"/>
                </a:lnTo>
                <a:lnTo>
                  <a:pt x="1143" y="433"/>
                </a:lnTo>
                <a:lnTo>
                  <a:pt x="1143" y="513"/>
                </a:lnTo>
                <a:lnTo>
                  <a:pt x="1143" y="593"/>
                </a:lnTo>
                <a:lnTo>
                  <a:pt x="1143" y="689"/>
                </a:lnTo>
                <a:lnTo>
                  <a:pt x="1127" y="897"/>
                </a:lnTo>
                <a:lnTo>
                  <a:pt x="1127" y="1089"/>
                </a:lnTo>
                <a:lnTo>
                  <a:pt x="1095" y="1265"/>
                </a:lnTo>
                <a:lnTo>
                  <a:pt x="1079" y="1442"/>
                </a:lnTo>
                <a:lnTo>
                  <a:pt x="1046" y="1602"/>
                </a:lnTo>
                <a:lnTo>
                  <a:pt x="998" y="1746"/>
                </a:lnTo>
                <a:lnTo>
                  <a:pt x="950" y="1890"/>
                </a:lnTo>
                <a:lnTo>
                  <a:pt x="885" y="2018"/>
                </a:lnTo>
                <a:lnTo>
                  <a:pt x="821" y="2130"/>
                </a:lnTo>
                <a:lnTo>
                  <a:pt x="740" y="2242"/>
                </a:lnTo>
                <a:lnTo>
                  <a:pt x="676" y="2338"/>
                </a:lnTo>
                <a:lnTo>
                  <a:pt x="579" y="2418"/>
                </a:lnTo>
                <a:lnTo>
                  <a:pt x="418" y="2547"/>
                </a:lnTo>
                <a:lnTo>
                  <a:pt x="225" y="2643"/>
                </a:lnTo>
                <a:lnTo>
                  <a:pt x="129" y="2691"/>
                </a:lnTo>
                <a:lnTo>
                  <a:pt x="64" y="2707"/>
                </a:lnTo>
                <a:lnTo>
                  <a:pt x="32" y="2723"/>
                </a:lnTo>
                <a:lnTo>
                  <a:pt x="0" y="2707"/>
                </a:lnTo>
                <a:lnTo>
                  <a:pt x="16" y="2691"/>
                </a:lnTo>
                <a:lnTo>
                  <a:pt x="32" y="2675"/>
                </a:lnTo>
                <a:lnTo>
                  <a:pt x="64" y="2643"/>
                </a:lnTo>
                <a:lnTo>
                  <a:pt x="96" y="2627"/>
                </a:lnTo>
                <a:lnTo>
                  <a:pt x="145" y="2579"/>
                </a:lnTo>
                <a:lnTo>
                  <a:pt x="193" y="2547"/>
                </a:lnTo>
                <a:lnTo>
                  <a:pt x="257" y="2499"/>
                </a:lnTo>
                <a:lnTo>
                  <a:pt x="402" y="2402"/>
                </a:lnTo>
                <a:lnTo>
                  <a:pt x="515" y="2290"/>
                </a:lnTo>
                <a:lnTo>
                  <a:pt x="628" y="2162"/>
                </a:lnTo>
                <a:lnTo>
                  <a:pt x="708" y="2002"/>
                </a:lnTo>
                <a:lnTo>
                  <a:pt x="789" y="1842"/>
                </a:lnTo>
                <a:lnTo>
                  <a:pt x="853" y="1666"/>
                </a:lnTo>
                <a:lnTo>
                  <a:pt x="901" y="1490"/>
                </a:lnTo>
                <a:lnTo>
                  <a:pt x="918" y="1313"/>
                </a:lnTo>
                <a:lnTo>
                  <a:pt x="934" y="929"/>
                </a:lnTo>
                <a:lnTo>
                  <a:pt x="950" y="529"/>
                </a:lnTo>
                <a:lnTo>
                  <a:pt x="950" y="433"/>
                </a:lnTo>
                <a:lnTo>
                  <a:pt x="950" y="352"/>
                </a:lnTo>
                <a:lnTo>
                  <a:pt x="950" y="288"/>
                </a:lnTo>
                <a:lnTo>
                  <a:pt x="934" y="224"/>
                </a:lnTo>
                <a:lnTo>
                  <a:pt x="934" y="176"/>
                </a:lnTo>
                <a:lnTo>
                  <a:pt x="918" y="144"/>
                </a:lnTo>
                <a:lnTo>
                  <a:pt x="918" y="112"/>
                </a:lnTo>
                <a:lnTo>
                  <a:pt x="901" y="96"/>
                </a:lnTo>
                <a:lnTo>
                  <a:pt x="869" y="80"/>
                </a:lnTo>
                <a:lnTo>
                  <a:pt x="869" y="64"/>
                </a:lnTo>
                <a:lnTo>
                  <a:pt x="869" y="32"/>
                </a:lnTo>
                <a:lnTo>
                  <a:pt x="885" y="16"/>
                </a:lnTo>
                <a:lnTo>
                  <a:pt x="901" y="0"/>
                </a:lnTo>
                <a:lnTo>
                  <a:pt x="934" y="0"/>
                </a:lnTo>
                <a:lnTo>
                  <a:pt x="982" y="16"/>
                </a:lnTo>
                <a:lnTo>
                  <a:pt x="1046" y="48"/>
                </a:lnTo>
                <a:lnTo>
                  <a:pt x="1111" y="80"/>
                </a:lnTo>
                <a:lnTo>
                  <a:pt x="1159" y="112"/>
                </a:lnTo>
                <a:lnTo>
                  <a:pt x="1191" y="144"/>
                </a:lnTo>
                <a:lnTo>
                  <a:pt x="1191" y="160"/>
                </a:lnTo>
                <a:lnTo>
                  <a:pt x="1191" y="208"/>
                </a:lnTo>
                <a:lnTo>
                  <a:pt x="1175" y="256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5628" name="Freeform 52"/>
          <p:cNvSpPr/>
          <p:nvPr/>
        </p:nvSpPr>
        <p:spPr bwMode="auto">
          <a:xfrm>
            <a:off x="6715125" y="2574925"/>
            <a:ext cx="950912" cy="6810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497" h="1073">
                <a:moveTo>
                  <a:pt x="724" y="993"/>
                </a:moveTo>
                <a:lnTo>
                  <a:pt x="692" y="945"/>
                </a:lnTo>
                <a:lnTo>
                  <a:pt x="644" y="897"/>
                </a:lnTo>
                <a:lnTo>
                  <a:pt x="595" y="817"/>
                </a:lnTo>
                <a:lnTo>
                  <a:pt x="531" y="736"/>
                </a:lnTo>
                <a:lnTo>
                  <a:pt x="499" y="688"/>
                </a:lnTo>
                <a:lnTo>
                  <a:pt x="450" y="640"/>
                </a:lnTo>
                <a:lnTo>
                  <a:pt x="386" y="560"/>
                </a:lnTo>
                <a:lnTo>
                  <a:pt x="322" y="480"/>
                </a:lnTo>
                <a:lnTo>
                  <a:pt x="257" y="400"/>
                </a:lnTo>
                <a:lnTo>
                  <a:pt x="177" y="304"/>
                </a:lnTo>
                <a:lnTo>
                  <a:pt x="96" y="192"/>
                </a:lnTo>
                <a:lnTo>
                  <a:pt x="0" y="64"/>
                </a:lnTo>
                <a:lnTo>
                  <a:pt x="32" y="0"/>
                </a:lnTo>
                <a:lnTo>
                  <a:pt x="241" y="208"/>
                </a:lnTo>
                <a:lnTo>
                  <a:pt x="354" y="320"/>
                </a:lnTo>
                <a:lnTo>
                  <a:pt x="466" y="432"/>
                </a:lnTo>
                <a:lnTo>
                  <a:pt x="595" y="544"/>
                </a:lnTo>
                <a:lnTo>
                  <a:pt x="756" y="640"/>
                </a:lnTo>
                <a:lnTo>
                  <a:pt x="917" y="736"/>
                </a:lnTo>
                <a:lnTo>
                  <a:pt x="1110" y="817"/>
                </a:lnTo>
                <a:lnTo>
                  <a:pt x="1207" y="865"/>
                </a:lnTo>
                <a:lnTo>
                  <a:pt x="1288" y="897"/>
                </a:lnTo>
                <a:lnTo>
                  <a:pt x="1352" y="929"/>
                </a:lnTo>
                <a:lnTo>
                  <a:pt x="1400" y="961"/>
                </a:lnTo>
                <a:lnTo>
                  <a:pt x="1449" y="977"/>
                </a:lnTo>
                <a:lnTo>
                  <a:pt x="1481" y="993"/>
                </a:lnTo>
                <a:lnTo>
                  <a:pt x="1481" y="1009"/>
                </a:lnTo>
                <a:lnTo>
                  <a:pt x="1497" y="1025"/>
                </a:lnTo>
                <a:lnTo>
                  <a:pt x="1481" y="1025"/>
                </a:lnTo>
                <a:lnTo>
                  <a:pt x="1465" y="1041"/>
                </a:lnTo>
                <a:lnTo>
                  <a:pt x="1416" y="1041"/>
                </a:lnTo>
                <a:lnTo>
                  <a:pt x="1336" y="1057"/>
                </a:lnTo>
                <a:lnTo>
                  <a:pt x="1223" y="1057"/>
                </a:lnTo>
                <a:lnTo>
                  <a:pt x="1110" y="1073"/>
                </a:lnTo>
                <a:lnTo>
                  <a:pt x="1030" y="1073"/>
                </a:lnTo>
                <a:lnTo>
                  <a:pt x="949" y="1073"/>
                </a:lnTo>
                <a:lnTo>
                  <a:pt x="901" y="1057"/>
                </a:lnTo>
                <a:lnTo>
                  <a:pt x="805" y="1041"/>
                </a:lnTo>
                <a:lnTo>
                  <a:pt x="756" y="1009"/>
                </a:lnTo>
                <a:lnTo>
                  <a:pt x="724" y="993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5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5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5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3" grpId="0"/>
      <p:bldP spid="25615" grpId="0"/>
      <p:bldP spid="25618" grpId="0"/>
      <p:bldP spid="25619" grpId="0"/>
      <p:bldP spid="25620" grpId="0"/>
      <p:bldP spid="256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Group 47"/>
          <p:cNvGraphicFramePr>
            <a:graphicFrameLocks noGrp="1"/>
          </p:cNvGraphicFramePr>
          <p:nvPr/>
        </p:nvGraphicFramePr>
        <p:xfrm>
          <a:off x="5376862" y="1108075"/>
          <a:ext cx="2590800" cy="2590800"/>
        </p:xfrm>
        <a:graphic>
          <a:graphicData uri="http://schemas.openxmlformats.org/drawingml/2006/table">
            <a:tbl>
              <a:tblPr/>
              <a:tblGrid>
                <a:gridCol w="1284288"/>
                <a:gridCol w="1306512"/>
              </a:tblGrid>
              <a:tr h="12890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283" marB="34283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283" marB="34283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13017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283" marB="34283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283" marB="34283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7661" name="矩形 2"/>
          <p:cNvSpPr>
            <a:spLocks noChangeArrowheads="1"/>
          </p:cNvSpPr>
          <p:nvPr/>
        </p:nvSpPr>
        <p:spPr bwMode="auto">
          <a:xfrm>
            <a:off x="5087937" y="3727450"/>
            <a:ext cx="3305303" cy="10068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2000" b="1" dirty="0">
                <a:solidFill>
                  <a:srgbClr val="000000"/>
                </a:solidFill>
                <a:latin typeface="宋体" pitchFamily="2" charset="-122"/>
              </a:rPr>
              <a:t>先写左竖与三横，再写右竖与三横。两竖有长短，左竖稍短。</a:t>
            </a:r>
            <a:endParaRPr lang="zh-CN" altLang="en-US" sz="2400" b="1" dirty="0">
              <a:solidFill>
                <a:srgbClr val="000000"/>
              </a:solidFill>
              <a:latin typeface="宋体" pitchFamily="2" charset="-122"/>
            </a:endParaRPr>
          </a:p>
        </p:txBody>
      </p:sp>
      <p:sp>
        <p:nvSpPr>
          <p:cNvPr id="27662" name="矩形 4"/>
          <p:cNvSpPr/>
          <p:nvPr/>
        </p:nvSpPr>
        <p:spPr>
          <a:xfrm>
            <a:off x="3544888" y="1830388"/>
            <a:ext cx="1201738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8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非</a:t>
            </a:r>
          </a:p>
        </p:txBody>
      </p:sp>
      <p:sp>
        <p:nvSpPr>
          <p:cNvPr id="27663" name="矩形 41"/>
          <p:cNvSpPr/>
          <p:nvPr/>
        </p:nvSpPr>
        <p:spPr>
          <a:xfrm>
            <a:off x="3349625" y="1187450"/>
            <a:ext cx="1844675" cy="8239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fēi</a:t>
            </a:r>
          </a:p>
        </p:txBody>
      </p:sp>
      <p:pic>
        <p:nvPicPr>
          <p:cNvPr id="27664" name="组合 2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27665" name="TextBox 45"/>
          <p:cNvSpPr/>
          <p:nvPr/>
        </p:nvSpPr>
        <p:spPr>
          <a:xfrm>
            <a:off x="938212" y="1782762"/>
            <a:ext cx="1689100" cy="9144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非</a:t>
            </a:r>
            <a:r>
              <a:rPr lang="zh-CN" altLang="en-US" sz="5400">
                <a:latin typeface="楷体" pitchFamily="49" charset="-122"/>
                <a:ea typeface="楷体" pitchFamily="49" charset="-122"/>
              </a:rPr>
              <a:t>常</a:t>
            </a:r>
          </a:p>
        </p:txBody>
      </p:sp>
      <p:sp>
        <p:nvSpPr>
          <p:cNvPr id="27666" name="TextBox 20"/>
          <p:cNvSpPr txBox="1">
            <a:spLocks noChangeArrowheads="1"/>
          </p:cNvSpPr>
          <p:nvPr/>
        </p:nvSpPr>
        <p:spPr bwMode="auto">
          <a:xfrm>
            <a:off x="765175" y="3935413"/>
            <a:ext cx="3033568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000" b="1" dirty="0">
                <a:latin typeface="宋体" pitchFamily="2" charset="-122"/>
              </a:rPr>
              <a:t>非常</a:t>
            </a:r>
          </a:p>
        </p:txBody>
      </p:sp>
      <p:sp>
        <p:nvSpPr>
          <p:cNvPr id="27667" name="TextBox 23"/>
          <p:cNvSpPr txBox="1">
            <a:spLocks noChangeArrowheads="1"/>
          </p:cNvSpPr>
          <p:nvPr/>
        </p:nvSpPr>
        <p:spPr bwMode="auto">
          <a:xfrm>
            <a:off x="746125" y="4267200"/>
            <a:ext cx="3643778" cy="54918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000" b="1" dirty="0">
                <a:latin typeface="宋体" pitchFamily="2" charset="-122"/>
              </a:rPr>
              <a:t>孩子们玩得非常高兴。</a:t>
            </a:r>
          </a:p>
        </p:txBody>
      </p:sp>
      <p:sp>
        <p:nvSpPr>
          <p:cNvPr id="27668" name="文本框 30"/>
          <p:cNvSpPr txBox="1">
            <a:spLocks noChangeArrowheads="1"/>
          </p:cNvSpPr>
          <p:nvPr/>
        </p:nvSpPr>
        <p:spPr bwMode="auto">
          <a:xfrm>
            <a:off x="697258" y="3507854"/>
            <a:ext cx="2486922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1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000" b="1" dirty="0">
                <a:latin typeface="宋体" pitchFamily="2" charset="-122"/>
              </a:rPr>
              <a:t>F  </a:t>
            </a:r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000" b="1" dirty="0" smtClean="0">
                <a:latin typeface="宋体" pitchFamily="2" charset="-122"/>
              </a:rPr>
              <a:t>非</a:t>
            </a:r>
            <a:endParaRPr lang="zh-CN" altLang="en-US" sz="2000" b="1" dirty="0">
              <a:latin typeface="宋体" pitchFamily="2" charset="-122"/>
            </a:endParaRPr>
          </a:p>
        </p:txBody>
      </p:sp>
      <p:sp>
        <p:nvSpPr>
          <p:cNvPr id="27669" name="文本框 31"/>
          <p:cNvSpPr txBox="1">
            <a:spLocks noChangeArrowheads="1"/>
          </p:cNvSpPr>
          <p:nvPr/>
        </p:nvSpPr>
        <p:spPr bwMode="auto">
          <a:xfrm>
            <a:off x="473624" y="3114795"/>
            <a:ext cx="2080115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1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结构</a:t>
            </a:r>
            <a:r>
              <a:rPr lang="en-US" altLang="zh-CN" sz="2000" b="1" dirty="0">
                <a:solidFill>
                  <a:srgbClr val="0000FF"/>
                </a:solidFill>
                <a:latin typeface="宋体" pitchFamily="2" charset="-122"/>
              </a:rPr>
              <a:t>: </a:t>
            </a:r>
            <a:r>
              <a:rPr lang="zh-CN" altLang="en-US" sz="2000" b="1" dirty="0">
                <a:latin typeface="宋体" pitchFamily="2" charset="-122"/>
              </a:rPr>
              <a:t>左右</a:t>
            </a:r>
          </a:p>
        </p:txBody>
      </p:sp>
      <p:sp>
        <p:nvSpPr>
          <p:cNvPr id="27670" name="Freeform 38"/>
          <p:cNvSpPr/>
          <p:nvPr/>
        </p:nvSpPr>
        <p:spPr bwMode="auto">
          <a:xfrm>
            <a:off x="6346825" y="1717675"/>
            <a:ext cx="184150" cy="15462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290" h="2435">
                <a:moveTo>
                  <a:pt x="290" y="112"/>
                </a:moveTo>
                <a:lnTo>
                  <a:pt x="290" y="177"/>
                </a:lnTo>
                <a:lnTo>
                  <a:pt x="290" y="257"/>
                </a:lnTo>
                <a:lnTo>
                  <a:pt x="274" y="305"/>
                </a:lnTo>
                <a:lnTo>
                  <a:pt x="274" y="353"/>
                </a:lnTo>
                <a:lnTo>
                  <a:pt x="274" y="433"/>
                </a:lnTo>
                <a:lnTo>
                  <a:pt x="258" y="529"/>
                </a:lnTo>
                <a:lnTo>
                  <a:pt x="258" y="641"/>
                </a:lnTo>
                <a:lnTo>
                  <a:pt x="258" y="769"/>
                </a:lnTo>
                <a:lnTo>
                  <a:pt x="258" y="929"/>
                </a:lnTo>
                <a:lnTo>
                  <a:pt x="258" y="1105"/>
                </a:lnTo>
                <a:lnTo>
                  <a:pt x="258" y="1282"/>
                </a:lnTo>
                <a:lnTo>
                  <a:pt x="258" y="1442"/>
                </a:lnTo>
                <a:lnTo>
                  <a:pt x="258" y="1586"/>
                </a:lnTo>
                <a:lnTo>
                  <a:pt x="242" y="1714"/>
                </a:lnTo>
                <a:lnTo>
                  <a:pt x="242" y="1842"/>
                </a:lnTo>
                <a:lnTo>
                  <a:pt x="242" y="1954"/>
                </a:lnTo>
                <a:lnTo>
                  <a:pt x="242" y="2034"/>
                </a:lnTo>
                <a:lnTo>
                  <a:pt x="226" y="2114"/>
                </a:lnTo>
                <a:lnTo>
                  <a:pt x="226" y="2179"/>
                </a:lnTo>
                <a:lnTo>
                  <a:pt x="210" y="2243"/>
                </a:lnTo>
                <a:lnTo>
                  <a:pt x="210" y="2291"/>
                </a:lnTo>
                <a:lnTo>
                  <a:pt x="193" y="2339"/>
                </a:lnTo>
                <a:lnTo>
                  <a:pt x="193" y="2371"/>
                </a:lnTo>
                <a:lnTo>
                  <a:pt x="193" y="2403"/>
                </a:lnTo>
                <a:lnTo>
                  <a:pt x="177" y="2419"/>
                </a:lnTo>
                <a:lnTo>
                  <a:pt x="177" y="2435"/>
                </a:lnTo>
                <a:lnTo>
                  <a:pt x="161" y="2435"/>
                </a:lnTo>
                <a:lnTo>
                  <a:pt x="145" y="2403"/>
                </a:lnTo>
                <a:lnTo>
                  <a:pt x="129" y="2371"/>
                </a:lnTo>
                <a:lnTo>
                  <a:pt x="97" y="2307"/>
                </a:lnTo>
                <a:lnTo>
                  <a:pt x="81" y="2243"/>
                </a:lnTo>
                <a:lnTo>
                  <a:pt x="65" y="2211"/>
                </a:lnTo>
                <a:lnTo>
                  <a:pt x="49" y="2162"/>
                </a:lnTo>
                <a:lnTo>
                  <a:pt x="49" y="2146"/>
                </a:lnTo>
                <a:lnTo>
                  <a:pt x="49" y="2130"/>
                </a:lnTo>
                <a:lnTo>
                  <a:pt x="49" y="2114"/>
                </a:lnTo>
                <a:lnTo>
                  <a:pt x="49" y="2082"/>
                </a:lnTo>
                <a:lnTo>
                  <a:pt x="65" y="2050"/>
                </a:lnTo>
                <a:lnTo>
                  <a:pt x="65" y="2002"/>
                </a:lnTo>
                <a:lnTo>
                  <a:pt x="65" y="1954"/>
                </a:lnTo>
                <a:lnTo>
                  <a:pt x="81" y="1890"/>
                </a:lnTo>
                <a:lnTo>
                  <a:pt x="97" y="1826"/>
                </a:lnTo>
                <a:lnTo>
                  <a:pt x="113" y="1538"/>
                </a:lnTo>
                <a:lnTo>
                  <a:pt x="129" y="1250"/>
                </a:lnTo>
                <a:lnTo>
                  <a:pt x="129" y="977"/>
                </a:lnTo>
                <a:lnTo>
                  <a:pt x="113" y="705"/>
                </a:lnTo>
                <a:lnTo>
                  <a:pt x="113" y="561"/>
                </a:lnTo>
                <a:lnTo>
                  <a:pt x="97" y="449"/>
                </a:lnTo>
                <a:lnTo>
                  <a:pt x="81" y="369"/>
                </a:lnTo>
                <a:lnTo>
                  <a:pt x="81" y="289"/>
                </a:lnTo>
                <a:lnTo>
                  <a:pt x="65" y="225"/>
                </a:lnTo>
                <a:lnTo>
                  <a:pt x="49" y="177"/>
                </a:lnTo>
                <a:lnTo>
                  <a:pt x="49" y="145"/>
                </a:lnTo>
                <a:lnTo>
                  <a:pt x="32" y="112"/>
                </a:lnTo>
                <a:lnTo>
                  <a:pt x="16" y="80"/>
                </a:lnTo>
                <a:lnTo>
                  <a:pt x="0" y="64"/>
                </a:lnTo>
                <a:lnTo>
                  <a:pt x="0" y="32"/>
                </a:lnTo>
                <a:lnTo>
                  <a:pt x="16" y="16"/>
                </a:lnTo>
                <a:lnTo>
                  <a:pt x="32" y="16"/>
                </a:lnTo>
                <a:lnTo>
                  <a:pt x="65" y="0"/>
                </a:lnTo>
                <a:lnTo>
                  <a:pt x="97" y="16"/>
                </a:lnTo>
                <a:lnTo>
                  <a:pt x="161" y="16"/>
                </a:lnTo>
                <a:lnTo>
                  <a:pt x="210" y="32"/>
                </a:lnTo>
                <a:lnTo>
                  <a:pt x="242" y="64"/>
                </a:lnTo>
                <a:lnTo>
                  <a:pt x="274" y="80"/>
                </a:lnTo>
                <a:lnTo>
                  <a:pt x="290" y="112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7671" name="Freeform 39"/>
          <p:cNvSpPr/>
          <p:nvPr/>
        </p:nvSpPr>
        <p:spPr bwMode="auto">
          <a:xfrm>
            <a:off x="6765925" y="1473200"/>
            <a:ext cx="204788" cy="19319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322" h="3043">
                <a:moveTo>
                  <a:pt x="33" y="96"/>
                </a:moveTo>
                <a:lnTo>
                  <a:pt x="16" y="64"/>
                </a:lnTo>
                <a:lnTo>
                  <a:pt x="0" y="48"/>
                </a:lnTo>
                <a:lnTo>
                  <a:pt x="0" y="32"/>
                </a:lnTo>
                <a:lnTo>
                  <a:pt x="16" y="16"/>
                </a:lnTo>
                <a:lnTo>
                  <a:pt x="33" y="16"/>
                </a:lnTo>
                <a:lnTo>
                  <a:pt x="49" y="0"/>
                </a:lnTo>
                <a:lnTo>
                  <a:pt x="97" y="16"/>
                </a:lnTo>
                <a:lnTo>
                  <a:pt x="145" y="16"/>
                </a:lnTo>
                <a:lnTo>
                  <a:pt x="177" y="32"/>
                </a:lnTo>
                <a:lnTo>
                  <a:pt x="226" y="48"/>
                </a:lnTo>
                <a:lnTo>
                  <a:pt x="274" y="96"/>
                </a:lnTo>
                <a:lnTo>
                  <a:pt x="306" y="112"/>
                </a:lnTo>
                <a:lnTo>
                  <a:pt x="322" y="144"/>
                </a:lnTo>
                <a:lnTo>
                  <a:pt x="322" y="160"/>
                </a:lnTo>
                <a:lnTo>
                  <a:pt x="322" y="192"/>
                </a:lnTo>
                <a:lnTo>
                  <a:pt x="306" y="224"/>
                </a:lnTo>
                <a:lnTo>
                  <a:pt x="306" y="288"/>
                </a:lnTo>
                <a:lnTo>
                  <a:pt x="290" y="352"/>
                </a:lnTo>
                <a:lnTo>
                  <a:pt x="274" y="432"/>
                </a:lnTo>
                <a:lnTo>
                  <a:pt x="274" y="448"/>
                </a:lnTo>
                <a:lnTo>
                  <a:pt x="274" y="480"/>
                </a:lnTo>
                <a:lnTo>
                  <a:pt x="274" y="529"/>
                </a:lnTo>
                <a:lnTo>
                  <a:pt x="274" y="577"/>
                </a:lnTo>
                <a:lnTo>
                  <a:pt x="274" y="625"/>
                </a:lnTo>
                <a:lnTo>
                  <a:pt x="274" y="689"/>
                </a:lnTo>
                <a:lnTo>
                  <a:pt x="274" y="833"/>
                </a:lnTo>
                <a:lnTo>
                  <a:pt x="274" y="1009"/>
                </a:lnTo>
                <a:lnTo>
                  <a:pt x="274" y="1201"/>
                </a:lnTo>
                <a:lnTo>
                  <a:pt x="274" y="1441"/>
                </a:lnTo>
                <a:lnTo>
                  <a:pt x="274" y="1698"/>
                </a:lnTo>
                <a:lnTo>
                  <a:pt x="274" y="1826"/>
                </a:lnTo>
                <a:lnTo>
                  <a:pt x="274" y="1954"/>
                </a:lnTo>
                <a:lnTo>
                  <a:pt x="274" y="2066"/>
                </a:lnTo>
                <a:lnTo>
                  <a:pt x="274" y="2178"/>
                </a:lnTo>
                <a:lnTo>
                  <a:pt x="258" y="2274"/>
                </a:lnTo>
                <a:lnTo>
                  <a:pt x="258" y="2370"/>
                </a:lnTo>
                <a:lnTo>
                  <a:pt x="258" y="2466"/>
                </a:lnTo>
                <a:lnTo>
                  <a:pt x="258" y="2546"/>
                </a:lnTo>
                <a:lnTo>
                  <a:pt x="258" y="2611"/>
                </a:lnTo>
                <a:lnTo>
                  <a:pt x="258" y="2675"/>
                </a:lnTo>
                <a:lnTo>
                  <a:pt x="258" y="2739"/>
                </a:lnTo>
                <a:lnTo>
                  <a:pt x="258" y="2787"/>
                </a:lnTo>
                <a:lnTo>
                  <a:pt x="242" y="2835"/>
                </a:lnTo>
                <a:lnTo>
                  <a:pt x="242" y="2867"/>
                </a:lnTo>
                <a:lnTo>
                  <a:pt x="242" y="2899"/>
                </a:lnTo>
                <a:lnTo>
                  <a:pt x="242" y="2915"/>
                </a:lnTo>
                <a:lnTo>
                  <a:pt x="226" y="2979"/>
                </a:lnTo>
                <a:lnTo>
                  <a:pt x="210" y="3011"/>
                </a:lnTo>
                <a:lnTo>
                  <a:pt x="194" y="3043"/>
                </a:lnTo>
                <a:lnTo>
                  <a:pt x="177" y="3043"/>
                </a:lnTo>
                <a:lnTo>
                  <a:pt x="161" y="3011"/>
                </a:lnTo>
                <a:lnTo>
                  <a:pt x="145" y="2979"/>
                </a:lnTo>
                <a:lnTo>
                  <a:pt x="113" y="2947"/>
                </a:lnTo>
                <a:lnTo>
                  <a:pt x="97" y="2883"/>
                </a:lnTo>
                <a:lnTo>
                  <a:pt x="81" y="2851"/>
                </a:lnTo>
                <a:lnTo>
                  <a:pt x="65" y="2819"/>
                </a:lnTo>
                <a:lnTo>
                  <a:pt x="65" y="2803"/>
                </a:lnTo>
                <a:lnTo>
                  <a:pt x="65" y="2787"/>
                </a:lnTo>
                <a:lnTo>
                  <a:pt x="65" y="2739"/>
                </a:lnTo>
                <a:lnTo>
                  <a:pt x="65" y="2691"/>
                </a:lnTo>
                <a:lnTo>
                  <a:pt x="65" y="2611"/>
                </a:lnTo>
                <a:lnTo>
                  <a:pt x="81" y="2514"/>
                </a:lnTo>
                <a:lnTo>
                  <a:pt x="81" y="2402"/>
                </a:lnTo>
                <a:lnTo>
                  <a:pt x="97" y="2258"/>
                </a:lnTo>
                <a:lnTo>
                  <a:pt x="97" y="2114"/>
                </a:lnTo>
                <a:lnTo>
                  <a:pt x="113" y="1794"/>
                </a:lnTo>
                <a:lnTo>
                  <a:pt x="129" y="1505"/>
                </a:lnTo>
                <a:lnTo>
                  <a:pt x="129" y="1201"/>
                </a:lnTo>
                <a:lnTo>
                  <a:pt x="129" y="929"/>
                </a:lnTo>
                <a:lnTo>
                  <a:pt x="129" y="801"/>
                </a:lnTo>
                <a:lnTo>
                  <a:pt x="113" y="689"/>
                </a:lnTo>
                <a:lnTo>
                  <a:pt x="113" y="577"/>
                </a:lnTo>
                <a:lnTo>
                  <a:pt x="113" y="496"/>
                </a:lnTo>
                <a:lnTo>
                  <a:pt x="113" y="416"/>
                </a:lnTo>
                <a:lnTo>
                  <a:pt x="113" y="352"/>
                </a:lnTo>
                <a:lnTo>
                  <a:pt x="97" y="304"/>
                </a:lnTo>
                <a:lnTo>
                  <a:pt x="97" y="256"/>
                </a:lnTo>
                <a:lnTo>
                  <a:pt x="97" y="208"/>
                </a:lnTo>
                <a:lnTo>
                  <a:pt x="81" y="160"/>
                </a:lnTo>
                <a:lnTo>
                  <a:pt x="65" y="128"/>
                </a:lnTo>
                <a:lnTo>
                  <a:pt x="33" y="96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7672" name="Freeform 40"/>
          <p:cNvSpPr/>
          <p:nvPr/>
        </p:nvSpPr>
        <p:spPr bwMode="auto">
          <a:xfrm>
            <a:off x="6899275" y="2255838"/>
            <a:ext cx="490538" cy="1127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</a:cxnLst>
            <a:rect l="l" t="t" r="GT0" b="GT1"/>
            <a:pathLst>
              <a:path w="772" h="176">
                <a:moveTo>
                  <a:pt x="0" y="64"/>
                </a:moveTo>
                <a:lnTo>
                  <a:pt x="161" y="64"/>
                </a:lnTo>
                <a:lnTo>
                  <a:pt x="322" y="32"/>
                </a:lnTo>
                <a:lnTo>
                  <a:pt x="434" y="0"/>
                </a:lnTo>
                <a:lnTo>
                  <a:pt x="547" y="0"/>
                </a:lnTo>
                <a:lnTo>
                  <a:pt x="628" y="0"/>
                </a:lnTo>
                <a:lnTo>
                  <a:pt x="708" y="16"/>
                </a:lnTo>
                <a:lnTo>
                  <a:pt x="724" y="32"/>
                </a:lnTo>
                <a:lnTo>
                  <a:pt x="756" y="48"/>
                </a:lnTo>
                <a:lnTo>
                  <a:pt x="756" y="64"/>
                </a:lnTo>
                <a:lnTo>
                  <a:pt x="772" y="64"/>
                </a:lnTo>
                <a:lnTo>
                  <a:pt x="756" y="80"/>
                </a:lnTo>
                <a:lnTo>
                  <a:pt x="724" y="96"/>
                </a:lnTo>
                <a:lnTo>
                  <a:pt x="692" y="112"/>
                </a:lnTo>
                <a:lnTo>
                  <a:pt x="628" y="128"/>
                </a:lnTo>
                <a:lnTo>
                  <a:pt x="579" y="128"/>
                </a:lnTo>
                <a:lnTo>
                  <a:pt x="531" y="144"/>
                </a:lnTo>
                <a:lnTo>
                  <a:pt x="483" y="144"/>
                </a:lnTo>
                <a:lnTo>
                  <a:pt x="402" y="160"/>
                </a:lnTo>
                <a:lnTo>
                  <a:pt x="322" y="160"/>
                </a:lnTo>
                <a:lnTo>
                  <a:pt x="225" y="160"/>
                </a:lnTo>
                <a:lnTo>
                  <a:pt x="128" y="176"/>
                </a:lnTo>
                <a:lnTo>
                  <a:pt x="0" y="176"/>
                </a:lnTo>
                <a:lnTo>
                  <a:pt x="0" y="6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7673" name="Freeform 41"/>
          <p:cNvSpPr/>
          <p:nvPr/>
        </p:nvSpPr>
        <p:spPr bwMode="auto">
          <a:xfrm>
            <a:off x="6878638" y="2632075"/>
            <a:ext cx="654050" cy="1524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031" h="240">
                <a:moveTo>
                  <a:pt x="483" y="64"/>
                </a:moveTo>
                <a:lnTo>
                  <a:pt x="532" y="48"/>
                </a:lnTo>
                <a:lnTo>
                  <a:pt x="596" y="32"/>
                </a:lnTo>
                <a:lnTo>
                  <a:pt x="677" y="16"/>
                </a:lnTo>
                <a:lnTo>
                  <a:pt x="741" y="0"/>
                </a:lnTo>
                <a:lnTo>
                  <a:pt x="773" y="0"/>
                </a:lnTo>
                <a:lnTo>
                  <a:pt x="805" y="0"/>
                </a:lnTo>
                <a:lnTo>
                  <a:pt x="838" y="0"/>
                </a:lnTo>
                <a:lnTo>
                  <a:pt x="886" y="16"/>
                </a:lnTo>
                <a:lnTo>
                  <a:pt x="934" y="48"/>
                </a:lnTo>
                <a:lnTo>
                  <a:pt x="966" y="64"/>
                </a:lnTo>
                <a:lnTo>
                  <a:pt x="999" y="96"/>
                </a:lnTo>
                <a:lnTo>
                  <a:pt x="1031" y="112"/>
                </a:lnTo>
                <a:lnTo>
                  <a:pt x="1031" y="128"/>
                </a:lnTo>
                <a:lnTo>
                  <a:pt x="1015" y="144"/>
                </a:lnTo>
                <a:lnTo>
                  <a:pt x="983" y="144"/>
                </a:lnTo>
                <a:lnTo>
                  <a:pt x="934" y="160"/>
                </a:lnTo>
                <a:lnTo>
                  <a:pt x="886" y="176"/>
                </a:lnTo>
                <a:lnTo>
                  <a:pt x="822" y="176"/>
                </a:lnTo>
                <a:lnTo>
                  <a:pt x="741" y="192"/>
                </a:lnTo>
                <a:lnTo>
                  <a:pt x="644" y="192"/>
                </a:lnTo>
                <a:lnTo>
                  <a:pt x="451" y="224"/>
                </a:lnTo>
                <a:lnTo>
                  <a:pt x="290" y="224"/>
                </a:lnTo>
                <a:lnTo>
                  <a:pt x="129" y="240"/>
                </a:lnTo>
                <a:lnTo>
                  <a:pt x="0" y="240"/>
                </a:lnTo>
                <a:lnTo>
                  <a:pt x="0" y="128"/>
                </a:lnTo>
                <a:lnTo>
                  <a:pt x="242" y="96"/>
                </a:lnTo>
                <a:lnTo>
                  <a:pt x="355" y="80"/>
                </a:lnTo>
                <a:lnTo>
                  <a:pt x="483" y="6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7674" name="Freeform 42"/>
          <p:cNvSpPr/>
          <p:nvPr/>
        </p:nvSpPr>
        <p:spPr bwMode="auto">
          <a:xfrm>
            <a:off x="6019800" y="2357438"/>
            <a:ext cx="469900" cy="1428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741" h="225">
                <a:moveTo>
                  <a:pt x="193" y="80"/>
                </a:moveTo>
                <a:lnTo>
                  <a:pt x="290" y="64"/>
                </a:lnTo>
                <a:lnTo>
                  <a:pt x="419" y="32"/>
                </a:lnTo>
                <a:lnTo>
                  <a:pt x="564" y="16"/>
                </a:lnTo>
                <a:lnTo>
                  <a:pt x="660" y="16"/>
                </a:lnTo>
                <a:lnTo>
                  <a:pt x="741" y="0"/>
                </a:lnTo>
                <a:lnTo>
                  <a:pt x="741" y="128"/>
                </a:lnTo>
                <a:lnTo>
                  <a:pt x="692" y="128"/>
                </a:lnTo>
                <a:lnTo>
                  <a:pt x="612" y="145"/>
                </a:lnTo>
                <a:lnTo>
                  <a:pt x="531" y="161"/>
                </a:lnTo>
                <a:lnTo>
                  <a:pt x="419" y="177"/>
                </a:lnTo>
                <a:lnTo>
                  <a:pt x="322" y="209"/>
                </a:lnTo>
                <a:lnTo>
                  <a:pt x="225" y="225"/>
                </a:lnTo>
                <a:lnTo>
                  <a:pt x="161" y="225"/>
                </a:lnTo>
                <a:lnTo>
                  <a:pt x="129" y="225"/>
                </a:lnTo>
                <a:lnTo>
                  <a:pt x="97" y="209"/>
                </a:lnTo>
                <a:lnTo>
                  <a:pt x="64" y="193"/>
                </a:lnTo>
                <a:lnTo>
                  <a:pt x="32" y="193"/>
                </a:lnTo>
                <a:lnTo>
                  <a:pt x="16" y="161"/>
                </a:lnTo>
                <a:lnTo>
                  <a:pt x="0" y="145"/>
                </a:lnTo>
                <a:lnTo>
                  <a:pt x="16" y="128"/>
                </a:lnTo>
                <a:lnTo>
                  <a:pt x="32" y="112"/>
                </a:lnTo>
                <a:lnTo>
                  <a:pt x="64" y="112"/>
                </a:lnTo>
                <a:lnTo>
                  <a:pt x="129" y="96"/>
                </a:lnTo>
                <a:lnTo>
                  <a:pt x="193" y="8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7675" name="Freeform 43"/>
          <p:cNvSpPr/>
          <p:nvPr/>
        </p:nvSpPr>
        <p:spPr bwMode="auto">
          <a:xfrm>
            <a:off x="5815012" y="2682875"/>
            <a:ext cx="674688" cy="1841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063" h="288">
                <a:moveTo>
                  <a:pt x="274" y="112"/>
                </a:moveTo>
                <a:lnTo>
                  <a:pt x="354" y="96"/>
                </a:lnTo>
                <a:lnTo>
                  <a:pt x="435" y="80"/>
                </a:lnTo>
                <a:lnTo>
                  <a:pt x="628" y="48"/>
                </a:lnTo>
                <a:lnTo>
                  <a:pt x="837" y="32"/>
                </a:lnTo>
                <a:lnTo>
                  <a:pt x="1063" y="0"/>
                </a:lnTo>
                <a:lnTo>
                  <a:pt x="1063" y="112"/>
                </a:lnTo>
                <a:lnTo>
                  <a:pt x="1030" y="128"/>
                </a:lnTo>
                <a:lnTo>
                  <a:pt x="982" y="128"/>
                </a:lnTo>
                <a:lnTo>
                  <a:pt x="869" y="144"/>
                </a:lnTo>
                <a:lnTo>
                  <a:pt x="741" y="160"/>
                </a:lnTo>
                <a:lnTo>
                  <a:pt x="596" y="192"/>
                </a:lnTo>
                <a:lnTo>
                  <a:pt x="515" y="224"/>
                </a:lnTo>
                <a:lnTo>
                  <a:pt x="435" y="240"/>
                </a:lnTo>
                <a:lnTo>
                  <a:pt x="370" y="256"/>
                </a:lnTo>
                <a:lnTo>
                  <a:pt x="322" y="272"/>
                </a:lnTo>
                <a:lnTo>
                  <a:pt x="274" y="272"/>
                </a:lnTo>
                <a:lnTo>
                  <a:pt x="242" y="288"/>
                </a:lnTo>
                <a:lnTo>
                  <a:pt x="209" y="288"/>
                </a:lnTo>
                <a:lnTo>
                  <a:pt x="193" y="288"/>
                </a:lnTo>
                <a:lnTo>
                  <a:pt x="129" y="272"/>
                </a:lnTo>
                <a:lnTo>
                  <a:pt x="81" y="240"/>
                </a:lnTo>
                <a:lnTo>
                  <a:pt x="32" y="224"/>
                </a:lnTo>
                <a:lnTo>
                  <a:pt x="16" y="208"/>
                </a:lnTo>
                <a:lnTo>
                  <a:pt x="0" y="192"/>
                </a:lnTo>
                <a:lnTo>
                  <a:pt x="0" y="176"/>
                </a:lnTo>
                <a:lnTo>
                  <a:pt x="16" y="176"/>
                </a:lnTo>
                <a:lnTo>
                  <a:pt x="32" y="160"/>
                </a:lnTo>
                <a:lnTo>
                  <a:pt x="64" y="160"/>
                </a:lnTo>
                <a:lnTo>
                  <a:pt x="113" y="144"/>
                </a:lnTo>
                <a:lnTo>
                  <a:pt x="161" y="128"/>
                </a:lnTo>
                <a:lnTo>
                  <a:pt x="209" y="128"/>
                </a:lnTo>
                <a:lnTo>
                  <a:pt x="274" y="112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7676" name="Freeform 44"/>
          <p:cNvSpPr/>
          <p:nvPr/>
        </p:nvSpPr>
        <p:spPr bwMode="auto">
          <a:xfrm>
            <a:off x="6899275" y="1860550"/>
            <a:ext cx="531812" cy="1524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837" h="240">
                <a:moveTo>
                  <a:pt x="386" y="64"/>
                </a:moveTo>
                <a:lnTo>
                  <a:pt x="450" y="32"/>
                </a:lnTo>
                <a:lnTo>
                  <a:pt x="499" y="16"/>
                </a:lnTo>
                <a:lnTo>
                  <a:pt x="563" y="0"/>
                </a:lnTo>
                <a:lnTo>
                  <a:pt x="611" y="0"/>
                </a:lnTo>
                <a:lnTo>
                  <a:pt x="660" y="0"/>
                </a:lnTo>
                <a:lnTo>
                  <a:pt x="692" y="16"/>
                </a:lnTo>
                <a:lnTo>
                  <a:pt x="724" y="32"/>
                </a:lnTo>
                <a:lnTo>
                  <a:pt x="772" y="48"/>
                </a:lnTo>
                <a:lnTo>
                  <a:pt x="789" y="80"/>
                </a:lnTo>
                <a:lnTo>
                  <a:pt x="821" y="96"/>
                </a:lnTo>
                <a:lnTo>
                  <a:pt x="821" y="112"/>
                </a:lnTo>
                <a:lnTo>
                  <a:pt x="837" y="112"/>
                </a:lnTo>
                <a:lnTo>
                  <a:pt x="837" y="128"/>
                </a:lnTo>
                <a:lnTo>
                  <a:pt x="821" y="128"/>
                </a:lnTo>
                <a:lnTo>
                  <a:pt x="805" y="144"/>
                </a:lnTo>
                <a:lnTo>
                  <a:pt x="789" y="160"/>
                </a:lnTo>
                <a:lnTo>
                  <a:pt x="740" y="160"/>
                </a:lnTo>
                <a:lnTo>
                  <a:pt x="676" y="176"/>
                </a:lnTo>
                <a:lnTo>
                  <a:pt x="579" y="192"/>
                </a:lnTo>
                <a:lnTo>
                  <a:pt x="467" y="208"/>
                </a:lnTo>
                <a:lnTo>
                  <a:pt x="225" y="240"/>
                </a:lnTo>
                <a:lnTo>
                  <a:pt x="0" y="240"/>
                </a:lnTo>
                <a:lnTo>
                  <a:pt x="0" y="144"/>
                </a:lnTo>
                <a:lnTo>
                  <a:pt x="112" y="128"/>
                </a:lnTo>
                <a:lnTo>
                  <a:pt x="225" y="112"/>
                </a:lnTo>
                <a:lnTo>
                  <a:pt x="306" y="96"/>
                </a:lnTo>
                <a:lnTo>
                  <a:pt x="386" y="6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7677" name="Freeform 45"/>
          <p:cNvSpPr/>
          <p:nvPr/>
        </p:nvSpPr>
        <p:spPr bwMode="auto">
          <a:xfrm>
            <a:off x="5918200" y="2022475"/>
            <a:ext cx="550862" cy="1619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869" h="256">
                <a:moveTo>
                  <a:pt x="225" y="96"/>
                </a:moveTo>
                <a:lnTo>
                  <a:pt x="354" y="80"/>
                </a:lnTo>
                <a:lnTo>
                  <a:pt x="499" y="48"/>
                </a:lnTo>
                <a:lnTo>
                  <a:pt x="676" y="32"/>
                </a:lnTo>
                <a:lnTo>
                  <a:pt x="869" y="0"/>
                </a:lnTo>
                <a:lnTo>
                  <a:pt x="869" y="112"/>
                </a:lnTo>
                <a:lnTo>
                  <a:pt x="789" y="128"/>
                </a:lnTo>
                <a:lnTo>
                  <a:pt x="692" y="144"/>
                </a:lnTo>
                <a:lnTo>
                  <a:pt x="596" y="160"/>
                </a:lnTo>
                <a:lnTo>
                  <a:pt x="483" y="192"/>
                </a:lnTo>
                <a:lnTo>
                  <a:pt x="370" y="224"/>
                </a:lnTo>
                <a:lnTo>
                  <a:pt x="290" y="240"/>
                </a:lnTo>
                <a:lnTo>
                  <a:pt x="242" y="256"/>
                </a:lnTo>
                <a:lnTo>
                  <a:pt x="193" y="256"/>
                </a:lnTo>
                <a:lnTo>
                  <a:pt x="145" y="256"/>
                </a:lnTo>
                <a:lnTo>
                  <a:pt x="81" y="224"/>
                </a:lnTo>
                <a:lnTo>
                  <a:pt x="48" y="208"/>
                </a:lnTo>
                <a:lnTo>
                  <a:pt x="16" y="192"/>
                </a:lnTo>
                <a:lnTo>
                  <a:pt x="16" y="176"/>
                </a:lnTo>
                <a:lnTo>
                  <a:pt x="0" y="176"/>
                </a:lnTo>
                <a:lnTo>
                  <a:pt x="0" y="160"/>
                </a:lnTo>
                <a:lnTo>
                  <a:pt x="16" y="160"/>
                </a:lnTo>
                <a:lnTo>
                  <a:pt x="64" y="144"/>
                </a:lnTo>
                <a:lnTo>
                  <a:pt x="129" y="128"/>
                </a:lnTo>
                <a:lnTo>
                  <a:pt x="225" y="96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7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7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7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7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7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7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7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27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1" grpId="0"/>
      <p:bldP spid="27663" grpId="0"/>
      <p:bldP spid="27666" grpId="0"/>
      <p:bldP spid="27667" grpId="0"/>
      <p:bldP spid="27668" grpId="0"/>
      <p:bldP spid="2766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Group 47"/>
          <p:cNvGraphicFramePr>
            <a:graphicFrameLocks noGrp="1"/>
          </p:cNvGraphicFramePr>
          <p:nvPr/>
        </p:nvGraphicFramePr>
        <p:xfrm>
          <a:off x="5376862" y="1108075"/>
          <a:ext cx="2590800" cy="2590800"/>
        </p:xfrm>
        <a:graphic>
          <a:graphicData uri="http://schemas.openxmlformats.org/drawingml/2006/table">
            <a:tbl>
              <a:tblPr/>
              <a:tblGrid>
                <a:gridCol w="1284288"/>
                <a:gridCol w="1306512"/>
              </a:tblGrid>
              <a:tr h="12890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283" marB="34283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283" marB="34283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13017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283" marB="34283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283" marB="34283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9709" name="矩形 2"/>
          <p:cNvSpPr>
            <a:spLocks noChangeArrowheads="1"/>
          </p:cNvSpPr>
          <p:nvPr/>
        </p:nvSpPr>
        <p:spPr bwMode="auto">
          <a:xfrm>
            <a:off x="5097462" y="3760788"/>
            <a:ext cx="3318014" cy="915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b="1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b="1">
                <a:solidFill>
                  <a:srgbClr val="000000"/>
                </a:solidFill>
                <a:latin typeface="宋体" pitchFamily="2" charset="-122"/>
              </a:rPr>
              <a:t>“口”小而扁，位于横中线上方。“巾”略宽于“口”。上下重心要对正。</a:t>
            </a:r>
          </a:p>
        </p:txBody>
      </p:sp>
      <p:sp>
        <p:nvSpPr>
          <p:cNvPr id="29710" name="矩形 4"/>
          <p:cNvSpPr/>
          <p:nvPr/>
        </p:nvSpPr>
        <p:spPr>
          <a:xfrm>
            <a:off x="3544888" y="1830388"/>
            <a:ext cx="1201738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常</a:t>
            </a:r>
          </a:p>
        </p:txBody>
      </p:sp>
      <p:sp>
        <p:nvSpPr>
          <p:cNvPr id="29711" name="矩形 41"/>
          <p:cNvSpPr/>
          <p:nvPr/>
        </p:nvSpPr>
        <p:spPr>
          <a:xfrm>
            <a:off x="3187700" y="1187450"/>
            <a:ext cx="1844675" cy="8239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cháng</a:t>
            </a:r>
          </a:p>
        </p:txBody>
      </p:sp>
      <p:pic>
        <p:nvPicPr>
          <p:cNvPr id="29712" name="组合 2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29713" name="TextBox 45"/>
          <p:cNvSpPr/>
          <p:nvPr/>
        </p:nvSpPr>
        <p:spPr>
          <a:xfrm>
            <a:off x="938212" y="1782762"/>
            <a:ext cx="1689100" cy="9239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5400">
                <a:latin typeface="楷体" pitchFamily="49" charset="-122"/>
                <a:ea typeface="楷体" pitchFamily="49" charset="-122"/>
              </a:rPr>
              <a:t>经</a:t>
            </a: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常</a:t>
            </a:r>
          </a:p>
        </p:txBody>
      </p:sp>
      <p:sp>
        <p:nvSpPr>
          <p:cNvPr id="29714" name="TextBox 20"/>
          <p:cNvSpPr txBox="1">
            <a:spLocks noChangeArrowheads="1"/>
          </p:cNvSpPr>
          <p:nvPr/>
        </p:nvSpPr>
        <p:spPr bwMode="auto">
          <a:xfrm>
            <a:off x="684213" y="3925888"/>
            <a:ext cx="3033568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000" b="1">
                <a:latin typeface="宋体" pitchFamily="2" charset="-122"/>
              </a:rPr>
              <a:t>非常  平常</a:t>
            </a:r>
          </a:p>
        </p:txBody>
      </p:sp>
      <p:sp>
        <p:nvSpPr>
          <p:cNvPr id="29715" name="TextBox 23"/>
          <p:cNvSpPr txBox="1">
            <a:spLocks noChangeArrowheads="1"/>
          </p:cNvSpPr>
          <p:nvPr/>
        </p:nvSpPr>
        <p:spPr bwMode="auto">
          <a:xfrm>
            <a:off x="665163" y="4246563"/>
            <a:ext cx="4368402" cy="54918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000" b="1">
                <a:latin typeface="宋体" pitchFamily="2" charset="-122"/>
              </a:rPr>
              <a:t>平常都是妈妈做饭，我来帮忙。</a:t>
            </a:r>
          </a:p>
        </p:txBody>
      </p:sp>
      <p:sp>
        <p:nvSpPr>
          <p:cNvPr id="29716" name="文本框 30"/>
          <p:cNvSpPr txBox="1">
            <a:spLocks noChangeArrowheads="1"/>
          </p:cNvSpPr>
          <p:nvPr/>
        </p:nvSpPr>
        <p:spPr bwMode="auto">
          <a:xfrm>
            <a:off x="624233" y="3541680"/>
            <a:ext cx="2486922" cy="7017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1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000" b="1">
                <a:latin typeface="宋体" pitchFamily="2" charset="-122"/>
              </a:rPr>
              <a:t>C  </a:t>
            </a:r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000" b="1">
                <a:latin typeface="宋体" pitchFamily="2" charset="-122"/>
              </a:rPr>
              <a:t>巾</a:t>
            </a:r>
          </a:p>
          <a:p>
            <a:pPr marL="0" marR="0" lvl="0" indent="0" algn="ctr" eaLnBrk="1" hangingPunct="1"/>
            <a:endParaRPr lang="en-US" altLang="zh-CN" sz="2000" b="1">
              <a:latin typeface="宋体" pitchFamily="2" charset="-122"/>
            </a:endParaRPr>
          </a:p>
        </p:txBody>
      </p:sp>
      <p:sp>
        <p:nvSpPr>
          <p:cNvPr id="29717" name="文本框 31"/>
          <p:cNvSpPr txBox="1">
            <a:spLocks noChangeArrowheads="1"/>
          </p:cNvSpPr>
          <p:nvPr/>
        </p:nvSpPr>
        <p:spPr bwMode="auto">
          <a:xfrm>
            <a:off x="373611" y="3121145"/>
            <a:ext cx="2080116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1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宋体" pitchFamily="2" charset="-122"/>
              </a:rPr>
              <a:t>: </a:t>
            </a:r>
            <a:r>
              <a:rPr lang="zh-CN" altLang="en-US" sz="2000" b="1">
                <a:latin typeface="宋体" pitchFamily="2" charset="-122"/>
              </a:rPr>
              <a:t>上下</a:t>
            </a:r>
          </a:p>
        </p:txBody>
      </p:sp>
      <p:sp>
        <p:nvSpPr>
          <p:cNvPr id="29718" name="Freeform 39"/>
          <p:cNvSpPr/>
          <p:nvPr/>
        </p:nvSpPr>
        <p:spPr bwMode="auto">
          <a:xfrm>
            <a:off x="6810375" y="1525588"/>
            <a:ext cx="407988" cy="2746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644" h="433">
                <a:moveTo>
                  <a:pt x="97" y="336"/>
                </a:moveTo>
                <a:lnTo>
                  <a:pt x="161" y="304"/>
                </a:lnTo>
                <a:lnTo>
                  <a:pt x="226" y="256"/>
                </a:lnTo>
                <a:lnTo>
                  <a:pt x="322" y="192"/>
                </a:lnTo>
                <a:lnTo>
                  <a:pt x="354" y="160"/>
                </a:lnTo>
                <a:lnTo>
                  <a:pt x="387" y="112"/>
                </a:lnTo>
                <a:lnTo>
                  <a:pt x="403" y="80"/>
                </a:lnTo>
                <a:lnTo>
                  <a:pt x="403" y="64"/>
                </a:lnTo>
                <a:lnTo>
                  <a:pt x="403" y="32"/>
                </a:lnTo>
                <a:lnTo>
                  <a:pt x="403" y="16"/>
                </a:lnTo>
                <a:lnTo>
                  <a:pt x="419" y="0"/>
                </a:lnTo>
                <a:lnTo>
                  <a:pt x="435" y="0"/>
                </a:lnTo>
                <a:lnTo>
                  <a:pt x="451" y="0"/>
                </a:lnTo>
                <a:lnTo>
                  <a:pt x="483" y="16"/>
                </a:lnTo>
                <a:lnTo>
                  <a:pt x="515" y="48"/>
                </a:lnTo>
                <a:lnTo>
                  <a:pt x="564" y="80"/>
                </a:lnTo>
                <a:lnTo>
                  <a:pt x="596" y="128"/>
                </a:lnTo>
                <a:lnTo>
                  <a:pt x="628" y="160"/>
                </a:lnTo>
                <a:lnTo>
                  <a:pt x="644" y="176"/>
                </a:lnTo>
                <a:lnTo>
                  <a:pt x="644" y="208"/>
                </a:lnTo>
                <a:lnTo>
                  <a:pt x="628" y="224"/>
                </a:lnTo>
                <a:lnTo>
                  <a:pt x="612" y="240"/>
                </a:lnTo>
                <a:lnTo>
                  <a:pt x="580" y="256"/>
                </a:lnTo>
                <a:lnTo>
                  <a:pt x="548" y="272"/>
                </a:lnTo>
                <a:lnTo>
                  <a:pt x="499" y="288"/>
                </a:lnTo>
                <a:lnTo>
                  <a:pt x="451" y="304"/>
                </a:lnTo>
                <a:lnTo>
                  <a:pt x="387" y="320"/>
                </a:lnTo>
                <a:lnTo>
                  <a:pt x="322" y="352"/>
                </a:lnTo>
                <a:lnTo>
                  <a:pt x="242" y="368"/>
                </a:lnTo>
                <a:lnTo>
                  <a:pt x="177" y="400"/>
                </a:lnTo>
                <a:lnTo>
                  <a:pt x="129" y="416"/>
                </a:lnTo>
                <a:lnTo>
                  <a:pt x="81" y="416"/>
                </a:lnTo>
                <a:lnTo>
                  <a:pt x="49" y="433"/>
                </a:lnTo>
                <a:lnTo>
                  <a:pt x="16" y="433"/>
                </a:lnTo>
                <a:lnTo>
                  <a:pt x="0" y="433"/>
                </a:lnTo>
                <a:lnTo>
                  <a:pt x="0" y="416"/>
                </a:lnTo>
                <a:lnTo>
                  <a:pt x="16" y="384"/>
                </a:lnTo>
                <a:lnTo>
                  <a:pt x="49" y="368"/>
                </a:lnTo>
                <a:lnTo>
                  <a:pt x="97" y="336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9719" name="Freeform 31"/>
          <p:cNvSpPr/>
          <p:nvPr/>
        </p:nvSpPr>
        <p:spPr bwMode="auto">
          <a:xfrm>
            <a:off x="6545262" y="1474788"/>
            <a:ext cx="214312" cy="5080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338" h="801">
                <a:moveTo>
                  <a:pt x="16" y="32"/>
                </a:moveTo>
                <a:lnTo>
                  <a:pt x="32" y="16"/>
                </a:lnTo>
                <a:lnTo>
                  <a:pt x="64" y="0"/>
                </a:lnTo>
                <a:lnTo>
                  <a:pt x="112" y="16"/>
                </a:lnTo>
                <a:lnTo>
                  <a:pt x="177" y="16"/>
                </a:lnTo>
                <a:lnTo>
                  <a:pt x="241" y="32"/>
                </a:lnTo>
                <a:lnTo>
                  <a:pt x="289" y="48"/>
                </a:lnTo>
                <a:lnTo>
                  <a:pt x="322" y="64"/>
                </a:lnTo>
                <a:lnTo>
                  <a:pt x="338" y="80"/>
                </a:lnTo>
                <a:lnTo>
                  <a:pt x="338" y="112"/>
                </a:lnTo>
                <a:lnTo>
                  <a:pt x="338" y="144"/>
                </a:lnTo>
                <a:lnTo>
                  <a:pt x="322" y="240"/>
                </a:lnTo>
                <a:lnTo>
                  <a:pt x="322" y="272"/>
                </a:lnTo>
                <a:lnTo>
                  <a:pt x="322" y="304"/>
                </a:lnTo>
                <a:lnTo>
                  <a:pt x="306" y="368"/>
                </a:lnTo>
                <a:lnTo>
                  <a:pt x="306" y="432"/>
                </a:lnTo>
                <a:lnTo>
                  <a:pt x="289" y="496"/>
                </a:lnTo>
                <a:lnTo>
                  <a:pt x="289" y="593"/>
                </a:lnTo>
                <a:lnTo>
                  <a:pt x="289" y="689"/>
                </a:lnTo>
                <a:lnTo>
                  <a:pt x="273" y="801"/>
                </a:lnTo>
                <a:lnTo>
                  <a:pt x="128" y="801"/>
                </a:lnTo>
                <a:lnTo>
                  <a:pt x="128" y="689"/>
                </a:lnTo>
                <a:lnTo>
                  <a:pt x="128" y="593"/>
                </a:lnTo>
                <a:lnTo>
                  <a:pt x="128" y="496"/>
                </a:lnTo>
                <a:lnTo>
                  <a:pt x="128" y="416"/>
                </a:lnTo>
                <a:lnTo>
                  <a:pt x="112" y="352"/>
                </a:lnTo>
                <a:lnTo>
                  <a:pt x="112" y="304"/>
                </a:lnTo>
                <a:lnTo>
                  <a:pt x="112" y="256"/>
                </a:lnTo>
                <a:lnTo>
                  <a:pt x="112" y="224"/>
                </a:lnTo>
                <a:lnTo>
                  <a:pt x="80" y="144"/>
                </a:lnTo>
                <a:lnTo>
                  <a:pt x="64" y="112"/>
                </a:lnTo>
                <a:lnTo>
                  <a:pt x="48" y="80"/>
                </a:lnTo>
                <a:lnTo>
                  <a:pt x="16" y="64"/>
                </a:lnTo>
                <a:lnTo>
                  <a:pt x="16" y="48"/>
                </a:lnTo>
                <a:lnTo>
                  <a:pt x="0" y="32"/>
                </a:lnTo>
                <a:lnTo>
                  <a:pt x="16" y="32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9720" name="Freeform 32"/>
          <p:cNvSpPr/>
          <p:nvPr/>
        </p:nvSpPr>
        <p:spPr bwMode="auto">
          <a:xfrm>
            <a:off x="6248400" y="1668462"/>
            <a:ext cx="184150" cy="2238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0" y="0"/>
              </a:cxn>
            </a:cxnLst>
            <a:rect l="l" t="t" r="GT0" b="GT1"/>
            <a:pathLst>
              <a:path w="290" h="353">
                <a:moveTo>
                  <a:pt x="0" y="0"/>
                </a:moveTo>
                <a:lnTo>
                  <a:pt x="80" y="32"/>
                </a:lnTo>
                <a:lnTo>
                  <a:pt x="161" y="48"/>
                </a:lnTo>
                <a:lnTo>
                  <a:pt x="209" y="80"/>
                </a:lnTo>
                <a:lnTo>
                  <a:pt x="241" y="112"/>
                </a:lnTo>
                <a:lnTo>
                  <a:pt x="273" y="160"/>
                </a:lnTo>
                <a:lnTo>
                  <a:pt x="290" y="192"/>
                </a:lnTo>
                <a:lnTo>
                  <a:pt x="290" y="241"/>
                </a:lnTo>
                <a:lnTo>
                  <a:pt x="290" y="273"/>
                </a:lnTo>
                <a:lnTo>
                  <a:pt x="273" y="305"/>
                </a:lnTo>
                <a:lnTo>
                  <a:pt x="257" y="337"/>
                </a:lnTo>
                <a:lnTo>
                  <a:pt x="241" y="353"/>
                </a:lnTo>
                <a:lnTo>
                  <a:pt x="225" y="353"/>
                </a:lnTo>
                <a:lnTo>
                  <a:pt x="193" y="337"/>
                </a:lnTo>
                <a:lnTo>
                  <a:pt x="161" y="305"/>
                </a:lnTo>
                <a:lnTo>
                  <a:pt x="129" y="273"/>
                </a:lnTo>
                <a:lnTo>
                  <a:pt x="80" y="241"/>
                </a:lnTo>
                <a:lnTo>
                  <a:pt x="48" y="192"/>
                </a:lnTo>
                <a:lnTo>
                  <a:pt x="32" y="160"/>
                </a:lnTo>
                <a:lnTo>
                  <a:pt x="16" y="112"/>
                </a:lnTo>
                <a:lnTo>
                  <a:pt x="0" y="80"/>
                </a:lnTo>
                <a:lnTo>
                  <a:pt x="0" y="48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9721" name="Freeform 34"/>
          <p:cNvSpPr/>
          <p:nvPr/>
        </p:nvSpPr>
        <p:spPr bwMode="auto">
          <a:xfrm>
            <a:off x="5868988" y="1943100"/>
            <a:ext cx="204788" cy="43656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</a:cxnLst>
            <a:rect l="l" t="t" r="GT0" b="GT1"/>
            <a:pathLst>
              <a:path w="322" h="688">
                <a:moveTo>
                  <a:pt x="225" y="0"/>
                </a:moveTo>
                <a:lnTo>
                  <a:pt x="274" y="32"/>
                </a:lnTo>
                <a:lnTo>
                  <a:pt x="290" y="80"/>
                </a:lnTo>
                <a:lnTo>
                  <a:pt x="306" y="144"/>
                </a:lnTo>
                <a:lnTo>
                  <a:pt x="322" y="224"/>
                </a:lnTo>
                <a:lnTo>
                  <a:pt x="306" y="304"/>
                </a:lnTo>
                <a:lnTo>
                  <a:pt x="290" y="368"/>
                </a:lnTo>
                <a:lnTo>
                  <a:pt x="258" y="448"/>
                </a:lnTo>
                <a:lnTo>
                  <a:pt x="209" y="528"/>
                </a:lnTo>
                <a:lnTo>
                  <a:pt x="177" y="592"/>
                </a:lnTo>
                <a:lnTo>
                  <a:pt x="129" y="640"/>
                </a:lnTo>
                <a:lnTo>
                  <a:pt x="97" y="672"/>
                </a:lnTo>
                <a:lnTo>
                  <a:pt x="81" y="688"/>
                </a:lnTo>
                <a:lnTo>
                  <a:pt x="64" y="672"/>
                </a:lnTo>
                <a:lnTo>
                  <a:pt x="48" y="656"/>
                </a:lnTo>
                <a:lnTo>
                  <a:pt x="32" y="640"/>
                </a:lnTo>
                <a:lnTo>
                  <a:pt x="16" y="608"/>
                </a:lnTo>
                <a:lnTo>
                  <a:pt x="0" y="544"/>
                </a:lnTo>
                <a:lnTo>
                  <a:pt x="0" y="512"/>
                </a:lnTo>
                <a:lnTo>
                  <a:pt x="0" y="496"/>
                </a:lnTo>
                <a:lnTo>
                  <a:pt x="0" y="480"/>
                </a:lnTo>
                <a:lnTo>
                  <a:pt x="16" y="464"/>
                </a:lnTo>
                <a:lnTo>
                  <a:pt x="48" y="416"/>
                </a:lnTo>
                <a:lnTo>
                  <a:pt x="81" y="384"/>
                </a:lnTo>
                <a:lnTo>
                  <a:pt x="113" y="320"/>
                </a:lnTo>
                <a:lnTo>
                  <a:pt x="145" y="240"/>
                </a:lnTo>
                <a:lnTo>
                  <a:pt x="177" y="128"/>
                </a:lnTo>
                <a:lnTo>
                  <a:pt x="225" y="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9722" name="Freeform 35"/>
          <p:cNvSpPr/>
          <p:nvPr/>
        </p:nvSpPr>
        <p:spPr bwMode="auto">
          <a:xfrm>
            <a:off x="6288088" y="2185988"/>
            <a:ext cx="174625" cy="2952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274" h="465">
                <a:moveTo>
                  <a:pt x="48" y="96"/>
                </a:moveTo>
                <a:lnTo>
                  <a:pt x="16" y="96"/>
                </a:lnTo>
                <a:lnTo>
                  <a:pt x="0" y="80"/>
                </a:lnTo>
                <a:lnTo>
                  <a:pt x="0" y="48"/>
                </a:lnTo>
                <a:lnTo>
                  <a:pt x="0" y="32"/>
                </a:lnTo>
                <a:lnTo>
                  <a:pt x="16" y="16"/>
                </a:lnTo>
                <a:lnTo>
                  <a:pt x="65" y="0"/>
                </a:lnTo>
                <a:lnTo>
                  <a:pt x="145" y="0"/>
                </a:lnTo>
                <a:lnTo>
                  <a:pt x="193" y="0"/>
                </a:lnTo>
                <a:lnTo>
                  <a:pt x="242" y="0"/>
                </a:lnTo>
                <a:lnTo>
                  <a:pt x="242" y="80"/>
                </a:lnTo>
                <a:lnTo>
                  <a:pt x="258" y="160"/>
                </a:lnTo>
                <a:lnTo>
                  <a:pt x="258" y="224"/>
                </a:lnTo>
                <a:lnTo>
                  <a:pt x="258" y="272"/>
                </a:lnTo>
                <a:lnTo>
                  <a:pt x="258" y="320"/>
                </a:lnTo>
                <a:lnTo>
                  <a:pt x="274" y="368"/>
                </a:lnTo>
                <a:lnTo>
                  <a:pt x="274" y="384"/>
                </a:lnTo>
                <a:lnTo>
                  <a:pt x="274" y="400"/>
                </a:lnTo>
                <a:lnTo>
                  <a:pt x="274" y="433"/>
                </a:lnTo>
                <a:lnTo>
                  <a:pt x="258" y="449"/>
                </a:lnTo>
                <a:lnTo>
                  <a:pt x="242" y="465"/>
                </a:lnTo>
                <a:lnTo>
                  <a:pt x="226" y="449"/>
                </a:lnTo>
                <a:lnTo>
                  <a:pt x="209" y="417"/>
                </a:lnTo>
                <a:lnTo>
                  <a:pt x="177" y="352"/>
                </a:lnTo>
                <a:lnTo>
                  <a:pt x="161" y="288"/>
                </a:lnTo>
                <a:lnTo>
                  <a:pt x="129" y="208"/>
                </a:lnTo>
                <a:lnTo>
                  <a:pt x="97" y="160"/>
                </a:lnTo>
                <a:lnTo>
                  <a:pt x="65" y="128"/>
                </a:lnTo>
                <a:lnTo>
                  <a:pt x="48" y="96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9723" name="Freeform 36"/>
          <p:cNvSpPr/>
          <p:nvPr/>
        </p:nvSpPr>
        <p:spPr bwMode="auto">
          <a:xfrm>
            <a:off x="6391275" y="2084388"/>
            <a:ext cx="684212" cy="2746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079" h="432">
                <a:moveTo>
                  <a:pt x="886" y="336"/>
                </a:moveTo>
                <a:lnTo>
                  <a:pt x="853" y="384"/>
                </a:lnTo>
                <a:lnTo>
                  <a:pt x="821" y="400"/>
                </a:lnTo>
                <a:lnTo>
                  <a:pt x="773" y="432"/>
                </a:lnTo>
                <a:lnTo>
                  <a:pt x="725" y="432"/>
                </a:lnTo>
                <a:lnTo>
                  <a:pt x="725" y="368"/>
                </a:lnTo>
                <a:lnTo>
                  <a:pt x="741" y="320"/>
                </a:lnTo>
                <a:lnTo>
                  <a:pt x="741" y="272"/>
                </a:lnTo>
                <a:lnTo>
                  <a:pt x="757" y="224"/>
                </a:lnTo>
                <a:lnTo>
                  <a:pt x="757" y="192"/>
                </a:lnTo>
                <a:lnTo>
                  <a:pt x="757" y="176"/>
                </a:lnTo>
                <a:lnTo>
                  <a:pt x="757" y="160"/>
                </a:lnTo>
                <a:lnTo>
                  <a:pt x="741" y="160"/>
                </a:lnTo>
                <a:lnTo>
                  <a:pt x="725" y="144"/>
                </a:lnTo>
                <a:lnTo>
                  <a:pt x="692" y="160"/>
                </a:lnTo>
                <a:lnTo>
                  <a:pt x="628" y="160"/>
                </a:lnTo>
                <a:lnTo>
                  <a:pt x="548" y="176"/>
                </a:lnTo>
                <a:lnTo>
                  <a:pt x="451" y="192"/>
                </a:lnTo>
                <a:lnTo>
                  <a:pt x="322" y="208"/>
                </a:lnTo>
                <a:lnTo>
                  <a:pt x="177" y="240"/>
                </a:lnTo>
                <a:lnTo>
                  <a:pt x="0" y="256"/>
                </a:lnTo>
                <a:lnTo>
                  <a:pt x="0" y="160"/>
                </a:lnTo>
                <a:lnTo>
                  <a:pt x="113" y="160"/>
                </a:lnTo>
                <a:lnTo>
                  <a:pt x="242" y="144"/>
                </a:lnTo>
                <a:lnTo>
                  <a:pt x="354" y="128"/>
                </a:lnTo>
                <a:lnTo>
                  <a:pt x="499" y="96"/>
                </a:lnTo>
                <a:lnTo>
                  <a:pt x="548" y="80"/>
                </a:lnTo>
                <a:lnTo>
                  <a:pt x="612" y="64"/>
                </a:lnTo>
                <a:lnTo>
                  <a:pt x="644" y="48"/>
                </a:lnTo>
                <a:lnTo>
                  <a:pt x="692" y="32"/>
                </a:lnTo>
                <a:lnTo>
                  <a:pt x="741" y="16"/>
                </a:lnTo>
                <a:lnTo>
                  <a:pt x="789" y="0"/>
                </a:lnTo>
                <a:lnTo>
                  <a:pt x="821" y="0"/>
                </a:lnTo>
                <a:lnTo>
                  <a:pt x="870" y="16"/>
                </a:lnTo>
                <a:lnTo>
                  <a:pt x="902" y="32"/>
                </a:lnTo>
                <a:lnTo>
                  <a:pt x="934" y="48"/>
                </a:lnTo>
                <a:lnTo>
                  <a:pt x="966" y="80"/>
                </a:lnTo>
                <a:lnTo>
                  <a:pt x="1014" y="96"/>
                </a:lnTo>
                <a:lnTo>
                  <a:pt x="1047" y="128"/>
                </a:lnTo>
                <a:lnTo>
                  <a:pt x="1079" y="160"/>
                </a:lnTo>
                <a:lnTo>
                  <a:pt x="1079" y="176"/>
                </a:lnTo>
                <a:lnTo>
                  <a:pt x="1079" y="192"/>
                </a:lnTo>
                <a:lnTo>
                  <a:pt x="1047" y="208"/>
                </a:lnTo>
                <a:lnTo>
                  <a:pt x="998" y="224"/>
                </a:lnTo>
                <a:lnTo>
                  <a:pt x="982" y="240"/>
                </a:lnTo>
                <a:lnTo>
                  <a:pt x="950" y="256"/>
                </a:lnTo>
                <a:lnTo>
                  <a:pt x="918" y="288"/>
                </a:lnTo>
                <a:lnTo>
                  <a:pt x="886" y="336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9724" name="Freeform 38"/>
          <p:cNvSpPr/>
          <p:nvPr/>
        </p:nvSpPr>
        <p:spPr bwMode="auto">
          <a:xfrm>
            <a:off x="6432550" y="2319338"/>
            <a:ext cx="531812" cy="1206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</a:cxnLst>
            <a:rect l="l" t="t" r="GT0" b="GT1"/>
            <a:pathLst>
              <a:path w="837" h="192">
                <a:moveTo>
                  <a:pt x="805" y="0"/>
                </a:moveTo>
                <a:lnTo>
                  <a:pt x="821" y="48"/>
                </a:lnTo>
                <a:lnTo>
                  <a:pt x="837" y="64"/>
                </a:lnTo>
                <a:lnTo>
                  <a:pt x="821" y="96"/>
                </a:lnTo>
                <a:lnTo>
                  <a:pt x="805" y="112"/>
                </a:lnTo>
                <a:lnTo>
                  <a:pt x="772" y="112"/>
                </a:lnTo>
                <a:lnTo>
                  <a:pt x="708" y="128"/>
                </a:lnTo>
                <a:lnTo>
                  <a:pt x="644" y="128"/>
                </a:lnTo>
                <a:lnTo>
                  <a:pt x="595" y="128"/>
                </a:lnTo>
                <a:lnTo>
                  <a:pt x="547" y="128"/>
                </a:lnTo>
                <a:lnTo>
                  <a:pt x="483" y="128"/>
                </a:lnTo>
                <a:lnTo>
                  <a:pt x="418" y="144"/>
                </a:lnTo>
                <a:lnTo>
                  <a:pt x="338" y="144"/>
                </a:lnTo>
                <a:lnTo>
                  <a:pt x="241" y="160"/>
                </a:lnTo>
                <a:lnTo>
                  <a:pt x="128" y="176"/>
                </a:lnTo>
                <a:lnTo>
                  <a:pt x="16" y="192"/>
                </a:lnTo>
                <a:lnTo>
                  <a:pt x="0" y="96"/>
                </a:lnTo>
                <a:lnTo>
                  <a:pt x="805" y="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9725" name="Freeform 41"/>
          <p:cNvSpPr/>
          <p:nvPr/>
        </p:nvSpPr>
        <p:spPr bwMode="auto">
          <a:xfrm>
            <a:off x="6227762" y="2614612"/>
            <a:ext cx="122238" cy="48736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93" h="769">
                <a:moveTo>
                  <a:pt x="16" y="432"/>
                </a:moveTo>
                <a:lnTo>
                  <a:pt x="32" y="320"/>
                </a:lnTo>
                <a:lnTo>
                  <a:pt x="48" y="224"/>
                </a:lnTo>
                <a:lnTo>
                  <a:pt x="32" y="144"/>
                </a:lnTo>
                <a:lnTo>
                  <a:pt x="16" y="80"/>
                </a:lnTo>
                <a:lnTo>
                  <a:pt x="16" y="32"/>
                </a:lnTo>
                <a:lnTo>
                  <a:pt x="16" y="0"/>
                </a:lnTo>
                <a:lnTo>
                  <a:pt x="32" y="0"/>
                </a:lnTo>
                <a:lnTo>
                  <a:pt x="80" y="16"/>
                </a:lnTo>
                <a:lnTo>
                  <a:pt x="128" y="32"/>
                </a:lnTo>
                <a:lnTo>
                  <a:pt x="193" y="48"/>
                </a:lnTo>
                <a:lnTo>
                  <a:pt x="193" y="224"/>
                </a:lnTo>
                <a:lnTo>
                  <a:pt x="193" y="368"/>
                </a:lnTo>
                <a:lnTo>
                  <a:pt x="193" y="480"/>
                </a:lnTo>
                <a:lnTo>
                  <a:pt x="193" y="576"/>
                </a:lnTo>
                <a:lnTo>
                  <a:pt x="177" y="656"/>
                </a:lnTo>
                <a:lnTo>
                  <a:pt x="161" y="720"/>
                </a:lnTo>
                <a:lnTo>
                  <a:pt x="144" y="752"/>
                </a:lnTo>
                <a:lnTo>
                  <a:pt x="144" y="769"/>
                </a:lnTo>
                <a:lnTo>
                  <a:pt x="128" y="752"/>
                </a:lnTo>
                <a:lnTo>
                  <a:pt x="112" y="736"/>
                </a:lnTo>
                <a:lnTo>
                  <a:pt x="80" y="720"/>
                </a:lnTo>
                <a:lnTo>
                  <a:pt x="64" y="688"/>
                </a:lnTo>
                <a:lnTo>
                  <a:pt x="32" y="656"/>
                </a:lnTo>
                <a:lnTo>
                  <a:pt x="16" y="624"/>
                </a:lnTo>
                <a:lnTo>
                  <a:pt x="16" y="576"/>
                </a:lnTo>
                <a:lnTo>
                  <a:pt x="0" y="560"/>
                </a:lnTo>
                <a:lnTo>
                  <a:pt x="0" y="528"/>
                </a:lnTo>
                <a:lnTo>
                  <a:pt x="16" y="480"/>
                </a:lnTo>
                <a:lnTo>
                  <a:pt x="16" y="432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9726" name="Freeform 33"/>
          <p:cNvSpPr/>
          <p:nvPr/>
        </p:nvSpPr>
        <p:spPr bwMode="auto">
          <a:xfrm>
            <a:off x="6043612" y="1851025"/>
            <a:ext cx="1593850" cy="3159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2511" h="496">
                <a:moveTo>
                  <a:pt x="2077" y="416"/>
                </a:moveTo>
                <a:lnTo>
                  <a:pt x="2012" y="464"/>
                </a:lnTo>
                <a:lnTo>
                  <a:pt x="1964" y="480"/>
                </a:lnTo>
                <a:lnTo>
                  <a:pt x="1932" y="496"/>
                </a:lnTo>
                <a:lnTo>
                  <a:pt x="1916" y="496"/>
                </a:lnTo>
                <a:lnTo>
                  <a:pt x="1900" y="480"/>
                </a:lnTo>
                <a:lnTo>
                  <a:pt x="1916" y="448"/>
                </a:lnTo>
                <a:lnTo>
                  <a:pt x="1948" y="400"/>
                </a:lnTo>
                <a:lnTo>
                  <a:pt x="1980" y="352"/>
                </a:lnTo>
                <a:lnTo>
                  <a:pt x="2012" y="288"/>
                </a:lnTo>
                <a:lnTo>
                  <a:pt x="2028" y="240"/>
                </a:lnTo>
                <a:lnTo>
                  <a:pt x="2044" y="208"/>
                </a:lnTo>
                <a:lnTo>
                  <a:pt x="2044" y="192"/>
                </a:lnTo>
                <a:lnTo>
                  <a:pt x="2012" y="176"/>
                </a:lnTo>
                <a:lnTo>
                  <a:pt x="1964" y="176"/>
                </a:lnTo>
                <a:lnTo>
                  <a:pt x="1900" y="176"/>
                </a:lnTo>
                <a:lnTo>
                  <a:pt x="1803" y="160"/>
                </a:lnTo>
                <a:lnTo>
                  <a:pt x="1706" y="176"/>
                </a:lnTo>
                <a:lnTo>
                  <a:pt x="1594" y="192"/>
                </a:lnTo>
                <a:lnTo>
                  <a:pt x="1481" y="192"/>
                </a:lnTo>
                <a:lnTo>
                  <a:pt x="1352" y="208"/>
                </a:lnTo>
                <a:lnTo>
                  <a:pt x="1272" y="208"/>
                </a:lnTo>
                <a:lnTo>
                  <a:pt x="1159" y="224"/>
                </a:lnTo>
                <a:lnTo>
                  <a:pt x="1030" y="240"/>
                </a:lnTo>
                <a:lnTo>
                  <a:pt x="869" y="256"/>
                </a:lnTo>
                <a:lnTo>
                  <a:pt x="692" y="288"/>
                </a:lnTo>
                <a:lnTo>
                  <a:pt x="499" y="304"/>
                </a:lnTo>
                <a:lnTo>
                  <a:pt x="257" y="336"/>
                </a:lnTo>
                <a:lnTo>
                  <a:pt x="0" y="368"/>
                </a:lnTo>
                <a:lnTo>
                  <a:pt x="0" y="272"/>
                </a:lnTo>
                <a:lnTo>
                  <a:pt x="32" y="256"/>
                </a:lnTo>
                <a:lnTo>
                  <a:pt x="64" y="256"/>
                </a:lnTo>
                <a:lnTo>
                  <a:pt x="129" y="256"/>
                </a:lnTo>
                <a:lnTo>
                  <a:pt x="193" y="240"/>
                </a:lnTo>
                <a:lnTo>
                  <a:pt x="290" y="240"/>
                </a:lnTo>
                <a:lnTo>
                  <a:pt x="386" y="224"/>
                </a:lnTo>
                <a:lnTo>
                  <a:pt x="515" y="208"/>
                </a:lnTo>
                <a:lnTo>
                  <a:pt x="660" y="176"/>
                </a:lnTo>
                <a:lnTo>
                  <a:pt x="805" y="160"/>
                </a:lnTo>
                <a:lnTo>
                  <a:pt x="934" y="144"/>
                </a:lnTo>
                <a:lnTo>
                  <a:pt x="1062" y="128"/>
                </a:lnTo>
                <a:lnTo>
                  <a:pt x="1191" y="112"/>
                </a:lnTo>
                <a:lnTo>
                  <a:pt x="1304" y="96"/>
                </a:lnTo>
                <a:lnTo>
                  <a:pt x="1400" y="96"/>
                </a:lnTo>
                <a:lnTo>
                  <a:pt x="1497" y="80"/>
                </a:lnTo>
                <a:lnTo>
                  <a:pt x="1594" y="64"/>
                </a:lnTo>
                <a:lnTo>
                  <a:pt x="1674" y="64"/>
                </a:lnTo>
                <a:lnTo>
                  <a:pt x="1739" y="64"/>
                </a:lnTo>
                <a:lnTo>
                  <a:pt x="1803" y="48"/>
                </a:lnTo>
                <a:lnTo>
                  <a:pt x="1851" y="48"/>
                </a:lnTo>
                <a:lnTo>
                  <a:pt x="1900" y="32"/>
                </a:lnTo>
                <a:lnTo>
                  <a:pt x="1932" y="32"/>
                </a:lnTo>
                <a:lnTo>
                  <a:pt x="1948" y="32"/>
                </a:lnTo>
                <a:lnTo>
                  <a:pt x="1980" y="16"/>
                </a:lnTo>
                <a:lnTo>
                  <a:pt x="2012" y="0"/>
                </a:lnTo>
                <a:lnTo>
                  <a:pt x="2061" y="0"/>
                </a:lnTo>
                <a:lnTo>
                  <a:pt x="2093" y="16"/>
                </a:lnTo>
                <a:lnTo>
                  <a:pt x="2141" y="32"/>
                </a:lnTo>
                <a:lnTo>
                  <a:pt x="2205" y="64"/>
                </a:lnTo>
                <a:lnTo>
                  <a:pt x="2302" y="112"/>
                </a:lnTo>
                <a:lnTo>
                  <a:pt x="2399" y="176"/>
                </a:lnTo>
                <a:lnTo>
                  <a:pt x="2463" y="208"/>
                </a:lnTo>
                <a:lnTo>
                  <a:pt x="2495" y="240"/>
                </a:lnTo>
                <a:lnTo>
                  <a:pt x="2511" y="272"/>
                </a:lnTo>
                <a:lnTo>
                  <a:pt x="2495" y="288"/>
                </a:lnTo>
                <a:lnTo>
                  <a:pt x="2479" y="288"/>
                </a:lnTo>
                <a:lnTo>
                  <a:pt x="2447" y="304"/>
                </a:lnTo>
                <a:lnTo>
                  <a:pt x="2383" y="320"/>
                </a:lnTo>
                <a:lnTo>
                  <a:pt x="2318" y="320"/>
                </a:lnTo>
                <a:lnTo>
                  <a:pt x="2238" y="352"/>
                </a:lnTo>
                <a:lnTo>
                  <a:pt x="2157" y="384"/>
                </a:lnTo>
                <a:lnTo>
                  <a:pt x="2077" y="416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9727" name="Freeform 40"/>
          <p:cNvSpPr/>
          <p:nvPr/>
        </p:nvSpPr>
        <p:spPr bwMode="auto">
          <a:xfrm>
            <a:off x="6319838" y="2501900"/>
            <a:ext cx="930275" cy="6413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466" h="1009">
                <a:moveTo>
                  <a:pt x="1160" y="672"/>
                </a:moveTo>
                <a:lnTo>
                  <a:pt x="1160" y="640"/>
                </a:lnTo>
                <a:lnTo>
                  <a:pt x="1176" y="608"/>
                </a:lnTo>
                <a:lnTo>
                  <a:pt x="1176" y="560"/>
                </a:lnTo>
                <a:lnTo>
                  <a:pt x="1176" y="496"/>
                </a:lnTo>
                <a:lnTo>
                  <a:pt x="1176" y="400"/>
                </a:lnTo>
                <a:lnTo>
                  <a:pt x="1176" y="304"/>
                </a:lnTo>
                <a:lnTo>
                  <a:pt x="1144" y="240"/>
                </a:lnTo>
                <a:lnTo>
                  <a:pt x="1111" y="192"/>
                </a:lnTo>
                <a:lnTo>
                  <a:pt x="1063" y="160"/>
                </a:lnTo>
                <a:lnTo>
                  <a:pt x="999" y="160"/>
                </a:lnTo>
                <a:lnTo>
                  <a:pt x="966" y="160"/>
                </a:lnTo>
                <a:lnTo>
                  <a:pt x="902" y="160"/>
                </a:lnTo>
                <a:lnTo>
                  <a:pt x="822" y="176"/>
                </a:lnTo>
                <a:lnTo>
                  <a:pt x="709" y="192"/>
                </a:lnTo>
                <a:lnTo>
                  <a:pt x="564" y="224"/>
                </a:lnTo>
                <a:lnTo>
                  <a:pt x="403" y="256"/>
                </a:lnTo>
                <a:lnTo>
                  <a:pt x="210" y="288"/>
                </a:lnTo>
                <a:lnTo>
                  <a:pt x="0" y="320"/>
                </a:lnTo>
                <a:lnTo>
                  <a:pt x="0" y="224"/>
                </a:lnTo>
                <a:lnTo>
                  <a:pt x="210" y="192"/>
                </a:lnTo>
                <a:lnTo>
                  <a:pt x="387" y="160"/>
                </a:lnTo>
                <a:lnTo>
                  <a:pt x="564" y="128"/>
                </a:lnTo>
                <a:lnTo>
                  <a:pt x="709" y="96"/>
                </a:lnTo>
                <a:lnTo>
                  <a:pt x="822" y="64"/>
                </a:lnTo>
                <a:lnTo>
                  <a:pt x="918" y="48"/>
                </a:lnTo>
                <a:lnTo>
                  <a:pt x="983" y="32"/>
                </a:lnTo>
                <a:lnTo>
                  <a:pt x="1031" y="16"/>
                </a:lnTo>
                <a:lnTo>
                  <a:pt x="1079" y="0"/>
                </a:lnTo>
                <a:lnTo>
                  <a:pt x="1111" y="0"/>
                </a:lnTo>
                <a:lnTo>
                  <a:pt x="1144" y="0"/>
                </a:lnTo>
                <a:lnTo>
                  <a:pt x="1192" y="16"/>
                </a:lnTo>
                <a:lnTo>
                  <a:pt x="1240" y="32"/>
                </a:lnTo>
                <a:lnTo>
                  <a:pt x="1305" y="64"/>
                </a:lnTo>
                <a:lnTo>
                  <a:pt x="1369" y="112"/>
                </a:lnTo>
                <a:lnTo>
                  <a:pt x="1417" y="144"/>
                </a:lnTo>
                <a:lnTo>
                  <a:pt x="1449" y="160"/>
                </a:lnTo>
                <a:lnTo>
                  <a:pt x="1466" y="176"/>
                </a:lnTo>
                <a:lnTo>
                  <a:pt x="1449" y="208"/>
                </a:lnTo>
                <a:lnTo>
                  <a:pt x="1417" y="240"/>
                </a:lnTo>
                <a:lnTo>
                  <a:pt x="1401" y="256"/>
                </a:lnTo>
                <a:lnTo>
                  <a:pt x="1385" y="304"/>
                </a:lnTo>
                <a:lnTo>
                  <a:pt x="1385" y="384"/>
                </a:lnTo>
                <a:lnTo>
                  <a:pt x="1385" y="480"/>
                </a:lnTo>
                <a:lnTo>
                  <a:pt x="1385" y="576"/>
                </a:lnTo>
                <a:lnTo>
                  <a:pt x="1369" y="656"/>
                </a:lnTo>
                <a:lnTo>
                  <a:pt x="1369" y="736"/>
                </a:lnTo>
                <a:lnTo>
                  <a:pt x="1353" y="784"/>
                </a:lnTo>
                <a:lnTo>
                  <a:pt x="1321" y="848"/>
                </a:lnTo>
                <a:lnTo>
                  <a:pt x="1305" y="880"/>
                </a:lnTo>
                <a:lnTo>
                  <a:pt x="1256" y="945"/>
                </a:lnTo>
                <a:lnTo>
                  <a:pt x="1208" y="993"/>
                </a:lnTo>
                <a:lnTo>
                  <a:pt x="1192" y="1009"/>
                </a:lnTo>
                <a:lnTo>
                  <a:pt x="1176" y="1009"/>
                </a:lnTo>
                <a:lnTo>
                  <a:pt x="1144" y="1009"/>
                </a:lnTo>
                <a:lnTo>
                  <a:pt x="1127" y="977"/>
                </a:lnTo>
                <a:lnTo>
                  <a:pt x="1111" y="961"/>
                </a:lnTo>
                <a:lnTo>
                  <a:pt x="1111" y="912"/>
                </a:lnTo>
                <a:lnTo>
                  <a:pt x="1095" y="864"/>
                </a:lnTo>
                <a:lnTo>
                  <a:pt x="1063" y="832"/>
                </a:lnTo>
                <a:lnTo>
                  <a:pt x="1015" y="784"/>
                </a:lnTo>
                <a:lnTo>
                  <a:pt x="983" y="752"/>
                </a:lnTo>
                <a:lnTo>
                  <a:pt x="934" y="720"/>
                </a:lnTo>
                <a:lnTo>
                  <a:pt x="902" y="704"/>
                </a:lnTo>
                <a:lnTo>
                  <a:pt x="886" y="688"/>
                </a:lnTo>
                <a:lnTo>
                  <a:pt x="886" y="672"/>
                </a:lnTo>
                <a:lnTo>
                  <a:pt x="902" y="656"/>
                </a:lnTo>
                <a:lnTo>
                  <a:pt x="918" y="656"/>
                </a:lnTo>
                <a:lnTo>
                  <a:pt x="950" y="656"/>
                </a:lnTo>
                <a:lnTo>
                  <a:pt x="1015" y="672"/>
                </a:lnTo>
                <a:lnTo>
                  <a:pt x="1063" y="688"/>
                </a:lnTo>
                <a:lnTo>
                  <a:pt x="1111" y="688"/>
                </a:lnTo>
                <a:lnTo>
                  <a:pt x="1144" y="688"/>
                </a:lnTo>
                <a:lnTo>
                  <a:pt x="1160" y="672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9728" name="Freeform 37"/>
          <p:cNvSpPr/>
          <p:nvPr/>
        </p:nvSpPr>
        <p:spPr bwMode="auto">
          <a:xfrm>
            <a:off x="6584950" y="2400300"/>
            <a:ext cx="163512" cy="10064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258" h="1586">
                <a:moveTo>
                  <a:pt x="242" y="289"/>
                </a:moveTo>
                <a:lnTo>
                  <a:pt x="242" y="321"/>
                </a:lnTo>
                <a:lnTo>
                  <a:pt x="225" y="353"/>
                </a:lnTo>
                <a:lnTo>
                  <a:pt x="225" y="401"/>
                </a:lnTo>
                <a:lnTo>
                  <a:pt x="225" y="465"/>
                </a:lnTo>
                <a:lnTo>
                  <a:pt x="225" y="529"/>
                </a:lnTo>
                <a:lnTo>
                  <a:pt x="225" y="609"/>
                </a:lnTo>
                <a:lnTo>
                  <a:pt x="225" y="689"/>
                </a:lnTo>
                <a:lnTo>
                  <a:pt x="225" y="785"/>
                </a:lnTo>
                <a:lnTo>
                  <a:pt x="225" y="961"/>
                </a:lnTo>
                <a:lnTo>
                  <a:pt x="225" y="1122"/>
                </a:lnTo>
                <a:lnTo>
                  <a:pt x="209" y="1266"/>
                </a:lnTo>
                <a:lnTo>
                  <a:pt x="193" y="1378"/>
                </a:lnTo>
                <a:lnTo>
                  <a:pt x="177" y="1474"/>
                </a:lnTo>
                <a:lnTo>
                  <a:pt x="161" y="1538"/>
                </a:lnTo>
                <a:lnTo>
                  <a:pt x="145" y="1570"/>
                </a:lnTo>
                <a:lnTo>
                  <a:pt x="129" y="1586"/>
                </a:lnTo>
                <a:lnTo>
                  <a:pt x="113" y="1586"/>
                </a:lnTo>
                <a:lnTo>
                  <a:pt x="97" y="1570"/>
                </a:lnTo>
                <a:lnTo>
                  <a:pt x="97" y="1554"/>
                </a:lnTo>
                <a:lnTo>
                  <a:pt x="81" y="1538"/>
                </a:lnTo>
                <a:lnTo>
                  <a:pt x="81" y="1490"/>
                </a:lnTo>
                <a:lnTo>
                  <a:pt x="64" y="1458"/>
                </a:lnTo>
                <a:lnTo>
                  <a:pt x="64" y="1410"/>
                </a:lnTo>
                <a:lnTo>
                  <a:pt x="64" y="1362"/>
                </a:lnTo>
                <a:lnTo>
                  <a:pt x="48" y="1218"/>
                </a:lnTo>
                <a:lnTo>
                  <a:pt x="48" y="1057"/>
                </a:lnTo>
                <a:lnTo>
                  <a:pt x="48" y="881"/>
                </a:lnTo>
                <a:lnTo>
                  <a:pt x="48" y="657"/>
                </a:lnTo>
                <a:lnTo>
                  <a:pt x="48" y="449"/>
                </a:lnTo>
                <a:lnTo>
                  <a:pt x="48" y="273"/>
                </a:lnTo>
                <a:lnTo>
                  <a:pt x="32" y="129"/>
                </a:lnTo>
                <a:lnTo>
                  <a:pt x="0" y="0"/>
                </a:lnTo>
                <a:lnTo>
                  <a:pt x="97" y="48"/>
                </a:lnTo>
                <a:lnTo>
                  <a:pt x="177" y="81"/>
                </a:lnTo>
                <a:lnTo>
                  <a:pt x="225" y="113"/>
                </a:lnTo>
                <a:lnTo>
                  <a:pt x="242" y="129"/>
                </a:lnTo>
                <a:lnTo>
                  <a:pt x="258" y="129"/>
                </a:lnTo>
                <a:lnTo>
                  <a:pt x="258" y="161"/>
                </a:lnTo>
                <a:lnTo>
                  <a:pt x="258" y="193"/>
                </a:lnTo>
                <a:lnTo>
                  <a:pt x="242" y="241"/>
                </a:lnTo>
                <a:lnTo>
                  <a:pt x="242" y="289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9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9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9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9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9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9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9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9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9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9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9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9" grpId="0"/>
      <p:bldP spid="29711" grpId="0"/>
      <p:bldP spid="29714" grpId="0"/>
      <p:bldP spid="29715" grpId="0"/>
      <p:bldP spid="29716" grpId="0"/>
      <p:bldP spid="297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4"/>
          <p:cNvSpPr/>
          <p:nvPr/>
        </p:nvSpPr>
        <p:spPr>
          <a:xfrm>
            <a:off x="3212976" y="623336"/>
            <a:ext cx="2718048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 w="12700">
                  <a:solidFill>
                    <a:schemeClr val="accent5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华文琥珀" pitchFamily="2" charset="-122"/>
                <a:ea typeface="华文琥珀" pitchFamily="2" charset="-122"/>
                <a:cs typeface="+mn-cs"/>
                <a:sym typeface="+mn-ea"/>
              </a:rPr>
              <a:t>猜谜语</a:t>
            </a:r>
          </a:p>
        </p:txBody>
      </p:sp>
      <p:sp>
        <p:nvSpPr>
          <p:cNvPr id="8195" name="TextBox 8"/>
          <p:cNvSpPr/>
          <p:nvPr/>
        </p:nvSpPr>
        <p:spPr>
          <a:xfrm>
            <a:off x="5375275" y="3687762"/>
            <a:ext cx="2501900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3600" b="1">
                <a:latin typeface="宋体" pitchFamily="2" charset="-122"/>
              </a:rPr>
              <a:t>谜底：</a:t>
            </a:r>
            <a:r>
              <a:rPr lang="zh-CN" altLang="en-US" sz="3600" b="1">
                <a:solidFill>
                  <a:srgbClr val="FF00FF"/>
                </a:solidFill>
                <a:latin typeface="宋体" pitchFamily="2" charset="-122"/>
              </a:rPr>
              <a:t>猴子</a:t>
            </a:r>
          </a:p>
        </p:txBody>
      </p:sp>
      <p:pic>
        <p:nvPicPr>
          <p:cNvPr id="8196" name="Picture 1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2300" y="1514475"/>
            <a:ext cx="1887538" cy="2039938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8197" name="矩形 8"/>
          <p:cNvSpPr/>
          <p:nvPr/>
        </p:nvSpPr>
        <p:spPr>
          <a:xfrm>
            <a:off x="1047642" y="1573213"/>
            <a:ext cx="3395880" cy="28374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>
              <a:lnSpc>
                <a:spcPct val="150000"/>
              </a:lnSpc>
            </a:pPr>
            <a:r>
              <a:rPr lang="zh-CN" altLang="en-US" sz="2400" b="1" dirty="0">
                <a:latin typeface="华文中宋" pitchFamily="2" charset="-122"/>
                <a:ea typeface="华文中宋" pitchFamily="2" charset="-122"/>
              </a:rPr>
              <a:t>尾巴卷卷又翘翘，</a:t>
            </a:r>
            <a:endParaRPr lang="en-US" altLang="zh-CN" sz="2400" b="1" dirty="0">
              <a:latin typeface="华文中宋" pitchFamily="2" charset="-122"/>
              <a:ea typeface="华文中宋" pitchFamily="2" charset="-122"/>
            </a:endParaRPr>
          </a:p>
          <a:p>
            <a:pPr marL="0" marR="0" lvl="0" indent="0" algn="ctr" eaLnBrk="1" hangingPunct="1">
              <a:lnSpc>
                <a:spcPct val="150000"/>
              </a:lnSpc>
            </a:pPr>
            <a:r>
              <a:rPr lang="zh-CN" altLang="en-US" sz="2400" b="1" dirty="0">
                <a:latin typeface="华文中宋" pitchFamily="2" charset="-122"/>
                <a:ea typeface="华文中宋" pitchFamily="2" charset="-122"/>
              </a:rPr>
              <a:t>爬杆上树是能手，</a:t>
            </a:r>
            <a:endParaRPr lang="en-US" altLang="zh-CN" sz="2400" b="1" dirty="0">
              <a:latin typeface="华文中宋" pitchFamily="2" charset="-122"/>
              <a:ea typeface="华文中宋" pitchFamily="2" charset="-122"/>
            </a:endParaRPr>
          </a:p>
          <a:p>
            <a:pPr marL="0" marR="0" lvl="0" indent="0" algn="ctr" eaLnBrk="1" hangingPunct="1">
              <a:lnSpc>
                <a:spcPct val="150000"/>
              </a:lnSpc>
            </a:pPr>
            <a:r>
              <a:rPr lang="zh-CN" altLang="en-US" sz="2400" b="1" dirty="0">
                <a:latin typeface="华文中宋" pitchFamily="2" charset="-122"/>
                <a:ea typeface="华文中宋" pitchFamily="2" charset="-122"/>
              </a:rPr>
              <a:t>爱吃香蕉爱吃桃，</a:t>
            </a:r>
            <a:endParaRPr lang="en-US" altLang="zh-CN" sz="2400" b="1" dirty="0">
              <a:latin typeface="华文中宋" pitchFamily="2" charset="-122"/>
              <a:ea typeface="华文中宋" pitchFamily="2" charset="-122"/>
            </a:endParaRPr>
          </a:p>
          <a:p>
            <a:pPr marL="0" marR="0" lvl="0" indent="0" algn="ctr" eaLnBrk="1" hangingPunct="1">
              <a:lnSpc>
                <a:spcPct val="150000"/>
              </a:lnSpc>
            </a:pPr>
            <a:r>
              <a:rPr lang="zh-CN" altLang="en-US" sz="2400" b="1" dirty="0">
                <a:latin typeface="华文中宋" pitchFamily="2" charset="-122"/>
                <a:ea typeface="华文中宋" pitchFamily="2" charset="-122"/>
              </a:rPr>
              <a:t>家里没有山里有。</a:t>
            </a:r>
          </a:p>
          <a:p>
            <a:pPr marL="0" marR="0" lvl="0" indent="0" algn="r" eaLnBrk="1" hangingPunct="1">
              <a:lnSpc>
                <a:spcPct val="150000"/>
              </a:lnSpc>
            </a:pP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(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猜一动物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)</a:t>
            </a:r>
          </a:p>
        </p:txBody>
      </p:sp>
      <p:sp>
        <p:nvSpPr>
          <p:cNvPr id="8198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569912" y="604838"/>
            <a:ext cx="2387600" cy="541338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</a:pPr>
            <a:r>
              <a:rPr lang="zh-CN" altLang="en-US" sz="3200" b="1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激趣导入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6" name="Group 47"/>
          <p:cNvGraphicFramePr>
            <a:graphicFrameLocks noGrp="1"/>
          </p:cNvGraphicFramePr>
          <p:nvPr/>
        </p:nvGraphicFramePr>
        <p:xfrm>
          <a:off x="5376862" y="1108075"/>
          <a:ext cx="2590800" cy="2590800"/>
        </p:xfrm>
        <a:graphic>
          <a:graphicData uri="http://schemas.openxmlformats.org/drawingml/2006/table">
            <a:tbl>
              <a:tblPr/>
              <a:tblGrid>
                <a:gridCol w="1284288"/>
                <a:gridCol w="1306512"/>
              </a:tblGrid>
              <a:tr h="12890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283" marB="34283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283" marB="34283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13017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283" marB="34283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283" marB="34283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1757" name="矩形 2"/>
          <p:cNvSpPr>
            <a:spLocks noChangeArrowheads="1"/>
          </p:cNvSpPr>
          <p:nvPr/>
        </p:nvSpPr>
        <p:spPr bwMode="auto">
          <a:xfrm>
            <a:off x="5130800" y="3732213"/>
            <a:ext cx="315592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1600" b="1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1600" b="1">
                <a:solidFill>
                  <a:srgbClr val="000000"/>
                </a:solidFill>
                <a:latin typeface="宋体" pitchFamily="2" charset="-122"/>
              </a:rPr>
              <a:t>左窄右宽。第四笔起笔与左边第一撇同高。三横距离均匀，长短不一，最后一横要舒展，高于左边双人旁。</a:t>
            </a:r>
          </a:p>
        </p:txBody>
      </p:sp>
      <p:sp>
        <p:nvSpPr>
          <p:cNvPr id="31758" name="矩形 4"/>
          <p:cNvSpPr/>
          <p:nvPr/>
        </p:nvSpPr>
        <p:spPr>
          <a:xfrm>
            <a:off x="3544888" y="1830388"/>
            <a:ext cx="1201738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往</a:t>
            </a:r>
          </a:p>
        </p:txBody>
      </p:sp>
      <p:sp>
        <p:nvSpPr>
          <p:cNvPr id="31759" name="矩形 41"/>
          <p:cNvSpPr/>
          <p:nvPr/>
        </p:nvSpPr>
        <p:spPr>
          <a:xfrm>
            <a:off x="3349625" y="1187450"/>
            <a:ext cx="1844675" cy="8239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wǎng</a:t>
            </a:r>
          </a:p>
        </p:txBody>
      </p:sp>
      <p:pic>
        <p:nvPicPr>
          <p:cNvPr id="31760" name="组合 2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31761" name="TextBox 45"/>
          <p:cNvSpPr/>
          <p:nvPr/>
        </p:nvSpPr>
        <p:spPr>
          <a:xfrm>
            <a:off x="938212" y="1782762"/>
            <a:ext cx="1689100" cy="9144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往</a:t>
            </a:r>
            <a:r>
              <a:rPr lang="zh-CN" altLang="en-US" sz="5400">
                <a:latin typeface="楷体" pitchFamily="49" charset="-122"/>
                <a:ea typeface="楷体" pitchFamily="49" charset="-122"/>
              </a:rPr>
              <a:t>前</a:t>
            </a:r>
          </a:p>
        </p:txBody>
      </p:sp>
      <p:sp>
        <p:nvSpPr>
          <p:cNvPr id="31762" name="TextBox 20"/>
          <p:cNvSpPr txBox="1">
            <a:spLocks noChangeArrowheads="1"/>
          </p:cNvSpPr>
          <p:nvPr/>
        </p:nvSpPr>
        <p:spPr bwMode="auto">
          <a:xfrm>
            <a:off x="681038" y="3951288"/>
            <a:ext cx="3033568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000" b="1">
                <a:latin typeface="宋体" pitchFamily="2" charset="-122"/>
              </a:rPr>
              <a:t>往前  往来</a:t>
            </a:r>
          </a:p>
        </p:txBody>
      </p:sp>
      <p:sp>
        <p:nvSpPr>
          <p:cNvPr id="31763" name="TextBox 23"/>
          <p:cNvSpPr txBox="1">
            <a:spLocks noChangeArrowheads="1"/>
          </p:cNvSpPr>
          <p:nvPr/>
        </p:nvSpPr>
        <p:spPr bwMode="auto">
          <a:xfrm>
            <a:off x="671513" y="4283075"/>
            <a:ext cx="4041049" cy="54918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000" b="1">
                <a:latin typeface="宋体" pitchFamily="2" charset="-122"/>
              </a:rPr>
              <a:t>立交桥上往来的车辆很多。</a:t>
            </a:r>
          </a:p>
        </p:txBody>
      </p:sp>
      <p:sp>
        <p:nvSpPr>
          <p:cNvPr id="31764" name="文本框 30"/>
          <p:cNvSpPr txBox="1">
            <a:spLocks noChangeArrowheads="1"/>
          </p:cNvSpPr>
          <p:nvPr/>
        </p:nvSpPr>
        <p:spPr bwMode="auto">
          <a:xfrm>
            <a:off x="628995" y="3548030"/>
            <a:ext cx="2486922" cy="7017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1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000" b="1">
                <a:latin typeface="宋体" pitchFamily="2" charset="-122"/>
              </a:rPr>
              <a:t>W  </a:t>
            </a:r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000" b="1">
                <a:latin typeface="宋体" pitchFamily="2" charset="-122"/>
              </a:rPr>
              <a:t>彳</a:t>
            </a:r>
          </a:p>
          <a:p>
            <a:pPr marL="0" marR="0" lvl="0" indent="0" algn="ctr" eaLnBrk="1" hangingPunct="1"/>
            <a:endParaRPr lang="en-US" altLang="zh-CN" sz="2000" b="1">
              <a:latin typeface="宋体" pitchFamily="2" charset="-122"/>
            </a:endParaRPr>
          </a:p>
        </p:txBody>
      </p:sp>
      <p:sp>
        <p:nvSpPr>
          <p:cNvPr id="31765" name="文本框 31"/>
          <p:cNvSpPr txBox="1">
            <a:spLocks noChangeArrowheads="1"/>
          </p:cNvSpPr>
          <p:nvPr/>
        </p:nvSpPr>
        <p:spPr bwMode="auto">
          <a:xfrm>
            <a:off x="387899" y="3137020"/>
            <a:ext cx="2080115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1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宋体" pitchFamily="2" charset="-122"/>
              </a:rPr>
              <a:t>: </a:t>
            </a:r>
            <a:r>
              <a:rPr lang="zh-CN" altLang="en-US" sz="2000" b="1">
                <a:latin typeface="宋体" pitchFamily="2" charset="-122"/>
              </a:rPr>
              <a:t>左右</a:t>
            </a:r>
          </a:p>
        </p:txBody>
      </p:sp>
      <p:sp>
        <p:nvSpPr>
          <p:cNvPr id="31766" name="Freeform 43"/>
          <p:cNvSpPr/>
          <p:nvPr/>
        </p:nvSpPr>
        <p:spPr bwMode="auto">
          <a:xfrm>
            <a:off x="6789738" y="1670050"/>
            <a:ext cx="296862" cy="2238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467" h="353">
                <a:moveTo>
                  <a:pt x="467" y="305"/>
                </a:moveTo>
                <a:lnTo>
                  <a:pt x="451" y="321"/>
                </a:lnTo>
                <a:lnTo>
                  <a:pt x="451" y="337"/>
                </a:lnTo>
                <a:lnTo>
                  <a:pt x="435" y="353"/>
                </a:lnTo>
                <a:lnTo>
                  <a:pt x="403" y="353"/>
                </a:lnTo>
                <a:lnTo>
                  <a:pt x="338" y="337"/>
                </a:lnTo>
                <a:lnTo>
                  <a:pt x="290" y="321"/>
                </a:lnTo>
                <a:lnTo>
                  <a:pt x="258" y="305"/>
                </a:lnTo>
                <a:lnTo>
                  <a:pt x="209" y="273"/>
                </a:lnTo>
                <a:lnTo>
                  <a:pt x="161" y="225"/>
                </a:lnTo>
                <a:lnTo>
                  <a:pt x="129" y="160"/>
                </a:lnTo>
                <a:lnTo>
                  <a:pt x="64" y="112"/>
                </a:lnTo>
                <a:lnTo>
                  <a:pt x="32" y="64"/>
                </a:lnTo>
                <a:lnTo>
                  <a:pt x="16" y="32"/>
                </a:lnTo>
                <a:lnTo>
                  <a:pt x="0" y="16"/>
                </a:lnTo>
                <a:lnTo>
                  <a:pt x="16" y="16"/>
                </a:lnTo>
                <a:lnTo>
                  <a:pt x="32" y="0"/>
                </a:lnTo>
                <a:lnTo>
                  <a:pt x="48" y="0"/>
                </a:lnTo>
                <a:lnTo>
                  <a:pt x="81" y="0"/>
                </a:lnTo>
                <a:lnTo>
                  <a:pt x="113" y="0"/>
                </a:lnTo>
                <a:lnTo>
                  <a:pt x="161" y="0"/>
                </a:lnTo>
                <a:lnTo>
                  <a:pt x="225" y="16"/>
                </a:lnTo>
                <a:lnTo>
                  <a:pt x="290" y="48"/>
                </a:lnTo>
                <a:lnTo>
                  <a:pt x="354" y="64"/>
                </a:lnTo>
                <a:lnTo>
                  <a:pt x="403" y="96"/>
                </a:lnTo>
                <a:lnTo>
                  <a:pt x="435" y="128"/>
                </a:lnTo>
                <a:lnTo>
                  <a:pt x="451" y="160"/>
                </a:lnTo>
                <a:lnTo>
                  <a:pt x="467" y="208"/>
                </a:lnTo>
                <a:lnTo>
                  <a:pt x="467" y="241"/>
                </a:lnTo>
                <a:lnTo>
                  <a:pt x="467" y="30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1767" name="Freeform 42"/>
          <p:cNvSpPr/>
          <p:nvPr/>
        </p:nvSpPr>
        <p:spPr bwMode="auto">
          <a:xfrm>
            <a:off x="5848350" y="1670050"/>
            <a:ext cx="593725" cy="5191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934" h="817">
                <a:moveTo>
                  <a:pt x="660" y="160"/>
                </a:moveTo>
                <a:lnTo>
                  <a:pt x="676" y="128"/>
                </a:lnTo>
                <a:lnTo>
                  <a:pt x="692" y="96"/>
                </a:lnTo>
                <a:lnTo>
                  <a:pt x="708" y="64"/>
                </a:lnTo>
                <a:lnTo>
                  <a:pt x="692" y="48"/>
                </a:lnTo>
                <a:lnTo>
                  <a:pt x="692" y="16"/>
                </a:lnTo>
                <a:lnTo>
                  <a:pt x="692" y="0"/>
                </a:lnTo>
                <a:lnTo>
                  <a:pt x="708" y="0"/>
                </a:lnTo>
                <a:lnTo>
                  <a:pt x="724" y="0"/>
                </a:lnTo>
                <a:lnTo>
                  <a:pt x="757" y="16"/>
                </a:lnTo>
                <a:lnTo>
                  <a:pt x="853" y="64"/>
                </a:lnTo>
                <a:lnTo>
                  <a:pt x="885" y="80"/>
                </a:lnTo>
                <a:lnTo>
                  <a:pt x="918" y="112"/>
                </a:lnTo>
                <a:lnTo>
                  <a:pt x="934" y="144"/>
                </a:lnTo>
                <a:lnTo>
                  <a:pt x="918" y="160"/>
                </a:lnTo>
                <a:lnTo>
                  <a:pt x="901" y="192"/>
                </a:lnTo>
                <a:lnTo>
                  <a:pt x="853" y="241"/>
                </a:lnTo>
                <a:lnTo>
                  <a:pt x="789" y="305"/>
                </a:lnTo>
                <a:lnTo>
                  <a:pt x="708" y="385"/>
                </a:lnTo>
                <a:lnTo>
                  <a:pt x="612" y="481"/>
                </a:lnTo>
                <a:lnTo>
                  <a:pt x="499" y="561"/>
                </a:lnTo>
                <a:lnTo>
                  <a:pt x="386" y="641"/>
                </a:lnTo>
                <a:lnTo>
                  <a:pt x="274" y="705"/>
                </a:lnTo>
                <a:lnTo>
                  <a:pt x="161" y="753"/>
                </a:lnTo>
                <a:lnTo>
                  <a:pt x="80" y="801"/>
                </a:lnTo>
                <a:lnTo>
                  <a:pt x="48" y="801"/>
                </a:lnTo>
                <a:lnTo>
                  <a:pt x="32" y="817"/>
                </a:lnTo>
                <a:lnTo>
                  <a:pt x="16" y="817"/>
                </a:lnTo>
                <a:lnTo>
                  <a:pt x="0" y="817"/>
                </a:lnTo>
                <a:lnTo>
                  <a:pt x="0" y="801"/>
                </a:lnTo>
                <a:lnTo>
                  <a:pt x="16" y="801"/>
                </a:lnTo>
                <a:lnTo>
                  <a:pt x="32" y="769"/>
                </a:lnTo>
                <a:lnTo>
                  <a:pt x="48" y="753"/>
                </a:lnTo>
                <a:lnTo>
                  <a:pt x="113" y="689"/>
                </a:lnTo>
                <a:lnTo>
                  <a:pt x="209" y="625"/>
                </a:lnTo>
                <a:lnTo>
                  <a:pt x="306" y="545"/>
                </a:lnTo>
                <a:lnTo>
                  <a:pt x="386" y="465"/>
                </a:lnTo>
                <a:lnTo>
                  <a:pt x="467" y="401"/>
                </a:lnTo>
                <a:lnTo>
                  <a:pt x="515" y="337"/>
                </a:lnTo>
                <a:lnTo>
                  <a:pt x="596" y="241"/>
                </a:lnTo>
                <a:lnTo>
                  <a:pt x="628" y="192"/>
                </a:lnTo>
                <a:lnTo>
                  <a:pt x="660" y="16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1768" name="Freeform 44"/>
          <p:cNvSpPr/>
          <p:nvPr/>
        </p:nvSpPr>
        <p:spPr bwMode="auto">
          <a:xfrm>
            <a:off x="6554788" y="2057400"/>
            <a:ext cx="827088" cy="2032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304" h="320">
                <a:moveTo>
                  <a:pt x="64" y="304"/>
                </a:moveTo>
                <a:lnTo>
                  <a:pt x="32" y="288"/>
                </a:lnTo>
                <a:lnTo>
                  <a:pt x="16" y="272"/>
                </a:lnTo>
                <a:lnTo>
                  <a:pt x="0" y="240"/>
                </a:lnTo>
                <a:lnTo>
                  <a:pt x="16" y="240"/>
                </a:lnTo>
                <a:lnTo>
                  <a:pt x="32" y="224"/>
                </a:lnTo>
                <a:lnTo>
                  <a:pt x="48" y="224"/>
                </a:lnTo>
                <a:lnTo>
                  <a:pt x="96" y="224"/>
                </a:lnTo>
                <a:lnTo>
                  <a:pt x="129" y="208"/>
                </a:lnTo>
                <a:lnTo>
                  <a:pt x="161" y="208"/>
                </a:lnTo>
                <a:lnTo>
                  <a:pt x="209" y="192"/>
                </a:lnTo>
                <a:lnTo>
                  <a:pt x="273" y="176"/>
                </a:lnTo>
                <a:lnTo>
                  <a:pt x="338" y="160"/>
                </a:lnTo>
                <a:lnTo>
                  <a:pt x="418" y="144"/>
                </a:lnTo>
                <a:lnTo>
                  <a:pt x="531" y="112"/>
                </a:lnTo>
                <a:lnTo>
                  <a:pt x="628" y="80"/>
                </a:lnTo>
                <a:lnTo>
                  <a:pt x="740" y="64"/>
                </a:lnTo>
                <a:lnTo>
                  <a:pt x="837" y="32"/>
                </a:lnTo>
                <a:lnTo>
                  <a:pt x="934" y="16"/>
                </a:lnTo>
                <a:lnTo>
                  <a:pt x="998" y="16"/>
                </a:lnTo>
                <a:lnTo>
                  <a:pt x="1062" y="0"/>
                </a:lnTo>
                <a:lnTo>
                  <a:pt x="1127" y="0"/>
                </a:lnTo>
                <a:lnTo>
                  <a:pt x="1159" y="0"/>
                </a:lnTo>
                <a:lnTo>
                  <a:pt x="1191" y="16"/>
                </a:lnTo>
                <a:lnTo>
                  <a:pt x="1239" y="32"/>
                </a:lnTo>
                <a:lnTo>
                  <a:pt x="1272" y="48"/>
                </a:lnTo>
                <a:lnTo>
                  <a:pt x="1288" y="64"/>
                </a:lnTo>
                <a:lnTo>
                  <a:pt x="1304" y="80"/>
                </a:lnTo>
                <a:lnTo>
                  <a:pt x="1288" y="96"/>
                </a:lnTo>
                <a:lnTo>
                  <a:pt x="1256" y="112"/>
                </a:lnTo>
                <a:lnTo>
                  <a:pt x="1207" y="112"/>
                </a:lnTo>
                <a:lnTo>
                  <a:pt x="1159" y="128"/>
                </a:lnTo>
                <a:lnTo>
                  <a:pt x="1078" y="160"/>
                </a:lnTo>
                <a:lnTo>
                  <a:pt x="982" y="176"/>
                </a:lnTo>
                <a:lnTo>
                  <a:pt x="869" y="192"/>
                </a:lnTo>
                <a:lnTo>
                  <a:pt x="740" y="224"/>
                </a:lnTo>
                <a:lnTo>
                  <a:pt x="628" y="240"/>
                </a:lnTo>
                <a:lnTo>
                  <a:pt x="515" y="272"/>
                </a:lnTo>
                <a:lnTo>
                  <a:pt x="418" y="288"/>
                </a:lnTo>
                <a:lnTo>
                  <a:pt x="338" y="304"/>
                </a:lnTo>
                <a:lnTo>
                  <a:pt x="273" y="304"/>
                </a:lnTo>
                <a:lnTo>
                  <a:pt x="209" y="320"/>
                </a:lnTo>
                <a:lnTo>
                  <a:pt x="177" y="320"/>
                </a:lnTo>
                <a:lnTo>
                  <a:pt x="161" y="320"/>
                </a:lnTo>
                <a:lnTo>
                  <a:pt x="112" y="320"/>
                </a:lnTo>
                <a:lnTo>
                  <a:pt x="64" y="30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1769" name="Freeform 46"/>
          <p:cNvSpPr/>
          <p:nvPr/>
        </p:nvSpPr>
        <p:spPr bwMode="auto">
          <a:xfrm>
            <a:off x="6554788" y="2474912"/>
            <a:ext cx="755650" cy="1714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191" h="272">
                <a:moveTo>
                  <a:pt x="64" y="256"/>
                </a:moveTo>
                <a:lnTo>
                  <a:pt x="32" y="240"/>
                </a:lnTo>
                <a:lnTo>
                  <a:pt x="16" y="224"/>
                </a:lnTo>
                <a:lnTo>
                  <a:pt x="0" y="208"/>
                </a:lnTo>
                <a:lnTo>
                  <a:pt x="16" y="208"/>
                </a:lnTo>
                <a:lnTo>
                  <a:pt x="32" y="192"/>
                </a:lnTo>
                <a:lnTo>
                  <a:pt x="64" y="176"/>
                </a:lnTo>
                <a:lnTo>
                  <a:pt x="112" y="176"/>
                </a:lnTo>
                <a:lnTo>
                  <a:pt x="177" y="160"/>
                </a:lnTo>
                <a:lnTo>
                  <a:pt x="257" y="144"/>
                </a:lnTo>
                <a:lnTo>
                  <a:pt x="354" y="112"/>
                </a:lnTo>
                <a:lnTo>
                  <a:pt x="451" y="96"/>
                </a:lnTo>
                <a:lnTo>
                  <a:pt x="563" y="80"/>
                </a:lnTo>
                <a:lnTo>
                  <a:pt x="660" y="48"/>
                </a:lnTo>
                <a:lnTo>
                  <a:pt x="740" y="32"/>
                </a:lnTo>
                <a:lnTo>
                  <a:pt x="805" y="32"/>
                </a:lnTo>
                <a:lnTo>
                  <a:pt x="869" y="16"/>
                </a:lnTo>
                <a:lnTo>
                  <a:pt x="917" y="0"/>
                </a:lnTo>
                <a:lnTo>
                  <a:pt x="966" y="0"/>
                </a:lnTo>
                <a:lnTo>
                  <a:pt x="998" y="0"/>
                </a:lnTo>
                <a:lnTo>
                  <a:pt x="1078" y="0"/>
                </a:lnTo>
                <a:lnTo>
                  <a:pt x="1143" y="16"/>
                </a:lnTo>
                <a:lnTo>
                  <a:pt x="1175" y="16"/>
                </a:lnTo>
                <a:lnTo>
                  <a:pt x="1191" y="32"/>
                </a:lnTo>
                <a:lnTo>
                  <a:pt x="1191" y="48"/>
                </a:lnTo>
                <a:lnTo>
                  <a:pt x="1191" y="80"/>
                </a:lnTo>
                <a:lnTo>
                  <a:pt x="1159" y="96"/>
                </a:lnTo>
                <a:lnTo>
                  <a:pt x="1127" y="112"/>
                </a:lnTo>
                <a:lnTo>
                  <a:pt x="1078" y="112"/>
                </a:lnTo>
                <a:lnTo>
                  <a:pt x="1014" y="128"/>
                </a:lnTo>
                <a:lnTo>
                  <a:pt x="934" y="144"/>
                </a:lnTo>
                <a:lnTo>
                  <a:pt x="837" y="160"/>
                </a:lnTo>
                <a:lnTo>
                  <a:pt x="724" y="176"/>
                </a:lnTo>
                <a:lnTo>
                  <a:pt x="612" y="208"/>
                </a:lnTo>
                <a:lnTo>
                  <a:pt x="515" y="224"/>
                </a:lnTo>
                <a:lnTo>
                  <a:pt x="418" y="240"/>
                </a:lnTo>
                <a:lnTo>
                  <a:pt x="354" y="256"/>
                </a:lnTo>
                <a:lnTo>
                  <a:pt x="290" y="256"/>
                </a:lnTo>
                <a:lnTo>
                  <a:pt x="241" y="256"/>
                </a:lnTo>
                <a:lnTo>
                  <a:pt x="209" y="272"/>
                </a:lnTo>
                <a:lnTo>
                  <a:pt x="193" y="272"/>
                </a:lnTo>
                <a:lnTo>
                  <a:pt x="112" y="272"/>
                </a:lnTo>
                <a:lnTo>
                  <a:pt x="64" y="256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1770" name="Freeform 48"/>
          <p:cNvSpPr/>
          <p:nvPr/>
        </p:nvSpPr>
        <p:spPr bwMode="auto">
          <a:xfrm>
            <a:off x="5675312" y="2117725"/>
            <a:ext cx="746125" cy="7635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175" h="1201">
                <a:moveTo>
                  <a:pt x="902" y="224"/>
                </a:moveTo>
                <a:lnTo>
                  <a:pt x="934" y="160"/>
                </a:lnTo>
                <a:lnTo>
                  <a:pt x="950" y="128"/>
                </a:lnTo>
                <a:lnTo>
                  <a:pt x="950" y="96"/>
                </a:lnTo>
                <a:lnTo>
                  <a:pt x="950" y="64"/>
                </a:lnTo>
                <a:lnTo>
                  <a:pt x="934" y="32"/>
                </a:lnTo>
                <a:lnTo>
                  <a:pt x="934" y="16"/>
                </a:lnTo>
                <a:lnTo>
                  <a:pt x="950" y="16"/>
                </a:lnTo>
                <a:lnTo>
                  <a:pt x="966" y="0"/>
                </a:lnTo>
                <a:lnTo>
                  <a:pt x="998" y="0"/>
                </a:lnTo>
                <a:lnTo>
                  <a:pt x="1014" y="16"/>
                </a:lnTo>
                <a:lnTo>
                  <a:pt x="1047" y="32"/>
                </a:lnTo>
                <a:lnTo>
                  <a:pt x="1095" y="64"/>
                </a:lnTo>
                <a:lnTo>
                  <a:pt x="1127" y="112"/>
                </a:lnTo>
                <a:lnTo>
                  <a:pt x="1159" y="144"/>
                </a:lnTo>
                <a:lnTo>
                  <a:pt x="1175" y="160"/>
                </a:lnTo>
                <a:lnTo>
                  <a:pt x="1175" y="176"/>
                </a:lnTo>
                <a:lnTo>
                  <a:pt x="1175" y="192"/>
                </a:lnTo>
                <a:lnTo>
                  <a:pt x="1159" y="224"/>
                </a:lnTo>
                <a:lnTo>
                  <a:pt x="1127" y="256"/>
                </a:lnTo>
                <a:lnTo>
                  <a:pt x="1095" y="304"/>
                </a:lnTo>
                <a:lnTo>
                  <a:pt x="1047" y="352"/>
                </a:lnTo>
                <a:lnTo>
                  <a:pt x="998" y="416"/>
                </a:lnTo>
                <a:lnTo>
                  <a:pt x="934" y="480"/>
                </a:lnTo>
                <a:lnTo>
                  <a:pt x="870" y="561"/>
                </a:lnTo>
                <a:lnTo>
                  <a:pt x="725" y="721"/>
                </a:lnTo>
                <a:lnTo>
                  <a:pt x="564" y="849"/>
                </a:lnTo>
                <a:lnTo>
                  <a:pt x="435" y="961"/>
                </a:lnTo>
                <a:lnTo>
                  <a:pt x="290" y="1057"/>
                </a:lnTo>
                <a:lnTo>
                  <a:pt x="226" y="1105"/>
                </a:lnTo>
                <a:lnTo>
                  <a:pt x="161" y="1137"/>
                </a:lnTo>
                <a:lnTo>
                  <a:pt x="113" y="1153"/>
                </a:lnTo>
                <a:lnTo>
                  <a:pt x="81" y="1185"/>
                </a:lnTo>
                <a:lnTo>
                  <a:pt x="48" y="1201"/>
                </a:lnTo>
                <a:lnTo>
                  <a:pt x="16" y="1201"/>
                </a:lnTo>
                <a:lnTo>
                  <a:pt x="0" y="1201"/>
                </a:lnTo>
                <a:lnTo>
                  <a:pt x="0" y="1185"/>
                </a:lnTo>
                <a:lnTo>
                  <a:pt x="16" y="1169"/>
                </a:lnTo>
                <a:lnTo>
                  <a:pt x="32" y="1153"/>
                </a:lnTo>
                <a:lnTo>
                  <a:pt x="48" y="1121"/>
                </a:lnTo>
                <a:lnTo>
                  <a:pt x="97" y="1089"/>
                </a:lnTo>
                <a:lnTo>
                  <a:pt x="129" y="1057"/>
                </a:lnTo>
                <a:lnTo>
                  <a:pt x="177" y="1009"/>
                </a:lnTo>
                <a:lnTo>
                  <a:pt x="242" y="961"/>
                </a:lnTo>
                <a:lnTo>
                  <a:pt x="354" y="865"/>
                </a:lnTo>
                <a:lnTo>
                  <a:pt x="467" y="753"/>
                </a:lnTo>
                <a:lnTo>
                  <a:pt x="676" y="528"/>
                </a:lnTo>
                <a:lnTo>
                  <a:pt x="757" y="432"/>
                </a:lnTo>
                <a:lnTo>
                  <a:pt x="821" y="352"/>
                </a:lnTo>
                <a:lnTo>
                  <a:pt x="870" y="272"/>
                </a:lnTo>
                <a:lnTo>
                  <a:pt x="902" y="22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1771" name="Freeform 49"/>
          <p:cNvSpPr/>
          <p:nvPr/>
        </p:nvSpPr>
        <p:spPr bwMode="auto">
          <a:xfrm>
            <a:off x="6103938" y="2474912"/>
            <a:ext cx="133350" cy="8334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</a:cxnLst>
            <a:rect l="l" t="t" r="GT0" b="GT1"/>
            <a:pathLst>
              <a:path w="210" h="1313">
                <a:moveTo>
                  <a:pt x="33" y="0"/>
                </a:moveTo>
                <a:lnTo>
                  <a:pt x="113" y="48"/>
                </a:lnTo>
                <a:lnTo>
                  <a:pt x="161" y="96"/>
                </a:lnTo>
                <a:lnTo>
                  <a:pt x="194" y="112"/>
                </a:lnTo>
                <a:lnTo>
                  <a:pt x="210" y="128"/>
                </a:lnTo>
                <a:lnTo>
                  <a:pt x="210" y="144"/>
                </a:lnTo>
                <a:lnTo>
                  <a:pt x="210" y="176"/>
                </a:lnTo>
                <a:lnTo>
                  <a:pt x="210" y="192"/>
                </a:lnTo>
                <a:lnTo>
                  <a:pt x="210" y="240"/>
                </a:lnTo>
                <a:lnTo>
                  <a:pt x="210" y="288"/>
                </a:lnTo>
                <a:lnTo>
                  <a:pt x="210" y="336"/>
                </a:lnTo>
                <a:lnTo>
                  <a:pt x="210" y="400"/>
                </a:lnTo>
                <a:lnTo>
                  <a:pt x="210" y="480"/>
                </a:lnTo>
                <a:lnTo>
                  <a:pt x="210" y="624"/>
                </a:lnTo>
                <a:lnTo>
                  <a:pt x="210" y="768"/>
                </a:lnTo>
                <a:lnTo>
                  <a:pt x="194" y="1041"/>
                </a:lnTo>
                <a:lnTo>
                  <a:pt x="194" y="1105"/>
                </a:lnTo>
                <a:lnTo>
                  <a:pt x="177" y="1153"/>
                </a:lnTo>
                <a:lnTo>
                  <a:pt x="177" y="1201"/>
                </a:lnTo>
                <a:lnTo>
                  <a:pt x="161" y="1233"/>
                </a:lnTo>
                <a:lnTo>
                  <a:pt x="161" y="1265"/>
                </a:lnTo>
                <a:lnTo>
                  <a:pt x="145" y="1297"/>
                </a:lnTo>
                <a:lnTo>
                  <a:pt x="145" y="1313"/>
                </a:lnTo>
                <a:lnTo>
                  <a:pt x="113" y="1297"/>
                </a:lnTo>
                <a:lnTo>
                  <a:pt x="97" y="1265"/>
                </a:lnTo>
                <a:lnTo>
                  <a:pt x="81" y="1233"/>
                </a:lnTo>
                <a:lnTo>
                  <a:pt x="49" y="1169"/>
                </a:lnTo>
                <a:lnTo>
                  <a:pt x="33" y="1105"/>
                </a:lnTo>
                <a:lnTo>
                  <a:pt x="0" y="1057"/>
                </a:lnTo>
                <a:lnTo>
                  <a:pt x="0" y="1009"/>
                </a:lnTo>
                <a:lnTo>
                  <a:pt x="0" y="976"/>
                </a:lnTo>
                <a:lnTo>
                  <a:pt x="0" y="944"/>
                </a:lnTo>
                <a:lnTo>
                  <a:pt x="16" y="880"/>
                </a:lnTo>
                <a:lnTo>
                  <a:pt x="16" y="784"/>
                </a:lnTo>
                <a:lnTo>
                  <a:pt x="33" y="688"/>
                </a:lnTo>
                <a:lnTo>
                  <a:pt x="49" y="560"/>
                </a:lnTo>
                <a:lnTo>
                  <a:pt x="65" y="400"/>
                </a:lnTo>
                <a:lnTo>
                  <a:pt x="49" y="304"/>
                </a:lnTo>
                <a:lnTo>
                  <a:pt x="49" y="208"/>
                </a:lnTo>
                <a:lnTo>
                  <a:pt x="49" y="112"/>
                </a:lnTo>
                <a:lnTo>
                  <a:pt x="33" y="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1772" name="Freeform 45"/>
          <p:cNvSpPr/>
          <p:nvPr/>
        </p:nvSpPr>
        <p:spPr bwMode="auto">
          <a:xfrm>
            <a:off x="6870700" y="2159000"/>
            <a:ext cx="142875" cy="8128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0"/>
              </a:cxn>
            </a:cxnLst>
            <a:rect l="l" t="t" r="GT0" b="GT1"/>
            <a:pathLst>
              <a:path w="225" h="1281">
                <a:moveTo>
                  <a:pt x="0" y="0"/>
                </a:moveTo>
                <a:lnTo>
                  <a:pt x="96" y="64"/>
                </a:lnTo>
                <a:lnTo>
                  <a:pt x="161" y="112"/>
                </a:lnTo>
                <a:lnTo>
                  <a:pt x="209" y="160"/>
                </a:lnTo>
                <a:lnTo>
                  <a:pt x="225" y="176"/>
                </a:lnTo>
                <a:lnTo>
                  <a:pt x="225" y="224"/>
                </a:lnTo>
                <a:lnTo>
                  <a:pt x="225" y="288"/>
                </a:lnTo>
                <a:lnTo>
                  <a:pt x="209" y="384"/>
                </a:lnTo>
                <a:lnTo>
                  <a:pt x="209" y="513"/>
                </a:lnTo>
                <a:lnTo>
                  <a:pt x="209" y="673"/>
                </a:lnTo>
                <a:lnTo>
                  <a:pt x="193" y="849"/>
                </a:lnTo>
                <a:lnTo>
                  <a:pt x="193" y="1057"/>
                </a:lnTo>
                <a:lnTo>
                  <a:pt x="193" y="1281"/>
                </a:lnTo>
                <a:lnTo>
                  <a:pt x="48" y="1281"/>
                </a:lnTo>
                <a:lnTo>
                  <a:pt x="48" y="1073"/>
                </a:lnTo>
                <a:lnTo>
                  <a:pt x="48" y="881"/>
                </a:lnTo>
                <a:lnTo>
                  <a:pt x="32" y="705"/>
                </a:lnTo>
                <a:lnTo>
                  <a:pt x="32" y="545"/>
                </a:lnTo>
                <a:lnTo>
                  <a:pt x="32" y="384"/>
                </a:lnTo>
                <a:lnTo>
                  <a:pt x="16" y="240"/>
                </a:lnTo>
                <a:lnTo>
                  <a:pt x="16" y="112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1773" name="Freeform 47"/>
          <p:cNvSpPr/>
          <p:nvPr/>
        </p:nvSpPr>
        <p:spPr bwMode="auto">
          <a:xfrm>
            <a:off x="6318250" y="2860675"/>
            <a:ext cx="1268412" cy="2238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997" h="352">
                <a:moveTo>
                  <a:pt x="178" y="352"/>
                </a:moveTo>
                <a:lnTo>
                  <a:pt x="97" y="352"/>
                </a:lnTo>
                <a:lnTo>
                  <a:pt x="81" y="336"/>
                </a:lnTo>
                <a:lnTo>
                  <a:pt x="49" y="304"/>
                </a:lnTo>
                <a:lnTo>
                  <a:pt x="17" y="288"/>
                </a:lnTo>
                <a:lnTo>
                  <a:pt x="0" y="272"/>
                </a:lnTo>
                <a:lnTo>
                  <a:pt x="0" y="240"/>
                </a:lnTo>
                <a:lnTo>
                  <a:pt x="33" y="240"/>
                </a:lnTo>
                <a:lnTo>
                  <a:pt x="81" y="240"/>
                </a:lnTo>
                <a:lnTo>
                  <a:pt x="129" y="240"/>
                </a:lnTo>
                <a:lnTo>
                  <a:pt x="210" y="224"/>
                </a:lnTo>
                <a:lnTo>
                  <a:pt x="306" y="224"/>
                </a:lnTo>
                <a:lnTo>
                  <a:pt x="419" y="208"/>
                </a:lnTo>
                <a:lnTo>
                  <a:pt x="564" y="192"/>
                </a:lnTo>
                <a:lnTo>
                  <a:pt x="709" y="160"/>
                </a:lnTo>
                <a:lnTo>
                  <a:pt x="870" y="128"/>
                </a:lnTo>
                <a:lnTo>
                  <a:pt x="1031" y="96"/>
                </a:lnTo>
                <a:lnTo>
                  <a:pt x="1208" y="64"/>
                </a:lnTo>
                <a:lnTo>
                  <a:pt x="1288" y="48"/>
                </a:lnTo>
                <a:lnTo>
                  <a:pt x="1369" y="32"/>
                </a:lnTo>
                <a:lnTo>
                  <a:pt x="1449" y="32"/>
                </a:lnTo>
                <a:lnTo>
                  <a:pt x="1498" y="16"/>
                </a:lnTo>
                <a:lnTo>
                  <a:pt x="1562" y="16"/>
                </a:lnTo>
                <a:lnTo>
                  <a:pt x="1610" y="0"/>
                </a:lnTo>
                <a:lnTo>
                  <a:pt x="1643" y="0"/>
                </a:lnTo>
                <a:lnTo>
                  <a:pt x="1675" y="0"/>
                </a:lnTo>
                <a:lnTo>
                  <a:pt x="1771" y="16"/>
                </a:lnTo>
                <a:lnTo>
                  <a:pt x="1852" y="32"/>
                </a:lnTo>
                <a:lnTo>
                  <a:pt x="1932" y="80"/>
                </a:lnTo>
                <a:lnTo>
                  <a:pt x="1981" y="144"/>
                </a:lnTo>
                <a:lnTo>
                  <a:pt x="1997" y="176"/>
                </a:lnTo>
                <a:lnTo>
                  <a:pt x="1997" y="208"/>
                </a:lnTo>
                <a:lnTo>
                  <a:pt x="1981" y="224"/>
                </a:lnTo>
                <a:lnTo>
                  <a:pt x="1949" y="224"/>
                </a:lnTo>
                <a:lnTo>
                  <a:pt x="1916" y="224"/>
                </a:lnTo>
                <a:lnTo>
                  <a:pt x="1884" y="224"/>
                </a:lnTo>
                <a:lnTo>
                  <a:pt x="1836" y="224"/>
                </a:lnTo>
                <a:lnTo>
                  <a:pt x="1771" y="208"/>
                </a:lnTo>
                <a:lnTo>
                  <a:pt x="1707" y="208"/>
                </a:lnTo>
                <a:lnTo>
                  <a:pt x="1643" y="208"/>
                </a:lnTo>
                <a:lnTo>
                  <a:pt x="1578" y="208"/>
                </a:lnTo>
                <a:lnTo>
                  <a:pt x="1530" y="208"/>
                </a:lnTo>
                <a:lnTo>
                  <a:pt x="1482" y="192"/>
                </a:lnTo>
                <a:lnTo>
                  <a:pt x="1449" y="192"/>
                </a:lnTo>
                <a:lnTo>
                  <a:pt x="1433" y="192"/>
                </a:lnTo>
                <a:lnTo>
                  <a:pt x="1401" y="192"/>
                </a:lnTo>
                <a:lnTo>
                  <a:pt x="1385" y="192"/>
                </a:lnTo>
                <a:lnTo>
                  <a:pt x="1353" y="192"/>
                </a:lnTo>
                <a:lnTo>
                  <a:pt x="1321" y="208"/>
                </a:lnTo>
                <a:lnTo>
                  <a:pt x="1288" y="208"/>
                </a:lnTo>
                <a:lnTo>
                  <a:pt x="1224" y="208"/>
                </a:lnTo>
                <a:lnTo>
                  <a:pt x="1160" y="224"/>
                </a:lnTo>
                <a:lnTo>
                  <a:pt x="1095" y="240"/>
                </a:lnTo>
                <a:lnTo>
                  <a:pt x="999" y="240"/>
                </a:lnTo>
                <a:lnTo>
                  <a:pt x="838" y="272"/>
                </a:lnTo>
                <a:lnTo>
                  <a:pt x="677" y="304"/>
                </a:lnTo>
                <a:lnTo>
                  <a:pt x="548" y="320"/>
                </a:lnTo>
                <a:lnTo>
                  <a:pt x="435" y="336"/>
                </a:lnTo>
                <a:lnTo>
                  <a:pt x="355" y="336"/>
                </a:lnTo>
                <a:lnTo>
                  <a:pt x="274" y="352"/>
                </a:lnTo>
                <a:lnTo>
                  <a:pt x="226" y="352"/>
                </a:lnTo>
                <a:lnTo>
                  <a:pt x="178" y="352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1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1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1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1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7" grpId="0"/>
      <p:bldP spid="31759" grpId="0"/>
      <p:bldP spid="31762" grpId="0"/>
      <p:bldP spid="31763" grpId="0"/>
      <p:bldP spid="31764" grpId="0"/>
      <p:bldP spid="3176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Group 47"/>
          <p:cNvGraphicFramePr>
            <a:graphicFrameLocks noGrp="1"/>
          </p:cNvGraphicFramePr>
          <p:nvPr/>
        </p:nvGraphicFramePr>
        <p:xfrm>
          <a:off x="5376862" y="1050925"/>
          <a:ext cx="2590800" cy="2590800"/>
        </p:xfrm>
        <a:graphic>
          <a:graphicData uri="http://schemas.openxmlformats.org/drawingml/2006/table">
            <a:tbl>
              <a:tblPr/>
              <a:tblGrid>
                <a:gridCol w="1284288"/>
                <a:gridCol w="1306512"/>
              </a:tblGrid>
              <a:tr h="12890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283" marB="34283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283" marB="34283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13017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283" marB="34283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283" marB="34283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3805" name="矩形 2"/>
          <p:cNvSpPr>
            <a:spLocks noChangeArrowheads="1"/>
          </p:cNvSpPr>
          <p:nvPr/>
        </p:nvSpPr>
        <p:spPr bwMode="auto">
          <a:xfrm>
            <a:off x="5141913" y="3689350"/>
            <a:ext cx="3135270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1600" b="1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1600" b="1">
                <a:solidFill>
                  <a:srgbClr val="000000"/>
                </a:solidFill>
                <a:latin typeface="宋体" pitchFamily="2" charset="-122"/>
              </a:rPr>
              <a:t>第一、二笔均为撇，两撇方向不相同。竖提的收笔高于撇的收笔，一捺起笔在竖提的下方，不与撇相连。</a:t>
            </a:r>
          </a:p>
        </p:txBody>
      </p:sp>
      <p:sp>
        <p:nvSpPr>
          <p:cNvPr id="33806" name="矩形 4"/>
          <p:cNvSpPr/>
          <p:nvPr/>
        </p:nvSpPr>
        <p:spPr>
          <a:xfrm>
            <a:off x="3544888" y="1773238"/>
            <a:ext cx="1201738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瓜</a:t>
            </a:r>
          </a:p>
        </p:txBody>
      </p:sp>
      <p:sp>
        <p:nvSpPr>
          <p:cNvPr id="33807" name="矩形 41"/>
          <p:cNvSpPr/>
          <p:nvPr/>
        </p:nvSpPr>
        <p:spPr>
          <a:xfrm>
            <a:off x="3387725" y="1092200"/>
            <a:ext cx="1844675" cy="8239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guā</a:t>
            </a:r>
          </a:p>
        </p:txBody>
      </p:sp>
      <p:pic>
        <p:nvPicPr>
          <p:cNvPr id="33808" name="组合 2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00062"/>
            <a:ext cx="1701800" cy="957262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33809" name="TextBox 45"/>
          <p:cNvSpPr/>
          <p:nvPr/>
        </p:nvSpPr>
        <p:spPr>
          <a:xfrm>
            <a:off x="938212" y="1725612"/>
            <a:ext cx="1689100" cy="9144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瓜</a:t>
            </a:r>
            <a:r>
              <a:rPr lang="zh-CN" altLang="en-US" sz="5400">
                <a:latin typeface="楷体" pitchFamily="49" charset="-122"/>
                <a:ea typeface="楷体" pitchFamily="49" charset="-122"/>
              </a:rPr>
              <a:t>地</a:t>
            </a:r>
          </a:p>
        </p:txBody>
      </p:sp>
      <p:sp>
        <p:nvSpPr>
          <p:cNvPr id="33810" name="TextBox 20"/>
          <p:cNvSpPr txBox="1">
            <a:spLocks noChangeArrowheads="1"/>
          </p:cNvSpPr>
          <p:nvPr/>
        </p:nvSpPr>
        <p:spPr bwMode="auto">
          <a:xfrm>
            <a:off x="782638" y="3911600"/>
            <a:ext cx="3033568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000" b="1">
                <a:latin typeface="宋体" pitchFamily="2" charset="-122"/>
              </a:rPr>
              <a:t>西瓜  甜瓜</a:t>
            </a:r>
          </a:p>
        </p:txBody>
      </p:sp>
      <p:sp>
        <p:nvSpPr>
          <p:cNvPr id="33811" name="TextBox 23"/>
          <p:cNvSpPr txBox="1">
            <a:spLocks noChangeArrowheads="1"/>
          </p:cNvSpPr>
          <p:nvPr/>
        </p:nvSpPr>
        <p:spPr bwMode="auto">
          <a:xfrm>
            <a:off x="765175" y="4248150"/>
            <a:ext cx="3643778" cy="54918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000" b="1">
                <a:latin typeface="宋体" pitchFamily="2" charset="-122"/>
              </a:rPr>
              <a:t>小明最爱吃西瓜了。</a:t>
            </a:r>
          </a:p>
        </p:txBody>
      </p:sp>
      <p:sp>
        <p:nvSpPr>
          <p:cNvPr id="33812" name="文本框 30"/>
          <p:cNvSpPr txBox="1">
            <a:spLocks noChangeArrowheads="1"/>
          </p:cNvSpPr>
          <p:nvPr/>
        </p:nvSpPr>
        <p:spPr bwMode="auto">
          <a:xfrm>
            <a:off x="692495" y="3498817"/>
            <a:ext cx="2486922" cy="7017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1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000" b="1">
                <a:latin typeface="宋体" pitchFamily="2" charset="-122"/>
              </a:rPr>
              <a:t>G  </a:t>
            </a:r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000" b="1">
                <a:latin typeface="宋体" pitchFamily="2" charset="-122"/>
              </a:rPr>
              <a:t>瓜</a:t>
            </a:r>
          </a:p>
          <a:p>
            <a:pPr marL="0" marR="0" lvl="0" indent="0" algn="ctr" eaLnBrk="1" hangingPunct="1"/>
            <a:endParaRPr lang="en-US" altLang="zh-CN" sz="2000" b="1">
              <a:latin typeface="宋体" pitchFamily="2" charset="-122"/>
            </a:endParaRPr>
          </a:p>
        </p:txBody>
      </p:sp>
      <p:sp>
        <p:nvSpPr>
          <p:cNvPr id="33813" name="文本框 31"/>
          <p:cNvSpPr txBox="1">
            <a:spLocks noChangeArrowheads="1"/>
          </p:cNvSpPr>
          <p:nvPr/>
        </p:nvSpPr>
        <p:spPr bwMode="auto">
          <a:xfrm>
            <a:off x="468861" y="3071932"/>
            <a:ext cx="2080116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1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宋体" pitchFamily="2" charset="-122"/>
              </a:rPr>
              <a:t>: </a:t>
            </a:r>
            <a:r>
              <a:rPr lang="zh-CN" altLang="en-US" sz="2000" b="1">
                <a:latin typeface="宋体" pitchFamily="2" charset="-122"/>
              </a:rPr>
              <a:t>独体</a:t>
            </a:r>
          </a:p>
        </p:txBody>
      </p:sp>
      <p:sp>
        <p:nvSpPr>
          <p:cNvPr id="33814" name="Freeform 32"/>
          <p:cNvSpPr/>
          <p:nvPr/>
        </p:nvSpPr>
        <p:spPr bwMode="auto">
          <a:xfrm>
            <a:off x="6226175" y="1412875"/>
            <a:ext cx="838200" cy="4603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</a:cxnLst>
            <a:rect l="l" t="t" r="GT0" b="GT1"/>
            <a:pathLst>
              <a:path w="1320" h="724">
                <a:moveTo>
                  <a:pt x="0" y="724"/>
                </a:moveTo>
                <a:lnTo>
                  <a:pt x="0" y="611"/>
                </a:lnTo>
                <a:lnTo>
                  <a:pt x="145" y="563"/>
                </a:lnTo>
                <a:lnTo>
                  <a:pt x="258" y="531"/>
                </a:lnTo>
                <a:lnTo>
                  <a:pt x="387" y="483"/>
                </a:lnTo>
                <a:lnTo>
                  <a:pt x="483" y="450"/>
                </a:lnTo>
                <a:lnTo>
                  <a:pt x="580" y="402"/>
                </a:lnTo>
                <a:lnTo>
                  <a:pt x="660" y="370"/>
                </a:lnTo>
                <a:lnTo>
                  <a:pt x="741" y="338"/>
                </a:lnTo>
                <a:lnTo>
                  <a:pt x="805" y="290"/>
                </a:lnTo>
                <a:lnTo>
                  <a:pt x="854" y="257"/>
                </a:lnTo>
                <a:lnTo>
                  <a:pt x="902" y="241"/>
                </a:lnTo>
                <a:lnTo>
                  <a:pt x="934" y="209"/>
                </a:lnTo>
                <a:lnTo>
                  <a:pt x="966" y="177"/>
                </a:lnTo>
                <a:lnTo>
                  <a:pt x="998" y="161"/>
                </a:lnTo>
                <a:lnTo>
                  <a:pt x="1015" y="129"/>
                </a:lnTo>
                <a:lnTo>
                  <a:pt x="1031" y="80"/>
                </a:lnTo>
                <a:lnTo>
                  <a:pt x="1031" y="64"/>
                </a:lnTo>
                <a:lnTo>
                  <a:pt x="1031" y="32"/>
                </a:lnTo>
                <a:lnTo>
                  <a:pt x="1047" y="16"/>
                </a:lnTo>
                <a:lnTo>
                  <a:pt x="1063" y="0"/>
                </a:lnTo>
                <a:lnTo>
                  <a:pt x="1095" y="16"/>
                </a:lnTo>
                <a:lnTo>
                  <a:pt x="1127" y="16"/>
                </a:lnTo>
                <a:lnTo>
                  <a:pt x="1159" y="48"/>
                </a:lnTo>
                <a:lnTo>
                  <a:pt x="1208" y="80"/>
                </a:lnTo>
                <a:lnTo>
                  <a:pt x="1256" y="129"/>
                </a:lnTo>
                <a:lnTo>
                  <a:pt x="1288" y="161"/>
                </a:lnTo>
                <a:lnTo>
                  <a:pt x="1304" y="193"/>
                </a:lnTo>
                <a:lnTo>
                  <a:pt x="1320" y="225"/>
                </a:lnTo>
                <a:lnTo>
                  <a:pt x="1304" y="241"/>
                </a:lnTo>
                <a:lnTo>
                  <a:pt x="1304" y="257"/>
                </a:lnTo>
                <a:lnTo>
                  <a:pt x="1272" y="273"/>
                </a:lnTo>
                <a:lnTo>
                  <a:pt x="1240" y="306"/>
                </a:lnTo>
                <a:lnTo>
                  <a:pt x="1192" y="322"/>
                </a:lnTo>
                <a:lnTo>
                  <a:pt x="1127" y="354"/>
                </a:lnTo>
                <a:lnTo>
                  <a:pt x="1063" y="386"/>
                </a:lnTo>
                <a:lnTo>
                  <a:pt x="998" y="418"/>
                </a:lnTo>
                <a:lnTo>
                  <a:pt x="902" y="450"/>
                </a:lnTo>
                <a:lnTo>
                  <a:pt x="805" y="499"/>
                </a:lnTo>
                <a:lnTo>
                  <a:pt x="693" y="531"/>
                </a:lnTo>
                <a:lnTo>
                  <a:pt x="580" y="563"/>
                </a:lnTo>
                <a:lnTo>
                  <a:pt x="451" y="611"/>
                </a:lnTo>
                <a:lnTo>
                  <a:pt x="306" y="644"/>
                </a:lnTo>
                <a:lnTo>
                  <a:pt x="161" y="676"/>
                </a:lnTo>
                <a:lnTo>
                  <a:pt x="0" y="72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3815" name="Freeform 31"/>
          <p:cNvSpPr/>
          <p:nvPr/>
        </p:nvSpPr>
        <p:spPr bwMode="auto">
          <a:xfrm>
            <a:off x="5795962" y="1739900"/>
            <a:ext cx="511175" cy="15224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805" h="2398">
                <a:moveTo>
                  <a:pt x="161" y="2285"/>
                </a:moveTo>
                <a:lnTo>
                  <a:pt x="97" y="2333"/>
                </a:lnTo>
                <a:lnTo>
                  <a:pt x="48" y="2382"/>
                </a:lnTo>
                <a:lnTo>
                  <a:pt x="16" y="2398"/>
                </a:lnTo>
                <a:lnTo>
                  <a:pt x="0" y="2398"/>
                </a:lnTo>
                <a:lnTo>
                  <a:pt x="0" y="2382"/>
                </a:lnTo>
                <a:lnTo>
                  <a:pt x="16" y="2350"/>
                </a:lnTo>
                <a:lnTo>
                  <a:pt x="48" y="2301"/>
                </a:lnTo>
                <a:lnTo>
                  <a:pt x="113" y="2221"/>
                </a:lnTo>
                <a:lnTo>
                  <a:pt x="161" y="2140"/>
                </a:lnTo>
                <a:lnTo>
                  <a:pt x="225" y="2028"/>
                </a:lnTo>
                <a:lnTo>
                  <a:pt x="290" y="1915"/>
                </a:lnTo>
                <a:lnTo>
                  <a:pt x="354" y="1786"/>
                </a:lnTo>
                <a:lnTo>
                  <a:pt x="419" y="1658"/>
                </a:lnTo>
                <a:lnTo>
                  <a:pt x="467" y="1513"/>
                </a:lnTo>
                <a:lnTo>
                  <a:pt x="515" y="1336"/>
                </a:lnTo>
                <a:lnTo>
                  <a:pt x="547" y="1159"/>
                </a:lnTo>
                <a:lnTo>
                  <a:pt x="580" y="965"/>
                </a:lnTo>
                <a:lnTo>
                  <a:pt x="596" y="788"/>
                </a:lnTo>
                <a:lnTo>
                  <a:pt x="612" y="628"/>
                </a:lnTo>
                <a:lnTo>
                  <a:pt x="612" y="483"/>
                </a:lnTo>
                <a:lnTo>
                  <a:pt x="612" y="370"/>
                </a:lnTo>
                <a:lnTo>
                  <a:pt x="596" y="257"/>
                </a:lnTo>
                <a:lnTo>
                  <a:pt x="596" y="177"/>
                </a:lnTo>
                <a:lnTo>
                  <a:pt x="580" y="129"/>
                </a:lnTo>
                <a:lnTo>
                  <a:pt x="547" y="96"/>
                </a:lnTo>
                <a:lnTo>
                  <a:pt x="547" y="64"/>
                </a:lnTo>
                <a:lnTo>
                  <a:pt x="547" y="32"/>
                </a:lnTo>
                <a:lnTo>
                  <a:pt x="547" y="16"/>
                </a:lnTo>
                <a:lnTo>
                  <a:pt x="564" y="16"/>
                </a:lnTo>
                <a:lnTo>
                  <a:pt x="596" y="0"/>
                </a:lnTo>
                <a:lnTo>
                  <a:pt x="628" y="16"/>
                </a:lnTo>
                <a:lnTo>
                  <a:pt x="676" y="16"/>
                </a:lnTo>
                <a:lnTo>
                  <a:pt x="725" y="32"/>
                </a:lnTo>
                <a:lnTo>
                  <a:pt x="757" y="32"/>
                </a:lnTo>
                <a:lnTo>
                  <a:pt x="773" y="48"/>
                </a:lnTo>
                <a:lnTo>
                  <a:pt x="789" y="64"/>
                </a:lnTo>
                <a:lnTo>
                  <a:pt x="805" y="96"/>
                </a:lnTo>
                <a:lnTo>
                  <a:pt x="805" y="129"/>
                </a:lnTo>
                <a:lnTo>
                  <a:pt x="805" y="177"/>
                </a:lnTo>
                <a:lnTo>
                  <a:pt x="805" y="241"/>
                </a:lnTo>
                <a:lnTo>
                  <a:pt x="805" y="306"/>
                </a:lnTo>
                <a:lnTo>
                  <a:pt x="789" y="402"/>
                </a:lnTo>
                <a:lnTo>
                  <a:pt x="789" y="499"/>
                </a:lnTo>
                <a:lnTo>
                  <a:pt x="773" y="708"/>
                </a:lnTo>
                <a:lnTo>
                  <a:pt x="757" y="917"/>
                </a:lnTo>
                <a:lnTo>
                  <a:pt x="741" y="1110"/>
                </a:lnTo>
                <a:lnTo>
                  <a:pt x="708" y="1287"/>
                </a:lnTo>
                <a:lnTo>
                  <a:pt x="660" y="1464"/>
                </a:lnTo>
                <a:lnTo>
                  <a:pt x="612" y="1625"/>
                </a:lnTo>
                <a:lnTo>
                  <a:pt x="547" y="1770"/>
                </a:lnTo>
                <a:lnTo>
                  <a:pt x="483" y="1899"/>
                </a:lnTo>
                <a:lnTo>
                  <a:pt x="403" y="2028"/>
                </a:lnTo>
                <a:lnTo>
                  <a:pt x="322" y="2140"/>
                </a:lnTo>
                <a:lnTo>
                  <a:pt x="242" y="2221"/>
                </a:lnTo>
                <a:lnTo>
                  <a:pt x="161" y="228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3816" name="Freeform 33"/>
          <p:cNvSpPr/>
          <p:nvPr/>
        </p:nvSpPr>
        <p:spPr bwMode="auto">
          <a:xfrm>
            <a:off x="6348412" y="1770062"/>
            <a:ext cx="511175" cy="14620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805" h="2302">
                <a:moveTo>
                  <a:pt x="210" y="1432"/>
                </a:moveTo>
                <a:lnTo>
                  <a:pt x="242" y="1207"/>
                </a:lnTo>
                <a:lnTo>
                  <a:pt x="258" y="1014"/>
                </a:lnTo>
                <a:lnTo>
                  <a:pt x="274" y="821"/>
                </a:lnTo>
                <a:lnTo>
                  <a:pt x="290" y="644"/>
                </a:lnTo>
                <a:lnTo>
                  <a:pt x="290" y="499"/>
                </a:lnTo>
                <a:lnTo>
                  <a:pt x="290" y="354"/>
                </a:lnTo>
                <a:lnTo>
                  <a:pt x="274" y="242"/>
                </a:lnTo>
                <a:lnTo>
                  <a:pt x="258" y="161"/>
                </a:lnTo>
                <a:lnTo>
                  <a:pt x="242" y="97"/>
                </a:lnTo>
                <a:lnTo>
                  <a:pt x="242" y="48"/>
                </a:lnTo>
                <a:lnTo>
                  <a:pt x="242" y="16"/>
                </a:lnTo>
                <a:lnTo>
                  <a:pt x="242" y="0"/>
                </a:lnTo>
                <a:lnTo>
                  <a:pt x="258" y="0"/>
                </a:lnTo>
                <a:lnTo>
                  <a:pt x="290" y="0"/>
                </a:lnTo>
                <a:lnTo>
                  <a:pt x="306" y="32"/>
                </a:lnTo>
                <a:lnTo>
                  <a:pt x="355" y="65"/>
                </a:lnTo>
                <a:lnTo>
                  <a:pt x="403" y="113"/>
                </a:lnTo>
                <a:lnTo>
                  <a:pt x="419" y="145"/>
                </a:lnTo>
                <a:lnTo>
                  <a:pt x="451" y="177"/>
                </a:lnTo>
                <a:lnTo>
                  <a:pt x="451" y="209"/>
                </a:lnTo>
                <a:lnTo>
                  <a:pt x="451" y="225"/>
                </a:lnTo>
                <a:lnTo>
                  <a:pt x="451" y="274"/>
                </a:lnTo>
                <a:lnTo>
                  <a:pt x="435" y="338"/>
                </a:lnTo>
                <a:lnTo>
                  <a:pt x="435" y="435"/>
                </a:lnTo>
                <a:lnTo>
                  <a:pt x="419" y="547"/>
                </a:lnTo>
                <a:lnTo>
                  <a:pt x="419" y="676"/>
                </a:lnTo>
                <a:lnTo>
                  <a:pt x="403" y="837"/>
                </a:lnTo>
                <a:lnTo>
                  <a:pt x="387" y="1030"/>
                </a:lnTo>
                <a:lnTo>
                  <a:pt x="371" y="1207"/>
                </a:lnTo>
                <a:lnTo>
                  <a:pt x="355" y="1368"/>
                </a:lnTo>
                <a:lnTo>
                  <a:pt x="355" y="1513"/>
                </a:lnTo>
                <a:lnTo>
                  <a:pt x="339" y="1626"/>
                </a:lnTo>
                <a:lnTo>
                  <a:pt x="339" y="1722"/>
                </a:lnTo>
                <a:lnTo>
                  <a:pt x="339" y="1787"/>
                </a:lnTo>
                <a:lnTo>
                  <a:pt x="339" y="1819"/>
                </a:lnTo>
                <a:lnTo>
                  <a:pt x="339" y="1835"/>
                </a:lnTo>
                <a:lnTo>
                  <a:pt x="355" y="1851"/>
                </a:lnTo>
                <a:lnTo>
                  <a:pt x="371" y="1835"/>
                </a:lnTo>
                <a:lnTo>
                  <a:pt x="419" y="1835"/>
                </a:lnTo>
                <a:lnTo>
                  <a:pt x="467" y="1819"/>
                </a:lnTo>
                <a:lnTo>
                  <a:pt x="516" y="1787"/>
                </a:lnTo>
                <a:lnTo>
                  <a:pt x="596" y="1754"/>
                </a:lnTo>
                <a:lnTo>
                  <a:pt x="677" y="1722"/>
                </a:lnTo>
                <a:lnTo>
                  <a:pt x="773" y="1674"/>
                </a:lnTo>
                <a:lnTo>
                  <a:pt x="805" y="1738"/>
                </a:lnTo>
                <a:lnTo>
                  <a:pt x="693" y="1819"/>
                </a:lnTo>
                <a:lnTo>
                  <a:pt x="596" y="1899"/>
                </a:lnTo>
                <a:lnTo>
                  <a:pt x="516" y="1964"/>
                </a:lnTo>
                <a:lnTo>
                  <a:pt x="435" y="2028"/>
                </a:lnTo>
                <a:lnTo>
                  <a:pt x="371" y="2076"/>
                </a:lnTo>
                <a:lnTo>
                  <a:pt x="322" y="2125"/>
                </a:lnTo>
                <a:lnTo>
                  <a:pt x="290" y="2157"/>
                </a:lnTo>
                <a:lnTo>
                  <a:pt x="258" y="2189"/>
                </a:lnTo>
                <a:lnTo>
                  <a:pt x="210" y="2237"/>
                </a:lnTo>
                <a:lnTo>
                  <a:pt x="178" y="2269"/>
                </a:lnTo>
                <a:lnTo>
                  <a:pt x="145" y="2285"/>
                </a:lnTo>
                <a:lnTo>
                  <a:pt x="129" y="2302"/>
                </a:lnTo>
                <a:lnTo>
                  <a:pt x="113" y="2302"/>
                </a:lnTo>
                <a:lnTo>
                  <a:pt x="81" y="2285"/>
                </a:lnTo>
                <a:lnTo>
                  <a:pt x="65" y="2253"/>
                </a:lnTo>
                <a:lnTo>
                  <a:pt x="49" y="2205"/>
                </a:lnTo>
                <a:lnTo>
                  <a:pt x="17" y="2157"/>
                </a:lnTo>
                <a:lnTo>
                  <a:pt x="0" y="2125"/>
                </a:lnTo>
                <a:lnTo>
                  <a:pt x="0" y="2108"/>
                </a:lnTo>
                <a:lnTo>
                  <a:pt x="0" y="2076"/>
                </a:lnTo>
                <a:lnTo>
                  <a:pt x="17" y="2060"/>
                </a:lnTo>
                <a:lnTo>
                  <a:pt x="33" y="2044"/>
                </a:lnTo>
                <a:lnTo>
                  <a:pt x="49" y="1996"/>
                </a:lnTo>
                <a:lnTo>
                  <a:pt x="97" y="1947"/>
                </a:lnTo>
                <a:lnTo>
                  <a:pt x="113" y="1931"/>
                </a:lnTo>
                <a:lnTo>
                  <a:pt x="129" y="1883"/>
                </a:lnTo>
                <a:lnTo>
                  <a:pt x="145" y="1835"/>
                </a:lnTo>
                <a:lnTo>
                  <a:pt x="161" y="1770"/>
                </a:lnTo>
                <a:lnTo>
                  <a:pt x="161" y="1706"/>
                </a:lnTo>
                <a:lnTo>
                  <a:pt x="178" y="1626"/>
                </a:lnTo>
                <a:lnTo>
                  <a:pt x="194" y="1529"/>
                </a:lnTo>
                <a:lnTo>
                  <a:pt x="210" y="1432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3817" name="Freeform 34"/>
          <p:cNvSpPr/>
          <p:nvPr/>
        </p:nvSpPr>
        <p:spPr bwMode="auto">
          <a:xfrm>
            <a:off x="6726238" y="2670175"/>
            <a:ext cx="246062" cy="39846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387" h="628">
                <a:moveTo>
                  <a:pt x="226" y="531"/>
                </a:moveTo>
                <a:lnTo>
                  <a:pt x="193" y="483"/>
                </a:lnTo>
                <a:lnTo>
                  <a:pt x="161" y="403"/>
                </a:lnTo>
                <a:lnTo>
                  <a:pt x="113" y="322"/>
                </a:lnTo>
                <a:lnTo>
                  <a:pt x="65" y="226"/>
                </a:lnTo>
                <a:lnTo>
                  <a:pt x="32" y="129"/>
                </a:lnTo>
                <a:lnTo>
                  <a:pt x="16" y="65"/>
                </a:lnTo>
                <a:lnTo>
                  <a:pt x="0" y="16"/>
                </a:lnTo>
                <a:lnTo>
                  <a:pt x="16" y="0"/>
                </a:lnTo>
                <a:lnTo>
                  <a:pt x="32" y="0"/>
                </a:lnTo>
                <a:lnTo>
                  <a:pt x="65" y="16"/>
                </a:lnTo>
                <a:lnTo>
                  <a:pt x="113" y="49"/>
                </a:lnTo>
                <a:lnTo>
                  <a:pt x="193" y="97"/>
                </a:lnTo>
                <a:lnTo>
                  <a:pt x="258" y="161"/>
                </a:lnTo>
                <a:lnTo>
                  <a:pt x="306" y="226"/>
                </a:lnTo>
                <a:lnTo>
                  <a:pt x="354" y="290"/>
                </a:lnTo>
                <a:lnTo>
                  <a:pt x="370" y="354"/>
                </a:lnTo>
                <a:lnTo>
                  <a:pt x="387" y="419"/>
                </a:lnTo>
                <a:lnTo>
                  <a:pt x="387" y="483"/>
                </a:lnTo>
                <a:lnTo>
                  <a:pt x="387" y="531"/>
                </a:lnTo>
                <a:lnTo>
                  <a:pt x="370" y="564"/>
                </a:lnTo>
                <a:lnTo>
                  <a:pt x="354" y="596"/>
                </a:lnTo>
                <a:lnTo>
                  <a:pt x="338" y="612"/>
                </a:lnTo>
                <a:lnTo>
                  <a:pt x="338" y="628"/>
                </a:lnTo>
                <a:lnTo>
                  <a:pt x="322" y="628"/>
                </a:lnTo>
                <a:lnTo>
                  <a:pt x="306" y="628"/>
                </a:lnTo>
                <a:lnTo>
                  <a:pt x="290" y="612"/>
                </a:lnTo>
                <a:lnTo>
                  <a:pt x="258" y="580"/>
                </a:lnTo>
                <a:lnTo>
                  <a:pt x="226" y="531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3818" name="Freeform 35"/>
          <p:cNvSpPr/>
          <p:nvPr/>
        </p:nvSpPr>
        <p:spPr bwMode="auto">
          <a:xfrm>
            <a:off x="6615112" y="1903412"/>
            <a:ext cx="1093788" cy="10826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723" h="1706">
                <a:moveTo>
                  <a:pt x="1047" y="1658"/>
                </a:moveTo>
                <a:lnTo>
                  <a:pt x="1030" y="1626"/>
                </a:lnTo>
                <a:lnTo>
                  <a:pt x="998" y="1594"/>
                </a:lnTo>
                <a:lnTo>
                  <a:pt x="966" y="1529"/>
                </a:lnTo>
                <a:lnTo>
                  <a:pt x="918" y="1433"/>
                </a:lnTo>
                <a:lnTo>
                  <a:pt x="886" y="1384"/>
                </a:lnTo>
                <a:lnTo>
                  <a:pt x="837" y="1320"/>
                </a:lnTo>
                <a:lnTo>
                  <a:pt x="805" y="1240"/>
                </a:lnTo>
                <a:lnTo>
                  <a:pt x="741" y="1159"/>
                </a:lnTo>
                <a:lnTo>
                  <a:pt x="692" y="1063"/>
                </a:lnTo>
                <a:lnTo>
                  <a:pt x="612" y="934"/>
                </a:lnTo>
                <a:lnTo>
                  <a:pt x="547" y="821"/>
                </a:lnTo>
                <a:lnTo>
                  <a:pt x="467" y="676"/>
                </a:lnTo>
                <a:lnTo>
                  <a:pt x="386" y="548"/>
                </a:lnTo>
                <a:lnTo>
                  <a:pt x="306" y="419"/>
                </a:lnTo>
                <a:lnTo>
                  <a:pt x="242" y="306"/>
                </a:lnTo>
                <a:lnTo>
                  <a:pt x="177" y="226"/>
                </a:lnTo>
                <a:lnTo>
                  <a:pt x="129" y="145"/>
                </a:lnTo>
                <a:lnTo>
                  <a:pt x="81" y="81"/>
                </a:lnTo>
                <a:lnTo>
                  <a:pt x="32" y="33"/>
                </a:lnTo>
                <a:lnTo>
                  <a:pt x="0" y="0"/>
                </a:lnTo>
                <a:lnTo>
                  <a:pt x="64" y="0"/>
                </a:lnTo>
                <a:lnTo>
                  <a:pt x="129" y="16"/>
                </a:lnTo>
                <a:lnTo>
                  <a:pt x="177" y="33"/>
                </a:lnTo>
                <a:lnTo>
                  <a:pt x="225" y="65"/>
                </a:lnTo>
                <a:lnTo>
                  <a:pt x="242" y="97"/>
                </a:lnTo>
                <a:lnTo>
                  <a:pt x="274" y="129"/>
                </a:lnTo>
                <a:lnTo>
                  <a:pt x="322" y="193"/>
                </a:lnTo>
                <a:lnTo>
                  <a:pt x="370" y="258"/>
                </a:lnTo>
                <a:lnTo>
                  <a:pt x="435" y="354"/>
                </a:lnTo>
                <a:lnTo>
                  <a:pt x="499" y="451"/>
                </a:lnTo>
                <a:lnTo>
                  <a:pt x="580" y="564"/>
                </a:lnTo>
                <a:lnTo>
                  <a:pt x="676" y="708"/>
                </a:lnTo>
                <a:lnTo>
                  <a:pt x="757" y="837"/>
                </a:lnTo>
                <a:lnTo>
                  <a:pt x="853" y="966"/>
                </a:lnTo>
                <a:lnTo>
                  <a:pt x="950" y="1063"/>
                </a:lnTo>
                <a:lnTo>
                  <a:pt x="1030" y="1159"/>
                </a:lnTo>
                <a:lnTo>
                  <a:pt x="1127" y="1240"/>
                </a:lnTo>
                <a:lnTo>
                  <a:pt x="1224" y="1320"/>
                </a:lnTo>
                <a:lnTo>
                  <a:pt x="1304" y="1384"/>
                </a:lnTo>
                <a:lnTo>
                  <a:pt x="1385" y="1433"/>
                </a:lnTo>
                <a:lnTo>
                  <a:pt x="1465" y="1465"/>
                </a:lnTo>
                <a:lnTo>
                  <a:pt x="1546" y="1497"/>
                </a:lnTo>
                <a:lnTo>
                  <a:pt x="1594" y="1529"/>
                </a:lnTo>
                <a:lnTo>
                  <a:pt x="1642" y="1561"/>
                </a:lnTo>
                <a:lnTo>
                  <a:pt x="1674" y="1578"/>
                </a:lnTo>
                <a:lnTo>
                  <a:pt x="1707" y="1594"/>
                </a:lnTo>
                <a:lnTo>
                  <a:pt x="1723" y="1610"/>
                </a:lnTo>
                <a:lnTo>
                  <a:pt x="1723" y="1626"/>
                </a:lnTo>
                <a:lnTo>
                  <a:pt x="1723" y="1642"/>
                </a:lnTo>
                <a:lnTo>
                  <a:pt x="1691" y="1658"/>
                </a:lnTo>
                <a:lnTo>
                  <a:pt x="1642" y="1674"/>
                </a:lnTo>
                <a:lnTo>
                  <a:pt x="1578" y="1690"/>
                </a:lnTo>
                <a:lnTo>
                  <a:pt x="1433" y="1706"/>
                </a:lnTo>
                <a:lnTo>
                  <a:pt x="1352" y="1706"/>
                </a:lnTo>
                <a:lnTo>
                  <a:pt x="1272" y="1706"/>
                </a:lnTo>
                <a:lnTo>
                  <a:pt x="1191" y="1706"/>
                </a:lnTo>
                <a:lnTo>
                  <a:pt x="1143" y="1690"/>
                </a:lnTo>
                <a:lnTo>
                  <a:pt x="1095" y="1674"/>
                </a:lnTo>
                <a:lnTo>
                  <a:pt x="1047" y="1658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5" grpId="0"/>
      <p:bldP spid="33807" grpId="0"/>
      <p:bldP spid="33810" grpId="0"/>
      <p:bldP spid="33811" grpId="0"/>
      <p:bldP spid="33812" grpId="0"/>
      <p:bldP spid="338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2" name="Group 47"/>
          <p:cNvGraphicFramePr>
            <a:graphicFrameLocks noGrp="1"/>
          </p:cNvGraphicFramePr>
          <p:nvPr/>
        </p:nvGraphicFramePr>
        <p:xfrm>
          <a:off x="5376862" y="1060450"/>
          <a:ext cx="2590800" cy="2590800"/>
        </p:xfrm>
        <a:graphic>
          <a:graphicData uri="http://schemas.openxmlformats.org/drawingml/2006/table">
            <a:tbl>
              <a:tblPr/>
              <a:tblGrid>
                <a:gridCol w="1284288"/>
                <a:gridCol w="1306512"/>
              </a:tblGrid>
              <a:tr h="12890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283" marB="34283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283" marB="34283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13017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283" marB="34283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283" marB="34283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5853" name="矩形 2"/>
          <p:cNvSpPr>
            <a:spLocks noChangeArrowheads="1"/>
          </p:cNvSpPr>
          <p:nvPr/>
        </p:nvSpPr>
        <p:spPr bwMode="auto">
          <a:xfrm>
            <a:off x="5097463" y="3676650"/>
            <a:ext cx="3116201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1600" b="1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1600" b="1">
                <a:solidFill>
                  <a:srgbClr val="000000"/>
                </a:solidFill>
                <a:latin typeface="宋体" pitchFamily="2" charset="-122"/>
              </a:rPr>
              <a:t>“井”字位置稍靠右，第二笔横位于横中线，第三笔横靠近竖中线。走之最后一笔平捺要舒展。</a:t>
            </a:r>
          </a:p>
        </p:txBody>
      </p:sp>
      <p:sp>
        <p:nvSpPr>
          <p:cNvPr id="35854" name="矩形 4"/>
          <p:cNvSpPr/>
          <p:nvPr/>
        </p:nvSpPr>
        <p:spPr>
          <a:xfrm>
            <a:off x="3544888" y="1782762"/>
            <a:ext cx="1201738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进</a:t>
            </a:r>
          </a:p>
        </p:txBody>
      </p:sp>
      <p:sp>
        <p:nvSpPr>
          <p:cNvPr id="35855" name="矩形 41"/>
          <p:cNvSpPr/>
          <p:nvPr/>
        </p:nvSpPr>
        <p:spPr>
          <a:xfrm>
            <a:off x="3349625" y="1139825"/>
            <a:ext cx="1844675" cy="8239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 jìn</a:t>
            </a:r>
          </a:p>
        </p:txBody>
      </p:sp>
      <p:pic>
        <p:nvPicPr>
          <p:cNvPr id="35856" name="组合 2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06412"/>
            <a:ext cx="1701800" cy="962025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35857" name="TextBox 45"/>
          <p:cNvSpPr/>
          <p:nvPr/>
        </p:nvSpPr>
        <p:spPr>
          <a:xfrm>
            <a:off x="938212" y="1735138"/>
            <a:ext cx="1689100" cy="9144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5400">
                <a:latin typeface="楷体" pitchFamily="49" charset="-122"/>
                <a:ea typeface="楷体" pitchFamily="49" charset="-122"/>
              </a:rPr>
              <a:t>跑</a:t>
            </a: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进</a:t>
            </a:r>
          </a:p>
        </p:txBody>
      </p:sp>
      <p:sp>
        <p:nvSpPr>
          <p:cNvPr id="35858" name="TextBox 20"/>
          <p:cNvSpPr txBox="1">
            <a:spLocks noChangeArrowheads="1"/>
          </p:cNvSpPr>
          <p:nvPr/>
        </p:nvSpPr>
        <p:spPr bwMode="auto">
          <a:xfrm>
            <a:off x="730250" y="3898900"/>
            <a:ext cx="3033568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000" b="1">
                <a:latin typeface="宋体" pitchFamily="2" charset="-122"/>
              </a:rPr>
              <a:t>前进  进退</a:t>
            </a:r>
          </a:p>
        </p:txBody>
      </p:sp>
      <p:sp>
        <p:nvSpPr>
          <p:cNvPr id="35859" name="TextBox 23"/>
          <p:cNvSpPr txBox="1">
            <a:spLocks noChangeArrowheads="1"/>
          </p:cNvSpPr>
          <p:nvPr/>
        </p:nvSpPr>
        <p:spPr bwMode="auto">
          <a:xfrm>
            <a:off x="698500" y="4233863"/>
            <a:ext cx="3766138" cy="54918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000" b="1">
                <a:latin typeface="宋体" pitchFamily="2" charset="-122"/>
              </a:rPr>
              <a:t>战士们向着胜利奋勇前进。</a:t>
            </a:r>
          </a:p>
        </p:txBody>
      </p:sp>
      <p:sp>
        <p:nvSpPr>
          <p:cNvPr id="35860" name="文本框 30"/>
          <p:cNvSpPr txBox="1">
            <a:spLocks noChangeArrowheads="1"/>
          </p:cNvSpPr>
          <p:nvPr/>
        </p:nvSpPr>
        <p:spPr bwMode="auto">
          <a:xfrm>
            <a:off x="651220" y="3487705"/>
            <a:ext cx="2486922" cy="7017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1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000" b="1">
                <a:latin typeface="宋体" pitchFamily="2" charset="-122"/>
              </a:rPr>
              <a:t>J  </a:t>
            </a:r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000" b="1">
                <a:latin typeface="宋体" pitchFamily="2" charset="-122"/>
              </a:rPr>
              <a:t>辶</a:t>
            </a:r>
          </a:p>
          <a:p>
            <a:pPr marL="0" marR="0" lvl="0" indent="0" algn="ctr" eaLnBrk="1" hangingPunct="1"/>
            <a:endParaRPr lang="en-US" altLang="zh-CN" sz="2000" b="1">
              <a:latin typeface="宋体" pitchFamily="2" charset="-122"/>
            </a:endParaRPr>
          </a:p>
        </p:txBody>
      </p:sp>
      <p:sp>
        <p:nvSpPr>
          <p:cNvPr id="35861" name="文本框 31"/>
          <p:cNvSpPr txBox="1">
            <a:spLocks noChangeArrowheads="1"/>
          </p:cNvSpPr>
          <p:nvPr/>
        </p:nvSpPr>
        <p:spPr bwMode="auto">
          <a:xfrm>
            <a:off x="562524" y="3065582"/>
            <a:ext cx="2080115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1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宋体" pitchFamily="2" charset="-122"/>
              </a:rPr>
              <a:t>: </a:t>
            </a:r>
            <a:r>
              <a:rPr lang="zh-CN" altLang="en-US" sz="2000" b="1">
                <a:latin typeface="宋体" pitchFamily="2" charset="-122"/>
              </a:rPr>
              <a:t>半包围</a:t>
            </a:r>
          </a:p>
        </p:txBody>
      </p:sp>
      <p:sp>
        <p:nvSpPr>
          <p:cNvPr id="35862" name="Freeform 41"/>
          <p:cNvSpPr/>
          <p:nvPr/>
        </p:nvSpPr>
        <p:spPr bwMode="auto">
          <a:xfrm>
            <a:off x="5945188" y="1652588"/>
            <a:ext cx="255588" cy="2667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403" h="419">
                <a:moveTo>
                  <a:pt x="193" y="338"/>
                </a:moveTo>
                <a:lnTo>
                  <a:pt x="113" y="242"/>
                </a:lnTo>
                <a:lnTo>
                  <a:pt x="64" y="145"/>
                </a:lnTo>
                <a:lnTo>
                  <a:pt x="32" y="97"/>
                </a:lnTo>
                <a:lnTo>
                  <a:pt x="16" y="49"/>
                </a:lnTo>
                <a:lnTo>
                  <a:pt x="0" y="32"/>
                </a:lnTo>
                <a:lnTo>
                  <a:pt x="16" y="16"/>
                </a:lnTo>
                <a:lnTo>
                  <a:pt x="16" y="0"/>
                </a:lnTo>
                <a:lnTo>
                  <a:pt x="32" y="0"/>
                </a:lnTo>
                <a:lnTo>
                  <a:pt x="48" y="0"/>
                </a:lnTo>
                <a:lnTo>
                  <a:pt x="81" y="0"/>
                </a:lnTo>
                <a:lnTo>
                  <a:pt x="113" y="0"/>
                </a:lnTo>
                <a:lnTo>
                  <a:pt x="161" y="16"/>
                </a:lnTo>
                <a:lnTo>
                  <a:pt x="209" y="49"/>
                </a:lnTo>
                <a:lnTo>
                  <a:pt x="274" y="81"/>
                </a:lnTo>
                <a:lnTo>
                  <a:pt x="322" y="129"/>
                </a:lnTo>
                <a:lnTo>
                  <a:pt x="370" y="161"/>
                </a:lnTo>
                <a:lnTo>
                  <a:pt x="386" y="209"/>
                </a:lnTo>
                <a:lnTo>
                  <a:pt x="403" y="242"/>
                </a:lnTo>
                <a:lnTo>
                  <a:pt x="386" y="290"/>
                </a:lnTo>
                <a:lnTo>
                  <a:pt x="386" y="338"/>
                </a:lnTo>
                <a:lnTo>
                  <a:pt x="370" y="354"/>
                </a:lnTo>
                <a:lnTo>
                  <a:pt x="354" y="370"/>
                </a:lnTo>
                <a:lnTo>
                  <a:pt x="322" y="403"/>
                </a:lnTo>
                <a:lnTo>
                  <a:pt x="306" y="419"/>
                </a:lnTo>
                <a:lnTo>
                  <a:pt x="290" y="403"/>
                </a:lnTo>
                <a:lnTo>
                  <a:pt x="258" y="387"/>
                </a:lnTo>
                <a:lnTo>
                  <a:pt x="225" y="370"/>
                </a:lnTo>
                <a:lnTo>
                  <a:pt x="193" y="338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5863" name="Freeform 36"/>
          <p:cNvSpPr/>
          <p:nvPr/>
        </p:nvSpPr>
        <p:spPr bwMode="auto">
          <a:xfrm>
            <a:off x="6394450" y="1847850"/>
            <a:ext cx="838200" cy="2349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321" h="370">
                <a:moveTo>
                  <a:pt x="1208" y="177"/>
                </a:moveTo>
                <a:lnTo>
                  <a:pt x="1111" y="209"/>
                </a:lnTo>
                <a:lnTo>
                  <a:pt x="1063" y="209"/>
                </a:lnTo>
                <a:lnTo>
                  <a:pt x="1031" y="225"/>
                </a:lnTo>
                <a:lnTo>
                  <a:pt x="1015" y="225"/>
                </a:lnTo>
                <a:lnTo>
                  <a:pt x="983" y="225"/>
                </a:lnTo>
                <a:lnTo>
                  <a:pt x="934" y="225"/>
                </a:lnTo>
                <a:lnTo>
                  <a:pt x="886" y="241"/>
                </a:lnTo>
                <a:lnTo>
                  <a:pt x="822" y="241"/>
                </a:lnTo>
                <a:lnTo>
                  <a:pt x="741" y="258"/>
                </a:lnTo>
                <a:lnTo>
                  <a:pt x="644" y="274"/>
                </a:lnTo>
                <a:lnTo>
                  <a:pt x="548" y="290"/>
                </a:lnTo>
                <a:lnTo>
                  <a:pt x="435" y="306"/>
                </a:lnTo>
                <a:lnTo>
                  <a:pt x="355" y="322"/>
                </a:lnTo>
                <a:lnTo>
                  <a:pt x="274" y="338"/>
                </a:lnTo>
                <a:lnTo>
                  <a:pt x="210" y="354"/>
                </a:lnTo>
                <a:lnTo>
                  <a:pt x="161" y="354"/>
                </a:lnTo>
                <a:lnTo>
                  <a:pt x="113" y="370"/>
                </a:lnTo>
                <a:lnTo>
                  <a:pt x="81" y="370"/>
                </a:lnTo>
                <a:lnTo>
                  <a:pt x="65" y="370"/>
                </a:lnTo>
                <a:lnTo>
                  <a:pt x="33" y="370"/>
                </a:lnTo>
                <a:lnTo>
                  <a:pt x="17" y="338"/>
                </a:lnTo>
                <a:lnTo>
                  <a:pt x="0" y="306"/>
                </a:lnTo>
                <a:lnTo>
                  <a:pt x="0" y="290"/>
                </a:lnTo>
                <a:lnTo>
                  <a:pt x="17" y="274"/>
                </a:lnTo>
                <a:lnTo>
                  <a:pt x="49" y="258"/>
                </a:lnTo>
                <a:lnTo>
                  <a:pt x="81" y="258"/>
                </a:lnTo>
                <a:lnTo>
                  <a:pt x="129" y="241"/>
                </a:lnTo>
                <a:lnTo>
                  <a:pt x="178" y="241"/>
                </a:lnTo>
                <a:lnTo>
                  <a:pt x="210" y="225"/>
                </a:lnTo>
                <a:lnTo>
                  <a:pt x="258" y="225"/>
                </a:lnTo>
                <a:lnTo>
                  <a:pt x="306" y="209"/>
                </a:lnTo>
                <a:lnTo>
                  <a:pt x="371" y="193"/>
                </a:lnTo>
                <a:lnTo>
                  <a:pt x="435" y="177"/>
                </a:lnTo>
                <a:lnTo>
                  <a:pt x="516" y="161"/>
                </a:lnTo>
                <a:lnTo>
                  <a:pt x="596" y="129"/>
                </a:lnTo>
                <a:lnTo>
                  <a:pt x="693" y="113"/>
                </a:lnTo>
                <a:lnTo>
                  <a:pt x="789" y="81"/>
                </a:lnTo>
                <a:lnTo>
                  <a:pt x="870" y="64"/>
                </a:lnTo>
                <a:lnTo>
                  <a:pt x="950" y="48"/>
                </a:lnTo>
                <a:lnTo>
                  <a:pt x="999" y="32"/>
                </a:lnTo>
                <a:lnTo>
                  <a:pt x="1063" y="16"/>
                </a:lnTo>
                <a:lnTo>
                  <a:pt x="1095" y="0"/>
                </a:lnTo>
                <a:lnTo>
                  <a:pt x="1127" y="0"/>
                </a:lnTo>
                <a:lnTo>
                  <a:pt x="1144" y="0"/>
                </a:lnTo>
                <a:lnTo>
                  <a:pt x="1192" y="0"/>
                </a:lnTo>
                <a:lnTo>
                  <a:pt x="1256" y="32"/>
                </a:lnTo>
                <a:lnTo>
                  <a:pt x="1305" y="64"/>
                </a:lnTo>
                <a:lnTo>
                  <a:pt x="1321" y="81"/>
                </a:lnTo>
                <a:lnTo>
                  <a:pt x="1321" y="97"/>
                </a:lnTo>
                <a:lnTo>
                  <a:pt x="1321" y="113"/>
                </a:lnTo>
                <a:lnTo>
                  <a:pt x="1288" y="129"/>
                </a:lnTo>
                <a:lnTo>
                  <a:pt x="1256" y="145"/>
                </a:lnTo>
                <a:lnTo>
                  <a:pt x="1208" y="177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5864" name="Freeform 39"/>
          <p:cNvSpPr/>
          <p:nvPr/>
        </p:nvSpPr>
        <p:spPr bwMode="auto">
          <a:xfrm>
            <a:off x="5740400" y="2174875"/>
            <a:ext cx="469900" cy="81756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741" h="1288">
                <a:moveTo>
                  <a:pt x="628" y="1288"/>
                </a:moveTo>
                <a:lnTo>
                  <a:pt x="547" y="1288"/>
                </a:lnTo>
                <a:lnTo>
                  <a:pt x="547" y="1255"/>
                </a:lnTo>
                <a:lnTo>
                  <a:pt x="547" y="1191"/>
                </a:lnTo>
                <a:lnTo>
                  <a:pt x="531" y="1143"/>
                </a:lnTo>
                <a:lnTo>
                  <a:pt x="531" y="1062"/>
                </a:lnTo>
                <a:lnTo>
                  <a:pt x="483" y="933"/>
                </a:lnTo>
                <a:lnTo>
                  <a:pt x="435" y="821"/>
                </a:lnTo>
                <a:lnTo>
                  <a:pt x="419" y="773"/>
                </a:lnTo>
                <a:lnTo>
                  <a:pt x="403" y="724"/>
                </a:lnTo>
                <a:lnTo>
                  <a:pt x="386" y="708"/>
                </a:lnTo>
                <a:lnTo>
                  <a:pt x="386" y="676"/>
                </a:lnTo>
                <a:lnTo>
                  <a:pt x="386" y="644"/>
                </a:lnTo>
                <a:lnTo>
                  <a:pt x="403" y="596"/>
                </a:lnTo>
                <a:lnTo>
                  <a:pt x="419" y="531"/>
                </a:lnTo>
                <a:lnTo>
                  <a:pt x="435" y="435"/>
                </a:lnTo>
                <a:lnTo>
                  <a:pt x="467" y="354"/>
                </a:lnTo>
                <a:lnTo>
                  <a:pt x="483" y="290"/>
                </a:lnTo>
                <a:lnTo>
                  <a:pt x="483" y="258"/>
                </a:lnTo>
                <a:lnTo>
                  <a:pt x="483" y="225"/>
                </a:lnTo>
                <a:lnTo>
                  <a:pt x="451" y="225"/>
                </a:lnTo>
                <a:lnTo>
                  <a:pt x="419" y="225"/>
                </a:lnTo>
                <a:lnTo>
                  <a:pt x="370" y="241"/>
                </a:lnTo>
                <a:lnTo>
                  <a:pt x="290" y="274"/>
                </a:lnTo>
                <a:lnTo>
                  <a:pt x="225" y="306"/>
                </a:lnTo>
                <a:lnTo>
                  <a:pt x="161" y="306"/>
                </a:lnTo>
                <a:lnTo>
                  <a:pt x="113" y="306"/>
                </a:lnTo>
                <a:lnTo>
                  <a:pt x="81" y="306"/>
                </a:lnTo>
                <a:lnTo>
                  <a:pt x="48" y="290"/>
                </a:lnTo>
                <a:lnTo>
                  <a:pt x="32" y="274"/>
                </a:lnTo>
                <a:lnTo>
                  <a:pt x="16" y="258"/>
                </a:lnTo>
                <a:lnTo>
                  <a:pt x="0" y="225"/>
                </a:lnTo>
                <a:lnTo>
                  <a:pt x="64" y="225"/>
                </a:lnTo>
                <a:lnTo>
                  <a:pt x="113" y="209"/>
                </a:lnTo>
                <a:lnTo>
                  <a:pt x="177" y="193"/>
                </a:lnTo>
                <a:lnTo>
                  <a:pt x="242" y="161"/>
                </a:lnTo>
                <a:lnTo>
                  <a:pt x="306" y="129"/>
                </a:lnTo>
                <a:lnTo>
                  <a:pt x="370" y="113"/>
                </a:lnTo>
                <a:lnTo>
                  <a:pt x="403" y="81"/>
                </a:lnTo>
                <a:lnTo>
                  <a:pt x="435" y="48"/>
                </a:lnTo>
                <a:lnTo>
                  <a:pt x="435" y="32"/>
                </a:lnTo>
                <a:lnTo>
                  <a:pt x="451" y="16"/>
                </a:lnTo>
                <a:lnTo>
                  <a:pt x="483" y="0"/>
                </a:lnTo>
                <a:lnTo>
                  <a:pt x="499" y="0"/>
                </a:lnTo>
                <a:lnTo>
                  <a:pt x="531" y="0"/>
                </a:lnTo>
                <a:lnTo>
                  <a:pt x="564" y="16"/>
                </a:lnTo>
                <a:lnTo>
                  <a:pt x="596" y="32"/>
                </a:lnTo>
                <a:lnTo>
                  <a:pt x="644" y="48"/>
                </a:lnTo>
                <a:lnTo>
                  <a:pt x="692" y="81"/>
                </a:lnTo>
                <a:lnTo>
                  <a:pt x="708" y="97"/>
                </a:lnTo>
                <a:lnTo>
                  <a:pt x="741" y="129"/>
                </a:lnTo>
                <a:lnTo>
                  <a:pt x="725" y="177"/>
                </a:lnTo>
                <a:lnTo>
                  <a:pt x="708" y="225"/>
                </a:lnTo>
                <a:lnTo>
                  <a:pt x="692" y="241"/>
                </a:lnTo>
                <a:lnTo>
                  <a:pt x="660" y="290"/>
                </a:lnTo>
                <a:lnTo>
                  <a:pt x="628" y="354"/>
                </a:lnTo>
                <a:lnTo>
                  <a:pt x="596" y="435"/>
                </a:lnTo>
                <a:lnTo>
                  <a:pt x="564" y="499"/>
                </a:lnTo>
                <a:lnTo>
                  <a:pt x="547" y="563"/>
                </a:lnTo>
                <a:lnTo>
                  <a:pt x="531" y="596"/>
                </a:lnTo>
                <a:lnTo>
                  <a:pt x="531" y="628"/>
                </a:lnTo>
                <a:lnTo>
                  <a:pt x="515" y="644"/>
                </a:lnTo>
                <a:lnTo>
                  <a:pt x="531" y="676"/>
                </a:lnTo>
                <a:lnTo>
                  <a:pt x="547" y="740"/>
                </a:lnTo>
                <a:lnTo>
                  <a:pt x="580" y="821"/>
                </a:lnTo>
                <a:lnTo>
                  <a:pt x="612" y="901"/>
                </a:lnTo>
                <a:lnTo>
                  <a:pt x="628" y="1014"/>
                </a:lnTo>
                <a:lnTo>
                  <a:pt x="628" y="1143"/>
                </a:lnTo>
                <a:lnTo>
                  <a:pt x="628" y="1288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5865" name="Freeform 40"/>
          <p:cNvSpPr/>
          <p:nvPr/>
        </p:nvSpPr>
        <p:spPr bwMode="auto">
          <a:xfrm>
            <a:off x="5710238" y="2951162"/>
            <a:ext cx="1849438" cy="39846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</a:cxnLst>
            <a:rect l="l" t="t" r="GT0" b="GT1"/>
            <a:pathLst>
              <a:path w="2914" h="628">
                <a:moveTo>
                  <a:pt x="0" y="65"/>
                </a:moveTo>
                <a:lnTo>
                  <a:pt x="96" y="48"/>
                </a:lnTo>
                <a:lnTo>
                  <a:pt x="193" y="32"/>
                </a:lnTo>
                <a:lnTo>
                  <a:pt x="290" y="16"/>
                </a:lnTo>
                <a:lnTo>
                  <a:pt x="354" y="16"/>
                </a:lnTo>
                <a:lnTo>
                  <a:pt x="418" y="0"/>
                </a:lnTo>
                <a:lnTo>
                  <a:pt x="467" y="0"/>
                </a:lnTo>
                <a:lnTo>
                  <a:pt x="515" y="0"/>
                </a:lnTo>
                <a:lnTo>
                  <a:pt x="531" y="0"/>
                </a:lnTo>
                <a:lnTo>
                  <a:pt x="628" y="0"/>
                </a:lnTo>
                <a:lnTo>
                  <a:pt x="724" y="16"/>
                </a:lnTo>
                <a:lnTo>
                  <a:pt x="773" y="32"/>
                </a:lnTo>
                <a:lnTo>
                  <a:pt x="821" y="48"/>
                </a:lnTo>
                <a:lnTo>
                  <a:pt x="901" y="81"/>
                </a:lnTo>
                <a:lnTo>
                  <a:pt x="998" y="113"/>
                </a:lnTo>
                <a:lnTo>
                  <a:pt x="1111" y="145"/>
                </a:lnTo>
                <a:lnTo>
                  <a:pt x="1239" y="177"/>
                </a:lnTo>
                <a:lnTo>
                  <a:pt x="1400" y="209"/>
                </a:lnTo>
                <a:lnTo>
                  <a:pt x="1578" y="242"/>
                </a:lnTo>
                <a:lnTo>
                  <a:pt x="1771" y="290"/>
                </a:lnTo>
                <a:lnTo>
                  <a:pt x="1851" y="290"/>
                </a:lnTo>
                <a:lnTo>
                  <a:pt x="1932" y="306"/>
                </a:lnTo>
                <a:lnTo>
                  <a:pt x="1996" y="322"/>
                </a:lnTo>
                <a:lnTo>
                  <a:pt x="2044" y="322"/>
                </a:lnTo>
                <a:lnTo>
                  <a:pt x="2109" y="322"/>
                </a:lnTo>
                <a:lnTo>
                  <a:pt x="2141" y="322"/>
                </a:lnTo>
                <a:lnTo>
                  <a:pt x="2238" y="322"/>
                </a:lnTo>
                <a:lnTo>
                  <a:pt x="2350" y="322"/>
                </a:lnTo>
                <a:lnTo>
                  <a:pt x="2479" y="306"/>
                </a:lnTo>
                <a:lnTo>
                  <a:pt x="2624" y="306"/>
                </a:lnTo>
                <a:lnTo>
                  <a:pt x="2688" y="290"/>
                </a:lnTo>
                <a:lnTo>
                  <a:pt x="2753" y="290"/>
                </a:lnTo>
                <a:lnTo>
                  <a:pt x="2801" y="290"/>
                </a:lnTo>
                <a:lnTo>
                  <a:pt x="2849" y="306"/>
                </a:lnTo>
                <a:lnTo>
                  <a:pt x="2882" y="306"/>
                </a:lnTo>
                <a:lnTo>
                  <a:pt x="2898" y="306"/>
                </a:lnTo>
                <a:lnTo>
                  <a:pt x="2914" y="322"/>
                </a:lnTo>
                <a:lnTo>
                  <a:pt x="2914" y="338"/>
                </a:lnTo>
                <a:lnTo>
                  <a:pt x="2898" y="354"/>
                </a:lnTo>
                <a:lnTo>
                  <a:pt x="2866" y="370"/>
                </a:lnTo>
                <a:lnTo>
                  <a:pt x="2833" y="386"/>
                </a:lnTo>
                <a:lnTo>
                  <a:pt x="2785" y="419"/>
                </a:lnTo>
                <a:lnTo>
                  <a:pt x="2737" y="435"/>
                </a:lnTo>
                <a:lnTo>
                  <a:pt x="2672" y="467"/>
                </a:lnTo>
                <a:lnTo>
                  <a:pt x="2592" y="499"/>
                </a:lnTo>
                <a:lnTo>
                  <a:pt x="2447" y="547"/>
                </a:lnTo>
                <a:lnTo>
                  <a:pt x="2318" y="596"/>
                </a:lnTo>
                <a:lnTo>
                  <a:pt x="2222" y="612"/>
                </a:lnTo>
                <a:lnTo>
                  <a:pt x="2141" y="628"/>
                </a:lnTo>
                <a:lnTo>
                  <a:pt x="2028" y="612"/>
                </a:lnTo>
                <a:lnTo>
                  <a:pt x="1900" y="596"/>
                </a:lnTo>
                <a:lnTo>
                  <a:pt x="1867" y="580"/>
                </a:lnTo>
                <a:lnTo>
                  <a:pt x="1819" y="563"/>
                </a:lnTo>
                <a:lnTo>
                  <a:pt x="1755" y="531"/>
                </a:lnTo>
                <a:lnTo>
                  <a:pt x="1674" y="515"/>
                </a:lnTo>
                <a:lnTo>
                  <a:pt x="1578" y="467"/>
                </a:lnTo>
                <a:lnTo>
                  <a:pt x="1465" y="435"/>
                </a:lnTo>
                <a:lnTo>
                  <a:pt x="1352" y="386"/>
                </a:lnTo>
                <a:lnTo>
                  <a:pt x="1207" y="322"/>
                </a:lnTo>
                <a:lnTo>
                  <a:pt x="1078" y="274"/>
                </a:lnTo>
                <a:lnTo>
                  <a:pt x="950" y="225"/>
                </a:lnTo>
                <a:lnTo>
                  <a:pt x="837" y="193"/>
                </a:lnTo>
                <a:lnTo>
                  <a:pt x="756" y="161"/>
                </a:lnTo>
                <a:lnTo>
                  <a:pt x="676" y="129"/>
                </a:lnTo>
                <a:lnTo>
                  <a:pt x="595" y="113"/>
                </a:lnTo>
                <a:lnTo>
                  <a:pt x="547" y="113"/>
                </a:lnTo>
                <a:lnTo>
                  <a:pt x="515" y="113"/>
                </a:lnTo>
                <a:lnTo>
                  <a:pt x="386" y="145"/>
                </a:lnTo>
                <a:lnTo>
                  <a:pt x="273" y="193"/>
                </a:lnTo>
                <a:lnTo>
                  <a:pt x="225" y="225"/>
                </a:lnTo>
                <a:lnTo>
                  <a:pt x="177" y="242"/>
                </a:lnTo>
                <a:lnTo>
                  <a:pt x="161" y="258"/>
                </a:lnTo>
                <a:lnTo>
                  <a:pt x="145" y="258"/>
                </a:lnTo>
                <a:lnTo>
                  <a:pt x="129" y="258"/>
                </a:lnTo>
                <a:lnTo>
                  <a:pt x="96" y="242"/>
                </a:lnTo>
                <a:lnTo>
                  <a:pt x="80" y="225"/>
                </a:lnTo>
                <a:lnTo>
                  <a:pt x="48" y="193"/>
                </a:lnTo>
                <a:lnTo>
                  <a:pt x="16" y="129"/>
                </a:lnTo>
                <a:lnTo>
                  <a:pt x="0" y="97"/>
                </a:lnTo>
                <a:lnTo>
                  <a:pt x="0" y="6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5866" name="Freeform 42"/>
          <p:cNvSpPr/>
          <p:nvPr/>
        </p:nvSpPr>
        <p:spPr bwMode="auto">
          <a:xfrm>
            <a:off x="6230938" y="2214562"/>
            <a:ext cx="1165225" cy="2571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</a:cxnLst>
            <a:rect l="l" t="t" r="GT0" b="GT1"/>
            <a:pathLst>
              <a:path w="1835" h="403">
                <a:moveTo>
                  <a:pt x="0" y="322"/>
                </a:moveTo>
                <a:lnTo>
                  <a:pt x="16" y="306"/>
                </a:lnTo>
                <a:lnTo>
                  <a:pt x="32" y="290"/>
                </a:lnTo>
                <a:lnTo>
                  <a:pt x="48" y="290"/>
                </a:lnTo>
                <a:lnTo>
                  <a:pt x="113" y="290"/>
                </a:lnTo>
                <a:lnTo>
                  <a:pt x="145" y="290"/>
                </a:lnTo>
                <a:lnTo>
                  <a:pt x="177" y="274"/>
                </a:lnTo>
                <a:lnTo>
                  <a:pt x="225" y="274"/>
                </a:lnTo>
                <a:lnTo>
                  <a:pt x="290" y="258"/>
                </a:lnTo>
                <a:lnTo>
                  <a:pt x="386" y="242"/>
                </a:lnTo>
                <a:lnTo>
                  <a:pt x="483" y="210"/>
                </a:lnTo>
                <a:lnTo>
                  <a:pt x="612" y="194"/>
                </a:lnTo>
                <a:lnTo>
                  <a:pt x="757" y="161"/>
                </a:lnTo>
                <a:lnTo>
                  <a:pt x="918" y="129"/>
                </a:lnTo>
                <a:lnTo>
                  <a:pt x="1095" y="81"/>
                </a:lnTo>
                <a:lnTo>
                  <a:pt x="1191" y="65"/>
                </a:lnTo>
                <a:lnTo>
                  <a:pt x="1272" y="49"/>
                </a:lnTo>
                <a:lnTo>
                  <a:pt x="1352" y="33"/>
                </a:lnTo>
                <a:lnTo>
                  <a:pt x="1417" y="17"/>
                </a:lnTo>
                <a:lnTo>
                  <a:pt x="1465" y="17"/>
                </a:lnTo>
                <a:lnTo>
                  <a:pt x="1513" y="0"/>
                </a:lnTo>
                <a:lnTo>
                  <a:pt x="1562" y="0"/>
                </a:lnTo>
                <a:lnTo>
                  <a:pt x="1594" y="0"/>
                </a:lnTo>
                <a:lnTo>
                  <a:pt x="1642" y="0"/>
                </a:lnTo>
                <a:lnTo>
                  <a:pt x="1690" y="17"/>
                </a:lnTo>
                <a:lnTo>
                  <a:pt x="1739" y="33"/>
                </a:lnTo>
                <a:lnTo>
                  <a:pt x="1771" y="65"/>
                </a:lnTo>
                <a:lnTo>
                  <a:pt x="1819" y="113"/>
                </a:lnTo>
                <a:lnTo>
                  <a:pt x="1835" y="129"/>
                </a:lnTo>
                <a:lnTo>
                  <a:pt x="1835" y="145"/>
                </a:lnTo>
                <a:lnTo>
                  <a:pt x="1819" y="161"/>
                </a:lnTo>
                <a:lnTo>
                  <a:pt x="1787" y="161"/>
                </a:lnTo>
                <a:lnTo>
                  <a:pt x="1755" y="177"/>
                </a:lnTo>
                <a:lnTo>
                  <a:pt x="1723" y="177"/>
                </a:lnTo>
                <a:lnTo>
                  <a:pt x="1674" y="177"/>
                </a:lnTo>
                <a:lnTo>
                  <a:pt x="1610" y="177"/>
                </a:lnTo>
                <a:lnTo>
                  <a:pt x="1545" y="177"/>
                </a:lnTo>
                <a:lnTo>
                  <a:pt x="1417" y="177"/>
                </a:lnTo>
                <a:lnTo>
                  <a:pt x="1304" y="177"/>
                </a:lnTo>
                <a:lnTo>
                  <a:pt x="1223" y="194"/>
                </a:lnTo>
                <a:lnTo>
                  <a:pt x="1159" y="194"/>
                </a:lnTo>
                <a:lnTo>
                  <a:pt x="1111" y="210"/>
                </a:lnTo>
                <a:lnTo>
                  <a:pt x="1046" y="226"/>
                </a:lnTo>
                <a:lnTo>
                  <a:pt x="966" y="242"/>
                </a:lnTo>
                <a:lnTo>
                  <a:pt x="869" y="258"/>
                </a:lnTo>
                <a:lnTo>
                  <a:pt x="676" y="290"/>
                </a:lnTo>
                <a:lnTo>
                  <a:pt x="467" y="354"/>
                </a:lnTo>
                <a:lnTo>
                  <a:pt x="354" y="371"/>
                </a:lnTo>
                <a:lnTo>
                  <a:pt x="274" y="387"/>
                </a:lnTo>
                <a:lnTo>
                  <a:pt x="225" y="403"/>
                </a:lnTo>
                <a:lnTo>
                  <a:pt x="177" y="403"/>
                </a:lnTo>
                <a:lnTo>
                  <a:pt x="129" y="403"/>
                </a:lnTo>
                <a:lnTo>
                  <a:pt x="80" y="371"/>
                </a:lnTo>
                <a:lnTo>
                  <a:pt x="32" y="354"/>
                </a:lnTo>
                <a:lnTo>
                  <a:pt x="0" y="322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5867" name="Freeform 37"/>
          <p:cNvSpPr/>
          <p:nvPr/>
        </p:nvSpPr>
        <p:spPr bwMode="auto">
          <a:xfrm>
            <a:off x="6373812" y="1592262"/>
            <a:ext cx="296862" cy="13795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467" h="2172">
                <a:moveTo>
                  <a:pt x="451" y="80"/>
                </a:moveTo>
                <a:lnTo>
                  <a:pt x="467" y="112"/>
                </a:lnTo>
                <a:lnTo>
                  <a:pt x="467" y="128"/>
                </a:lnTo>
                <a:lnTo>
                  <a:pt x="467" y="161"/>
                </a:lnTo>
                <a:lnTo>
                  <a:pt x="467" y="193"/>
                </a:lnTo>
                <a:lnTo>
                  <a:pt x="451" y="225"/>
                </a:lnTo>
                <a:lnTo>
                  <a:pt x="451" y="273"/>
                </a:lnTo>
                <a:lnTo>
                  <a:pt x="451" y="338"/>
                </a:lnTo>
                <a:lnTo>
                  <a:pt x="451" y="418"/>
                </a:lnTo>
                <a:lnTo>
                  <a:pt x="451" y="515"/>
                </a:lnTo>
                <a:lnTo>
                  <a:pt x="467" y="627"/>
                </a:lnTo>
                <a:lnTo>
                  <a:pt x="467" y="756"/>
                </a:lnTo>
                <a:lnTo>
                  <a:pt x="467" y="901"/>
                </a:lnTo>
                <a:lnTo>
                  <a:pt x="467" y="1014"/>
                </a:lnTo>
                <a:lnTo>
                  <a:pt x="467" y="1126"/>
                </a:lnTo>
                <a:lnTo>
                  <a:pt x="451" y="1223"/>
                </a:lnTo>
                <a:lnTo>
                  <a:pt x="451" y="1303"/>
                </a:lnTo>
                <a:lnTo>
                  <a:pt x="451" y="1384"/>
                </a:lnTo>
                <a:lnTo>
                  <a:pt x="435" y="1432"/>
                </a:lnTo>
                <a:lnTo>
                  <a:pt x="435" y="1480"/>
                </a:lnTo>
                <a:lnTo>
                  <a:pt x="403" y="1577"/>
                </a:lnTo>
                <a:lnTo>
                  <a:pt x="387" y="1657"/>
                </a:lnTo>
                <a:lnTo>
                  <a:pt x="322" y="1802"/>
                </a:lnTo>
                <a:lnTo>
                  <a:pt x="242" y="1947"/>
                </a:lnTo>
                <a:lnTo>
                  <a:pt x="193" y="2011"/>
                </a:lnTo>
                <a:lnTo>
                  <a:pt x="145" y="2060"/>
                </a:lnTo>
                <a:lnTo>
                  <a:pt x="81" y="2124"/>
                </a:lnTo>
                <a:lnTo>
                  <a:pt x="49" y="2156"/>
                </a:lnTo>
                <a:lnTo>
                  <a:pt x="16" y="2172"/>
                </a:lnTo>
                <a:lnTo>
                  <a:pt x="0" y="2156"/>
                </a:lnTo>
                <a:lnTo>
                  <a:pt x="0" y="2140"/>
                </a:lnTo>
                <a:lnTo>
                  <a:pt x="16" y="2108"/>
                </a:lnTo>
                <a:lnTo>
                  <a:pt x="49" y="2044"/>
                </a:lnTo>
                <a:lnTo>
                  <a:pt x="97" y="1963"/>
                </a:lnTo>
                <a:lnTo>
                  <a:pt x="145" y="1899"/>
                </a:lnTo>
                <a:lnTo>
                  <a:pt x="177" y="1818"/>
                </a:lnTo>
                <a:lnTo>
                  <a:pt x="242" y="1641"/>
                </a:lnTo>
                <a:lnTo>
                  <a:pt x="290" y="1464"/>
                </a:lnTo>
                <a:lnTo>
                  <a:pt x="322" y="1255"/>
                </a:lnTo>
                <a:lnTo>
                  <a:pt x="322" y="1207"/>
                </a:lnTo>
                <a:lnTo>
                  <a:pt x="322" y="1142"/>
                </a:lnTo>
                <a:lnTo>
                  <a:pt x="322" y="1062"/>
                </a:lnTo>
                <a:lnTo>
                  <a:pt x="322" y="981"/>
                </a:lnTo>
                <a:lnTo>
                  <a:pt x="322" y="901"/>
                </a:lnTo>
                <a:lnTo>
                  <a:pt x="322" y="804"/>
                </a:lnTo>
                <a:lnTo>
                  <a:pt x="322" y="692"/>
                </a:lnTo>
                <a:lnTo>
                  <a:pt x="322" y="579"/>
                </a:lnTo>
                <a:lnTo>
                  <a:pt x="322" y="466"/>
                </a:lnTo>
                <a:lnTo>
                  <a:pt x="306" y="370"/>
                </a:lnTo>
                <a:lnTo>
                  <a:pt x="306" y="289"/>
                </a:lnTo>
                <a:lnTo>
                  <a:pt x="290" y="225"/>
                </a:lnTo>
                <a:lnTo>
                  <a:pt x="290" y="177"/>
                </a:lnTo>
                <a:lnTo>
                  <a:pt x="274" y="128"/>
                </a:lnTo>
                <a:lnTo>
                  <a:pt x="258" y="96"/>
                </a:lnTo>
                <a:lnTo>
                  <a:pt x="242" y="80"/>
                </a:lnTo>
                <a:lnTo>
                  <a:pt x="226" y="64"/>
                </a:lnTo>
                <a:lnTo>
                  <a:pt x="226" y="48"/>
                </a:lnTo>
                <a:lnTo>
                  <a:pt x="226" y="32"/>
                </a:lnTo>
                <a:lnTo>
                  <a:pt x="226" y="16"/>
                </a:lnTo>
                <a:lnTo>
                  <a:pt x="242" y="0"/>
                </a:lnTo>
                <a:lnTo>
                  <a:pt x="274" y="0"/>
                </a:lnTo>
                <a:lnTo>
                  <a:pt x="306" y="0"/>
                </a:lnTo>
                <a:lnTo>
                  <a:pt x="338" y="16"/>
                </a:lnTo>
                <a:lnTo>
                  <a:pt x="387" y="32"/>
                </a:lnTo>
                <a:lnTo>
                  <a:pt x="419" y="48"/>
                </a:lnTo>
                <a:lnTo>
                  <a:pt x="435" y="64"/>
                </a:lnTo>
                <a:lnTo>
                  <a:pt x="451" y="8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5868" name="Freeform 38"/>
          <p:cNvSpPr/>
          <p:nvPr/>
        </p:nvSpPr>
        <p:spPr bwMode="auto">
          <a:xfrm>
            <a:off x="6854825" y="1417638"/>
            <a:ext cx="173038" cy="16875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274" h="2656">
                <a:moveTo>
                  <a:pt x="241" y="1883"/>
                </a:moveTo>
                <a:lnTo>
                  <a:pt x="241" y="2028"/>
                </a:lnTo>
                <a:lnTo>
                  <a:pt x="241" y="2173"/>
                </a:lnTo>
                <a:lnTo>
                  <a:pt x="225" y="2285"/>
                </a:lnTo>
                <a:lnTo>
                  <a:pt x="225" y="2382"/>
                </a:lnTo>
                <a:lnTo>
                  <a:pt x="225" y="2462"/>
                </a:lnTo>
                <a:lnTo>
                  <a:pt x="209" y="2527"/>
                </a:lnTo>
                <a:lnTo>
                  <a:pt x="209" y="2559"/>
                </a:lnTo>
                <a:lnTo>
                  <a:pt x="193" y="2591"/>
                </a:lnTo>
                <a:lnTo>
                  <a:pt x="177" y="2623"/>
                </a:lnTo>
                <a:lnTo>
                  <a:pt x="161" y="2639"/>
                </a:lnTo>
                <a:lnTo>
                  <a:pt x="145" y="2656"/>
                </a:lnTo>
                <a:lnTo>
                  <a:pt x="145" y="2639"/>
                </a:lnTo>
                <a:lnTo>
                  <a:pt x="129" y="2623"/>
                </a:lnTo>
                <a:lnTo>
                  <a:pt x="113" y="2607"/>
                </a:lnTo>
                <a:lnTo>
                  <a:pt x="97" y="2575"/>
                </a:lnTo>
                <a:lnTo>
                  <a:pt x="97" y="2527"/>
                </a:lnTo>
                <a:lnTo>
                  <a:pt x="80" y="2479"/>
                </a:lnTo>
                <a:lnTo>
                  <a:pt x="80" y="2430"/>
                </a:lnTo>
                <a:lnTo>
                  <a:pt x="64" y="2398"/>
                </a:lnTo>
                <a:lnTo>
                  <a:pt x="64" y="2382"/>
                </a:lnTo>
                <a:lnTo>
                  <a:pt x="64" y="2366"/>
                </a:lnTo>
                <a:lnTo>
                  <a:pt x="80" y="2318"/>
                </a:lnTo>
                <a:lnTo>
                  <a:pt x="80" y="2253"/>
                </a:lnTo>
                <a:lnTo>
                  <a:pt x="97" y="2173"/>
                </a:lnTo>
                <a:lnTo>
                  <a:pt x="97" y="2124"/>
                </a:lnTo>
                <a:lnTo>
                  <a:pt x="97" y="2060"/>
                </a:lnTo>
                <a:lnTo>
                  <a:pt x="97" y="1980"/>
                </a:lnTo>
                <a:lnTo>
                  <a:pt x="97" y="1867"/>
                </a:lnTo>
                <a:lnTo>
                  <a:pt x="97" y="1754"/>
                </a:lnTo>
                <a:lnTo>
                  <a:pt x="97" y="1626"/>
                </a:lnTo>
                <a:lnTo>
                  <a:pt x="97" y="1481"/>
                </a:lnTo>
                <a:lnTo>
                  <a:pt x="97" y="1320"/>
                </a:lnTo>
                <a:lnTo>
                  <a:pt x="97" y="1143"/>
                </a:lnTo>
                <a:lnTo>
                  <a:pt x="97" y="998"/>
                </a:lnTo>
                <a:lnTo>
                  <a:pt x="97" y="853"/>
                </a:lnTo>
                <a:lnTo>
                  <a:pt x="97" y="740"/>
                </a:lnTo>
                <a:lnTo>
                  <a:pt x="97" y="628"/>
                </a:lnTo>
                <a:lnTo>
                  <a:pt x="97" y="531"/>
                </a:lnTo>
                <a:lnTo>
                  <a:pt x="97" y="451"/>
                </a:lnTo>
                <a:lnTo>
                  <a:pt x="97" y="386"/>
                </a:lnTo>
                <a:lnTo>
                  <a:pt x="80" y="274"/>
                </a:lnTo>
                <a:lnTo>
                  <a:pt x="64" y="193"/>
                </a:lnTo>
                <a:lnTo>
                  <a:pt x="48" y="129"/>
                </a:lnTo>
                <a:lnTo>
                  <a:pt x="32" y="97"/>
                </a:lnTo>
                <a:lnTo>
                  <a:pt x="16" y="64"/>
                </a:lnTo>
                <a:lnTo>
                  <a:pt x="0" y="32"/>
                </a:lnTo>
                <a:lnTo>
                  <a:pt x="0" y="16"/>
                </a:lnTo>
                <a:lnTo>
                  <a:pt x="16" y="0"/>
                </a:lnTo>
                <a:lnTo>
                  <a:pt x="32" y="0"/>
                </a:lnTo>
                <a:lnTo>
                  <a:pt x="48" y="0"/>
                </a:lnTo>
                <a:lnTo>
                  <a:pt x="97" y="16"/>
                </a:lnTo>
                <a:lnTo>
                  <a:pt x="145" y="32"/>
                </a:lnTo>
                <a:lnTo>
                  <a:pt x="209" y="64"/>
                </a:lnTo>
                <a:lnTo>
                  <a:pt x="241" y="97"/>
                </a:lnTo>
                <a:lnTo>
                  <a:pt x="274" y="129"/>
                </a:lnTo>
                <a:lnTo>
                  <a:pt x="274" y="145"/>
                </a:lnTo>
                <a:lnTo>
                  <a:pt x="274" y="193"/>
                </a:lnTo>
                <a:lnTo>
                  <a:pt x="258" y="242"/>
                </a:lnTo>
                <a:lnTo>
                  <a:pt x="258" y="258"/>
                </a:lnTo>
                <a:lnTo>
                  <a:pt x="258" y="306"/>
                </a:lnTo>
                <a:lnTo>
                  <a:pt x="241" y="354"/>
                </a:lnTo>
                <a:lnTo>
                  <a:pt x="241" y="402"/>
                </a:lnTo>
                <a:lnTo>
                  <a:pt x="241" y="483"/>
                </a:lnTo>
                <a:lnTo>
                  <a:pt x="241" y="563"/>
                </a:lnTo>
                <a:lnTo>
                  <a:pt x="241" y="660"/>
                </a:lnTo>
                <a:lnTo>
                  <a:pt x="241" y="773"/>
                </a:lnTo>
                <a:lnTo>
                  <a:pt x="241" y="1014"/>
                </a:lnTo>
                <a:lnTo>
                  <a:pt x="241" y="1272"/>
                </a:lnTo>
                <a:lnTo>
                  <a:pt x="241" y="1577"/>
                </a:lnTo>
                <a:lnTo>
                  <a:pt x="241" y="1883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5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5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5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5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5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35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5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3" grpId="0"/>
      <p:bldP spid="35855" grpId="0"/>
      <p:bldP spid="35858" grpId="0"/>
      <p:bldP spid="35859" grpId="0"/>
      <p:bldP spid="35860" grpId="0"/>
      <p:bldP spid="3586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90" name="Group 47"/>
          <p:cNvGraphicFramePr>
            <a:graphicFrameLocks noGrp="1"/>
          </p:cNvGraphicFramePr>
          <p:nvPr/>
        </p:nvGraphicFramePr>
        <p:xfrm>
          <a:off x="5376862" y="1108075"/>
          <a:ext cx="2590800" cy="2590800"/>
        </p:xfrm>
        <a:graphic>
          <a:graphicData uri="http://schemas.openxmlformats.org/drawingml/2006/table">
            <a:tbl>
              <a:tblPr/>
              <a:tblGrid>
                <a:gridCol w="1284288"/>
                <a:gridCol w="1306512"/>
              </a:tblGrid>
              <a:tr h="12890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283" marB="34283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283" marB="34283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13017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283" marB="34283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283" marB="34283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7901" name="矩形 2"/>
          <p:cNvSpPr>
            <a:spLocks noChangeArrowheads="1"/>
          </p:cNvSpPr>
          <p:nvPr/>
        </p:nvSpPr>
        <p:spPr bwMode="auto">
          <a:xfrm>
            <a:off x="5238749" y="3786188"/>
            <a:ext cx="3027212" cy="915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b="1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b="1">
                <a:solidFill>
                  <a:srgbClr val="000000"/>
                </a:solidFill>
                <a:latin typeface="宋体" pitchFamily="2" charset="-122"/>
              </a:rPr>
              <a:t>第一笔点与第七笔竖都位于竖中线，使整个字中心对齐。</a:t>
            </a:r>
          </a:p>
        </p:txBody>
      </p:sp>
      <p:sp>
        <p:nvSpPr>
          <p:cNvPr id="37902" name="矩形 4"/>
          <p:cNvSpPr/>
          <p:nvPr/>
        </p:nvSpPr>
        <p:spPr>
          <a:xfrm>
            <a:off x="3544888" y="1830388"/>
            <a:ext cx="1201738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空</a:t>
            </a:r>
          </a:p>
        </p:txBody>
      </p:sp>
      <p:sp>
        <p:nvSpPr>
          <p:cNvPr id="37903" name="矩形 41"/>
          <p:cNvSpPr/>
          <p:nvPr/>
        </p:nvSpPr>
        <p:spPr>
          <a:xfrm>
            <a:off x="3349625" y="1187450"/>
            <a:ext cx="1844675" cy="8239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kōng</a:t>
            </a:r>
          </a:p>
        </p:txBody>
      </p:sp>
      <p:pic>
        <p:nvPicPr>
          <p:cNvPr id="37904" name="组合 2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37905" name="TextBox 45"/>
          <p:cNvSpPr/>
          <p:nvPr/>
        </p:nvSpPr>
        <p:spPr>
          <a:xfrm>
            <a:off x="814388" y="1782762"/>
            <a:ext cx="2411412" cy="9144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空</a:t>
            </a:r>
            <a:r>
              <a:rPr lang="zh-CN" altLang="en-US" sz="5400">
                <a:latin typeface="楷体" pitchFamily="49" charset="-122"/>
                <a:ea typeface="楷体" pitchFamily="49" charset="-122"/>
              </a:rPr>
              <a:t>着手</a:t>
            </a:r>
          </a:p>
        </p:txBody>
      </p:sp>
      <p:sp>
        <p:nvSpPr>
          <p:cNvPr id="37906" name="TextBox 20"/>
          <p:cNvSpPr txBox="1">
            <a:spLocks noChangeArrowheads="1"/>
          </p:cNvSpPr>
          <p:nvPr/>
        </p:nvSpPr>
        <p:spPr bwMode="auto">
          <a:xfrm>
            <a:off x="796925" y="3938588"/>
            <a:ext cx="3033568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000" b="1">
                <a:latin typeface="宋体" pitchFamily="2" charset="-122"/>
              </a:rPr>
              <a:t>空话  空手</a:t>
            </a:r>
          </a:p>
        </p:txBody>
      </p:sp>
      <p:sp>
        <p:nvSpPr>
          <p:cNvPr id="37907" name="TextBox 23"/>
          <p:cNvSpPr txBox="1">
            <a:spLocks noChangeArrowheads="1"/>
          </p:cNvSpPr>
          <p:nvPr/>
        </p:nvSpPr>
        <p:spPr bwMode="auto">
          <a:xfrm>
            <a:off x="766763" y="4249738"/>
            <a:ext cx="4031514" cy="54918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000" b="1">
                <a:latin typeface="宋体" pitchFamily="2" charset="-122"/>
              </a:rPr>
              <a:t>我国的空军越来越强大了。</a:t>
            </a:r>
          </a:p>
        </p:txBody>
      </p:sp>
      <p:sp>
        <p:nvSpPr>
          <p:cNvPr id="37908" name="文本框 30"/>
          <p:cNvSpPr txBox="1">
            <a:spLocks noChangeArrowheads="1"/>
          </p:cNvSpPr>
          <p:nvPr/>
        </p:nvSpPr>
        <p:spPr bwMode="auto">
          <a:xfrm>
            <a:off x="562164" y="3506755"/>
            <a:ext cx="2799972" cy="7017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1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000" b="1">
                <a:latin typeface="宋体" pitchFamily="2" charset="-122"/>
              </a:rPr>
              <a:t>K  </a:t>
            </a:r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000" b="1">
                <a:latin typeface="宋体" pitchFamily="2" charset="-122"/>
              </a:rPr>
              <a:t>穴</a:t>
            </a:r>
          </a:p>
          <a:p>
            <a:pPr marL="0" marR="0" lvl="0" indent="0" algn="ctr" eaLnBrk="1" hangingPunct="1"/>
            <a:endParaRPr lang="en-US" altLang="zh-CN" sz="2000" b="1">
              <a:latin typeface="宋体" pitchFamily="2" charset="-122"/>
            </a:endParaRPr>
          </a:p>
        </p:txBody>
      </p:sp>
      <p:sp>
        <p:nvSpPr>
          <p:cNvPr id="37909" name="文本框 31"/>
          <p:cNvSpPr txBox="1">
            <a:spLocks noChangeArrowheads="1"/>
          </p:cNvSpPr>
          <p:nvPr/>
        </p:nvSpPr>
        <p:spPr bwMode="auto">
          <a:xfrm>
            <a:off x="499024" y="3076695"/>
            <a:ext cx="2080115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1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宋体" pitchFamily="2" charset="-122"/>
              </a:rPr>
              <a:t>: </a:t>
            </a:r>
            <a:r>
              <a:rPr lang="zh-CN" altLang="en-US" sz="2000" b="1">
                <a:latin typeface="宋体" pitchFamily="2" charset="-122"/>
              </a:rPr>
              <a:t>上下</a:t>
            </a:r>
          </a:p>
        </p:txBody>
      </p:sp>
      <p:sp>
        <p:nvSpPr>
          <p:cNvPr id="37910" name="Freeform 35"/>
          <p:cNvSpPr/>
          <p:nvPr/>
        </p:nvSpPr>
        <p:spPr bwMode="auto">
          <a:xfrm>
            <a:off x="6797675" y="2127250"/>
            <a:ext cx="388938" cy="3254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611" h="513">
                <a:moveTo>
                  <a:pt x="322" y="80"/>
                </a:moveTo>
                <a:lnTo>
                  <a:pt x="418" y="128"/>
                </a:lnTo>
                <a:lnTo>
                  <a:pt x="499" y="176"/>
                </a:lnTo>
                <a:lnTo>
                  <a:pt x="563" y="224"/>
                </a:lnTo>
                <a:lnTo>
                  <a:pt x="595" y="256"/>
                </a:lnTo>
                <a:lnTo>
                  <a:pt x="611" y="304"/>
                </a:lnTo>
                <a:lnTo>
                  <a:pt x="611" y="352"/>
                </a:lnTo>
                <a:lnTo>
                  <a:pt x="611" y="432"/>
                </a:lnTo>
                <a:lnTo>
                  <a:pt x="595" y="465"/>
                </a:lnTo>
                <a:lnTo>
                  <a:pt x="579" y="481"/>
                </a:lnTo>
                <a:lnTo>
                  <a:pt x="563" y="497"/>
                </a:lnTo>
                <a:lnTo>
                  <a:pt x="563" y="513"/>
                </a:lnTo>
                <a:lnTo>
                  <a:pt x="547" y="497"/>
                </a:lnTo>
                <a:lnTo>
                  <a:pt x="531" y="497"/>
                </a:lnTo>
                <a:lnTo>
                  <a:pt x="499" y="481"/>
                </a:lnTo>
                <a:lnTo>
                  <a:pt x="466" y="449"/>
                </a:lnTo>
                <a:lnTo>
                  <a:pt x="370" y="384"/>
                </a:lnTo>
                <a:lnTo>
                  <a:pt x="257" y="272"/>
                </a:lnTo>
                <a:lnTo>
                  <a:pt x="209" y="224"/>
                </a:lnTo>
                <a:lnTo>
                  <a:pt x="161" y="176"/>
                </a:lnTo>
                <a:lnTo>
                  <a:pt x="112" y="128"/>
                </a:lnTo>
                <a:lnTo>
                  <a:pt x="80" y="96"/>
                </a:lnTo>
                <a:lnTo>
                  <a:pt x="48" y="64"/>
                </a:lnTo>
                <a:lnTo>
                  <a:pt x="16" y="32"/>
                </a:lnTo>
                <a:lnTo>
                  <a:pt x="16" y="16"/>
                </a:lnTo>
                <a:lnTo>
                  <a:pt x="0" y="0"/>
                </a:lnTo>
                <a:lnTo>
                  <a:pt x="64" y="0"/>
                </a:lnTo>
                <a:lnTo>
                  <a:pt x="144" y="16"/>
                </a:lnTo>
                <a:lnTo>
                  <a:pt x="225" y="48"/>
                </a:lnTo>
                <a:lnTo>
                  <a:pt x="322" y="8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7911" name="Freeform 32"/>
          <p:cNvSpPr/>
          <p:nvPr/>
        </p:nvSpPr>
        <p:spPr bwMode="auto">
          <a:xfrm>
            <a:off x="5897562" y="1781175"/>
            <a:ext cx="234950" cy="5492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370" h="864">
                <a:moveTo>
                  <a:pt x="96" y="864"/>
                </a:moveTo>
                <a:lnTo>
                  <a:pt x="80" y="848"/>
                </a:lnTo>
                <a:lnTo>
                  <a:pt x="64" y="832"/>
                </a:lnTo>
                <a:lnTo>
                  <a:pt x="48" y="800"/>
                </a:lnTo>
                <a:lnTo>
                  <a:pt x="32" y="752"/>
                </a:lnTo>
                <a:lnTo>
                  <a:pt x="16" y="704"/>
                </a:lnTo>
                <a:lnTo>
                  <a:pt x="16" y="656"/>
                </a:lnTo>
                <a:lnTo>
                  <a:pt x="0" y="624"/>
                </a:lnTo>
                <a:lnTo>
                  <a:pt x="0" y="608"/>
                </a:lnTo>
                <a:lnTo>
                  <a:pt x="16" y="576"/>
                </a:lnTo>
                <a:lnTo>
                  <a:pt x="16" y="544"/>
                </a:lnTo>
                <a:lnTo>
                  <a:pt x="64" y="480"/>
                </a:lnTo>
                <a:lnTo>
                  <a:pt x="96" y="432"/>
                </a:lnTo>
                <a:lnTo>
                  <a:pt x="129" y="368"/>
                </a:lnTo>
                <a:lnTo>
                  <a:pt x="161" y="288"/>
                </a:lnTo>
                <a:lnTo>
                  <a:pt x="193" y="192"/>
                </a:lnTo>
                <a:lnTo>
                  <a:pt x="225" y="112"/>
                </a:lnTo>
                <a:lnTo>
                  <a:pt x="257" y="48"/>
                </a:lnTo>
                <a:lnTo>
                  <a:pt x="273" y="16"/>
                </a:lnTo>
                <a:lnTo>
                  <a:pt x="290" y="0"/>
                </a:lnTo>
                <a:lnTo>
                  <a:pt x="306" y="16"/>
                </a:lnTo>
                <a:lnTo>
                  <a:pt x="322" y="48"/>
                </a:lnTo>
                <a:lnTo>
                  <a:pt x="338" y="112"/>
                </a:lnTo>
                <a:lnTo>
                  <a:pt x="354" y="176"/>
                </a:lnTo>
                <a:lnTo>
                  <a:pt x="370" y="256"/>
                </a:lnTo>
                <a:lnTo>
                  <a:pt x="370" y="320"/>
                </a:lnTo>
                <a:lnTo>
                  <a:pt x="370" y="352"/>
                </a:lnTo>
                <a:lnTo>
                  <a:pt x="354" y="384"/>
                </a:lnTo>
                <a:lnTo>
                  <a:pt x="338" y="432"/>
                </a:lnTo>
                <a:lnTo>
                  <a:pt x="322" y="496"/>
                </a:lnTo>
                <a:lnTo>
                  <a:pt x="273" y="624"/>
                </a:lnTo>
                <a:lnTo>
                  <a:pt x="209" y="736"/>
                </a:lnTo>
                <a:lnTo>
                  <a:pt x="177" y="800"/>
                </a:lnTo>
                <a:lnTo>
                  <a:pt x="145" y="832"/>
                </a:lnTo>
                <a:lnTo>
                  <a:pt x="112" y="848"/>
                </a:lnTo>
                <a:lnTo>
                  <a:pt x="96" y="86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7912" name="Freeform 33"/>
          <p:cNvSpPr/>
          <p:nvPr/>
        </p:nvSpPr>
        <p:spPr bwMode="auto">
          <a:xfrm>
            <a:off x="6061075" y="1730375"/>
            <a:ext cx="1482725" cy="38576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2335" h="609">
                <a:moveTo>
                  <a:pt x="1965" y="513"/>
                </a:moveTo>
                <a:lnTo>
                  <a:pt x="1900" y="545"/>
                </a:lnTo>
                <a:lnTo>
                  <a:pt x="1852" y="593"/>
                </a:lnTo>
                <a:lnTo>
                  <a:pt x="1820" y="609"/>
                </a:lnTo>
                <a:lnTo>
                  <a:pt x="1804" y="609"/>
                </a:lnTo>
                <a:lnTo>
                  <a:pt x="1787" y="609"/>
                </a:lnTo>
                <a:lnTo>
                  <a:pt x="1787" y="577"/>
                </a:lnTo>
                <a:lnTo>
                  <a:pt x="1804" y="513"/>
                </a:lnTo>
                <a:lnTo>
                  <a:pt x="1852" y="433"/>
                </a:lnTo>
                <a:lnTo>
                  <a:pt x="1884" y="353"/>
                </a:lnTo>
                <a:lnTo>
                  <a:pt x="1900" y="289"/>
                </a:lnTo>
                <a:lnTo>
                  <a:pt x="1916" y="241"/>
                </a:lnTo>
                <a:lnTo>
                  <a:pt x="1916" y="225"/>
                </a:lnTo>
                <a:lnTo>
                  <a:pt x="1900" y="209"/>
                </a:lnTo>
                <a:lnTo>
                  <a:pt x="1868" y="193"/>
                </a:lnTo>
                <a:lnTo>
                  <a:pt x="1836" y="193"/>
                </a:lnTo>
                <a:lnTo>
                  <a:pt x="1787" y="177"/>
                </a:lnTo>
                <a:lnTo>
                  <a:pt x="1739" y="177"/>
                </a:lnTo>
                <a:lnTo>
                  <a:pt x="1691" y="177"/>
                </a:lnTo>
                <a:lnTo>
                  <a:pt x="1643" y="193"/>
                </a:lnTo>
                <a:lnTo>
                  <a:pt x="1562" y="193"/>
                </a:lnTo>
                <a:lnTo>
                  <a:pt x="1498" y="209"/>
                </a:lnTo>
                <a:lnTo>
                  <a:pt x="1401" y="225"/>
                </a:lnTo>
                <a:lnTo>
                  <a:pt x="1304" y="225"/>
                </a:lnTo>
                <a:lnTo>
                  <a:pt x="1192" y="241"/>
                </a:lnTo>
                <a:lnTo>
                  <a:pt x="1079" y="273"/>
                </a:lnTo>
                <a:lnTo>
                  <a:pt x="950" y="289"/>
                </a:lnTo>
                <a:lnTo>
                  <a:pt x="805" y="305"/>
                </a:lnTo>
                <a:lnTo>
                  <a:pt x="660" y="337"/>
                </a:lnTo>
                <a:lnTo>
                  <a:pt x="516" y="353"/>
                </a:lnTo>
                <a:lnTo>
                  <a:pt x="355" y="369"/>
                </a:lnTo>
                <a:lnTo>
                  <a:pt x="177" y="401"/>
                </a:lnTo>
                <a:lnTo>
                  <a:pt x="0" y="417"/>
                </a:lnTo>
                <a:lnTo>
                  <a:pt x="0" y="321"/>
                </a:lnTo>
                <a:lnTo>
                  <a:pt x="258" y="273"/>
                </a:lnTo>
                <a:lnTo>
                  <a:pt x="499" y="241"/>
                </a:lnTo>
                <a:lnTo>
                  <a:pt x="709" y="209"/>
                </a:lnTo>
                <a:lnTo>
                  <a:pt x="902" y="177"/>
                </a:lnTo>
                <a:lnTo>
                  <a:pt x="1063" y="161"/>
                </a:lnTo>
                <a:lnTo>
                  <a:pt x="1208" y="129"/>
                </a:lnTo>
                <a:lnTo>
                  <a:pt x="1337" y="113"/>
                </a:lnTo>
                <a:lnTo>
                  <a:pt x="1433" y="97"/>
                </a:lnTo>
                <a:lnTo>
                  <a:pt x="1514" y="81"/>
                </a:lnTo>
                <a:lnTo>
                  <a:pt x="1594" y="65"/>
                </a:lnTo>
                <a:lnTo>
                  <a:pt x="1659" y="65"/>
                </a:lnTo>
                <a:lnTo>
                  <a:pt x="1707" y="49"/>
                </a:lnTo>
                <a:lnTo>
                  <a:pt x="1755" y="32"/>
                </a:lnTo>
                <a:lnTo>
                  <a:pt x="1787" y="32"/>
                </a:lnTo>
                <a:lnTo>
                  <a:pt x="1804" y="16"/>
                </a:lnTo>
                <a:lnTo>
                  <a:pt x="1820" y="16"/>
                </a:lnTo>
                <a:lnTo>
                  <a:pt x="1868" y="0"/>
                </a:lnTo>
                <a:lnTo>
                  <a:pt x="1900" y="0"/>
                </a:lnTo>
                <a:lnTo>
                  <a:pt x="1932" y="0"/>
                </a:lnTo>
                <a:lnTo>
                  <a:pt x="1965" y="16"/>
                </a:lnTo>
                <a:lnTo>
                  <a:pt x="2013" y="49"/>
                </a:lnTo>
                <a:lnTo>
                  <a:pt x="2093" y="81"/>
                </a:lnTo>
                <a:lnTo>
                  <a:pt x="2174" y="145"/>
                </a:lnTo>
                <a:lnTo>
                  <a:pt x="2238" y="209"/>
                </a:lnTo>
                <a:lnTo>
                  <a:pt x="2303" y="257"/>
                </a:lnTo>
                <a:lnTo>
                  <a:pt x="2335" y="289"/>
                </a:lnTo>
                <a:lnTo>
                  <a:pt x="2335" y="321"/>
                </a:lnTo>
                <a:lnTo>
                  <a:pt x="2335" y="337"/>
                </a:lnTo>
                <a:lnTo>
                  <a:pt x="2303" y="353"/>
                </a:lnTo>
                <a:lnTo>
                  <a:pt x="2270" y="353"/>
                </a:lnTo>
                <a:lnTo>
                  <a:pt x="2238" y="369"/>
                </a:lnTo>
                <a:lnTo>
                  <a:pt x="2174" y="385"/>
                </a:lnTo>
                <a:lnTo>
                  <a:pt x="2109" y="417"/>
                </a:lnTo>
                <a:lnTo>
                  <a:pt x="2045" y="449"/>
                </a:lnTo>
                <a:lnTo>
                  <a:pt x="1965" y="513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7913" name="Freeform 34"/>
          <p:cNvSpPr/>
          <p:nvPr/>
        </p:nvSpPr>
        <p:spPr bwMode="auto">
          <a:xfrm>
            <a:off x="6061075" y="2106612"/>
            <a:ext cx="522288" cy="5794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821" h="913">
                <a:moveTo>
                  <a:pt x="532" y="96"/>
                </a:moveTo>
                <a:lnTo>
                  <a:pt x="532" y="64"/>
                </a:lnTo>
                <a:lnTo>
                  <a:pt x="532" y="16"/>
                </a:lnTo>
                <a:lnTo>
                  <a:pt x="564" y="0"/>
                </a:lnTo>
                <a:lnTo>
                  <a:pt x="596" y="0"/>
                </a:lnTo>
                <a:lnTo>
                  <a:pt x="628" y="16"/>
                </a:lnTo>
                <a:lnTo>
                  <a:pt x="693" y="32"/>
                </a:lnTo>
                <a:lnTo>
                  <a:pt x="757" y="96"/>
                </a:lnTo>
                <a:lnTo>
                  <a:pt x="773" y="112"/>
                </a:lnTo>
                <a:lnTo>
                  <a:pt x="805" y="144"/>
                </a:lnTo>
                <a:lnTo>
                  <a:pt x="805" y="160"/>
                </a:lnTo>
                <a:lnTo>
                  <a:pt x="821" y="192"/>
                </a:lnTo>
                <a:lnTo>
                  <a:pt x="805" y="208"/>
                </a:lnTo>
                <a:lnTo>
                  <a:pt x="773" y="272"/>
                </a:lnTo>
                <a:lnTo>
                  <a:pt x="709" y="336"/>
                </a:lnTo>
                <a:lnTo>
                  <a:pt x="644" y="416"/>
                </a:lnTo>
                <a:lnTo>
                  <a:pt x="548" y="513"/>
                </a:lnTo>
                <a:lnTo>
                  <a:pt x="451" y="609"/>
                </a:lnTo>
                <a:lnTo>
                  <a:pt x="338" y="689"/>
                </a:lnTo>
                <a:lnTo>
                  <a:pt x="242" y="769"/>
                </a:lnTo>
                <a:lnTo>
                  <a:pt x="145" y="833"/>
                </a:lnTo>
                <a:lnTo>
                  <a:pt x="65" y="881"/>
                </a:lnTo>
                <a:lnTo>
                  <a:pt x="16" y="913"/>
                </a:lnTo>
                <a:lnTo>
                  <a:pt x="0" y="913"/>
                </a:lnTo>
                <a:lnTo>
                  <a:pt x="0" y="897"/>
                </a:lnTo>
                <a:lnTo>
                  <a:pt x="16" y="865"/>
                </a:lnTo>
                <a:lnTo>
                  <a:pt x="81" y="801"/>
                </a:lnTo>
                <a:lnTo>
                  <a:pt x="161" y="721"/>
                </a:lnTo>
                <a:lnTo>
                  <a:pt x="322" y="529"/>
                </a:lnTo>
                <a:lnTo>
                  <a:pt x="387" y="416"/>
                </a:lnTo>
                <a:lnTo>
                  <a:pt x="451" y="320"/>
                </a:lnTo>
                <a:lnTo>
                  <a:pt x="499" y="240"/>
                </a:lnTo>
                <a:lnTo>
                  <a:pt x="532" y="176"/>
                </a:lnTo>
                <a:lnTo>
                  <a:pt x="548" y="128"/>
                </a:lnTo>
                <a:lnTo>
                  <a:pt x="532" y="96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7914" name="Freeform 36"/>
          <p:cNvSpPr/>
          <p:nvPr/>
        </p:nvSpPr>
        <p:spPr bwMode="auto">
          <a:xfrm>
            <a:off x="6297612" y="2605088"/>
            <a:ext cx="796925" cy="1920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255" h="304">
                <a:moveTo>
                  <a:pt x="531" y="64"/>
                </a:moveTo>
                <a:lnTo>
                  <a:pt x="644" y="48"/>
                </a:lnTo>
                <a:lnTo>
                  <a:pt x="756" y="32"/>
                </a:lnTo>
                <a:lnTo>
                  <a:pt x="853" y="16"/>
                </a:lnTo>
                <a:lnTo>
                  <a:pt x="933" y="0"/>
                </a:lnTo>
                <a:lnTo>
                  <a:pt x="1014" y="0"/>
                </a:lnTo>
                <a:lnTo>
                  <a:pt x="1062" y="0"/>
                </a:lnTo>
                <a:lnTo>
                  <a:pt x="1111" y="0"/>
                </a:lnTo>
                <a:lnTo>
                  <a:pt x="1143" y="0"/>
                </a:lnTo>
                <a:lnTo>
                  <a:pt x="1191" y="16"/>
                </a:lnTo>
                <a:lnTo>
                  <a:pt x="1223" y="48"/>
                </a:lnTo>
                <a:lnTo>
                  <a:pt x="1239" y="64"/>
                </a:lnTo>
                <a:lnTo>
                  <a:pt x="1255" y="80"/>
                </a:lnTo>
                <a:lnTo>
                  <a:pt x="1255" y="96"/>
                </a:lnTo>
                <a:lnTo>
                  <a:pt x="1223" y="128"/>
                </a:lnTo>
                <a:lnTo>
                  <a:pt x="1175" y="144"/>
                </a:lnTo>
                <a:lnTo>
                  <a:pt x="1094" y="176"/>
                </a:lnTo>
                <a:lnTo>
                  <a:pt x="982" y="208"/>
                </a:lnTo>
                <a:lnTo>
                  <a:pt x="869" y="224"/>
                </a:lnTo>
                <a:lnTo>
                  <a:pt x="724" y="240"/>
                </a:lnTo>
                <a:lnTo>
                  <a:pt x="579" y="256"/>
                </a:lnTo>
                <a:lnTo>
                  <a:pt x="499" y="272"/>
                </a:lnTo>
                <a:lnTo>
                  <a:pt x="434" y="272"/>
                </a:lnTo>
                <a:lnTo>
                  <a:pt x="370" y="288"/>
                </a:lnTo>
                <a:lnTo>
                  <a:pt x="322" y="288"/>
                </a:lnTo>
                <a:lnTo>
                  <a:pt x="273" y="288"/>
                </a:lnTo>
                <a:lnTo>
                  <a:pt x="241" y="304"/>
                </a:lnTo>
                <a:lnTo>
                  <a:pt x="225" y="304"/>
                </a:lnTo>
                <a:lnTo>
                  <a:pt x="209" y="304"/>
                </a:lnTo>
                <a:lnTo>
                  <a:pt x="193" y="304"/>
                </a:lnTo>
                <a:lnTo>
                  <a:pt x="161" y="288"/>
                </a:lnTo>
                <a:lnTo>
                  <a:pt x="112" y="272"/>
                </a:lnTo>
                <a:lnTo>
                  <a:pt x="80" y="240"/>
                </a:lnTo>
                <a:lnTo>
                  <a:pt x="32" y="224"/>
                </a:lnTo>
                <a:lnTo>
                  <a:pt x="0" y="208"/>
                </a:lnTo>
                <a:lnTo>
                  <a:pt x="0" y="192"/>
                </a:lnTo>
                <a:lnTo>
                  <a:pt x="0" y="176"/>
                </a:lnTo>
                <a:lnTo>
                  <a:pt x="16" y="176"/>
                </a:lnTo>
                <a:lnTo>
                  <a:pt x="32" y="160"/>
                </a:lnTo>
                <a:lnTo>
                  <a:pt x="80" y="160"/>
                </a:lnTo>
                <a:lnTo>
                  <a:pt x="145" y="144"/>
                </a:lnTo>
                <a:lnTo>
                  <a:pt x="209" y="128"/>
                </a:lnTo>
                <a:lnTo>
                  <a:pt x="306" y="112"/>
                </a:lnTo>
                <a:lnTo>
                  <a:pt x="402" y="96"/>
                </a:lnTo>
                <a:lnTo>
                  <a:pt x="531" y="6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7915" name="Freeform 37"/>
          <p:cNvSpPr/>
          <p:nvPr/>
        </p:nvSpPr>
        <p:spPr bwMode="auto">
          <a:xfrm>
            <a:off x="6604000" y="2695575"/>
            <a:ext cx="163512" cy="5302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257" h="833">
                <a:moveTo>
                  <a:pt x="209" y="833"/>
                </a:moveTo>
                <a:lnTo>
                  <a:pt x="48" y="833"/>
                </a:lnTo>
                <a:lnTo>
                  <a:pt x="32" y="416"/>
                </a:lnTo>
                <a:lnTo>
                  <a:pt x="16" y="208"/>
                </a:lnTo>
                <a:lnTo>
                  <a:pt x="0" y="0"/>
                </a:lnTo>
                <a:lnTo>
                  <a:pt x="112" y="48"/>
                </a:lnTo>
                <a:lnTo>
                  <a:pt x="177" y="96"/>
                </a:lnTo>
                <a:lnTo>
                  <a:pt x="241" y="128"/>
                </a:lnTo>
                <a:lnTo>
                  <a:pt x="257" y="128"/>
                </a:lnTo>
                <a:lnTo>
                  <a:pt x="257" y="144"/>
                </a:lnTo>
                <a:lnTo>
                  <a:pt x="257" y="176"/>
                </a:lnTo>
                <a:lnTo>
                  <a:pt x="257" y="208"/>
                </a:lnTo>
                <a:lnTo>
                  <a:pt x="257" y="240"/>
                </a:lnTo>
                <a:lnTo>
                  <a:pt x="241" y="288"/>
                </a:lnTo>
                <a:lnTo>
                  <a:pt x="241" y="320"/>
                </a:lnTo>
                <a:lnTo>
                  <a:pt x="241" y="368"/>
                </a:lnTo>
                <a:lnTo>
                  <a:pt x="225" y="416"/>
                </a:lnTo>
                <a:lnTo>
                  <a:pt x="225" y="480"/>
                </a:lnTo>
                <a:lnTo>
                  <a:pt x="225" y="560"/>
                </a:lnTo>
                <a:lnTo>
                  <a:pt x="225" y="641"/>
                </a:lnTo>
                <a:lnTo>
                  <a:pt x="209" y="737"/>
                </a:lnTo>
                <a:lnTo>
                  <a:pt x="209" y="833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7916" name="Freeform 38"/>
          <p:cNvSpPr/>
          <p:nvPr/>
        </p:nvSpPr>
        <p:spPr bwMode="auto">
          <a:xfrm>
            <a:off x="6532562" y="1435100"/>
            <a:ext cx="295275" cy="2746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</a:cxnLst>
            <a:rect l="l" t="t" r="GT0" b="GT1"/>
            <a:pathLst>
              <a:path w="467" h="432">
                <a:moveTo>
                  <a:pt x="0" y="48"/>
                </a:moveTo>
                <a:lnTo>
                  <a:pt x="16" y="32"/>
                </a:lnTo>
                <a:lnTo>
                  <a:pt x="48" y="16"/>
                </a:lnTo>
                <a:lnTo>
                  <a:pt x="80" y="0"/>
                </a:lnTo>
                <a:lnTo>
                  <a:pt x="145" y="0"/>
                </a:lnTo>
                <a:lnTo>
                  <a:pt x="193" y="0"/>
                </a:lnTo>
                <a:lnTo>
                  <a:pt x="258" y="16"/>
                </a:lnTo>
                <a:lnTo>
                  <a:pt x="306" y="48"/>
                </a:lnTo>
                <a:lnTo>
                  <a:pt x="354" y="80"/>
                </a:lnTo>
                <a:lnTo>
                  <a:pt x="402" y="128"/>
                </a:lnTo>
                <a:lnTo>
                  <a:pt x="435" y="176"/>
                </a:lnTo>
                <a:lnTo>
                  <a:pt x="451" y="208"/>
                </a:lnTo>
                <a:lnTo>
                  <a:pt x="467" y="240"/>
                </a:lnTo>
                <a:lnTo>
                  <a:pt x="451" y="320"/>
                </a:lnTo>
                <a:lnTo>
                  <a:pt x="419" y="400"/>
                </a:lnTo>
                <a:lnTo>
                  <a:pt x="402" y="432"/>
                </a:lnTo>
                <a:lnTo>
                  <a:pt x="370" y="432"/>
                </a:lnTo>
                <a:lnTo>
                  <a:pt x="322" y="432"/>
                </a:lnTo>
                <a:lnTo>
                  <a:pt x="290" y="400"/>
                </a:lnTo>
                <a:lnTo>
                  <a:pt x="241" y="368"/>
                </a:lnTo>
                <a:lnTo>
                  <a:pt x="193" y="320"/>
                </a:lnTo>
                <a:lnTo>
                  <a:pt x="145" y="256"/>
                </a:lnTo>
                <a:lnTo>
                  <a:pt x="97" y="192"/>
                </a:lnTo>
                <a:lnTo>
                  <a:pt x="48" y="144"/>
                </a:lnTo>
                <a:lnTo>
                  <a:pt x="16" y="96"/>
                </a:lnTo>
                <a:lnTo>
                  <a:pt x="0" y="64"/>
                </a:lnTo>
                <a:lnTo>
                  <a:pt x="0" y="48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7917" name="Freeform 39"/>
          <p:cNvSpPr/>
          <p:nvPr/>
        </p:nvSpPr>
        <p:spPr bwMode="auto">
          <a:xfrm>
            <a:off x="5897562" y="3103562"/>
            <a:ext cx="1646238" cy="2635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2592" h="416">
                <a:moveTo>
                  <a:pt x="1674" y="224"/>
                </a:moveTo>
                <a:lnTo>
                  <a:pt x="1642" y="224"/>
                </a:lnTo>
                <a:lnTo>
                  <a:pt x="1594" y="224"/>
                </a:lnTo>
                <a:lnTo>
                  <a:pt x="1529" y="224"/>
                </a:lnTo>
                <a:lnTo>
                  <a:pt x="1465" y="240"/>
                </a:lnTo>
                <a:lnTo>
                  <a:pt x="1400" y="240"/>
                </a:lnTo>
                <a:lnTo>
                  <a:pt x="1320" y="256"/>
                </a:lnTo>
                <a:lnTo>
                  <a:pt x="1239" y="272"/>
                </a:lnTo>
                <a:lnTo>
                  <a:pt x="1143" y="272"/>
                </a:lnTo>
                <a:lnTo>
                  <a:pt x="950" y="304"/>
                </a:lnTo>
                <a:lnTo>
                  <a:pt x="789" y="320"/>
                </a:lnTo>
                <a:lnTo>
                  <a:pt x="644" y="352"/>
                </a:lnTo>
                <a:lnTo>
                  <a:pt x="515" y="368"/>
                </a:lnTo>
                <a:lnTo>
                  <a:pt x="418" y="400"/>
                </a:lnTo>
                <a:lnTo>
                  <a:pt x="322" y="400"/>
                </a:lnTo>
                <a:lnTo>
                  <a:pt x="257" y="416"/>
                </a:lnTo>
                <a:lnTo>
                  <a:pt x="209" y="416"/>
                </a:lnTo>
                <a:lnTo>
                  <a:pt x="129" y="384"/>
                </a:lnTo>
                <a:lnTo>
                  <a:pt x="64" y="336"/>
                </a:lnTo>
                <a:lnTo>
                  <a:pt x="32" y="304"/>
                </a:lnTo>
                <a:lnTo>
                  <a:pt x="0" y="272"/>
                </a:lnTo>
                <a:lnTo>
                  <a:pt x="0" y="256"/>
                </a:lnTo>
                <a:lnTo>
                  <a:pt x="16" y="240"/>
                </a:lnTo>
                <a:lnTo>
                  <a:pt x="32" y="240"/>
                </a:lnTo>
                <a:lnTo>
                  <a:pt x="64" y="240"/>
                </a:lnTo>
                <a:lnTo>
                  <a:pt x="112" y="256"/>
                </a:lnTo>
                <a:lnTo>
                  <a:pt x="129" y="256"/>
                </a:lnTo>
                <a:lnTo>
                  <a:pt x="177" y="240"/>
                </a:lnTo>
                <a:lnTo>
                  <a:pt x="241" y="240"/>
                </a:lnTo>
                <a:lnTo>
                  <a:pt x="322" y="224"/>
                </a:lnTo>
                <a:lnTo>
                  <a:pt x="418" y="224"/>
                </a:lnTo>
                <a:lnTo>
                  <a:pt x="531" y="208"/>
                </a:lnTo>
                <a:lnTo>
                  <a:pt x="660" y="192"/>
                </a:lnTo>
                <a:lnTo>
                  <a:pt x="805" y="176"/>
                </a:lnTo>
                <a:lnTo>
                  <a:pt x="950" y="144"/>
                </a:lnTo>
                <a:lnTo>
                  <a:pt x="1095" y="128"/>
                </a:lnTo>
                <a:lnTo>
                  <a:pt x="1223" y="112"/>
                </a:lnTo>
                <a:lnTo>
                  <a:pt x="1336" y="96"/>
                </a:lnTo>
                <a:lnTo>
                  <a:pt x="1449" y="80"/>
                </a:lnTo>
                <a:lnTo>
                  <a:pt x="1545" y="64"/>
                </a:lnTo>
                <a:lnTo>
                  <a:pt x="1642" y="48"/>
                </a:lnTo>
                <a:lnTo>
                  <a:pt x="1722" y="32"/>
                </a:lnTo>
                <a:lnTo>
                  <a:pt x="1851" y="16"/>
                </a:lnTo>
                <a:lnTo>
                  <a:pt x="1964" y="0"/>
                </a:lnTo>
                <a:lnTo>
                  <a:pt x="2061" y="0"/>
                </a:lnTo>
                <a:lnTo>
                  <a:pt x="2125" y="0"/>
                </a:lnTo>
                <a:lnTo>
                  <a:pt x="2189" y="0"/>
                </a:lnTo>
                <a:lnTo>
                  <a:pt x="2254" y="16"/>
                </a:lnTo>
                <a:lnTo>
                  <a:pt x="2318" y="32"/>
                </a:lnTo>
                <a:lnTo>
                  <a:pt x="2383" y="64"/>
                </a:lnTo>
                <a:lnTo>
                  <a:pt x="2447" y="96"/>
                </a:lnTo>
                <a:lnTo>
                  <a:pt x="2495" y="128"/>
                </a:lnTo>
                <a:lnTo>
                  <a:pt x="2544" y="160"/>
                </a:lnTo>
                <a:lnTo>
                  <a:pt x="2576" y="192"/>
                </a:lnTo>
                <a:lnTo>
                  <a:pt x="2576" y="224"/>
                </a:lnTo>
                <a:lnTo>
                  <a:pt x="2592" y="240"/>
                </a:lnTo>
                <a:lnTo>
                  <a:pt x="2592" y="256"/>
                </a:lnTo>
                <a:lnTo>
                  <a:pt x="2576" y="272"/>
                </a:lnTo>
                <a:lnTo>
                  <a:pt x="2544" y="272"/>
                </a:lnTo>
                <a:lnTo>
                  <a:pt x="2511" y="272"/>
                </a:lnTo>
                <a:lnTo>
                  <a:pt x="2479" y="272"/>
                </a:lnTo>
                <a:lnTo>
                  <a:pt x="2415" y="272"/>
                </a:lnTo>
                <a:lnTo>
                  <a:pt x="2350" y="256"/>
                </a:lnTo>
                <a:lnTo>
                  <a:pt x="2286" y="256"/>
                </a:lnTo>
                <a:lnTo>
                  <a:pt x="2189" y="256"/>
                </a:lnTo>
                <a:lnTo>
                  <a:pt x="2109" y="240"/>
                </a:lnTo>
                <a:lnTo>
                  <a:pt x="2028" y="240"/>
                </a:lnTo>
                <a:lnTo>
                  <a:pt x="1883" y="224"/>
                </a:lnTo>
                <a:lnTo>
                  <a:pt x="1771" y="224"/>
                </a:lnTo>
                <a:lnTo>
                  <a:pt x="1674" y="22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7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7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7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7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7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7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01" grpId="0"/>
      <p:bldP spid="37903" grpId="0"/>
      <p:bldP spid="37906" grpId="0"/>
      <p:bldP spid="37907" grpId="0"/>
      <p:bldP spid="37908" grpId="0"/>
      <p:bldP spid="3790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38" name="表格 1"/>
          <p:cNvGraphicFramePr>
            <a:graphicFrameLocks noGrp="1"/>
          </p:cNvGraphicFramePr>
          <p:nvPr/>
        </p:nvGraphicFramePr>
        <p:xfrm>
          <a:off x="1343025" y="3144838"/>
          <a:ext cx="1449387" cy="733424"/>
        </p:xfrm>
        <a:graphic>
          <a:graphicData uri="http://schemas.openxmlformats.org/drawingml/2006/table">
            <a:tbl>
              <a:tblPr/>
              <a:tblGrid>
                <a:gridCol w="369888"/>
                <a:gridCol w="358775"/>
                <a:gridCol w="360362"/>
                <a:gridCol w="360362"/>
              </a:tblGrid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39955" name="组合 15"/>
          <p:cNvGrpSpPr/>
          <p:nvPr/>
        </p:nvGrpSpPr>
        <p:grpSpPr>
          <a:xfrm>
            <a:off x="611188" y="1722438"/>
            <a:ext cx="5191125" cy="828675"/>
            <a:chOff x="755576" y="2372319"/>
            <a:chExt cx="5193515" cy="830384"/>
          </a:xfrm>
        </p:grpSpPr>
        <p:sp>
          <p:nvSpPr>
            <p:cNvPr id="40015" name="矩形 16"/>
            <p:cNvSpPr/>
            <p:nvPr/>
          </p:nvSpPr>
          <p:spPr>
            <a:xfrm>
              <a:off x="1378588" y="2372319"/>
              <a:ext cx="4570503" cy="40046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defTabSz="914400" eaLnBrk="1" hangingPunct="1"/>
              <a:r>
                <a:rPr lang="en-US" altLang="zh-CN" sz="2000" b="1">
                  <a:solidFill>
                    <a:srgbClr val="000000"/>
                  </a:solidFill>
                  <a:latin typeface="方正姚体" pitchFamily="2" charset="-122"/>
                  <a:ea typeface="方正姚体" pitchFamily="2" charset="-122"/>
                </a:rPr>
                <a:t>kàn pīn  yīn   xiě    cí    yǔ</a:t>
              </a:r>
            </a:p>
          </p:txBody>
        </p:sp>
        <p:sp>
          <p:nvSpPr>
            <p:cNvPr id="40016" name="矩形 17"/>
            <p:cNvSpPr/>
            <p:nvPr/>
          </p:nvSpPr>
          <p:spPr>
            <a:xfrm>
              <a:off x="755576" y="2741038"/>
              <a:ext cx="4572000" cy="46166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defTabSz="914400" eaLnBrk="1" hangingPunct="1"/>
              <a:r>
                <a:rPr lang="zh-CN" altLang="en-US" sz="2400" b="1">
                  <a:solidFill>
                    <a:srgbClr val="000000"/>
                  </a:solidFill>
                  <a:latin typeface="Arial" pitchFamily="34" charset="0"/>
                </a:rPr>
                <a:t>       看  拼  音  写  词  语。</a:t>
              </a:r>
            </a:p>
          </p:txBody>
        </p:sp>
      </p:grpSp>
      <p:graphicFrame>
        <p:nvGraphicFramePr>
          <p:cNvPr id="39956" name="表格 5"/>
          <p:cNvGraphicFramePr>
            <a:graphicFrameLocks noGrp="1"/>
          </p:cNvGraphicFramePr>
          <p:nvPr/>
        </p:nvGraphicFramePr>
        <p:xfrm>
          <a:off x="3205162" y="3155950"/>
          <a:ext cx="1449387" cy="733424"/>
        </p:xfrm>
        <a:graphic>
          <a:graphicData uri="http://schemas.openxmlformats.org/drawingml/2006/table">
            <a:tbl>
              <a:tblPr/>
              <a:tblGrid>
                <a:gridCol w="369888"/>
                <a:gridCol w="358775"/>
                <a:gridCol w="360362"/>
                <a:gridCol w="360362"/>
              </a:tblGrid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39973" name="表格 6"/>
          <p:cNvGraphicFramePr>
            <a:graphicFrameLocks noGrp="1"/>
          </p:cNvGraphicFramePr>
          <p:nvPr/>
        </p:nvGraphicFramePr>
        <p:xfrm>
          <a:off x="5078412" y="3155950"/>
          <a:ext cx="1449387" cy="733424"/>
        </p:xfrm>
        <a:graphic>
          <a:graphicData uri="http://schemas.openxmlformats.org/drawingml/2006/table">
            <a:tbl>
              <a:tblPr/>
              <a:tblGrid>
                <a:gridCol w="369888"/>
                <a:gridCol w="358775"/>
                <a:gridCol w="360362"/>
                <a:gridCol w="360362"/>
              </a:tblGrid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39990" name="表格 7"/>
          <p:cNvGraphicFramePr>
            <a:graphicFrameLocks noGrp="1"/>
          </p:cNvGraphicFramePr>
          <p:nvPr/>
        </p:nvGraphicFramePr>
        <p:xfrm>
          <a:off x="6878638" y="3155950"/>
          <a:ext cx="1449387" cy="733424"/>
        </p:xfrm>
        <a:graphic>
          <a:graphicData uri="http://schemas.openxmlformats.org/drawingml/2006/table">
            <a:tbl>
              <a:tblPr/>
              <a:tblGrid>
                <a:gridCol w="369888"/>
                <a:gridCol w="358775"/>
                <a:gridCol w="360362"/>
                <a:gridCol w="360362"/>
              </a:tblGrid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0007" name="矩形 2"/>
          <p:cNvSpPr/>
          <p:nvPr/>
        </p:nvSpPr>
        <p:spPr>
          <a:xfrm>
            <a:off x="1439862" y="2638425"/>
            <a:ext cx="6865938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defTabSz="914400" eaLnBrk="1" hangingPunct="1"/>
            <a:r>
              <a:rPr lang="en-US" altLang="zh-CN" sz="2400" b="1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</a:rPr>
              <a:t>yí kuài             fēi cháng             jìn  rù         kōng shǒu</a:t>
            </a:r>
          </a:p>
        </p:txBody>
      </p:sp>
      <p:sp>
        <p:nvSpPr>
          <p:cNvPr id="40008" name="矩形 9"/>
          <p:cNvSpPr/>
          <p:nvPr/>
        </p:nvSpPr>
        <p:spPr>
          <a:xfrm>
            <a:off x="6927850" y="3197225"/>
            <a:ext cx="1374775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defTabSz="914400" eaLnBrk="1" hangingPunct="1"/>
            <a:r>
              <a:rPr lang="zh-CN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空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手</a:t>
            </a:r>
            <a:endParaRPr lang="zh-CN" altLang="en-US" sz="3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0009" name="矩形 10"/>
          <p:cNvSpPr/>
          <p:nvPr/>
        </p:nvSpPr>
        <p:spPr>
          <a:xfrm>
            <a:off x="1368425" y="3155950"/>
            <a:ext cx="1343025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defTabSz="914400" eaLnBrk="1" hangingPunct="1"/>
            <a:r>
              <a:rPr lang="zh-CN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一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块</a:t>
            </a:r>
            <a:endParaRPr lang="zh-CN" altLang="en-US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0010" name="矩形 11"/>
          <p:cNvSpPr/>
          <p:nvPr/>
        </p:nvSpPr>
        <p:spPr>
          <a:xfrm>
            <a:off x="3286125" y="3170238"/>
            <a:ext cx="1343025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defTabSz="914400" eaLnBrk="1" hangingPunct="1"/>
            <a:r>
              <a:rPr lang="zh-CN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非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常</a:t>
            </a:r>
            <a:endParaRPr lang="zh-CN" altLang="en-US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0011" name="矩形 12"/>
          <p:cNvSpPr/>
          <p:nvPr/>
        </p:nvSpPr>
        <p:spPr>
          <a:xfrm>
            <a:off x="5111750" y="3170238"/>
            <a:ext cx="1343025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defTabSz="914400" eaLnBrk="1" hangingPunct="1"/>
            <a:r>
              <a:rPr lang="zh-CN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进</a:t>
            </a:r>
            <a:r>
              <a:rPr lang="en-US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zh-CN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入</a:t>
            </a:r>
            <a:endParaRPr lang="zh-CN" altLang="en-US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40012" name="组合 15"/>
          <p:cNvGrpSpPr/>
          <p:nvPr/>
        </p:nvGrpSpPr>
        <p:grpSpPr>
          <a:xfrm>
            <a:off x="490538" y="809625"/>
            <a:ext cx="2097088" cy="711200"/>
            <a:chOff x="5241154" y="711201"/>
            <a:chExt cx="2364750" cy="801612"/>
          </a:xfrm>
        </p:grpSpPr>
        <p:pic>
          <p:nvPicPr>
            <p:cNvPr id="40013" name="Picture 23" descr="E:\各版本共用文件\0未分类文件\图片\气泡\2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41154" y="711201"/>
              <a:ext cx="2364750" cy="801612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40014" name="矩形 15"/>
            <p:cNvSpPr/>
            <p:nvPr/>
          </p:nvSpPr>
          <p:spPr>
            <a:xfrm>
              <a:off x="5629753" y="753715"/>
              <a:ext cx="1615406" cy="707709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练一练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0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008" grpId="0"/>
      <p:bldP spid="40009" grpId="0"/>
      <p:bldP spid="40010" grpId="0"/>
      <p:bldP spid="400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569912" y="604838"/>
            <a:ext cx="2387600" cy="541338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</a:pPr>
            <a:r>
              <a:rPr lang="zh-CN" altLang="en-US" sz="3200" b="1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指导朗读</a:t>
            </a:r>
          </a:p>
        </p:txBody>
      </p:sp>
      <p:sp>
        <p:nvSpPr>
          <p:cNvPr id="40963" name="矩形 11"/>
          <p:cNvSpPr>
            <a:spLocks noChangeArrowheads="1"/>
          </p:cNvSpPr>
          <p:nvPr/>
        </p:nvSpPr>
        <p:spPr bwMode="auto">
          <a:xfrm>
            <a:off x="1055688" y="1851682"/>
            <a:ext cx="7057137" cy="1372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800" b="1" dirty="0">
                <a:latin typeface="宋体" pitchFamily="2" charset="-122"/>
              </a:rPr>
              <a:t>有感情地朗读课文，读出小猴子由高兴到失落的感情变化</a:t>
            </a:r>
            <a:r>
              <a:rPr lang="zh-CN" altLang="en-US" sz="2800" b="1" dirty="0" smtClean="0">
                <a:latin typeface="宋体" pitchFamily="2" charset="-122"/>
              </a:rPr>
              <a:t>。 </a:t>
            </a:r>
            <a:endParaRPr lang="zh-CN" altLang="en-US" sz="2800" b="1" dirty="0">
              <a:latin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矩形 11"/>
          <p:cNvSpPr/>
          <p:nvPr/>
        </p:nvSpPr>
        <p:spPr>
          <a:xfrm>
            <a:off x="1055688" y="1717675"/>
            <a:ext cx="7050088" cy="6381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初读课文后，你感受到了什么？</a:t>
            </a:r>
          </a:p>
        </p:txBody>
      </p:sp>
      <p:sp>
        <p:nvSpPr>
          <p:cNvPr id="41987" name="矩形 11"/>
          <p:cNvSpPr/>
          <p:nvPr/>
        </p:nvSpPr>
        <p:spPr>
          <a:xfrm>
            <a:off x="1139825" y="2463800"/>
            <a:ext cx="7205662" cy="2032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723900"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</a:rPr>
              <a:t>示例：初读课文后，我感受到了做事情如果没有明确的目的，三心二意，将会一事无成。</a:t>
            </a:r>
          </a:p>
        </p:txBody>
      </p:sp>
      <p:grpSp>
        <p:nvGrpSpPr>
          <p:cNvPr id="41988" name="组合 3"/>
          <p:cNvGrpSpPr/>
          <p:nvPr/>
        </p:nvGrpSpPr>
        <p:grpSpPr>
          <a:xfrm>
            <a:off x="603250" y="1063625"/>
            <a:ext cx="2125662" cy="522288"/>
            <a:chOff x="638175" y="996434"/>
            <a:chExt cx="2125697" cy="523220"/>
          </a:xfrm>
        </p:grpSpPr>
        <p:sp>
          <p:nvSpPr>
            <p:cNvPr id="41989" name="矩形 2"/>
            <p:cNvSpPr/>
            <p:nvPr/>
          </p:nvSpPr>
          <p:spPr>
            <a:xfrm>
              <a:off x="1142915" y="996434"/>
              <a:ext cx="1620957" cy="523220"/>
            </a:xfrm>
            <a:prstGeom prst="rect">
              <a:avLst/>
            </a:prstGeom>
            <a:solidFill>
              <a:srgbClr val="FFFFFF"/>
            </a:solidFill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800" b="1" dirty="0">
                  <a:latin typeface="微软雅黑" pitchFamily="34" charset="-122"/>
                  <a:ea typeface="微软雅黑" pitchFamily="34" charset="-122"/>
                </a:rPr>
                <a:t>课堂小结</a:t>
              </a:r>
            </a:p>
          </p:txBody>
        </p:sp>
        <p:grpSp>
          <p:nvGrpSpPr>
            <p:cNvPr id="41992" name="圆角矩形 8"/>
            <p:cNvGrpSpPr/>
            <p:nvPr/>
          </p:nvGrpSpPr>
          <p:grpSpPr>
            <a:xfrm>
              <a:off x="626237" y="1011828"/>
              <a:ext cx="615706" cy="470230"/>
              <a:chOff x="591312" y="1078992"/>
              <a:chExt cx="615696" cy="469392"/>
            </a:xfrm>
          </p:grpSpPr>
          <p:pic>
            <p:nvPicPr>
              <p:cNvPr id="41990" name="圆角矩形 8"/>
              <p:cNvPicPr/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91312" y="1078992"/>
                <a:ext cx="615696" cy="469392"/>
              </a:xfrm>
              <a:prstGeom prst="rect">
                <a:avLst/>
              </a:prstGeom>
              <a:noFill/>
              <a:ln>
                <a:miter lim="800000"/>
              </a:ln>
            </p:spPr>
          </p:pic>
          <p:sp>
            <p:nvSpPr>
              <p:cNvPr id="41991" name="矩形 41990"/>
              <p:cNvSpPr/>
              <p:nvPr/>
            </p:nvSpPr>
            <p:spPr>
              <a:xfrm>
                <a:off x="616401" y="1103161"/>
                <a:ext cx="564154" cy="422715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kern="12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节日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字体下载：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www.ypppt.com/ziti/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www.ypppt.com/gushi/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课件：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1"/>
              </a:rPr>
              <a:t>www.ypppt.com/kejian/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757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1"/>
          <p:cNvSpPr/>
          <p:nvPr/>
        </p:nvSpPr>
        <p:spPr>
          <a:xfrm>
            <a:off x="823912" y="3517900"/>
            <a:ext cx="7605712" cy="1200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       有一只小猴子高高兴兴地下山了，可是等他回家的时候，他两手空空，这是怎么一回事呢？让我们走进课文一起看一看吧。</a:t>
            </a:r>
          </a:p>
        </p:txBody>
      </p:sp>
      <p:pic>
        <p:nvPicPr>
          <p:cNvPr id="10243" name="Picture 22" descr="http://www.zxxk.com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2088" y="890588"/>
            <a:ext cx="3762375" cy="262731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" name="文本框 1"/>
          <p:cNvSpPr txBox="1"/>
          <p:nvPr/>
        </p:nvSpPr>
        <p:spPr>
          <a:xfrm>
            <a:off x="251520" y="26749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4"/>
          <p:cNvSpPr/>
          <p:nvPr/>
        </p:nvSpPr>
        <p:spPr>
          <a:xfrm>
            <a:off x="741362" y="692150"/>
            <a:ext cx="7691438" cy="23082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627062"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猴子：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三种类人猿灵长目动物的成员，灵长目是动物界的种群。猴子一般大脑发达，眼眶朝向前方，眶间距窄，手和脚的趾（指）分开，大拇指灵活，多数能与其他趾（指）对握。</a:t>
            </a:r>
          </a:p>
        </p:txBody>
      </p:sp>
      <p:pic>
        <p:nvPicPr>
          <p:cNvPr id="12291" name="Picture 7" descr="http://www.zxxk.co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7712" y="2955925"/>
            <a:ext cx="2619375" cy="1766888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4"/>
          <p:cNvSpPr/>
          <p:nvPr/>
        </p:nvSpPr>
        <p:spPr>
          <a:xfrm>
            <a:off x="863600" y="1227138"/>
            <a:ext cx="7416800" cy="547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81367" tIns="181367" rIns="181367" bIns="181367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defTabSz="1600200" eaLnBrk="1" hangingPunct="1">
              <a:lnSpc>
                <a:spcPct val="150000"/>
              </a:lnSpc>
              <a:spcAft>
                <a:spcPct val="35000"/>
              </a:spcAft>
            </a:pP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听范读，边听边画出文中的生字，注意生字的读音。</a:t>
            </a:r>
          </a:p>
        </p:txBody>
      </p:sp>
      <p:pic>
        <p:nvPicPr>
          <p:cNvPr id="13315" name="Picture 14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4900" y="1860550"/>
            <a:ext cx="4394200" cy="2549525"/>
          </a:xfrm>
          <a:prstGeom prst="rect">
            <a:avLst/>
          </a:prstGeom>
          <a:noFill/>
          <a:ln>
            <a:noFill/>
            <a:miter lim="800000"/>
          </a:ln>
          <a:effectLst/>
        </p:spPr>
      </p:pic>
      <p:sp>
        <p:nvSpPr>
          <p:cNvPr id="13316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569912" y="604838"/>
            <a:ext cx="2387600" cy="541338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</a:pPr>
            <a:r>
              <a:rPr lang="zh-CN" altLang="en-US" sz="3200" b="1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初读感知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任意多边形 6"/>
          <p:cNvSpPr/>
          <p:nvPr/>
        </p:nvSpPr>
        <p:spPr bwMode="auto">
          <a:xfrm>
            <a:off x="963612" y="1247775"/>
            <a:ext cx="7150100" cy="3389312"/>
          </a:xfrm>
          <a:custGeom>
            <a:avLst/>
            <a:gdLst>
              <a:gd name="connsiteX0" fmla="*/ 0 w 7150138"/>
              <a:gd name="connsiteY0" fmla="*/ 451959 h 4519594"/>
              <a:gd name="connsiteX1" fmla="*/ 451959 w 7150138"/>
              <a:gd name="connsiteY1" fmla="*/ 0 h 4519594"/>
              <a:gd name="connsiteX2" fmla="*/ 6698179 w 7150138"/>
              <a:gd name="connsiteY2" fmla="*/ 0 h 4519594"/>
              <a:gd name="connsiteX3" fmla="*/ 7150138 w 7150138"/>
              <a:gd name="connsiteY3" fmla="*/ 451959 h 4519594"/>
              <a:gd name="connsiteX4" fmla="*/ 7150138 w 7150138"/>
              <a:gd name="connsiteY4" fmla="*/ 4067635 h 4519594"/>
              <a:gd name="connsiteX5" fmla="*/ 6698179 w 7150138"/>
              <a:gd name="connsiteY5" fmla="*/ 4519594 h 4519594"/>
              <a:gd name="connsiteX6" fmla="*/ 451959 w 7150138"/>
              <a:gd name="connsiteY6" fmla="*/ 4519594 h 4519594"/>
              <a:gd name="connsiteX7" fmla="*/ 0 w 7150138"/>
              <a:gd name="connsiteY7" fmla="*/ 4067635 h 4519594"/>
              <a:gd name="connsiteX8" fmla="*/ 0 w 7150138"/>
              <a:gd name="connsiteY8" fmla="*/ 451959 h 4519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50138" h="4519594">
                <a:moveTo>
                  <a:pt x="0" y="451959"/>
                </a:moveTo>
                <a:cubicBezTo>
                  <a:pt x="0" y="202349"/>
                  <a:pt x="202349" y="0"/>
                  <a:pt x="451959" y="0"/>
                </a:cubicBezTo>
                <a:lnTo>
                  <a:pt x="6698179" y="0"/>
                </a:lnTo>
                <a:cubicBezTo>
                  <a:pt x="6947789" y="0"/>
                  <a:pt x="7150138" y="202349"/>
                  <a:pt x="7150138" y="451959"/>
                </a:cubicBezTo>
                <a:lnTo>
                  <a:pt x="7150138" y="4067635"/>
                </a:lnTo>
                <a:cubicBezTo>
                  <a:pt x="7150138" y="4317245"/>
                  <a:pt x="6947789" y="4519594"/>
                  <a:pt x="6698179" y="4519594"/>
                </a:cubicBezTo>
                <a:lnTo>
                  <a:pt x="451959" y="4519594"/>
                </a:lnTo>
                <a:cubicBezTo>
                  <a:pt x="202349" y="4519594"/>
                  <a:pt x="0" y="4317245"/>
                  <a:pt x="0" y="4067635"/>
                </a:cubicBezTo>
                <a:lnTo>
                  <a:pt x="0" y="451959"/>
                </a:lnTo>
                <a:close/>
              </a:path>
            </a:pathLst>
          </a:custGeom>
          <a:noFill/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256032" tIns="256032" rIns="256032" bIns="3419748" anchor="ctr">
            <a:scene3d>
              <a:camera prst="isometricOffAxis1Right"/>
              <a:lightRig rig="threePt" dir="t"/>
            </a:scene3d>
          </a:bodyPr>
          <a:lstStyle/>
          <a:p>
            <a:pPr marL="0" marR="0" lvl="0" indent="0" algn="l" defTabSz="16002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339" name="任意多边形 7"/>
          <p:cNvSpPr/>
          <p:nvPr/>
        </p:nvSpPr>
        <p:spPr bwMode="auto">
          <a:xfrm>
            <a:off x="1125538" y="2084388"/>
            <a:ext cx="6826250" cy="2235200"/>
          </a:xfrm>
          <a:custGeom>
            <a:avLst/>
            <a:gdLst>
              <a:gd name="connsiteX0" fmla="*/ 0 w 6826475"/>
              <a:gd name="connsiteY0" fmla="*/ 297922 h 2979224"/>
              <a:gd name="connsiteX1" fmla="*/ 297922 w 6826475"/>
              <a:gd name="connsiteY1" fmla="*/ 0 h 2979224"/>
              <a:gd name="connsiteX2" fmla="*/ 6528553 w 6826475"/>
              <a:gd name="connsiteY2" fmla="*/ 0 h 2979224"/>
              <a:gd name="connsiteX3" fmla="*/ 6826475 w 6826475"/>
              <a:gd name="connsiteY3" fmla="*/ 297922 h 2979224"/>
              <a:gd name="connsiteX4" fmla="*/ 6826475 w 6826475"/>
              <a:gd name="connsiteY4" fmla="*/ 2681302 h 2979224"/>
              <a:gd name="connsiteX5" fmla="*/ 6528553 w 6826475"/>
              <a:gd name="connsiteY5" fmla="*/ 2979224 h 2979224"/>
              <a:gd name="connsiteX6" fmla="*/ 297922 w 6826475"/>
              <a:gd name="connsiteY6" fmla="*/ 2979224 h 2979224"/>
              <a:gd name="connsiteX7" fmla="*/ 0 w 6826475"/>
              <a:gd name="connsiteY7" fmla="*/ 2681302 h 2979224"/>
              <a:gd name="connsiteX8" fmla="*/ 0 w 6826475"/>
              <a:gd name="connsiteY8" fmla="*/ 297922 h 2979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26475" h="2979224">
                <a:moveTo>
                  <a:pt x="0" y="297922"/>
                </a:moveTo>
                <a:cubicBezTo>
                  <a:pt x="0" y="133384"/>
                  <a:pt x="133384" y="0"/>
                  <a:pt x="297922" y="0"/>
                </a:cubicBezTo>
                <a:lnTo>
                  <a:pt x="6528553" y="0"/>
                </a:lnTo>
                <a:cubicBezTo>
                  <a:pt x="6693091" y="0"/>
                  <a:pt x="6826475" y="133384"/>
                  <a:pt x="6826475" y="297922"/>
                </a:cubicBezTo>
                <a:lnTo>
                  <a:pt x="6826475" y="2681302"/>
                </a:lnTo>
                <a:cubicBezTo>
                  <a:pt x="6826475" y="2845840"/>
                  <a:pt x="6693091" y="2979224"/>
                  <a:pt x="6528553" y="2979224"/>
                </a:cubicBezTo>
                <a:lnTo>
                  <a:pt x="297922" y="2979224"/>
                </a:lnTo>
                <a:cubicBezTo>
                  <a:pt x="133384" y="2979224"/>
                  <a:pt x="0" y="2845840"/>
                  <a:pt x="0" y="2681302"/>
                </a:cubicBezTo>
                <a:lnTo>
                  <a:pt x="0" y="297922"/>
                </a:lnTo>
                <a:close/>
              </a:path>
            </a:pathLst>
          </a:custGeom>
          <a:noFill/>
        </p:spPr>
        <p:style>
          <a:lnRef idx="0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05038" tIns="105038" rIns="105038" bIns="105038" anchor="ctr"/>
          <a:lstStyle/>
          <a:p>
            <a:pPr marL="0" marR="0" lvl="0" indent="800100" algn="l" defTabSz="12446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340" name="矩形 2"/>
          <p:cNvSpPr/>
          <p:nvPr/>
        </p:nvSpPr>
        <p:spPr>
          <a:xfrm>
            <a:off x="992188" y="1989138"/>
            <a:ext cx="7218362" cy="13747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714375" defTabSz="1244600" eaLnBrk="1" hangingPunct="1">
              <a:lnSpc>
                <a:spcPct val="150000"/>
              </a:lnSpc>
              <a:spcAft>
                <a:spcPct val="3500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</a:rPr>
              <a:t>请同学们自由朗读课文，努力读准字音、读通句子。</a:t>
            </a:r>
            <a:endParaRPr lang="en-US" altLang="zh-CN" sz="28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</a:endParaRPr>
          </a:p>
        </p:txBody>
      </p:sp>
      <p:grpSp>
        <p:nvGrpSpPr>
          <p:cNvPr id="14341" name="组合 5"/>
          <p:cNvGrpSpPr/>
          <p:nvPr/>
        </p:nvGrpSpPr>
        <p:grpSpPr>
          <a:xfrm>
            <a:off x="923925" y="946150"/>
            <a:ext cx="2287588" cy="831850"/>
            <a:chOff x="924035" y="907522"/>
            <a:chExt cx="2287080" cy="832905"/>
          </a:xfrm>
        </p:grpSpPr>
        <p:grpSp>
          <p:nvGrpSpPr>
            <p:cNvPr id="14342" name="组合 4"/>
            <p:cNvGrpSpPr/>
            <p:nvPr/>
          </p:nvGrpSpPr>
          <p:grpSpPr>
            <a:xfrm>
              <a:off x="924035" y="907522"/>
              <a:ext cx="2287080" cy="832905"/>
              <a:chOff x="1314217" y="754602"/>
              <a:chExt cx="2287080" cy="832905"/>
            </a:xfrm>
          </p:grpSpPr>
          <p:pic>
            <p:nvPicPr>
              <p:cNvPr id="14346" name="Picture 10" descr="C:\Users\Administrator\Desktop\绿.png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14219" y="1333230"/>
                <a:ext cx="2287078" cy="254277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</p:pic>
          <p:pic>
            <p:nvPicPr>
              <p:cNvPr id="14347" name="Picture 6"/>
              <p:cNvPicPr>
                <a:picLocks noChangeAspect="1"/>
              </p:cNvPicPr>
              <p:nvPr/>
            </p:nvPicPr>
            <p:blipFill>
              <a:blip r:embed="rId3" cstate="email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14217" y="754602"/>
                <a:ext cx="619094" cy="788399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</p:pic>
        </p:grpSp>
        <p:grpSp>
          <p:nvGrpSpPr>
            <p:cNvPr id="14345" name="圆角矩形 16"/>
            <p:cNvGrpSpPr/>
            <p:nvPr/>
          </p:nvGrpSpPr>
          <p:grpSpPr>
            <a:xfrm>
              <a:off x="1487409" y="1064947"/>
              <a:ext cx="1663838" cy="537128"/>
              <a:chOff x="1487424" y="1103376"/>
              <a:chExt cx="1664208" cy="536448"/>
            </a:xfrm>
          </p:grpSpPr>
          <p:pic>
            <p:nvPicPr>
              <p:cNvPr id="14343" name="圆角矩形 16"/>
              <p:cNvPicPr/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487424" y="1103376"/>
                <a:ext cx="1664208" cy="536448"/>
              </a:xfrm>
              <a:prstGeom prst="rect">
                <a:avLst/>
              </a:prstGeom>
              <a:noFill/>
              <a:ln>
                <a:miter lim="800000"/>
              </a:ln>
            </p:spPr>
          </p:pic>
          <p:sp>
            <p:nvSpPr>
              <p:cNvPr id="14344" name="矩形 14343"/>
              <p:cNvSpPr/>
              <p:nvPr/>
            </p:nvSpPr>
            <p:spPr>
              <a:xfrm>
                <a:off x="1511893" y="1132219"/>
                <a:ext cx="1616558" cy="478738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defTabSz="1600200" eaLnBrk="1" hangingPunct="1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zh-CN" altLang="en-US" sz="2800" b="1" dirty="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自读提示</a:t>
                </a:r>
                <a:endParaRPr lang="zh-CN" altLang="en-US" sz="2800" b="1" dirty="0">
                  <a:solidFill>
                    <a:srgbClr val="000000"/>
                  </a:solidFill>
                </a:endParaRPr>
              </a:p>
            </p:txBody>
          </p:sp>
        </p:grpSp>
      </p:grp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任意多边形 32"/>
          <p:cNvSpPr/>
          <p:nvPr/>
        </p:nvSpPr>
        <p:spPr>
          <a:xfrm>
            <a:off x="1004888" y="2268538"/>
            <a:ext cx="7339012" cy="863600"/>
          </a:xfrm>
          <a:custGeom>
            <a:avLst/>
            <a:gdLst>
              <a:gd name="connsiteX0" fmla="*/ 0 w 6799134"/>
              <a:gd name="connsiteY0" fmla="*/ 0 h 976260"/>
              <a:gd name="connsiteX1" fmla="*/ 6799134 w 6799134"/>
              <a:gd name="connsiteY1" fmla="*/ 0 h 976260"/>
              <a:gd name="connsiteX2" fmla="*/ 6799134 w 6799134"/>
              <a:gd name="connsiteY2" fmla="*/ 976260 h 976260"/>
              <a:gd name="connsiteX3" fmla="*/ 0 w 6799134"/>
              <a:gd name="connsiteY3" fmla="*/ 976260 h 976260"/>
              <a:gd name="connsiteX4" fmla="*/ 0 w 6799134"/>
              <a:gd name="connsiteY4" fmla="*/ 0 h 97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99134" h="976259">
                <a:moveTo>
                  <a:pt x="0" y="0"/>
                </a:moveTo>
                <a:lnTo>
                  <a:pt x="6799134" y="0"/>
                </a:lnTo>
                <a:lnTo>
                  <a:pt x="6799134" y="976260"/>
                </a:lnTo>
                <a:lnTo>
                  <a:pt x="0" y="97626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37160" tIns="137160" rIns="137160" bIns="13716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812800" defTabSz="1600200" eaLnBrk="1" hangingPunct="1">
              <a:lnSpc>
                <a:spcPct val="150000"/>
              </a:lnSpc>
              <a:spcAft>
                <a:spcPct val="3500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指名读课文，同学互评：字音是否正确，句子是否通顺。  </a:t>
            </a:r>
            <a:endParaRPr lang="zh-CN" altLang="en-US" sz="2800" dirty="0">
              <a:solidFill>
                <a:srgbClr val="000000"/>
              </a:solidFill>
              <a:latin typeface="宋体" pitchFamily="2" charset="-122"/>
            </a:endParaRPr>
          </a:p>
        </p:txBody>
      </p:sp>
      <p:grpSp>
        <p:nvGrpSpPr>
          <p:cNvPr id="15363" name="组合 1"/>
          <p:cNvGrpSpPr/>
          <p:nvPr/>
        </p:nvGrpSpPr>
        <p:grpSpPr>
          <a:xfrm>
            <a:off x="541338" y="1044575"/>
            <a:ext cx="2846388" cy="693738"/>
            <a:chOff x="3739606" y="1084755"/>
            <a:chExt cx="2845344" cy="693772"/>
          </a:xfrm>
        </p:grpSpPr>
        <p:pic>
          <p:nvPicPr>
            <p:cNvPr id="15364" name="Picture 8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39606" y="1084755"/>
              <a:ext cx="511649" cy="68835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grpSp>
          <p:nvGrpSpPr>
            <p:cNvPr id="15365" name="组合 10"/>
            <p:cNvGrpSpPr/>
            <p:nvPr/>
          </p:nvGrpSpPr>
          <p:grpSpPr>
            <a:xfrm>
              <a:off x="4200604" y="1096470"/>
              <a:ext cx="2384346" cy="682057"/>
              <a:chOff x="847804" y="1058370"/>
              <a:chExt cx="2384346" cy="682057"/>
            </a:xfrm>
          </p:grpSpPr>
          <p:pic>
            <p:nvPicPr>
              <p:cNvPr id="15366" name="Picture 10" descr="C:\Users\Administrator\Desktop\绿.png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24037" y="1486150"/>
                <a:ext cx="2287078" cy="254277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</p:pic>
          <p:grpSp>
            <p:nvGrpSpPr>
              <p:cNvPr id="15369" name="圆角矩形 12"/>
              <p:cNvGrpSpPr/>
              <p:nvPr/>
            </p:nvGrpSpPr>
            <p:grpSpPr>
              <a:xfrm>
                <a:off x="845044" y="1056689"/>
                <a:ext cx="2388756" cy="530378"/>
                <a:chOff x="999744" y="1054608"/>
                <a:chExt cx="2389632" cy="530352"/>
              </a:xfrm>
            </p:grpSpPr>
            <p:pic>
              <p:nvPicPr>
                <p:cNvPr id="15367" name="圆角矩形 12"/>
                <p:cNvPicPr/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99744" y="1054608"/>
                  <a:ext cx="2389632" cy="530352"/>
                </a:xfrm>
                <a:prstGeom prst="rect">
                  <a:avLst/>
                </a:prstGeom>
                <a:noFill/>
                <a:ln>
                  <a:miter lim="800000"/>
                </a:ln>
              </p:spPr>
            </p:pic>
            <p:sp>
              <p:nvSpPr>
                <p:cNvPr id="15368" name="矩形 15367"/>
                <p:cNvSpPr/>
                <p:nvPr/>
              </p:nvSpPr>
              <p:spPr>
                <a:xfrm>
                  <a:off x="1028435" y="1082219"/>
                  <a:ext cx="2333360" cy="479323"/>
                </a:xfrm>
                <a:prstGeom prst="rect">
                  <a:avLst/>
                </a:prstGeom>
                <a:noFill/>
                <a:ln>
                  <a:noFill/>
                  <a:miter lim="800000"/>
                </a:ln>
              </p:spPr>
              <p:txBody>
                <a:bodyPr wrap="none">
                  <a:spAutoFit/>
                </a:bodyPr>
                <a:lstStyle>
                  <a:lvl1pPr marL="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1pPr>
                  <a:lvl2pPr marL="4572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2pPr>
                  <a:lvl3pPr marL="9144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3pPr>
                  <a:lvl4pPr marL="13716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4pPr>
                  <a:lvl5pPr marL="18288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5pPr>
                </a:lstStyle>
                <a:p>
                  <a:pPr marL="0" lvl="0" indent="0" defTabSz="1600200" eaLnBrk="1" hangingPunct="1">
                    <a:lnSpc>
                      <a:spcPct val="90000"/>
                    </a:lnSpc>
                    <a:spcAft>
                      <a:spcPct val="35000"/>
                    </a:spcAft>
                  </a:pPr>
                  <a:r>
                    <a:rPr lang="zh-CN" altLang="en-US" sz="2800" b="1" dirty="0">
                      <a:solidFill>
                        <a:srgbClr val="000000"/>
                      </a:solidFill>
                      <a:latin typeface="微软雅黑" pitchFamily="34" charset="-122"/>
                      <a:ea typeface="微软雅黑" pitchFamily="34" charset="-122"/>
                    </a:rPr>
                    <a:t>检查自读情况</a:t>
                  </a:r>
                </a:p>
              </p:txBody>
            </p:sp>
          </p:grpSp>
        </p:grp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/>
          <p:nvPr/>
        </p:nvSpPr>
        <p:spPr>
          <a:xfrm>
            <a:off x="4979988" y="1554162"/>
            <a:ext cx="1316038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猴子小猴</a:t>
            </a:r>
          </a:p>
        </p:txBody>
      </p:sp>
      <p:sp>
        <p:nvSpPr>
          <p:cNvPr id="16387" name="TextBox 38"/>
          <p:cNvSpPr/>
          <p:nvPr/>
        </p:nvSpPr>
        <p:spPr>
          <a:xfrm>
            <a:off x="4999038" y="3209925"/>
            <a:ext cx="1214438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结果结实</a:t>
            </a:r>
          </a:p>
        </p:txBody>
      </p:sp>
      <p:sp>
        <p:nvSpPr>
          <p:cNvPr id="16388" name="矩形 19"/>
          <p:cNvSpPr/>
          <p:nvPr/>
        </p:nvSpPr>
        <p:spPr>
          <a:xfrm>
            <a:off x="703262" y="1301750"/>
            <a:ext cx="901700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hóu</a:t>
            </a:r>
          </a:p>
        </p:txBody>
      </p:sp>
      <p:sp>
        <p:nvSpPr>
          <p:cNvPr id="16389" name="矩形 22"/>
          <p:cNvSpPr/>
          <p:nvPr/>
        </p:nvSpPr>
        <p:spPr>
          <a:xfrm>
            <a:off x="973138" y="2967038"/>
            <a:ext cx="546100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jiē</a:t>
            </a:r>
          </a:p>
        </p:txBody>
      </p:sp>
      <p:pic>
        <p:nvPicPr>
          <p:cNvPr id="16390" name="组合 2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grpSp>
        <p:nvGrpSpPr>
          <p:cNvPr id="16391" name="组合 16"/>
          <p:cNvGrpSpPr/>
          <p:nvPr/>
        </p:nvGrpSpPr>
        <p:grpSpPr>
          <a:xfrm>
            <a:off x="6451600" y="1403350"/>
            <a:ext cx="2170112" cy="1625600"/>
            <a:chOff x="6452479" y="1282067"/>
            <a:chExt cx="2170329" cy="1626829"/>
          </a:xfrm>
        </p:grpSpPr>
        <p:pic>
          <p:nvPicPr>
            <p:cNvPr id="16426" name="Picture 25" descr="C:\Users\Administrator\Desktop\4c7d794d49c270dd40164e5260d35153.jp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2479" y="1282067"/>
              <a:ext cx="2170329" cy="1626829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grpSp>
          <p:nvGrpSpPr>
            <p:cNvPr id="16427" name="组合 51"/>
            <p:cNvGrpSpPr/>
            <p:nvPr/>
          </p:nvGrpSpPr>
          <p:grpSpPr>
            <a:xfrm>
              <a:off x="6550810" y="1329600"/>
              <a:ext cx="1974709" cy="1305463"/>
              <a:chOff x="6647655" y="1326408"/>
              <a:chExt cx="1974709" cy="1305463"/>
            </a:xfrm>
          </p:grpSpPr>
          <p:sp>
            <p:nvSpPr>
              <p:cNvPr id="16428" name="矩形 52"/>
              <p:cNvSpPr/>
              <p:nvPr/>
            </p:nvSpPr>
            <p:spPr>
              <a:xfrm>
                <a:off x="6647655" y="1685902"/>
                <a:ext cx="1974709" cy="945969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algn="ctr" eaLnBrk="1" hangingPunct="1"/>
                <a:r>
                  <a:rPr lang="zh-CN" altLang="en-US" sz="2800" b="1">
                    <a:solidFill>
                      <a:srgbClr val="0000FF"/>
                    </a:solidFill>
                    <a:latin typeface="楷体" pitchFamily="49" charset="-122"/>
                    <a:ea typeface="楷体" pitchFamily="49" charset="-122"/>
                  </a:rPr>
                  <a:t>“侯”门看狗（犭）</a:t>
                </a:r>
              </a:p>
            </p:txBody>
          </p:sp>
          <p:grpSp>
            <p:nvGrpSpPr>
              <p:cNvPr id="16431" name="矩形 23"/>
              <p:cNvGrpSpPr/>
              <p:nvPr/>
            </p:nvGrpSpPr>
            <p:grpSpPr>
              <a:xfrm>
                <a:off x="6870412" y="1332510"/>
                <a:ext cx="1469283" cy="402640"/>
                <a:chOff x="6772656" y="1456944"/>
                <a:chExt cx="1469136" cy="402336"/>
              </a:xfrm>
            </p:grpSpPr>
            <p:pic>
              <p:nvPicPr>
                <p:cNvPr id="16429" name="矩形 23"/>
                <p:cNvPicPr/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72656" y="1456944"/>
                  <a:ext cx="1469136" cy="402336"/>
                </a:xfrm>
                <a:prstGeom prst="rect">
                  <a:avLst/>
                </a:prstGeom>
                <a:noFill/>
                <a:ln>
                  <a:miter lim="800000"/>
                </a:ln>
              </p:spPr>
            </p:pic>
            <p:sp>
              <p:nvSpPr>
                <p:cNvPr id="16430" name="矩形 16429"/>
                <p:cNvSpPr/>
                <p:nvPr/>
              </p:nvSpPr>
              <p:spPr>
                <a:xfrm>
                  <a:off x="6769777" y="1459563"/>
                  <a:ext cx="1474937" cy="399808"/>
                </a:xfrm>
                <a:prstGeom prst="rect">
                  <a:avLst/>
                </a:prstGeom>
                <a:noFill/>
                <a:ln>
                  <a:noFill/>
                  <a:miter lim="800000"/>
                </a:ln>
              </p:spPr>
              <p:txBody>
                <a:bodyPr wrap="none">
                  <a:spAutoFit/>
                </a:bodyPr>
                <a:lstStyle>
                  <a:lvl1pPr marL="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1pPr>
                  <a:lvl2pPr marL="4572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2pPr>
                  <a:lvl3pPr marL="9144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3pPr>
                  <a:lvl4pPr marL="13716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4pPr>
                  <a:lvl5pPr marL="18288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5pPr>
                </a:lstStyle>
                <a:p>
                  <a:pPr marL="0" lvl="0" indent="0" algn="ctr" eaLnBrk="1" hangingPunct="1"/>
                  <a:r>
                    <a:rPr lang="zh-CN" altLang="en-US" sz="2000" b="1">
                      <a:solidFill>
                        <a:srgbClr val="000000"/>
                      </a:solidFill>
                      <a:latin typeface="方正卡通简体"/>
                    </a:rPr>
                    <a:t>识字巧方法</a:t>
                  </a:r>
                  <a:endParaRPr lang="en-US" altLang="zh-CN" sz="2000" b="1">
                    <a:solidFill>
                      <a:srgbClr val="000000"/>
                    </a:solidFill>
                    <a:latin typeface="方正卡通简体"/>
                  </a:endParaRPr>
                </a:p>
              </p:txBody>
            </p:sp>
          </p:grpSp>
        </p:grpSp>
      </p:grpSp>
      <p:grpSp>
        <p:nvGrpSpPr>
          <p:cNvPr id="16392" name="组合 27"/>
          <p:cNvGrpSpPr/>
          <p:nvPr/>
        </p:nvGrpSpPr>
        <p:grpSpPr>
          <a:xfrm>
            <a:off x="6369050" y="3109912"/>
            <a:ext cx="2335212" cy="1627188"/>
            <a:chOff x="6287363" y="1282067"/>
            <a:chExt cx="2619637" cy="1626829"/>
          </a:xfrm>
        </p:grpSpPr>
        <p:pic>
          <p:nvPicPr>
            <p:cNvPr id="16420" name="Picture 25" descr="C:\Users\Administrator\Desktop\4c7d794d49c270dd40164e5260d35153.jp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87363" y="1282067"/>
              <a:ext cx="2619637" cy="1626829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grpSp>
          <p:nvGrpSpPr>
            <p:cNvPr id="16421" name="组合 56"/>
            <p:cNvGrpSpPr/>
            <p:nvPr/>
          </p:nvGrpSpPr>
          <p:grpSpPr>
            <a:xfrm>
              <a:off x="6604447" y="1338323"/>
              <a:ext cx="2018485" cy="1334309"/>
              <a:chOff x="6701292" y="1335131"/>
              <a:chExt cx="2018485" cy="1334309"/>
            </a:xfrm>
          </p:grpSpPr>
          <p:sp>
            <p:nvSpPr>
              <p:cNvPr id="16422" name="矩形 57"/>
              <p:cNvSpPr/>
              <p:nvPr/>
            </p:nvSpPr>
            <p:spPr>
              <a:xfrm>
                <a:off x="6701292" y="1715543"/>
                <a:ext cx="2018485" cy="953897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algn="ctr" eaLnBrk="1" hangingPunct="1"/>
                <a:r>
                  <a:rPr lang="zh-CN" altLang="en-US" sz="2800" b="1">
                    <a:solidFill>
                      <a:srgbClr val="0000FF"/>
                    </a:solidFill>
                    <a:latin typeface="楷体" pitchFamily="49" charset="-122"/>
                    <a:ea typeface="楷体" pitchFamily="49" charset="-122"/>
                  </a:rPr>
                  <a:t>前线（纟）大“吉”</a:t>
                </a:r>
              </a:p>
            </p:txBody>
          </p:sp>
          <p:grpSp>
            <p:nvGrpSpPr>
              <p:cNvPr id="16425" name="矩形 31"/>
              <p:cNvGrpSpPr/>
              <p:nvPr/>
            </p:nvGrpSpPr>
            <p:grpSpPr>
              <a:xfrm>
                <a:off x="6864326" y="1332775"/>
                <a:ext cx="1477112" cy="402247"/>
                <a:chOff x="6797040" y="3163824"/>
                <a:chExt cx="1316736" cy="402336"/>
              </a:xfrm>
            </p:grpSpPr>
            <p:pic>
              <p:nvPicPr>
                <p:cNvPr id="16423" name="矩形 31"/>
                <p:cNvPicPr/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97040" y="3163824"/>
                  <a:ext cx="1316736" cy="402336"/>
                </a:xfrm>
                <a:prstGeom prst="rect">
                  <a:avLst/>
                </a:prstGeom>
                <a:noFill/>
                <a:ln>
                  <a:miter lim="800000"/>
                </a:ln>
              </p:spPr>
            </p:pic>
            <p:sp>
              <p:nvSpPr>
                <p:cNvPr id="16424" name="矩形 16423"/>
                <p:cNvSpPr/>
                <p:nvPr/>
              </p:nvSpPr>
              <p:spPr>
                <a:xfrm>
                  <a:off x="6799899" y="3166181"/>
                  <a:ext cx="1314928" cy="400198"/>
                </a:xfrm>
                <a:prstGeom prst="rect">
                  <a:avLst/>
                </a:prstGeom>
                <a:noFill/>
                <a:ln>
                  <a:noFill/>
                  <a:miter lim="800000"/>
                </a:ln>
              </p:spPr>
              <p:txBody>
                <a:bodyPr wrap="none">
                  <a:spAutoFit/>
                </a:bodyPr>
                <a:lstStyle>
                  <a:lvl1pPr marL="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1pPr>
                  <a:lvl2pPr marL="4572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2pPr>
                  <a:lvl3pPr marL="9144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3pPr>
                  <a:lvl4pPr marL="13716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4pPr>
                  <a:lvl5pPr marL="18288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5pPr>
                </a:lstStyle>
                <a:p>
                  <a:pPr marL="0" lvl="0" indent="0" algn="ctr" eaLnBrk="1" hangingPunct="1"/>
                  <a:r>
                    <a:rPr lang="zh-CN" altLang="en-US" sz="2000" b="1">
                      <a:solidFill>
                        <a:srgbClr val="000000"/>
                      </a:solidFill>
                      <a:latin typeface="方正卡通简体"/>
                    </a:rPr>
                    <a:t>识字巧方法</a:t>
                  </a:r>
                  <a:endParaRPr lang="en-US" altLang="zh-CN" sz="2000" b="1">
                    <a:solidFill>
                      <a:srgbClr val="000000"/>
                    </a:solidFill>
                    <a:latin typeface="方正卡通简体"/>
                  </a:endParaRPr>
                </a:p>
              </p:txBody>
            </p:sp>
          </p:grpSp>
        </p:grpSp>
      </p:grpSp>
      <p:graphicFrame>
        <p:nvGraphicFramePr>
          <p:cNvPr id="16393" name="Group 47"/>
          <p:cNvGraphicFramePr>
            <a:graphicFrameLocks noGrp="1"/>
          </p:cNvGraphicFramePr>
          <p:nvPr/>
        </p:nvGraphicFramePr>
        <p:xfrm>
          <a:off x="773112" y="1882775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6404" name="TextBox 30"/>
          <p:cNvSpPr/>
          <p:nvPr/>
        </p:nvSpPr>
        <p:spPr>
          <a:xfrm>
            <a:off x="746125" y="1744662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猴</a:t>
            </a:r>
            <a:endParaRPr lang="en-US" altLang="zh-CN" sz="6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16405" name="Group 47"/>
          <p:cNvGraphicFramePr>
            <a:graphicFrameLocks noGrp="1"/>
          </p:cNvGraphicFramePr>
          <p:nvPr/>
        </p:nvGraphicFramePr>
        <p:xfrm>
          <a:off x="773112" y="36020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6416" name="TextBox 33"/>
          <p:cNvSpPr/>
          <p:nvPr/>
        </p:nvSpPr>
        <p:spPr>
          <a:xfrm>
            <a:off x="746125" y="3463925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结</a:t>
            </a:r>
            <a:endParaRPr lang="en-US" altLang="zh-CN" sz="6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6417" name="Picture 50" descr="http://www.zxxk.com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7462" y="1403350"/>
            <a:ext cx="1514475" cy="156368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6418" name="Picture 51" descr="http://www.zxxk.com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87575" y="3255962"/>
            <a:ext cx="2101850" cy="13462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6419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3059112" y="574675"/>
            <a:ext cx="2387600" cy="539750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</a:pPr>
            <a:r>
              <a:rPr lang="zh-CN" altLang="en-US" sz="3200" b="1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识字写字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  <p:bldP spid="16387" grpId="0" build="p"/>
      <p:bldP spid="16388" grpId="0"/>
      <p:bldP spid="1638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29"/>
          <p:cNvSpPr/>
          <p:nvPr/>
        </p:nvSpPr>
        <p:spPr>
          <a:xfrm>
            <a:off x="822325" y="1244600"/>
            <a:ext cx="787400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bāi</a:t>
            </a:r>
          </a:p>
        </p:txBody>
      </p:sp>
      <p:sp>
        <p:nvSpPr>
          <p:cNvPr id="17411" name="矩形 30"/>
          <p:cNvSpPr/>
          <p:nvPr/>
        </p:nvSpPr>
        <p:spPr>
          <a:xfrm>
            <a:off x="566738" y="2947988"/>
            <a:ext cx="1185862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káng</a:t>
            </a:r>
          </a:p>
        </p:txBody>
      </p:sp>
      <p:sp>
        <p:nvSpPr>
          <p:cNvPr id="17412" name="TextBox 1"/>
          <p:cNvSpPr/>
          <p:nvPr/>
        </p:nvSpPr>
        <p:spPr>
          <a:xfrm>
            <a:off x="4865688" y="1630362"/>
            <a:ext cx="1497012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掰下掰开</a:t>
            </a:r>
          </a:p>
        </p:txBody>
      </p:sp>
      <p:sp>
        <p:nvSpPr>
          <p:cNvPr id="17413" name="TextBox 38"/>
          <p:cNvSpPr/>
          <p:nvPr/>
        </p:nvSpPr>
        <p:spPr>
          <a:xfrm>
            <a:off x="4895850" y="3238500"/>
            <a:ext cx="1828800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zh-CN" sz="4000" b="1" dirty="0">
                <a:latin typeface="楷体" pitchFamily="49" charset="-122"/>
                <a:ea typeface="楷体" pitchFamily="49" charset="-122"/>
              </a:rPr>
              <a:t>扛着</a:t>
            </a:r>
            <a:endParaRPr lang="zh-CN" altLang="en-US" sz="4000" b="1" dirty="0">
              <a:latin typeface="楷体" pitchFamily="49" charset="-122"/>
              <a:ea typeface="楷体" pitchFamily="49" charset="-122"/>
            </a:endParaRPr>
          </a:p>
          <a:p>
            <a:pPr marL="0" lvl="0" indent="0" eaLnBrk="1" hangingPunct="1"/>
            <a:r>
              <a:rPr lang="zh-CN" altLang="zh-CN" sz="4000" b="1" dirty="0">
                <a:latin typeface="楷体" pitchFamily="49" charset="-122"/>
                <a:ea typeface="楷体" pitchFamily="49" charset="-122"/>
              </a:rPr>
              <a:t>扛枪</a:t>
            </a:r>
            <a:endParaRPr lang="zh-CN" altLang="en-US" sz="40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7414" name="组合 2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grpSp>
        <p:nvGrpSpPr>
          <p:cNvPr id="17415" name="组合 15"/>
          <p:cNvGrpSpPr/>
          <p:nvPr/>
        </p:nvGrpSpPr>
        <p:grpSpPr>
          <a:xfrm>
            <a:off x="6313488" y="1416050"/>
            <a:ext cx="2192338" cy="1625600"/>
            <a:chOff x="6430273" y="1282067"/>
            <a:chExt cx="2192535" cy="1626829"/>
          </a:xfrm>
        </p:grpSpPr>
        <p:pic>
          <p:nvPicPr>
            <p:cNvPr id="17450" name="Picture 25" descr="C:\Users\Administrator\Desktop\4c7d794d49c270dd40164e5260d35153.jp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2479" y="1282067"/>
              <a:ext cx="2170329" cy="1626829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grpSp>
          <p:nvGrpSpPr>
            <p:cNvPr id="17451" name="组合 51"/>
            <p:cNvGrpSpPr/>
            <p:nvPr/>
          </p:nvGrpSpPr>
          <p:grpSpPr>
            <a:xfrm>
              <a:off x="6430273" y="1338323"/>
              <a:ext cx="2036867" cy="1212291"/>
              <a:chOff x="6527118" y="1335131"/>
              <a:chExt cx="2036867" cy="1212291"/>
            </a:xfrm>
          </p:grpSpPr>
          <p:sp>
            <p:nvSpPr>
              <p:cNvPr id="17452" name="矩形 52"/>
              <p:cNvSpPr/>
              <p:nvPr/>
            </p:nvSpPr>
            <p:spPr>
              <a:xfrm>
                <a:off x="6527118" y="1715797"/>
                <a:ext cx="2036867" cy="831625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algn="ctr" eaLnBrk="1" hangingPunct="1"/>
                <a:r>
                  <a:rPr lang="zh-CN" altLang="zh-CN" sz="2400" b="1">
                    <a:solidFill>
                      <a:srgbClr val="0000FF"/>
                    </a:solidFill>
                    <a:latin typeface="楷体" pitchFamily="49" charset="-122"/>
                    <a:ea typeface="楷体" pitchFamily="49" charset="-122"/>
                  </a:rPr>
                  <a:t>“分”开两</a:t>
                </a:r>
                <a:endParaRPr lang="en-US" altLang="zh-CN" sz="2400" b="1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endParaRPr>
              </a:p>
              <a:p>
                <a:pPr marL="0" lvl="0" indent="0" algn="ctr" eaLnBrk="1" hangingPunct="1"/>
                <a:r>
                  <a:rPr lang="zh-CN" altLang="zh-CN" sz="2400" b="1">
                    <a:solidFill>
                      <a:srgbClr val="0000FF"/>
                    </a:solidFill>
                    <a:latin typeface="楷体" pitchFamily="49" charset="-122"/>
                    <a:ea typeface="楷体" pitchFamily="49" charset="-122"/>
                  </a:rPr>
                  <a:t>只“手”</a:t>
                </a:r>
                <a:endParaRPr lang="zh-CN" altLang="en-US" sz="2400" b="1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  <p:grpSp>
            <p:nvGrpSpPr>
              <p:cNvPr id="17455" name="矩形 19"/>
              <p:cNvGrpSpPr/>
              <p:nvPr/>
            </p:nvGrpSpPr>
            <p:grpSpPr>
              <a:xfrm>
                <a:off x="6870493" y="1338101"/>
                <a:ext cx="1469269" cy="396540"/>
                <a:chOff x="6656832" y="1475232"/>
                <a:chExt cx="1469136" cy="396240"/>
              </a:xfrm>
            </p:grpSpPr>
            <p:pic>
              <p:nvPicPr>
                <p:cNvPr id="17453" name="矩形 19"/>
                <p:cNvPicPr/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56832" y="1475232"/>
                  <a:ext cx="1469136" cy="396240"/>
                </a:xfrm>
                <a:prstGeom prst="rect">
                  <a:avLst/>
                </a:prstGeom>
                <a:noFill/>
                <a:ln>
                  <a:miter lim="800000"/>
                </a:ln>
              </p:spPr>
            </p:pic>
            <p:sp>
              <p:nvSpPr>
                <p:cNvPr id="17454" name="矩形 17453"/>
                <p:cNvSpPr/>
                <p:nvPr/>
              </p:nvSpPr>
              <p:spPr>
                <a:xfrm>
                  <a:off x="6653872" y="1472264"/>
                  <a:ext cx="1474951" cy="399808"/>
                </a:xfrm>
                <a:prstGeom prst="rect">
                  <a:avLst/>
                </a:prstGeom>
                <a:noFill/>
                <a:ln>
                  <a:noFill/>
                  <a:miter lim="800000"/>
                </a:ln>
              </p:spPr>
              <p:txBody>
                <a:bodyPr wrap="none">
                  <a:spAutoFit/>
                </a:bodyPr>
                <a:lstStyle>
                  <a:lvl1pPr marL="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1pPr>
                  <a:lvl2pPr marL="4572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2pPr>
                  <a:lvl3pPr marL="9144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3pPr>
                  <a:lvl4pPr marL="13716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4pPr>
                  <a:lvl5pPr marL="18288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5pPr>
                </a:lstStyle>
                <a:p>
                  <a:pPr marL="0" lvl="0" indent="0" algn="ctr" eaLnBrk="1" hangingPunct="1"/>
                  <a:r>
                    <a:rPr lang="zh-CN" altLang="en-US" sz="2000" b="1">
                      <a:solidFill>
                        <a:srgbClr val="000000"/>
                      </a:solidFill>
                      <a:latin typeface="方正卡通简体"/>
                    </a:rPr>
                    <a:t>识字巧方法</a:t>
                  </a:r>
                  <a:endParaRPr lang="en-US" altLang="zh-CN" sz="2000" b="1">
                    <a:solidFill>
                      <a:srgbClr val="000000"/>
                    </a:solidFill>
                    <a:latin typeface="方正卡通简体"/>
                  </a:endParaRPr>
                </a:p>
              </p:txBody>
            </p:sp>
          </p:grpSp>
        </p:grpSp>
      </p:grpSp>
      <p:grpSp>
        <p:nvGrpSpPr>
          <p:cNvPr id="17416" name="组合 21"/>
          <p:cNvGrpSpPr/>
          <p:nvPr/>
        </p:nvGrpSpPr>
        <p:grpSpPr>
          <a:xfrm>
            <a:off x="6251575" y="3022600"/>
            <a:ext cx="2316162" cy="1627188"/>
            <a:chOff x="6452479" y="1282067"/>
            <a:chExt cx="2170329" cy="1626829"/>
          </a:xfrm>
        </p:grpSpPr>
        <p:pic>
          <p:nvPicPr>
            <p:cNvPr id="17444" name="Picture 25" descr="C:\Users\Administrator\Desktop\4c7d794d49c270dd40164e5260d35153.jp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2479" y="1282067"/>
              <a:ext cx="2170329" cy="1626829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grpSp>
          <p:nvGrpSpPr>
            <p:cNvPr id="17445" name="组合 56"/>
            <p:cNvGrpSpPr/>
            <p:nvPr/>
          </p:nvGrpSpPr>
          <p:grpSpPr>
            <a:xfrm>
              <a:off x="6721764" y="1338323"/>
              <a:ext cx="1862871" cy="1314243"/>
              <a:chOff x="6818609" y="1335131"/>
              <a:chExt cx="1862871" cy="1314243"/>
            </a:xfrm>
          </p:grpSpPr>
          <p:sp>
            <p:nvSpPr>
              <p:cNvPr id="17446" name="矩形 57"/>
              <p:cNvSpPr/>
              <p:nvPr/>
            </p:nvSpPr>
            <p:spPr>
              <a:xfrm>
                <a:off x="6818609" y="1695477"/>
                <a:ext cx="1862871" cy="953897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algn="ctr" eaLnBrk="1" hangingPunct="1"/>
                <a:r>
                  <a:rPr lang="zh-CN" altLang="zh-CN" sz="2800" b="1">
                    <a:solidFill>
                      <a:srgbClr val="0000FF"/>
                    </a:solidFill>
                    <a:latin typeface="楷体" pitchFamily="49" charset="-122"/>
                    <a:ea typeface="楷体" pitchFamily="49" charset="-122"/>
                  </a:rPr>
                  <a:t>用手（扌）</a:t>
                </a:r>
                <a:endParaRPr lang="zh-CN" altLang="en-US" sz="2800" b="1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endParaRPr>
              </a:p>
              <a:p>
                <a:pPr marL="0" lvl="0" indent="0" algn="ctr" eaLnBrk="1" hangingPunct="1"/>
                <a:r>
                  <a:rPr lang="zh-CN" altLang="zh-CN" sz="2800" b="1">
                    <a:solidFill>
                      <a:srgbClr val="0000FF"/>
                    </a:solidFill>
                    <a:latin typeface="楷体" pitchFamily="49" charset="-122"/>
                    <a:ea typeface="楷体" pitchFamily="49" charset="-122"/>
                  </a:rPr>
                  <a:t>“工”作</a:t>
                </a:r>
                <a:endParaRPr lang="zh-CN" altLang="en-US" sz="2800" b="1">
                  <a:solidFill>
                    <a:srgbClr val="0000FF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  <p:grpSp>
            <p:nvGrpSpPr>
              <p:cNvPr id="17449" name="矩形 28"/>
              <p:cNvGrpSpPr/>
              <p:nvPr/>
            </p:nvGrpSpPr>
            <p:grpSpPr>
              <a:xfrm>
                <a:off x="6866231" y="1334743"/>
                <a:ext cx="1473740" cy="402247"/>
                <a:chOff x="6589776" y="3078480"/>
                <a:chExt cx="1572768" cy="402336"/>
              </a:xfrm>
            </p:grpSpPr>
            <p:pic>
              <p:nvPicPr>
                <p:cNvPr id="17447" name="矩形 28"/>
                <p:cNvPicPr/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89776" y="3078480"/>
                  <a:ext cx="1572768" cy="402336"/>
                </a:xfrm>
                <a:prstGeom prst="rect">
                  <a:avLst/>
                </a:prstGeom>
                <a:noFill/>
                <a:ln>
                  <a:miter lim="800000"/>
                </a:ln>
              </p:spPr>
            </p:pic>
            <p:sp>
              <p:nvSpPr>
                <p:cNvPr id="17448" name="矩形 17447"/>
                <p:cNvSpPr/>
                <p:nvPr/>
              </p:nvSpPr>
              <p:spPr>
                <a:xfrm>
                  <a:off x="6591165" y="3078868"/>
                  <a:ext cx="1574202" cy="400198"/>
                </a:xfrm>
                <a:prstGeom prst="rect">
                  <a:avLst/>
                </a:prstGeom>
                <a:noFill/>
                <a:ln>
                  <a:noFill/>
                  <a:miter lim="800000"/>
                </a:ln>
              </p:spPr>
              <p:txBody>
                <a:bodyPr wrap="none">
                  <a:spAutoFit/>
                </a:bodyPr>
                <a:lstStyle>
                  <a:lvl1pPr marL="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1pPr>
                  <a:lvl2pPr marL="4572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2pPr>
                  <a:lvl3pPr marL="9144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3pPr>
                  <a:lvl4pPr marL="13716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4pPr>
                  <a:lvl5pPr marL="18288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18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5pPr>
                </a:lstStyle>
                <a:p>
                  <a:pPr marL="0" lvl="0" indent="0" algn="ctr" eaLnBrk="1" hangingPunct="1"/>
                  <a:r>
                    <a:rPr lang="zh-CN" altLang="en-US" sz="2000" b="1">
                      <a:solidFill>
                        <a:srgbClr val="000000"/>
                      </a:solidFill>
                      <a:latin typeface="方正卡通简体"/>
                    </a:rPr>
                    <a:t>识字巧方法</a:t>
                  </a:r>
                  <a:endParaRPr lang="en-US" altLang="zh-CN" sz="2000" b="1">
                    <a:solidFill>
                      <a:srgbClr val="000000"/>
                    </a:solidFill>
                    <a:latin typeface="方正卡通简体"/>
                  </a:endParaRPr>
                </a:p>
              </p:txBody>
            </p:sp>
          </p:grpSp>
        </p:grpSp>
      </p:grpSp>
      <p:graphicFrame>
        <p:nvGraphicFramePr>
          <p:cNvPr id="17417" name="Group 47"/>
          <p:cNvGraphicFramePr>
            <a:graphicFrameLocks noGrp="1"/>
          </p:cNvGraphicFramePr>
          <p:nvPr/>
        </p:nvGraphicFramePr>
        <p:xfrm>
          <a:off x="811212" y="36147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7428" name="TextBox 26"/>
          <p:cNvSpPr/>
          <p:nvPr/>
        </p:nvSpPr>
        <p:spPr>
          <a:xfrm>
            <a:off x="785812" y="3476625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扛</a:t>
            </a:r>
            <a:endParaRPr lang="en-US" altLang="zh-CN" sz="6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17429" name="Group 47"/>
          <p:cNvGraphicFramePr>
            <a:graphicFrameLocks noGrp="1"/>
          </p:cNvGraphicFramePr>
          <p:nvPr/>
        </p:nvGraphicFramePr>
        <p:xfrm>
          <a:off x="811212" y="190658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7440" name="TextBox 31"/>
          <p:cNvSpPr/>
          <p:nvPr/>
        </p:nvSpPr>
        <p:spPr>
          <a:xfrm>
            <a:off x="785812" y="1768475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掰</a:t>
            </a:r>
            <a:endParaRPr lang="en-US" altLang="zh-CN" sz="6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441" name="AutoShape 49" descr="http://www.zxxk.com"/>
          <p:cNvSpPr>
            <a:spLocks noChangeAspect="1"/>
          </p:cNvSpPr>
          <p:nvPr/>
        </p:nvSpPr>
        <p:spPr>
          <a:xfrm>
            <a:off x="0" y="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pic>
        <p:nvPicPr>
          <p:cNvPr id="17442" name="Picture 50" descr="http://www.zxxk.com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14575" y="1536700"/>
            <a:ext cx="2266950" cy="141128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7443" name="Picture 51" descr="http://www.zxxk.com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76538" y="3160712"/>
            <a:ext cx="1257300" cy="15240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/>
      <p:bldP spid="17412" grpId="0"/>
      <p:bldP spid="174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8.10.10"/>
  <p:tag name="AS_TITLE" val="Aspose.Slides for .NET 4.0 Client Profile"/>
  <p:tag name="AS_VERSION" val="18.10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5945</TotalTime>
  <Words>1075</Words>
  <Application>Microsoft Office PowerPoint</Application>
  <PresentationFormat>全屏显示(16:9)</PresentationFormat>
  <Paragraphs>217</Paragraphs>
  <Slides>27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8" baseType="lpstr">
      <vt:lpstr>Gulim</vt:lpstr>
      <vt:lpstr>Malgun Gothic</vt:lpstr>
      <vt:lpstr>Meiryo</vt:lpstr>
      <vt:lpstr>方正大黑简体</vt:lpstr>
      <vt:lpstr>方正卡通简体</vt:lpstr>
      <vt:lpstr>方正姚体</vt:lpstr>
      <vt:lpstr>仿宋</vt:lpstr>
      <vt:lpstr>黑体</vt:lpstr>
      <vt:lpstr>华文琥珀</vt:lpstr>
      <vt:lpstr>华文楷体</vt:lpstr>
      <vt:lpstr>华文中宋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648</cp:revision>
  <dcterms:created xsi:type="dcterms:W3CDTF">2015-12-30T08:03:25Z</dcterms:created>
  <dcterms:modified xsi:type="dcterms:W3CDTF">2021-05-01T11:30:32Z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