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  <p:sldMasterId id="2147483797" r:id="rId2"/>
    <p:sldMasterId id="2147483806" r:id="rId3"/>
  </p:sldMasterIdLst>
  <p:notesMasterIdLst>
    <p:notesMasterId r:id="rId41"/>
  </p:notesMasterIdLst>
  <p:handoutMasterIdLst>
    <p:handoutMasterId r:id="rId42"/>
  </p:handoutMasterIdLst>
  <p:sldIdLst>
    <p:sldId id="307" r:id="rId4"/>
    <p:sldId id="492" r:id="rId5"/>
    <p:sldId id="312" r:id="rId6"/>
    <p:sldId id="483" r:id="rId7"/>
    <p:sldId id="485" r:id="rId8"/>
    <p:sldId id="491" r:id="rId9"/>
    <p:sldId id="476" r:id="rId10"/>
    <p:sldId id="493" r:id="rId11"/>
    <p:sldId id="309" r:id="rId12"/>
    <p:sldId id="487" r:id="rId13"/>
    <p:sldId id="488" r:id="rId14"/>
    <p:sldId id="489" r:id="rId15"/>
    <p:sldId id="490" r:id="rId16"/>
    <p:sldId id="444" r:id="rId17"/>
    <p:sldId id="462" r:id="rId18"/>
    <p:sldId id="464" r:id="rId19"/>
    <p:sldId id="466" r:id="rId20"/>
    <p:sldId id="468" r:id="rId21"/>
    <p:sldId id="496" r:id="rId22"/>
    <p:sldId id="497" r:id="rId23"/>
    <p:sldId id="481" r:id="rId24"/>
    <p:sldId id="494" r:id="rId25"/>
    <p:sldId id="498" r:id="rId26"/>
    <p:sldId id="499" r:id="rId27"/>
    <p:sldId id="500" r:id="rId28"/>
    <p:sldId id="495" r:id="rId29"/>
    <p:sldId id="463" r:id="rId30"/>
    <p:sldId id="501" r:id="rId31"/>
    <p:sldId id="465" r:id="rId32"/>
    <p:sldId id="467" r:id="rId33"/>
    <p:sldId id="469" r:id="rId34"/>
    <p:sldId id="502" r:id="rId35"/>
    <p:sldId id="503" r:id="rId36"/>
    <p:sldId id="507" r:id="rId37"/>
    <p:sldId id="480" r:id="rId38"/>
    <p:sldId id="319" r:id="rId39"/>
    <p:sldId id="508" r:id="rId40"/>
  </p:sldIdLst>
  <p:sldSz cx="9144000" cy="5143500" type="screen16x9"/>
  <p:notesSz cx="6858000" cy="9144000"/>
  <p:custDataLst>
    <p:tags r:id="rId4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AF4"/>
    <a:srgbClr val="FF00FF"/>
    <a:srgbClr val="0000FF"/>
    <a:srgbClr val="F6FFEC"/>
    <a:srgbClr val="FF9900"/>
    <a:srgbClr val="FFFFFF"/>
    <a:srgbClr val="33CC33"/>
    <a:srgbClr val="00FF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gs" Target="tags/tag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heme" Target="theme/theme1.xml"/><Relationship Id="rId20" Type="http://schemas.openxmlformats.org/officeDocument/2006/relationships/slide" Target="slides/slide17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450137F-151F-4291-A72F-3616C766C785}" type="datetimeFigureOut">
              <a:rPr lang="zh-CN" altLang="en-US"/>
              <a:pPr>
                <a:defRPr/>
              </a:pPr>
              <a:t>2021/4/28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33A7F2B-E920-403D-B72A-18AC44DFBC0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863688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91C8DAE-5B45-4059-9275-E7CF7B1B0277}" type="datetimeFigureOut">
              <a:rPr lang="zh-CN" altLang="en-US"/>
              <a:pPr>
                <a:defRPr/>
              </a:pPr>
              <a:t>2021/4/28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FE3E0339-2454-4B36-B952-D2C34613371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9814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3" name="页脚占位符 1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15364" name="页眉占位符 2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493968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E0339-2454-4B36-B952-D2C346133710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352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5" name="页脚占位符 1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28676" name="页眉占位符 2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693818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E0339-2454-4B36-B952-D2C346133710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072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3835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014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197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663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700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850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046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575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4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465"/>
          <a:stretch>
            <a:fillRect/>
          </a:stretch>
        </p:blipFill>
        <p:spPr bwMode="auto">
          <a:xfrm>
            <a:off x="501650" y="4271963"/>
            <a:ext cx="81057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5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3762375"/>
            <a:ext cx="17526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7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4138" y="4086225"/>
            <a:ext cx="1300163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2186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465"/>
          <a:stretch>
            <a:fillRect/>
          </a:stretch>
        </p:blipFill>
        <p:spPr bwMode="auto">
          <a:xfrm>
            <a:off x="501650" y="4271963"/>
            <a:ext cx="81057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4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3762375"/>
            <a:ext cx="17526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6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4138" y="4086225"/>
            <a:ext cx="1300163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7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4138" y="-209550"/>
            <a:ext cx="1169988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8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35888">
            <a:off x="4410075" y="-201613"/>
            <a:ext cx="792163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9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3638" y="-20638"/>
            <a:ext cx="56515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1631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1315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005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579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267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552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91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68716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120900" y="3016250"/>
            <a:ext cx="5340350" cy="1368425"/>
          </a:xfrm>
          <a:prstGeom prst="ellipse">
            <a:avLst/>
          </a:prstGeom>
          <a:solidFill>
            <a:srgbClr val="FFFFFF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3040063" y="3389313"/>
            <a:ext cx="720725" cy="720725"/>
          </a:xfrm>
          <a:prstGeom prst="ellipse">
            <a:avLst/>
          </a:prstGeom>
          <a:solidFill>
            <a:srgbClr val="22B7BB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0243" name="标题 1"/>
          <p:cNvSpPr txBox="1">
            <a:spLocks noChangeArrowheads="1"/>
          </p:cNvSpPr>
          <p:nvPr/>
        </p:nvSpPr>
        <p:spPr bwMode="auto">
          <a:xfrm>
            <a:off x="2847975" y="3321050"/>
            <a:ext cx="35639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4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13</a:t>
            </a:r>
            <a:r>
              <a:rPr lang="en-US" altLang="zh-CN" sz="4400" b="1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荷叶圆圆</a:t>
            </a:r>
          </a:p>
        </p:txBody>
      </p:sp>
      <p:pic>
        <p:nvPicPr>
          <p:cNvPr id="10244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23825"/>
            <a:ext cx="2360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0" y="4610020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矩形 103"/>
          <p:cNvSpPr>
            <a:spLocks noChangeArrowheads="1"/>
          </p:cNvSpPr>
          <p:nvPr/>
        </p:nvSpPr>
        <p:spPr bwMode="auto">
          <a:xfrm>
            <a:off x="968375" y="1112838"/>
            <a:ext cx="658812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宋体" pitchFamily="2" charset="-122"/>
              </a:rPr>
              <a:t>小水珠把荷叶当作了什么？</a:t>
            </a:r>
          </a:p>
        </p:txBody>
      </p:sp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09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119938" y="3505200"/>
            <a:ext cx="1484312" cy="6826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摇篮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矩形 103"/>
          <p:cNvSpPr>
            <a:spLocks noChangeArrowheads="1"/>
          </p:cNvSpPr>
          <p:nvPr/>
        </p:nvSpPr>
        <p:spPr bwMode="auto">
          <a:xfrm>
            <a:off x="968375" y="1112838"/>
            <a:ext cx="658812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宋体" pitchFamily="2" charset="-122"/>
              </a:rPr>
              <a:t>小蜻蜓把荷叶当作了什么？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859588" y="4251325"/>
            <a:ext cx="1941512" cy="6826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停机坪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968375" y="1112838"/>
            <a:ext cx="658812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宋体" pitchFamily="2" charset="-122"/>
              </a:rPr>
              <a:t>小青蛙把荷叶当作了什么？</a:t>
            </a:r>
          </a:p>
        </p:txBody>
      </p:sp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981700" y="590550"/>
            <a:ext cx="1941513" cy="6048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歌台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968375" y="1112838"/>
            <a:ext cx="658812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宋体" pitchFamily="2" charset="-122"/>
              </a:rPr>
              <a:t>小鱼儿把荷叶当作了什么？</a:t>
            </a:r>
          </a:p>
        </p:txBody>
      </p:sp>
      <p:pic>
        <p:nvPicPr>
          <p:cNvPr id="20483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123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243638" y="3046413"/>
            <a:ext cx="1941512" cy="6048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凉伞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矩形 105"/>
          <p:cNvSpPr>
            <a:spLocks noChangeArrowheads="1"/>
          </p:cNvSpPr>
          <p:nvPr/>
        </p:nvSpPr>
        <p:spPr bwMode="auto">
          <a:xfrm>
            <a:off x="731838" y="1611313"/>
            <a:ext cx="768032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itchFamily="2" charset="-122"/>
              </a:rPr>
              <a:t>    四个调皮的小伙伴分别把荷叶当作了摇篮、停机坪、歌台、凉伞，那么，它们是怎样在荷叶上玩耍的？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组合 6"/>
          <p:cNvGrpSpPr>
            <a:grpSpLocks/>
          </p:cNvGrpSpPr>
          <p:nvPr/>
        </p:nvGrpSpPr>
        <p:grpSpPr bwMode="auto">
          <a:xfrm>
            <a:off x="582613" y="588963"/>
            <a:ext cx="8121650" cy="3387725"/>
            <a:chOff x="1762124" y="649754"/>
            <a:chExt cx="8120707" cy="3389040"/>
          </a:xfrm>
        </p:grpSpPr>
        <p:sp>
          <p:nvSpPr>
            <p:cNvPr id="4" name="矩形 3"/>
            <p:cNvSpPr/>
            <p:nvPr/>
          </p:nvSpPr>
          <p:spPr>
            <a:xfrm>
              <a:off x="1768473" y="649754"/>
              <a:ext cx="8112770" cy="268550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250000"/>
                </a:lnSpc>
                <a:defRPr/>
              </a:pPr>
              <a:r>
                <a:rPr lang="en-US" altLang="zh-CN" sz="2400" b="1" dirty="0">
                  <a:solidFill>
                    <a:srgbClr val="0000FF"/>
                  </a:solidFill>
                  <a:latin typeface="+mn-ea"/>
                  <a:ea typeface="+mn-ea"/>
                </a:rPr>
                <a:t>    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xiǎo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shuǐ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zhū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shuō</a:t>
              </a:r>
              <a:r>
                <a:rPr lang="en-US" altLang="zh-CN" sz="2400" b="1" dirty="0">
                  <a:solidFill>
                    <a:srgbClr val="0000FF"/>
                  </a:solidFill>
                  <a:latin typeface="+mn-ea"/>
                  <a:ea typeface="+mn-ea"/>
                </a:rPr>
                <a:t>  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hé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yè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shì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wǒ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>
                  <a:solidFill>
                    <a:srgbClr val="0000FF"/>
                  </a:solidFill>
                  <a:latin typeface="+mn-ea"/>
                  <a:ea typeface="+mn-ea"/>
                </a:rPr>
                <a:t>de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yáo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lán</a:t>
              </a:r>
              <a:r>
                <a:rPr lang="en-US" altLang="zh-CN" sz="2400" b="1" dirty="0">
                  <a:solidFill>
                    <a:srgbClr val="0000FF"/>
                  </a:solidFill>
                  <a:latin typeface="+mn-ea"/>
                  <a:ea typeface="+mn-ea"/>
                </a:rPr>
                <a:t>    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xiǎo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shuǐ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zhū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tǎnɡ</a:t>
              </a:r>
              <a:r>
                <a:rPr lang="en-US" altLang="zh-CN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zài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hé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yè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shànɡ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zhǎ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zhe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liànɡ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jīnɡ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jīnɡ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>
                  <a:solidFill>
                    <a:srgbClr val="0000FF"/>
                  </a:solidFill>
                  <a:latin typeface="+mn-ea"/>
                  <a:ea typeface="+mn-ea"/>
                </a:rPr>
                <a:t>de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yǎn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jinɡ</a:t>
              </a:r>
              <a:endParaRPr lang="zh-CN" altLang="en-US" sz="2400" b="1" dirty="0">
                <a:solidFill>
                  <a:srgbClr val="0000FF"/>
                </a:solidFill>
                <a:latin typeface="+mn-ea"/>
                <a:ea typeface="+mn-ea"/>
              </a:endParaRPr>
            </a:p>
          </p:txBody>
        </p:sp>
        <p:sp>
          <p:nvSpPr>
            <p:cNvPr id="23555" name="矩形 4"/>
            <p:cNvSpPr>
              <a:spLocks noChangeArrowheads="1"/>
            </p:cNvSpPr>
            <p:nvPr/>
          </p:nvSpPr>
          <p:spPr bwMode="auto">
            <a:xfrm>
              <a:off x="1762124" y="990332"/>
              <a:ext cx="8120707" cy="3048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3200" b="1" dirty="0">
                  <a:latin typeface="楷体" pitchFamily="49" charset="-122"/>
                  <a:ea typeface="楷体" pitchFamily="49" charset="-122"/>
                </a:rPr>
                <a:t>    小  水 珠 说：“</a:t>
              </a:r>
              <a:r>
                <a:rPr lang="zh-CN" altLang="en-US" sz="32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荷叶 是我的 摇篮。</a:t>
              </a:r>
              <a:r>
                <a:rPr lang="zh-CN" altLang="en-US" sz="3200" b="1" dirty="0">
                  <a:latin typeface="楷体" pitchFamily="49" charset="-122"/>
                  <a:ea typeface="楷体" pitchFamily="49" charset="-122"/>
                </a:rPr>
                <a:t>”小  水  珠 躺 在 荷叶 上， 眨 着 亮  晶  晶 的 眼 睛。</a:t>
              </a:r>
            </a:p>
          </p:txBody>
        </p:sp>
      </p:grpSp>
      <p:sp>
        <p:nvSpPr>
          <p:cNvPr id="2" name="椭圆 1"/>
          <p:cNvSpPr/>
          <p:nvPr/>
        </p:nvSpPr>
        <p:spPr>
          <a:xfrm>
            <a:off x="2874963" y="2274888"/>
            <a:ext cx="581025" cy="5349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组合 6"/>
          <p:cNvGrpSpPr>
            <a:grpSpLocks/>
          </p:cNvGrpSpPr>
          <p:nvPr/>
        </p:nvGrpSpPr>
        <p:grpSpPr bwMode="auto">
          <a:xfrm>
            <a:off x="590550" y="874713"/>
            <a:ext cx="8193088" cy="3394075"/>
            <a:chOff x="1762123" y="643529"/>
            <a:chExt cx="8193545" cy="3395237"/>
          </a:xfrm>
        </p:grpSpPr>
        <p:sp>
          <p:nvSpPr>
            <p:cNvPr id="3" name="矩形 2"/>
            <p:cNvSpPr/>
            <p:nvPr/>
          </p:nvSpPr>
          <p:spPr>
            <a:xfrm>
              <a:off x="1770061" y="643529"/>
              <a:ext cx="8185607" cy="26853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250000"/>
                </a:lnSpc>
                <a:defRPr/>
              </a:pPr>
              <a:r>
                <a:rPr lang="en-US" altLang="zh-CN" sz="2400" b="1" dirty="0">
                  <a:solidFill>
                    <a:srgbClr val="0000FF"/>
                  </a:solidFill>
                  <a:latin typeface="+mn-ea"/>
                  <a:ea typeface="+mn-ea"/>
                </a:rPr>
                <a:t>    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xiǎo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qīnɡ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tínɡ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shuō</a:t>
              </a:r>
              <a:r>
                <a:rPr lang="en-US" altLang="zh-CN" sz="2400" b="1" dirty="0">
                  <a:solidFill>
                    <a:srgbClr val="0000FF"/>
                  </a:solidFill>
                  <a:latin typeface="+mn-ea"/>
                  <a:ea typeface="+mn-ea"/>
                </a:rPr>
                <a:t>   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hé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yè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shì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wǒ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>
                  <a:solidFill>
                    <a:srgbClr val="0000FF"/>
                  </a:solidFill>
                  <a:latin typeface="+mn-ea"/>
                  <a:ea typeface="+mn-ea"/>
                </a:rPr>
                <a:t>de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tínɡ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jī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pínɡ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 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xiǎo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qīnɡ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tínɡ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lì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zài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hé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yè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shànɡ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zhǎn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kāi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tòu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mínɡ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>
                  <a:solidFill>
                    <a:srgbClr val="0000FF"/>
                  </a:solidFill>
                  <a:latin typeface="+mn-ea"/>
                  <a:ea typeface="+mn-ea"/>
                </a:rPr>
                <a:t>de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chì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bǎnɡ</a:t>
              </a:r>
              <a:endParaRPr lang="zh-CN" altLang="en-US" sz="2400" b="1" dirty="0">
                <a:solidFill>
                  <a:srgbClr val="0000FF"/>
                </a:solidFill>
                <a:latin typeface="+mn-ea"/>
                <a:ea typeface="+mn-ea"/>
              </a:endParaRPr>
            </a:p>
          </p:txBody>
        </p:sp>
        <p:sp>
          <p:nvSpPr>
            <p:cNvPr id="24579" name="矩形 4"/>
            <p:cNvSpPr>
              <a:spLocks noChangeArrowheads="1"/>
            </p:cNvSpPr>
            <p:nvPr/>
          </p:nvSpPr>
          <p:spPr bwMode="auto">
            <a:xfrm>
              <a:off x="1762123" y="990332"/>
              <a:ext cx="8193544" cy="3048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3200" b="1">
                  <a:latin typeface="楷体" pitchFamily="49" charset="-122"/>
                  <a:ea typeface="楷体" pitchFamily="49" charset="-122"/>
                </a:rPr>
                <a:t>    小  蜻  蜓 说：“</a:t>
              </a:r>
              <a:r>
                <a:rPr lang="zh-CN" altLang="en-US" sz="32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荷叶 是 我的 停 机坪。</a:t>
              </a:r>
              <a:r>
                <a:rPr lang="zh-CN" altLang="en-US" sz="3200" b="1">
                  <a:latin typeface="楷体" pitchFamily="49" charset="-122"/>
                  <a:ea typeface="楷体" pitchFamily="49" charset="-122"/>
                </a:rPr>
                <a:t>”小  蜻 蜓 立 在 荷叶 上， 展 开 透 明 的 翅 膀。</a:t>
              </a:r>
            </a:p>
          </p:txBody>
        </p:sp>
      </p:grpSp>
      <p:sp>
        <p:nvSpPr>
          <p:cNvPr id="6" name="椭圆 5"/>
          <p:cNvSpPr/>
          <p:nvPr/>
        </p:nvSpPr>
        <p:spPr>
          <a:xfrm>
            <a:off x="3862388" y="2576513"/>
            <a:ext cx="579437" cy="5349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组合 6"/>
          <p:cNvGrpSpPr>
            <a:grpSpLocks/>
          </p:cNvGrpSpPr>
          <p:nvPr/>
        </p:nvGrpSpPr>
        <p:grpSpPr bwMode="auto">
          <a:xfrm>
            <a:off x="512763" y="508000"/>
            <a:ext cx="8118475" cy="3468688"/>
            <a:chOff x="1762124" y="581313"/>
            <a:chExt cx="8120707" cy="3469660"/>
          </a:xfrm>
        </p:grpSpPr>
        <p:sp>
          <p:nvSpPr>
            <p:cNvPr id="25602" name="矩形 3"/>
            <p:cNvSpPr>
              <a:spLocks noChangeArrowheads="1"/>
            </p:cNvSpPr>
            <p:nvPr/>
          </p:nvSpPr>
          <p:spPr bwMode="auto">
            <a:xfrm>
              <a:off x="1770062" y="581313"/>
              <a:ext cx="8112769" cy="2786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60000"/>
                </a:lnSpc>
              </a:pP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     xiǎo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qīnɡ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wā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shuō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  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hé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yè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shì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wǒ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de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ɡē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tái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   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xiǎo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qīnɡ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wā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dūn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zài hé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yè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shànɡ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ɡuā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ɡuā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de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fànɡ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shēnɡ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ɡē</a:t>
              </a:r>
              <a:r>
                <a:rPr lang="zh-CN" altLang="en-US" sz="2400" b="1">
                  <a:solidFill>
                    <a:srgbClr val="0000FF"/>
                  </a:solidFill>
                  <a:latin typeface="宋体" pitchFamily="2" charset="-122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宋体" pitchFamily="2" charset="-122"/>
                </a:rPr>
                <a:t>chànɡ</a:t>
              </a:r>
              <a:endParaRPr lang="zh-CN" altLang="en-US" sz="2400" b="1">
                <a:solidFill>
                  <a:srgbClr val="0000FF"/>
                </a:solidFill>
                <a:latin typeface="宋体" pitchFamily="2" charset="-122"/>
              </a:endParaRPr>
            </a:p>
          </p:txBody>
        </p:sp>
        <p:sp>
          <p:nvSpPr>
            <p:cNvPr id="25603" name="矩形 4"/>
            <p:cNvSpPr>
              <a:spLocks noChangeArrowheads="1"/>
            </p:cNvSpPr>
            <p:nvPr/>
          </p:nvSpPr>
          <p:spPr bwMode="auto">
            <a:xfrm>
              <a:off x="1762124" y="1002767"/>
              <a:ext cx="8048699" cy="3048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3200" b="1">
                  <a:latin typeface="楷体" pitchFamily="49" charset="-122"/>
                  <a:ea typeface="楷体" pitchFamily="49" charset="-122"/>
                </a:rPr>
                <a:t>    小  青 蛙 说：“</a:t>
              </a:r>
              <a:r>
                <a:rPr lang="zh-CN" altLang="en-US" sz="32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荷叶是 我的 歌台。</a:t>
              </a:r>
              <a:r>
                <a:rPr lang="zh-CN" altLang="en-US" sz="3200" b="1">
                  <a:latin typeface="楷体" pitchFamily="49" charset="-122"/>
                  <a:ea typeface="楷体" pitchFamily="49" charset="-122"/>
                </a:rPr>
                <a:t>”小  青 蛙 蹲 在荷 叶 上，呱 呱 地 放  声  歌 唱。</a:t>
              </a:r>
            </a:p>
          </p:txBody>
        </p:sp>
      </p:grpSp>
      <p:sp>
        <p:nvSpPr>
          <p:cNvPr id="6" name="椭圆 5"/>
          <p:cNvSpPr/>
          <p:nvPr/>
        </p:nvSpPr>
        <p:spPr>
          <a:xfrm>
            <a:off x="2544763" y="2235200"/>
            <a:ext cx="581025" cy="5349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组合 6"/>
          <p:cNvGrpSpPr>
            <a:grpSpLocks/>
          </p:cNvGrpSpPr>
          <p:nvPr/>
        </p:nvGrpSpPr>
        <p:grpSpPr bwMode="auto">
          <a:xfrm>
            <a:off x="520700" y="519113"/>
            <a:ext cx="8245475" cy="3360737"/>
            <a:chOff x="1762123" y="643529"/>
            <a:chExt cx="8245674" cy="3361577"/>
          </a:xfrm>
        </p:grpSpPr>
        <p:sp>
          <p:nvSpPr>
            <p:cNvPr id="4" name="矩形 3"/>
            <p:cNvSpPr/>
            <p:nvPr/>
          </p:nvSpPr>
          <p:spPr>
            <a:xfrm>
              <a:off x="1770061" y="643529"/>
              <a:ext cx="8237736" cy="268513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250000"/>
                </a:lnSpc>
                <a:defRPr/>
              </a:pPr>
              <a:r>
                <a:rPr lang="en-US" altLang="zh-CN" sz="2400" b="1" dirty="0">
                  <a:solidFill>
                    <a:srgbClr val="0000FF"/>
                  </a:solidFill>
                  <a:latin typeface="+mn-ea"/>
                  <a:ea typeface="+mn-ea"/>
                </a:rPr>
                <a:t>    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xiǎo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yú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ér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shuō</a:t>
              </a:r>
              <a:r>
                <a:rPr lang="en-US" altLang="zh-CN" sz="2400" b="1" dirty="0">
                  <a:solidFill>
                    <a:srgbClr val="0000FF"/>
                  </a:solidFill>
                  <a:latin typeface="+mn-ea"/>
                  <a:ea typeface="+mn-ea"/>
                </a:rPr>
                <a:t>   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hé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yè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shì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wǒ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>
                  <a:solidFill>
                    <a:srgbClr val="0000FF"/>
                  </a:solidFill>
                  <a:latin typeface="+mn-ea"/>
                  <a:ea typeface="+mn-ea"/>
                </a:rPr>
                <a:t>de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liánɡ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sǎn</a:t>
              </a:r>
              <a:r>
                <a:rPr lang="en-US" altLang="zh-CN" sz="2400" b="1" dirty="0">
                  <a:solidFill>
                    <a:srgbClr val="0000FF"/>
                  </a:solidFill>
                  <a:latin typeface="+mn-ea"/>
                  <a:ea typeface="+mn-ea"/>
                </a:rPr>
                <a:t>   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xiǎo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yú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ér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zài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hé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yè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xià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xiào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xī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xī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>
                  <a:solidFill>
                    <a:srgbClr val="0000FF"/>
                  </a:solidFill>
                  <a:latin typeface="+mn-ea"/>
                  <a:ea typeface="+mn-ea"/>
                </a:rPr>
                <a:t>de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yóu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lái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yóu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qù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pěnɡ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qǐ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yì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duǒ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duǒ</a:t>
              </a:r>
              <a:r>
                <a:rPr lang="en-US" altLang="zh-CN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hěn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měi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hěn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měi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>
                  <a:solidFill>
                    <a:srgbClr val="0000FF"/>
                  </a:solidFill>
                  <a:latin typeface="+mn-ea"/>
                  <a:ea typeface="+mn-ea"/>
                </a:rPr>
                <a:t>de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shuǐ</a:t>
              </a:r>
              <a:r>
                <a:rPr lang="zh-CN" altLang="en-US" sz="2400" b="1" dirty="0">
                  <a:solidFill>
                    <a:srgbClr val="0000FF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400" b="1" dirty="0" err="1">
                  <a:solidFill>
                    <a:srgbClr val="0000FF"/>
                  </a:solidFill>
                  <a:latin typeface="+mn-ea"/>
                  <a:ea typeface="+mn-ea"/>
                </a:rPr>
                <a:t>huā</a:t>
              </a:r>
              <a:endParaRPr lang="zh-CN" altLang="en-US" sz="2400" b="1" dirty="0">
                <a:solidFill>
                  <a:srgbClr val="0000FF"/>
                </a:solidFill>
                <a:latin typeface="+mn-ea"/>
                <a:ea typeface="+mn-ea"/>
              </a:endParaRPr>
            </a:p>
          </p:txBody>
        </p:sp>
        <p:sp>
          <p:nvSpPr>
            <p:cNvPr id="26627" name="矩形 4"/>
            <p:cNvSpPr>
              <a:spLocks noChangeArrowheads="1"/>
            </p:cNvSpPr>
            <p:nvPr/>
          </p:nvSpPr>
          <p:spPr bwMode="auto">
            <a:xfrm>
              <a:off x="1762123" y="957008"/>
              <a:ext cx="8173665" cy="3048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3200" b="1">
                  <a:latin typeface="楷体" pitchFamily="49" charset="-122"/>
                  <a:ea typeface="楷体" pitchFamily="49" charset="-122"/>
                </a:rPr>
                <a:t>    小 鱼儿 说：“</a:t>
              </a:r>
              <a:r>
                <a:rPr lang="zh-CN" altLang="en-US" sz="32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荷叶 是 我的 凉  伞。</a:t>
              </a:r>
              <a:r>
                <a:rPr lang="zh-CN" altLang="en-US" sz="3200" b="1">
                  <a:latin typeface="楷体" pitchFamily="49" charset="-122"/>
                  <a:ea typeface="楷体" pitchFamily="49" charset="-122"/>
                </a:rPr>
                <a:t>”小 鱼 儿在 荷叶 下 笑 嘻 嘻地 游 来游 去，捧 起一 朵朵 很 美 很 美 的 水 花。</a:t>
              </a:r>
            </a:p>
          </p:txBody>
        </p:sp>
      </p:grpSp>
      <p:sp>
        <p:nvSpPr>
          <p:cNvPr id="6" name="椭圆 5"/>
          <p:cNvSpPr/>
          <p:nvPr/>
        </p:nvSpPr>
        <p:spPr>
          <a:xfrm>
            <a:off x="6646863" y="2173288"/>
            <a:ext cx="1711325" cy="5349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563563" y="3125788"/>
            <a:ext cx="506412" cy="5349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组合 7"/>
          <p:cNvGrpSpPr>
            <a:grpSpLocks/>
          </p:cNvGrpSpPr>
          <p:nvPr/>
        </p:nvGrpSpPr>
        <p:grpSpPr bwMode="auto">
          <a:xfrm>
            <a:off x="2489200" y="555625"/>
            <a:ext cx="836613" cy="850900"/>
            <a:chOff x="2437" y="2032"/>
            <a:chExt cx="1244" cy="1264"/>
          </a:xfrm>
        </p:grpSpPr>
        <p:sp>
          <p:nvSpPr>
            <p:cNvPr id="27650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27651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52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7" name="文本框 64"/>
          <p:cNvSpPr txBox="1">
            <a:spLocks noChangeArrowheads="1"/>
          </p:cNvSpPr>
          <p:nvPr/>
        </p:nvSpPr>
        <p:spPr bwMode="auto">
          <a:xfrm>
            <a:off x="2514600" y="496888"/>
            <a:ext cx="8112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亮</a:t>
            </a:r>
          </a:p>
        </p:txBody>
      </p:sp>
      <p:grpSp>
        <p:nvGrpSpPr>
          <p:cNvPr id="98" name="组合 7"/>
          <p:cNvGrpSpPr>
            <a:grpSpLocks/>
          </p:cNvGrpSpPr>
          <p:nvPr/>
        </p:nvGrpSpPr>
        <p:grpSpPr bwMode="auto">
          <a:xfrm>
            <a:off x="4005263" y="542925"/>
            <a:ext cx="836612" cy="850900"/>
            <a:chOff x="2437" y="2032"/>
            <a:chExt cx="1244" cy="1264"/>
          </a:xfrm>
        </p:grpSpPr>
        <p:sp>
          <p:nvSpPr>
            <p:cNvPr id="27655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27656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57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2" name="文本框 64"/>
          <p:cNvSpPr txBox="1">
            <a:spLocks noChangeArrowheads="1"/>
          </p:cNvSpPr>
          <p:nvPr/>
        </p:nvSpPr>
        <p:spPr bwMode="auto">
          <a:xfrm>
            <a:off x="4030663" y="484188"/>
            <a:ext cx="8112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机</a:t>
            </a:r>
          </a:p>
        </p:txBody>
      </p:sp>
      <p:grpSp>
        <p:nvGrpSpPr>
          <p:cNvPr id="94" name="组合 7"/>
          <p:cNvGrpSpPr>
            <a:grpSpLocks/>
          </p:cNvGrpSpPr>
          <p:nvPr/>
        </p:nvGrpSpPr>
        <p:grpSpPr bwMode="auto">
          <a:xfrm>
            <a:off x="5548313" y="569913"/>
            <a:ext cx="836612" cy="850900"/>
            <a:chOff x="2437" y="2032"/>
            <a:chExt cx="1244" cy="1264"/>
          </a:xfrm>
        </p:grpSpPr>
        <p:sp>
          <p:nvSpPr>
            <p:cNvPr id="27660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27661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62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0" name="文本框 64"/>
          <p:cNvSpPr txBox="1">
            <a:spLocks noChangeArrowheads="1"/>
          </p:cNvSpPr>
          <p:nvPr/>
        </p:nvSpPr>
        <p:spPr bwMode="auto">
          <a:xfrm>
            <a:off x="5573713" y="511175"/>
            <a:ext cx="8112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朵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1176338" y="1541463"/>
            <a:ext cx="73310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/>
              <a:t>仔细观察，找一找有相同部件的字。</a:t>
            </a:r>
          </a:p>
        </p:txBody>
      </p:sp>
      <p:sp>
        <p:nvSpPr>
          <p:cNvPr id="49" name="椭圆 48"/>
          <p:cNvSpPr/>
          <p:nvPr/>
        </p:nvSpPr>
        <p:spPr>
          <a:xfrm>
            <a:off x="2563813" y="912813"/>
            <a:ext cx="685800" cy="401637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4362450" y="636588"/>
            <a:ext cx="342900" cy="655637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5711825" y="631825"/>
            <a:ext cx="522288" cy="328613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44" name="文本框 64"/>
          <p:cNvSpPr txBox="1">
            <a:spLocks noChangeArrowheads="1"/>
          </p:cNvSpPr>
          <p:nvPr/>
        </p:nvSpPr>
        <p:spPr bwMode="auto">
          <a:xfrm>
            <a:off x="922338" y="2212975"/>
            <a:ext cx="811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亮</a:t>
            </a:r>
          </a:p>
        </p:txBody>
      </p:sp>
      <p:sp>
        <p:nvSpPr>
          <p:cNvPr id="145" name="右箭头 2"/>
          <p:cNvSpPr/>
          <p:nvPr/>
        </p:nvSpPr>
        <p:spPr>
          <a:xfrm>
            <a:off x="1625600" y="2438400"/>
            <a:ext cx="514350" cy="214313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46" name="TextBox 3"/>
          <p:cNvSpPr txBox="1">
            <a:spLocks noChangeArrowheads="1"/>
          </p:cNvSpPr>
          <p:nvPr/>
        </p:nvSpPr>
        <p:spPr bwMode="auto">
          <a:xfrm>
            <a:off x="2076450" y="2254250"/>
            <a:ext cx="37607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FF"/>
                </a:solidFill>
              </a:rPr>
              <a:t>“几”在下方略扁</a:t>
            </a:r>
          </a:p>
        </p:txBody>
      </p:sp>
      <p:sp>
        <p:nvSpPr>
          <p:cNvPr id="147" name="文本框 64"/>
          <p:cNvSpPr txBox="1">
            <a:spLocks noChangeArrowheads="1"/>
          </p:cNvSpPr>
          <p:nvPr/>
        </p:nvSpPr>
        <p:spPr bwMode="auto">
          <a:xfrm>
            <a:off x="890588" y="2957513"/>
            <a:ext cx="811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机</a:t>
            </a:r>
          </a:p>
        </p:txBody>
      </p:sp>
      <p:sp>
        <p:nvSpPr>
          <p:cNvPr id="148" name="右箭头 5"/>
          <p:cNvSpPr/>
          <p:nvPr/>
        </p:nvSpPr>
        <p:spPr>
          <a:xfrm>
            <a:off x="1625600" y="3228975"/>
            <a:ext cx="514350" cy="214313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49" name="TextBox 6"/>
          <p:cNvSpPr txBox="1">
            <a:spLocks noChangeArrowheads="1"/>
          </p:cNvSpPr>
          <p:nvPr/>
        </p:nvSpPr>
        <p:spPr bwMode="auto">
          <a:xfrm>
            <a:off x="2076450" y="3052763"/>
            <a:ext cx="4191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FF"/>
                </a:solidFill>
              </a:rPr>
              <a:t>“几”在右边略瘦窄</a:t>
            </a:r>
          </a:p>
        </p:txBody>
      </p:sp>
      <p:sp>
        <p:nvSpPr>
          <p:cNvPr id="150" name="文本框 64"/>
          <p:cNvSpPr txBox="1">
            <a:spLocks noChangeArrowheads="1"/>
          </p:cNvSpPr>
          <p:nvPr/>
        </p:nvSpPr>
        <p:spPr bwMode="auto">
          <a:xfrm>
            <a:off x="890588" y="3716338"/>
            <a:ext cx="811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朵</a:t>
            </a:r>
          </a:p>
        </p:txBody>
      </p:sp>
      <p:sp>
        <p:nvSpPr>
          <p:cNvPr id="151" name="右箭头 8"/>
          <p:cNvSpPr/>
          <p:nvPr/>
        </p:nvSpPr>
        <p:spPr>
          <a:xfrm>
            <a:off x="1625600" y="3944938"/>
            <a:ext cx="514350" cy="214312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52" name="TextBox 9"/>
          <p:cNvSpPr txBox="1">
            <a:spLocks noChangeArrowheads="1"/>
          </p:cNvSpPr>
          <p:nvPr/>
        </p:nvSpPr>
        <p:spPr bwMode="auto">
          <a:xfrm>
            <a:off x="2062163" y="3759200"/>
            <a:ext cx="64754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>
                <a:solidFill>
                  <a:srgbClr val="0000FF"/>
                </a:solidFill>
              </a:rPr>
              <a:t>“几”在上方略扁，</a:t>
            </a:r>
            <a:r>
              <a:rPr lang="zh-CN" altLang="en-US" sz="3200" b="1">
                <a:solidFill>
                  <a:srgbClr val="FF00FF"/>
                </a:solidFill>
              </a:rPr>
              <a:t>最后一笔无钩。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102" grpId="0"/>
      <p:bldP spid="100" grpId="0"/>
      <p:bldP spid="48" grpId="0"/>
      <p:bldP spid="49" grpId="0" animBg="1"/>
      <p:bldP spid="50" grpId="0" animBg="1"/>
      <p:bldP spid="51" grpId="0" animBg="1"/>
      <p:bldP spid="144" grpId="0"/>
      <p:bldP spid="145" grpId="0" animBg="1"/>
      <p:bldP spid="146" grpId="0"/>
      <p:bldP spid="147" grpId="0"/>
      <p:bldP spid="148" grpId="0" animBg="1"/>
      <p:bldP spid="149" grpId="0"/>
      <p:bldP spid="150" grpId="0"/>
      <p:bldP spid="151" grpId="0" animBg="1"/>
      <p:bldP spid="1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图片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0650" y="2392363"/>
            <a:ext cx="3333750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图片 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463" y="958850"/>
            <a:ext cx="33337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矩形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673350" y="1036638"/>
            <a:ext cx="2290763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4000" b="1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课时</a:t>
            </a:r>
            <a:endParaRPr lang="en-US" altLang="zh-CN" sz="4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196" name="矩形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452938" y="2503488"/>
            <a:ext cx="2290762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4000" b="1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课时</a:t>
            </a:r>
            <a:endParaRPr lang="en-US" altLang="zh-CN" sz="4000" b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8197" name="图片 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891"/>
          <a:stretch>
            <a:fillRect/>
          </a:stretch>
        </p:blipFill>
        <p:spPr bwMode="auto">
          <a:xfrm>
            <a:off x="1755775" y="681038"/>
            <a:ext cx="1063625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图片 1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806"/>
          <a:stretch>
            <a:fillRect/>
          </a:stretch>
        </p:blipFill>
        <p:spPr bwMode="auto">
          <a:xfrm>
            <a:off x="6219825" y="2157413"/>
            <a:ext cx="1135063" cy="126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6340730" y="333723"/>
            <a:ext cx="2129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AF4"/>
                </a:solidFill>
              </a:rPr>
              <a:t>https://www.ypppt.com/</a:t>
            </a:r>
            <a:endParaRPr lang="zh-CN" altLang="en-US" dirty="0">
              <a:solidFill>
                <a:srgbClr val="FFFAF4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7"/>
          <p:cNvGrpSpPr>
            <a:grpSpLocks/>
          </p:cNvGrpSpPr>
          <p:nvPr/>
        </p:nvGrpSpPr>
        <p:grpSpPr bwMode="auto">
          <a:xfrm>
            <a:off x="1036638" y="1878013"/>
            <a:ext cx="1125537" cy="1108075"/>
            <a:chOff x="2437" y="2032"/>
            <a:chExt cx="1244" cy="1264"/>
          </a:xfrm>
        </p:grpSpPr>
        <p:sp>
          <p:nvSpPr>
            <p:cNvPr id="29698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29699" name="直接连接符 8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00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1" name="文本框 64"/>
          <p:cNvSpPr txBox="1">
            <a:spLocks noChangeArrowheads="1"/>
          </p:cNvSpPr>
          <p:nvPr/>
        </p:nvSpPr>
        <p:spPr bwMode="auto">
          <a:xfrm>
            <a:off x="1049338" y="1811338"/>
            <a:ext cx="10525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鱼</a:t>
            </a:r>
          </a:p>
        </p:txBody>
      </p:sp>
      <p:sp>
        <p:nvSpPr>
          <p:cNvPr id="2" name="矩形 1"/>
          <p:cNvSpPr/>
          <p:nvPr/>
        </p:nvSpPr>
        <p:spPr>
          <a:xfrm>
            <a:off x="2714625" y="1336675"/>
            <a:ext cx="5589588" cy="247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zh-CN" altLang="en-US" sz="3200" b="1" dirty="0">
                <a:latin typeface="+mn-ea"/>
                <a:ea typeface="+mn-ea"/>
              </a:rPr>
              <a:t>    “鱼”是象形字，斜刀头是“鱼头”，</a:t>
            </a:r>
            <a:r>
              <a:rPr lang="en-US" altLang="zh-CN" sz="3200" b="1" dirty="0">
                <a:latin typeface="+mn-ea"/>
                <a:ea typeface="+mn-ea"/>
              </a:rPr>
              <a:t>“</a:t>
            </a:r>
            <a:r>
              <a:rPr lang="zh-CN" altLang="en-US" sz="3200" b="1" dirty="0">
                <a:latin typeface="+mn-ea"/>
                <a:ea typeface="+mn-ea"/>
              </a:rPr>
              <a:t>田”就是“鱼身”，最后一笔长横就是“鱼尾巴”。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文本框 110"/>
          <p:cNvSpPr txBox="1">
            <a:spLocks noChangeArrowheads="1"/>
          </p:cNvSpPr>
          <p:nvPr/>
        </p:nvSpPr>
        <p:spPr bwMode="auto">
          <a:xfrm>
            <a:off x="246063" y="1930400"/>
            <a:ext cx="2254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</a:p>
        </p:txBody>
      </p:sp>
      <p:sp>
        <p:nvSpPr>
          <p:cNvPr id="112" name="文本框 111"/>
          <p:cNvSpPr txBox="1">
            <a:spLocks noChangeArrowheads="1"/>
          </p:cNvSpPr>
          <p:nvPr/>
        </p:nvSpPr>
        <p:spPr bwMode="auto">
          <a:xfrm>
            <a:off x="1093788" y="2403475"/>
            <a:ext cx="22542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宋体" pitchFamily="2" charset="-122"/>
              </a:rPr>
              <a:t>    “口”要写得上宽下窄。</a:t>
            </a:r>
            <a:endParaRPr lang="en-US" altLang="zh-CN" sz="3200" b="1">
              <a:latin typeface="宋体" pitchFamily="2" charset="-122"/>
            </a:endParaRPr>
          </a:p>
        </p:txBody>
      </p:sp>
      <p:grpSp>
        <p:nvGrpSpPr>
          <p:cNvPr id="138" name="组合 7"/>
          <p:cNvGrpSpPr>
            <a:grpSpLocks/>
          </p:cNvGrpSpPr>
          <p:nvPr/>
        </p:nvGrpSpPr>
        <p:grpSpPr bwMode="auto">
          <a:xfrm>
            <a:off x="1552575" y="593725"/>
            <a:ext cx="1125538" cy="1108075"/>
            <a:chOff x="2437" y="2032"/>
            <a:chExt cx="1244" cy="1264"/>
          </a:xfrm>
        </p:grpSpPr>
        <p:sp>
          <p:nvSpPr>
            <p:cNvPr id="30724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30725" name="直接连接符 139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26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42" name="文本框 64"/>
          <p:cNvSpPr txBox="1">
            <a:spLocks noChangeArrowheads="1"/>
          </p:cNvSpPr>
          <p:nvPr/>
        </p:nvSpPr>
        <p:spPr bwMode="auto">
          <a:xfrm>
            <a:off x="1552575" y="496888"/>
            <a:ext cx="1050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台</a:t>
            </a:r>
          </a:p>
        </p:txBody>
      </p:sp>
      <p:grpSp>
        <p:nvGrpSpPr>
          <p:cNvPr id="143" name="组合 7"/>
          <p:cNvGrpSpPr>
            <a:grpSpLocks/>
          </p:cNvGrpSpPr>
          <p:nvPr/>
        </p:nvGrpSpPr>
        <p:grpSpPr bwMode="auto">
          <a:xfrm>
            <a:off x="5443538" y="582613"/>
            <a:ext cx="1125537" cy="1108075"/>
            <a:chOff x="2437" y="2032"/>
            <a:chExt cx="1244" cy="1264"/>
          </a:xfrm>
        </p:grpSpPr>
        <p:sp>
          <p:nvSpPr>
            <p:cNvPr id="30729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30730" name="直接连接符 14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1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47" name="文本框 64"/>
          <p:cNvSpPr txBox="1">
            <a:spLocks noChangeArrowheads="1"/>
          </p:cNvSpPr>
          <p:nvPr/>
        </p:nvSpPr>
        <p:spPr bwMode="auto">
          <a:xfrm>
            <a:off x="5456238" y="515938"/>
            <a:ext cx="10525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美</a:t>
            </a:r>
          </a:p>
        </p:txBody>
      </p:sp>
      <p:sp>
        <p:nvSpPr>
          <p:cNvPr id="148" name="文本框 147"/>
          <p:cNvSpPr txBox="1">
            <a:spLocks noChangeArrowheads="1"/>
          </p:cNvSpPr>
          <p:nvPr/>
        </p:nvSpPr>
        <p:spPr bwMode="auto">
          <a:xfrm>
            <a:off x="3382963" y="1930400"/>
            <a:ext cx="2254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</a:p>
        </p:txBody>
      </p:sp>
      <p:sp>
        <p:nvSpPr>
          <p:cNvPr id="149" name="文本框 148"/>
          <p:cNvSpPr txBox="1">
            <a:spLocks noChangeArrowheads="1"/>
          </p:cNvSpPr>
          <p:nvPr/>
        </p:nvSpPr>
        <p:spPr bwMode="auto">
          <a:xfrm>
            <a:off x="3925888" y="2406650"/>
            <a:ext cx="4868862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latin typeface="宋体" pitchFamily="2" charset="-122"/>
              </a:rPr>
              <a:t>    “美”的“羊字头”上方点、撇较小，靠近竖中线，竖不出头，四横中第三横最长，撇、捺舒展。</a:t>
            </a:r>
            <a:endParaRPr lang="en-US" altLang="zh-CN" sz="3200" b="1" dirty="0">
              <a:latin typeface="宋体" pitchFamily="2" charset="-122"/>
            </a:endParaRPr>
          </a:p>
        </p:txBody>
      </p:sp>
      <p:sp>
        <p:nvSpPr>
          <p:cNvPr id="150" name="文本框 149"/>
          <p:cNvSpPr txBox="1">
            <a:spLocks noChangeArrowheads="1"/>
          </p:cNvSpPr>
          <p:nvPr/>
        </p:nvSpPr>
        <p:spPr bwMode="auto">
          <a:xfrm>
            <a:off x="3113088" y="711200"/>
            <a:ext cx="2012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FF"/>
                </a:solidFill>
                <a:latin typeface="宋体" pitchFamily="2" charset="-122"/>
              </a:rPr>
              <a:t>上下结构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12" grpId="0"/>
      <p:bldP spid="142" grpId="0"/>
      <p:bldP spid="147" grpId="0"/>
      <p:bldP spid="148" grpId="0"/>
      <p:bldP spid="149" grpId="0"/>
      <p:bldP spid="1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985838" y="2017713"/>
            <a:ext cx="1127125" cy="1108075"/>
            <a:chOff x="2437" y="2032"/>
            <a:chExt cx="1244" cy="1264"/>
          </a:xfrm>
        </p:grpSpPr>
        <p:sp>
          <p:nvSpPr>
            <p:cNvPr id="31746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31747" name="直接连接符 3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48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" name="文本框 64"/>
          <p:cNvSpPr txBox="1">
            <a:spLocks noChangeArrowheads="1"/>
          </p:cNvSpPr>
          <p:nvPr/>
        </p:nvSpPr>
        <p:spPr bwMode="auto">
          <a:xfrm>
            <a:off x="1000125" y="1951038"/>
            <a:ext cx="1050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放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516188" y="887413"/>
            <a:ext cx="2254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035300" y="1471613"/>
            <a:ext cx="5291138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宋体" pitchFamily="2" charset="-122"/>
              </a:rPr>
              <a:t>    左右结构，反文旁的第一笔撇和第二笔横不宜太长，第三笔竖撇从横的中间起笔，捺要写得舒展。</a:t>
            </a:r>
            <a:endParaRPr lang="en-US" altLang="zh-CN" sz="3200" b="1" dirty="0"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1601" y="93660"/>
            <a:ext cx="1922461" cy="58420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defRPr sz="32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eaLnBrk="0" hangingPunct="0">
              <a:defRPr/>
            </a:pPr>
            <a:r>
              <a:rPr lang="zh-CN" altLang="en-US" dirty="0">
                <a:ln w="9000" cmpd="sng">
                  <a:noFill/>
                  <a:prstDash val="solid"/>
                </a:ln>
                <a:solidFill>
                  <a:schemeClr val="bg1"/>
                </a:solidFill>
                <a:latin typeface="宋体" panose="02010600030101010101" pitchFamily="2" charset="-122"/>
              </a:rPr>
              <a:t>巩固知识</a:t>
            </a:r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673100" y="1711325"/>
            <a:ext cx="1127125" cy="1108075"/>
            <a:chOff x="2437" y="2032"/>
            <a:chExt cx="1244" cy="1264"/>
          </a:xfrm>
        </p:grpSpPr>
        <p:sp>
          <p:nvSpPr>
            <p:cNvPr id="32771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32772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73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" name="文本框 64"/>
          <p:cNvSpPr txBox="1">
            <a:spLocks noChangeArrowheads="1"/>
          </p:cNvSpPr>
          <p:nvPr/>
        </p:nvSpPr>
        <p:spPr bwMode="auto">
          <a:xfrm>
            <a:off x="687388" y="1644650"/>
            <a:ext cx="1050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珠</a:t>
            </a: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1992313" y="1711325"/>
            <a:ext cx="1127125" cy="1108075"/>
            <a:chOff x="2437" y="2032"/>
            <a:chExt cx="1244" cy="1264"/>
          </a:xfrm>
        </p:grpSpPr>
        <p:sp>
          <p:nvSpPr>
            <p:cNvPr id="32776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32777" name="直接连接符 9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78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2" name="文本框 64"/>
          <p:cNvSpPr txBox="1">
            <a:spLocks noChangeArrowheads="1"/>
          </p:cNvSpPr>
          <p:nvPr/>
        </p:nvSpPr>
        <p:spPr bwMode="auto">
          <a:xfrm>
            <a:off x="2005013" y="1644650"/>
            <a:ext cx="10525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摇</a:t>
            </a:r>
          </a:p>
        </p:txBody>
      </p:sp>
      <p:grpSp>
        <p:nvGrpSpPr>
          <p:cNvPr id="13" name="组合 7"/>
          <p:cNvGrpSpPr>
            <a:grpSpLocks/>
          </p:cNvGrpSpPr>
          <p:nvPr/>
        </p:nvGrpSpPr>
        <p:grpSpPr bwMode="auto">
          <a:xfrm>
            <a:off x="3324225" y="1728788"/>
            <a:ext cx="1125538" cy="1108075"/>
            <a:chOff x="2437" y="2032"/>
            <a:chExt cx="1244" cy="1264"/>
          </a:xfrm>
        </p:grpSpPr>
        <p:sp>
          <p:nvSpPr>
            <p:cNvPr id="32781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32782" name="直接连接符 1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83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7" name="文本框 64"/>
          <p:cNvSpPr txBox="1">
            <a:spLocks noChangeArrowheads="1"/>
          </p:cNvSpPr>
          <p:nvPr/>
        </p:nvSpPr>
        <p:spPr bwMode="auto">
          <a:xfrm>
            <a:off x="3336925" y="1662113"/>
            <a:ext cx="105251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躺</a:t>
            </a:r>
          </a:p>
        </p:txBody>
      </p:sp>
      <p:grpSp>
        <p:nvGrpSpPr>
          <p:cNvPr id="18" name="组合 7"/>
          <p:cNvGrpSpPr>
            <a:grpSpLocks/>
          </p:cNvGrpSpPr>
          <p:nvPr/>
        </p:nvGrpSpPr>
        <p:grpSpPr bwMode="auto">
          <a:xfrm>
            <a:off x="4668838" y="1744663"/>
            <a:ext cx="1127125" cy="1108075"/>
            <a:chOff x="2437" y="2032"/>
            <a:chExt cx="1244" cy="1264"/>
          </a:xfrm>
        </p:grpSpPr>
        <p:sp>
          <p:nvSpPr>
            <p:cNvPr id="32786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32787" name="直接连接符 19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88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2" name="文本框 64"/>
          <p:cNvSpPr txBox="1">
            <a:spLocks noChangeArrowheads="1"/>
          </p:cNvSpPr>
          <p:nvPr/>
        </p:nvSpPr>
        <p:spPr bwMode="auto">
          <a:xfrm>
            <a:off x="4683125" y="1677988"/>
            <a:ext cx="1050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晶</a:t>
            </a:r>
          </a:p>
        </p:txBody>
      </p:sp>
      <p:grpSp>
        <p:nvGrpSpPr>
          <p:cNvPr id="23" name="组合 7"/>
          <p:cNvGrpSpPr>
            <a:grpSpLocks/>
          </p:cNvGrpSpPr>
          <p:nvPr/>
        </p:nvGrpSpPr>
        <p:grpSpPr bwMode="auto">
          <a:xfrm>
            <a:off x="5988050" y="1744663"/>
            <a:ext cx="1125538" cy="1108075"/>
            <a:chOff x="2437" y="2032"/>
            <a:chExt cx="1244" cy="1264"/>
          </a:xfrm>
        </p:grpSpPr>
        <p:sp>
          <p:nvSpPr>
            <p:cNvPr id="32791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32792" name="直接连接符 2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93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7" name="文本框 64"/>
          <p:cNvSpPr txBox="1">
            <a:spLocks noChangeArrowheads="1"/>
          </p:cNvSpPr>
          <p:nvPr/>
        </p:nvSpPr>
        <p:spPr bwMode="auto">
          <a:xfrm>
            <a:off x="6000750" y="1677988"/>
            <a:ext cx="105251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停</a:t>
            </a:r>
          </a:p>
        </p:txBody>
      </p:sp>
      <p:grpSp>
        <p:nvGrpSpPr>
          <p:cNvPr id="28" name="组合 7"/>
          <p:cNvGrpSpPr>
            <a:grpSpLocks/>
          </p:cNvGrpSpPr>
          <p:nvPr/>
        </p:nvGrpSpPr>
        <p:grpSpPr bwMode="auto">
          <a:xfrm>
            <a:off x="7319963" y="1762125"/>
            <a:ext cx="1125537" cy="1108075"/>
            <a:chOff x="2437" y="2032"/>
            <a:chExt cx="1244" cy="1264"/>
          </a:xfrm>
        </p:grpSpPr>
        <p:sp>
          <p:nvSpPr>
            <p:cNvPr id="32796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32797" name="直接连接符 29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98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2" name="文本框 64"/>
          <p:cNvSpPr txBox="1">
            <a:spLocks noChangeArrowheads="1"/>
          </p:cNvSpPr>
          <p:nvPr/>
        </p:nvSpPr>
        <p:spPr bwMode="auto">
          <a:xfrm>
            <a:off x="7332663" y="1695450"/>
            <a:ext cx="10525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机</a:t>
            </a:r>
          </a:p>
        </p:txBody>
      </p:sp>
      <p:grpSp>
        <p:nvGrpSpPr>
          <p:cNvPr id="33" name="组合 7"/>
          <p:cNvGrpSpPr>
            <a:grpSpLocks/>
          </p:cNvGrpSpPr>
          <p:nvPr/>
        </p:nvGrpSpPr>
        <p:grpSpPr bwMode="auto">
          <a:xfrm>
            <a:off x="687388" y="3141663"/>
            <a:ext cx="1125537" cy="1108075"/>
            <a:chOff x="2437" y="2032"/>
            <a:chExt cx="1244" cy="1264"/>
          </a:xfrm>
        </p:grpSpPr>
        <p:sp>
          <p:nvSpPr>
            <p:cNvPr id="32801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32802" name="直接连接符 3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03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7" name="文本框 64"/>
          <p:cNvSpPr txBox="1">
            <a:spLocks noChangeArrowheads="1"/>
          </p:cNvSpPr>
          <p:nvPr/>
        </p:nvSpPr>
        <p:spPr bwMode="auto">
          <a:xfrm>
            <a:off x="700088" y="3074988"/>
            <a:ext cx="10525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展</a:t>
            </a:r>
          </a:p>
        </p:txBody>
      </p:sp>
      <p:grpSp>
        <p:nvGrpSpPr>
          <p:cNvPr id="38" name="组合 7"/>
          <p:cNvGrpSpPr>
            <a:grpSpLocks/>
          </p:cNvGrpSpPr>
          <p:nvPr/>
        </p:nvGrpSpPr>
        <p:grpSpPr bwMode="auto">
          <a:xfrm>
            <a:off x="2005013" y="3141663"/>
            <a:ext cx="1127125" cy="1108075"/>
            <a:chOff x="2437" y="2032"/>
            <a:chExt cx="1244" cy="1264"/>
          </a:xfrm>
        </p:grpSpPr>
        <p:sp>
          <p:nvSpPr>
            <p:cNvPr id="32806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32807" name="直接连接符 39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08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2" name="文本框 64"/>
          <p:cNvSpPr txBox="1">
            <a:spLocks noChangeArrowheads="1"/>
          </p:cNvSpPr>
          <p:nvPr/>
        </p:nvSpPr>
        <p:spPr bwMode="auto">
          <a:xfrm>
            <a:off x="2019300" y="3074988"/>
            <a:ext cx="1050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透</a:t>
            </a:r>
          </a:p>
        </p:txBody>
      </p:sp>
      <p:grpSp>
        <p:nvGrpSpPr>
          <p:cNvPr id="43" name="组合 7"/>
          <p:cNvGrpSpPr>
            <a:grpSpLocks/>
          </p:cNvGrpSpPr>
          <p:nvPr/>
        </p:nvGrpSpPr>
        <p:grpSpPr bwMode="auto">
          <a:xfrm>
            <a:off x="3336925" y="3159125"/>
            <a:ext cx="1127125" cy="1108075"/>
            <a:chOff x="2437" y="2032"/>
            <a:chExt cx="1244" cy="1264"/>
          </a:xfrm>
        </p:grpSpPr>
        <p:sp>
          <p:nvSpPr>
            <p:cNvPr id="32811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32812" name="直接连接符 4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13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7" name="文本框 64"/>
          <p:cNvSpPr txBox="1">
            <a:spLocks noChangeArrowheads="1"/>
          </p:cNvSpPr>
          <p:nvPr/>
        </p:nvSpPr>
        <p:spPr bwMode="auto">
          <a:xfrm>
            <a:off x="3351213" y="3092450"/>
            <a:ext cx="1050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翅</a:t>
            </a:r>
          </a:p>
        </p:txBody>
      </p:sp>
      <p:grpSp>
        <p:nvGrpSpPr>
          <p:cNvPr id="48" name="组合 7"/>
          <p:cNvGrpSpPr>
            <a:grpSpLocks/>
          </p:cNvGrpSpPr>
          <p:nvPr/>
        </p:nvGrpSpPr>
        <p:grpSpPr bwMode="auto">
          <a:xfrm>
            <a:off x="4683125" y="3176588"/>
            <a:ext cx="1125538" cy="1108075"/>
            <a:chOff x="2437" y="2032"/>
            <a:chExt cx="1244" cy="1264"/>
          </a:xfrm>
        </p:grpSpPr>
        <p:sp>
          <p:nvSpPr>
            <p:cNvPr id="32816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32817" name="直接连接符 49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18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2" name="文本框 64"/>
          <p:cNvSpPr txBox="1">
            <a:spLocks noChangeArrowheads="1"/>
          </p:cNvSpPr>
          <p:nvPr/>
        </p:nvSpPr>
        <p:spPr bwMode="auto">
          <a:xfrm>
            <a:off x="4695825" y="3109913"/>
            <a:ext cx="1050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膀</a:t>
            </a:r>
          </a:p>
        </p:txBody>
      </p:sp>
      <p:grpSp>
        <p:nvGrpSpPr>
          <p:cNvPr id="53" name="组合 7"/>
          <p:cNvGrpSpPr>
            <a:grpSpLocks/>
          </p:cNvGrpSpPr>
          <p:nvPr/>
        </p:nvGrpSpPr>
        <p:grpSpPr bwMode="auto">
          <a:xfrm>
            <a:off x="6000750" y="3176588"/>
            <a:ext cx="1127125" cy="1108075"/>
            <a:chOff x="2437" y="2032"/>
            <a:chExt cx="1244" cy="1264"/>
          </a:xfrm>
        </p:grpSpPr>
        <p:sp>
          <p:nvSpPr>
            <p:cNvPr id="32821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32822" name="直接连接符 5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23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7" name="文本框 64"/>
          <p:cNvSpPr txBox="1">
            <a:spLocks noChangeArrowheads="1"/>
          </p:cNvSpPr>
          <p:nvPr/>
        </p:nvSpPr>
        <p:spPr bwMode="auto">
          <a:xfrm>
            <a:off x="6015038" y="3109913"/>
            <a:ext cx="1050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唱</a:t>
            </a:r>
          </a:p>
        </p:txBody>
      </p:sp>
      <p:grpSp>
        <p:nvGrpSpPr>
          <p:cNvPr id="58" name="组合 7"/>
          <p:cNvGrpSpPr>
            <a:grpSpLocks/>
          </p:cNvGrpSpPr>
          <p:nvPr/>
        </p:nvGrpSpPr>
        <p:grpSpPr bwMode="auto">
          <a:xfrm>
            <a:off x="7332663" y="3194050"/>
            <a:ext cx="1127125" cy="1108075"/>
            <a:chOff x="2437" y="2032"/>
            <a:chExt cx="1244" cy="1264"/>
          </a:xfrm>
        </p:grpSpPr>
        <p:sp>
          <p:nvSpPr>
            <p:cNvPr id="32826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32827" name="直接连接符 59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28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2" name="文本框 64"/>
          <p:cNvSpPr txBox="1">
            <a:spLocks noChangeArrowheads="1"/>
          </p:cNvSpPr>
          <p:nvPr/>
        </p:nvSpPr>
        <p:spPr bwMode="auto">
          <a:xfrm>
            <a:off x="7345363" y="3127375"/>
            <a:ext cx="10525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朵</a:t>
            </a:r>
          </a:p>
        </p:txBody>
      </p:sp>
      <p:grpSp>
        <p:nvGrpSpPr>
          <p:cNvPr id="32830" name="组合 62"/>
          <p:cNvGrpSpPr>
            <a:grpSpLocks/>
          </p:cNvGrpSpPr>
          <p:nvPr/>
        </p:nvGrpSpPr>
        <p:grpSpPr bwMode="auto">
          <a:xfrm>
            <a:off x="3133725" y="-250825"/>
            <a:ext cx="3340100" cy="1895475"/>
            <a:chOff x="1466422" y="1395430"/>
            <a:chExt cx="3340509" cy="1895169"/>
          </a:xfrm>
        </p:grpSpPr>
        <p:pic>
          <p:nvPicPr>
            <p:cNvPr id="64" name="图片 63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466422" y="1395430"/>
              <a:ext cx="3340509" cy="1895169"/>
            </a:xfrm>
            <a:prstGeom prst="rect">
              <a:avLst/>
            </a:prstGeom>
            <a:effectLst>
              <a:outerShdw blurRad="139700" dist="76200" dir="2400000" algn="tl" rotWithShape="0">
                <a:prstClr val="black">
                  <a:alpha val="50000"/>
                </a:prstClr>
              </a:outerShdw>
            </a:effectLst>
          </p:spPr>
        </p:pic>
        <p:sp>
          <p:nvSpPr>
            <p:cNvPr id="32832" name="矩形 64"/>
            <p:cNvSpPr>
              <a:spLocks noChangeArrowheads="1"/>
            </p:cNvSpPr>
            <p:nvPr/>
          </p:nvSpPr>
          <p:spPr bwMode="auto">
            <a:xfrm>
              <a:off x="2101367" y="1953484"/>
              <a:ext cx="2291590" cy="779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Bef>
                  <a:spcPts val="900"/>
                </a:spcBef>
              </a:pPr>
              <a:r>
                <a:rPr lang="zh-CN" altLang="en-US" sz="4000" b="1">
                  <a:latin typeface="楷体" pitchFamily="49" charset="-122"/>
                  <a:ea typeface="楷体" pitchFamily="49" charset="-122"/>
                </a:rPr>
                <a:t>第</a:t>
              </a:r>
              <a:r>
                <a:rPr lang="en-US" altLang="zh-CN" sz="4000" b="1">
                  <a:latin typeface="楷体" pitchFamily="49" charset="-122"/>
                  <a:ea typeface="楷体" pitchFamily="49" charset="-122"/>
                </a:rPr>
                <a:t>2</a:t>
              </a:r>
              <a:r>
                <a:rPr lang="zh-CN" altLang="en-US" sz="4000" b="1">
                  <a:latin typeface="楷体" pitchFamily="49" charset="-122"/>
                  <a:ea typeface="楷体" pitchFamily="49" charset="-122"/>
                </a:rPr>
                <a:t>课时</a:t>
              </a:r>
              <a:endParaRPr lang="en-US" altLang="zh-CN" sz="4000" b="1">
                <a:latin typeface="楷体" pitchFamily="49" charset="-122"/>
                <a:ea typeface="楷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7" grpId="0"/>
      <p:bldP spid="22" grpId="0"/>
      <p:bldP spid="27" grpId="0"/>
      <p:bldP spid="32" grpId="0"/>
      <p:bldP spid="37" grpId="0"/>
      <p:bldP spid="42" grpId="0"/>
      <p:bldP spid="47" grpId="0"/>
      <p:bldP spid="52" grpId="0"/>
      <p:bldP spid="57" grpId="0"/>
      <p:bldP spid="6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49263" y="1004888"/>
            <a:ext cx="7608887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itchFamily="2" charset="-122"/>
              </a:rPr>
              <a:t>    这些生字出现在课文的哪些词语中呢？请同学们快速读课文，把这些词语找出来。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57238" y="2571750"/>
            <a:ext cx="7300912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小水珠　 摇篮　 亮晶晶 　停机坪  展开   透明   翅膀   歌唱　 一朵朵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9231" y="84137"/>
            <a:ext cx="1922462" cy="58420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defRPr sz="32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eaLnBrk="0" hangingPunct="0">
              <a:defRPr/>
            </a:pPr>
            <a:r>
              <a:rPr lang="zh-CN" altLang="en-US" dirty="0">
                <a:ln w="9000" cmpd="sng">
                  <a:noFill/>
                  <a:prstDash val="solid"/>
                </a:ln>
                <a:solidFill>
                  <a:schemeClr val="bg1"/>
                </a:solidFill>
                <a:latin typeface="宋体" panose="02010600030101010101" pitchFamily="2" charset="-122"/>
              </a:rPr>
              <a:t>课文精读</a:t>
            </a:r>
          </a:p>
        </p:txBody>
      </p:sp>
      <p:sp>
        <p:nvSpPr>
          <p:cNvPr id="34818" name="矩形 2"/>
          <p:cNvSpPr>
            <a:spLocks noChangeArrowheads="1"/>
          </p:cNvSpPr>
          <p:nvPr/>
        </p:nvSpPr>
        <p:spPr bwMode="auto">
          <a:xfrm>
            <a:off x="766763" y="979488"/>
            <a:ext cx="76088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宋体" pitchFamily="2" charset="-122"/>
              </a:rPr>
              <a:t>读课文，连一连。</a:t>
            </a:r>
          </a:p>
        </p:txBody>
      </p:sp>
      <p:sp>
        <p:nvSpPr>
          <p:cNvPr id="34819" name="文本框 3"/>
          <p:cNvSpPr txBox="1">
            <a:spLocks noChangeArrowheads="1"/>
          </p:cNvSpPr>
          <p:nvPr/>
        </p:nvSpPr>
        <p:spPr bwMode="auto">
          <a:xfrm>
            <a:off x="920750" y="1620838"/>
            <a:ext cx="7300913" cy="231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小水珠　 小蜻蜓　 小青蛙　 小鱼儿</a:t>
            </a:r>
          </a:p>
          <a:p>
            <a:pPr>
              <a:lnSpc>
                <a:spcPct val="25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停机坪　 歌台　　凉伞　　摇篮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731963" y="2678113"/>
            <a:ext cx="4740275" cy="7096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1731963" y="2678113"/>
            <a:ext cx="1749425" cy="7096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3222625" y="2678113"/>
            <a:ext cx="2008188" cy="7096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4848225" y="2678113"/>
            <a:ext cx="2246313" cy="7096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66763" y="550863"/>
            <a:ext cx="7608887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itchFamily="2" charset="-122"/>
              </a:rPr>
              <a:t>    读第</a:t>
            </a:r>
            <a:r>
              <a:rPr lang="en-US" altLang="zh-CN" sz="3200" b="1" dirty="0">
                <a:latin typeface="宋体" pitchFamily="2" charset="-122"/>
              </a:rPr>
              <a:t>2</a:t>
            </a:r>
            <a:r>
              <a:rPr lang="zh-CN" altLang="en-US" sz="3200" b="1" dirty="0">
                <a:latin typeface="宋体" pitchFamily="2" charset="-122"/>
              </a:rPr>
              <a:t>自然段，体会文中描写小水珠躺在荷叶上的情趣。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66763" y="1935163"/>
            <a:ext cx="7608887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想象自己在摇篮里躺着的感觉，把自己当作小水珠，想象自己躺在荷叶上面，微风一吹，荷叶轻轻摇动，自己在荷叶上快活地滚来滚去的情景。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" y="0"/>
            <a:ext cx="9139678" cy="5143500"/>
          </a:xfrm>
          <a:prstGeom prst="rect">
            <a:avLst/>
          </a:prstGeom>
        </p:spPr>
      </p:pic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1089025" y="839788"/>
            <a:ext cx="4100513" cy="1131887"/>
            <a:chOff x="4354285" y="1132114"/>
            <a:chExt cx="3900195" cy="1132115"/>
          </a:xfrm>
        </p:grpSpPr>
        <p:sp>
          <p:nvSpPr>
            <p:cNvPr id="7" name="椭圆形标注 5"/>
            <p:cNvSpPr/>
            <p:nvPr/>
          </p:nvSpPr>
          <p:spPr>
            <a:xfrm>
              <a:off x="4354285" y="1132114"/>
              <a:ext cx="3900195" cy="1132115"/>
            </a:xfrm>
            <a:prstGeom prst="wedgeEllipseCallout">
              <a:avLst>
                <a:gd name="adj1" fmla="val 22874"/>
                <a:gd name="adj2" fmla="val 99595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6868" name="TextBox 6"/>
            <p:cNvSpPr txBox="1">
              <a:spLocks noChangeArrowheads="1"/>
            </p:cNvSpPr>
            <p:nvPr/>
          </p:nvSpPr>
          <p:spPr bwMode="auto">
            <a:xfrm>
              <a:off x="4550228" y="1405783"/>
              <a:ext cx="35425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 b="1">
                  <a:solidFill>
                    <a:srgbClr val="0000FF"/>
                  </a:solidFill>
                </a:rPr>
                <a:t>荷叶是我的摇篮。</a:t>
              </a:r>
            </a:p>
          </p:txBody>
        </p:sp>
      </p:grp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66763" y="1474788"/>
            <a:ext cx="7608887" cy="219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itchFamily="2" charset="-122"/>
              </a:rPr>
              <a:t>    参照想象小水珠在荷叶上的情景，选择自己喜欢的角色来想象一下：假如你是</a:t>
            </a:r>
            <a:r>
              <a:rPr lang="en-US" altLang="zh-CN" sz="3200" b="1" dirty="0">
                <a:latin typeface="宋体" pitchFamily="2" charset="-122"/>
              </a:rPr>
              <a:t>××</a:t>
            </a:r>
            <a:r>
              <a:rPr lang="zh-CN" altLang="en-US" sz="3200" b="1" dirty="0">
                <a:latin typeface="宋体" pitchFamily="2" charset="-122"/>
              </a:rPr>
              <a:t>，你的心情是怎样的？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089025" y="839788"/>
            <a:ext cx="4100513" cy="1131887"/>
            <a:chOff x="4354285" y="1132114"/>
            <a:chExt cx="3900195" cy="1132115"/>
          </a:xfrm>
        </p:grpSpPr>
        <p:sp>
          <p:nvSpPr>
            <p:cNvPr id="6" name="椭圆形标注 5"/>
            <p:cNvSpPr/>
            <p:nvPr/>
          </p:nvSpPr>
          <p:spPr>
            <a:xfrm>
              <a:off x="4354285" y="1132114"/>
              <a:ext cx="3900195" cy="1132115"/>
            </a:xfrm>
            <a:prstGeom prst="wedgeEllipseCallout">
              <a:avLst>
                <a:gd name="adj1" fmla="val 49281"/>
                <a:gd name="adj2" fmla="val 9428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8916" name="TextBox 6"/>
            <p:cNvSpPr txBox="1">
              <a:spLocks noChangeArrowheads="1"/>
            </p:cNvSpPr>
            <p:nvPr/>
          </p:nvSpPr>
          <p:spPr bwMode="auto">
            <a:xfrm>
              <a:off x="4550228" y="1405783"/>
              <a:ext cx="35425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 b="1">
                  <a:solidFill>
                    <a:srgbClr val="0000FF"/>
                  </a:solidFill>
                </a:rPr>
                <a:t>荷叶是我的停机坪。</a:t>
              </a:r>
            </a:p>
          </p:txBody>
        </p:sp>
      </p:grp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Box 1"/>
          <p:cNvSpPr txBox="1">
            <a:spLocks noChangeArrowheads="1"/>
          </p:cNvSpPr>
          <p:nvPr/>
        </p:nvSpPr>
        <p:spPr bwMode="auto">
          <a:xfrm>
            <a:off x="150019" y="127413"/>
            <a:ext cx="192405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r>
              <a:rPr lang="zh-CN" altLang="en-US" sz="3200" b="1" cap="all" dirty="0">
                <a:ln w="9000" cmpd="sng">
                  <a:noFill/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新课导入</a:t>
            </a:r>
          </a:p>
        </p:txBody>
      </p:sp>
      <p:sp>
        <p:nvSpPr>
          <p:cNvPr id="3075" name="TextBox 10"/>
          <p:cNvSpPr txBox="1">
            <a:spLocks noChangeArrowheads="1"/>
          </p:cNvSpPr>
          <p:nvPr/>
        </p:nvSpPr>
        <p:spPr bwMode="auto">
          <a:xfrm>
            <a:off x="546100" y="1787525"/>
            <a:ext cx="5897563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江南可采莲，莲叶何田田。鱼戏莲叶间。鱼戏莲叶东，鱼戏莲叶西，鱼戏莲叶南，鱼戏莲叶北。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546350" y="1000125"/>
            <a:ext cx="14462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江南</a:t>
            </a:r>
            <a:endParaRPr lang="en-US" altLang="zh-CN" sz="40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087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9838" y="2109788"/>
            <a:ext cx="2538412" cy="180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2" name="组合 2"/>
          <p:cNvGrpSpPr>
            <a:grpSpLocks/>
          </p:cNvGrpSpPr>
          <p:nvPr/>
        </p:nvGrpSpPr>
        <p:grpSpPr bwMode="auto">
          <a:xfrm>
            <a:off x="3582988" y="-26988"/>
            <a:ext cx="2909887" cy="1636713"/>
            <a:chOff x="3582573" y="-27483"/>
            <a:chExt cx="2909617" cy="1637071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582573" y="-27483"/>
              <a:ext cx="2909617" cy="1637071"/>
            </a:xfrm>
            <a:prstGeom prst="rect">
              <a:avLst/>
            </a:prstGeom>
            <a:effectLst>
              <a:outerShdw blurRad="139700" dist="76200" dir="2400000" algn="tl" rotWithShape="0">
                <a:prstClr val="black">
                  <a:alpha val="50000"/>
                </a:prstClr>
              </a:outerShdw>
            </a:effectLst>
          </p:spPr>
        </p:pic>
        <p:sp>
          <p:nvSpPr>
            <p:cNvPr id="9224" name="矩形 16"/>
            <p:cNvSpPr>
              <a:spLocks noChangeArrowheads="1"/>
            </p:cNvSpPr>
            <p:nvPr/>
          </p:nvSpPr>
          <p:spPr bwMode="auto">
            <a:xfrm>
              <a:off x="4027868" y="409590"/>
              <a:ext cx="2291590" cy="779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Bef>
                  <a:spcPts val="900"/>
                </a:spcBef>
              </a:pPr>
              <a:r>
                <a:rPr lang="zh-CN" altLang="en-US" sz="4000" b="1">
                  <a:latin typeface="楷体" pitchFamily="49" charset="-122"/>
                  <a:ea typeface="楷体" pitchFamily="49" charset="-122"/>
                </a:rPr>
                <a:t>第</a:t>
              </a:r>
              <a:r>
                <a:rPr lang="en-US" altLang="zh-CN" sz="4000" b="1">
                  <a:latin typeface="楷体" pitchFamily="49" charset="-122"/>
                  <a:ea typeface="楷体" pitchFamily="49" charset="-122"/>
                </a:rPr>
                <a:t>1</a:t>
              </a:r>
              <a:r>
                <a:rPr lang="zh-CN" altLang="en-US" sz="4000" b="1">
                  <a:latin typeface="楷体" pitchFamily="49" charset="-122"/>
                  <a:ea typeface="楷体" pitchFamily="49" charset="-122"/>
                </a:rPr>
                <a:t>课时</a:t>
              </a:r>
              <a:endParaRPr lang="en-US" altLang="zh-CN" sz="4000" b="1">
                <a:latin typeface="楷体" pitchFamily="49" charset="-122"/>
                <a:ea typeface="楷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" y="0"/>
            <a:ext cx="9141947" cy="5143500"/>
          </a:xfrm>
          <a:prstGeom prst="rect">
            <a:avLst/>
          </a:prstGeom>
        </p:spPr>
      </p:pic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752475" y="366713"/>
            <a:ext cx="3900488" cy="1131887"/>
            <a:chOff x="4354285" y="1132114"/>
            <a:chExt cx="3900195" cy="1132115"/>
          </a:xfrm>
        </p:grpSpPr>
        <p:sp>
          <p:nvSpPr>
            <p:cNvPr id="8" name="椭圆形标注 7"/>
            <p:cNvSpPr/>
            <p:nvPr/>
          </p:nvSpPr>
          <p:spPr>
            <a:xfrm>
              <a:off x="4354285" y="1132114"/>
              <a:ext cx="3900195" cy="1132115"/>
            </a:xfrm>
            <a:prstGeom prst="wedgeEllipseCallout">
              <a:avLst>
                <a:gd name="adj1" fmla="val 36841"/>
                <a:gd name="adj2" fmla="val 86038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9940" name="TextBox 8"/>
            <p:cNvSpPr txBox="1">
              <a:spLocks noChangeArrowheads="1"/>
            </p:cNvSpPr>
            <p:nvPr/>
          </p:nvSpPr>
          <p:spPr bwMode="auto">
            <a:xfrm>
              <a:off x="4550228" y="1405783"/>
              <a:ext cx="35425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 b="1">
                  <a:solidFill>
                    <a:srgbClr val="0000FF"/>
                  </a:solidFill>
                </a:rPr>
                <a:t>荷叶是我的歌台。</a:t>
              </a:r>
            </a:p>
          </p:txBody>
        </p:sp>
      </p:grp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1"/>
            <a:ext cx="9144000" cy="5138057"/>
          </a:xfrm>
          <a:prstGeom prst="rect">
            <a:avLst/>
          </a:prstGeom>
        </p:spPr>
      </p:pic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2039938" y="1439863"/>
            <a:ext cx="3900487" cy="1131887"/>
            <a:chOff x="4037044" y="1582736"/>
            <a:chExt cx="3900195" cy="1132115"/>
          </a:xfrm>
        </p:grpSpPr>
        <p:sp>
          <p:nvSpPr>
            <p:cNvPr id="8" name="椭圆形标注 7"/>
            <p:cNvSpPr/>
            <p:nvPr/>
          </p:nvSpPr>
          <p:spPr>
            <a:xfrm>
              <a:off x="4037044" y="1582736"/>
              <a:ext cx="3900195" cy="1132115"/>
            </a:xfrm>
            <a:prstGeom prst="wedgeEllipseCallout">
              <a:avLst>
                <a:gd name="adj1" fmla="val -35727"/>
                <a:gd name="adj2" fmla="val 98126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0964" name="TextBox 8"/>
            <p:cNvSpPr txBox="1">
              <a:spLocks noChangeArrowheads="1"/>
            </p:cNvSpPr>
            <p:nvPr/>
          </p:nvSpPr>
          <p:spPr bwMode="auto">
            <a:xfrm>
              <a:off x="4394716" y="1856405"/>
              <a:ext cx="35425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 b="1">
                  <a:solidFill>
                    <a:srgbClr val="0000FF"/>
                  </a:solidFill>
                </a:rPr>
                <a:t>荷叶是我的凉伞。</a:t>
              </a: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1131" y="102393"/>
            <a:ext cx="1922462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defRPr sz="32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eaLnBrk="0" hangingPunct="0">
              <a:defRPr/>
            </a:pPr>
            <a:r>
              <a:rPr lang="zh-CN" altLang="en-US" dirty="0">
                <a:ln w="9000" cmpd="sng">
                  <a:noFill/>
                  <a:prstDash val="solid"/>
                </a:ln>
                <a:solidFill>
                  <a:schemeClr val="bg1"/>
                </a:solidFill>
                <a:latin typeface="宋体" panose="02010600030101010101" pitchFamily="2" charset="-122"/>
              </a:rPr>
              <a:t>拓展延伸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41388" y="900113"/>
            <a:ext cx="738187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itchFamily="2" charset="-122"/>
              </a:rPr>
              <a:t>    别请四位同学扮演小水珠、小蜻蜓、小青蛙、小鱼儿。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5900" y="2500313"/>
            <a:ext cx="1671638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2638" y="2725738"/>
            <a:ext cx="1922462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0200" y="2678113"/>
            <a:ext cx="1919288" cy="111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375" y="2551113"/>
            <a:ext cx="1838325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06413" y="517525"/>
            <a:ext cx="8131175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itchFamily="2" charset="-122"/>
              </a:rPr>
              <a:t>    还会有谁喜欢荷叶？它们会把荷叶当成什么？它们会有怎样的表现呢？</a:t>
            </a:r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2613" y="1951038"/>
            <a:ext cx="2898775" cy="256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矩形 2"/>
          <p:cNvSpPr>
            <a:spLocks noChangeArrowheads="1"/>
          </p:cNvSpPr>
          <p:nvPr/>
        </p:nvSpPr>
        <p:spPr bwMode="auto">
          <a:xfrm>
            <a:off x="538163" y="3421063"/>
            <a:ext cx="43037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荷叶圆圆的，绿绿的。</a:t>
            </a: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3663" y="1320800"/>
            <a:ext cx="2235200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7713" y="1265238"/>
            <a:ext cx="1695450" cy="198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矩形 5"/>
          <p:cNvSpPr>
            <a:spLocks noChangeArrowheads="1"/>
          </p:cNvSpPr>
          <p:nvPr/>
        </p:nvSpPr>
        <p:spPr bwMode="auto">
          <a:xfrm>
            <a:off x="4684713" y="3421063"/>
            <a:ext cx="43132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苹果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______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______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521325" y="3402013"/>
            <a:ext cx="1419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大大的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7140575" y="3402013"/>
            <a:ext cx="1419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红红的</a:t>
            </a:r>
          </a:p>
        </p:txBody>
      </p:sp>
      <p:sp>
        <p:nvSpPr>
          <p:cNvPr id="45063" name="TextBox 1"/>
          <p:cNvSpPr txBox="1">
            <a:spLocks noChangeArrowheads="1"/>
          </p:cNvSpPr>
          <p:nvPr/>
        </p:nvSpPr>
        <p:spPr bwMode="auto">
          <a:xfrm>
            <a:off x="874713" y="411163"/>
            <a:ext cx="580072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读一读，写一写</a:t>
            </a:r>
            <a:r>
              <a:rPr lang="zh-CN" altLang="zh-CN" sz="3200" b="1"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3200" b="1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124237" y="102394"/>
            <a:ext cx="1920875" cy="5857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defRPr sz="32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eaLnBrk="0" hangingPunct="0">
              <a:defRPr/>
            </a:pPr>
            <a:r>
              <a:rPr lang="zh-CN" altLang="en-US" dirty="0">
                <a:ln w="9000" cmpd="sng">
                  <a:noFill/>
                  <a:prstDash val="solid"/>
                </a:ln>
                <a:solidFill>
                  <a:schemeClr val="bg1"/>
                </a:solidFill>
              </a:rPr>
              <a:t>板书设计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34" y="1552456"/>
            <a:ext cx="3423267" cy="19242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右箭头 17"/>
          <p:cNvSpPr/>
          <p:nvPr/>
        </p:nvSpPr>
        <p:spPr>
          <a:xfrm>
            <a:off x="4733925" y="977900"/>
            <a:ext cx="503238" cy="230188"/>
          </a:xfrm>
          <a:prstGeom prst="rightArrow">
            <a:avLst/>
          </a:prstGeom>
          <a:solidFill>
            <a:srgbClr val="33CC3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5172075" y="760413"/>
            <a:ext cx="1914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停机坪</a:t>
            </a:r>
          </a:p>
        </p:txBody>
      </p: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2492375" y="688975"/>
            <a:ext cx="2241550" cy="763588"/>
            <a:chOff x="2556962" y="1257972"/>
            <a:chExt cx="2240508" cy="762525"/>
          </a:xfrm>
        </p:grpSpPr>
        <p:sp>
          <p:nvSpPr>
            <p:cNvPr id="46086" name="Text Box 7"/>
            <p:cNvSpPr txBox="1">
              <a:spLocks noChangeArrowheads="1"/>
            </p:cNvSpPr>
            <p:nvPr/>
          </p:nvSpPr>
          <p:spPr bwMode="auto">
            <a:xfrm>
              <a:off x="3365608" y="1342264"/>
              <a:ext cx="1431862" cy="583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小蜻蜓</a:t>
              </a:r>
            </a:p>
          </p:txBody>
        </p:sp>
        <p:pic>
          <p:nvPicPr>
            <p:cNvPr id="46087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6962" y="1257972"/>
              <a:ext cx="1014223" cy="762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455613" y="1884363"/>
            <a:ext cx="2260600" cy="714375"/>
            <a:chOff x="455891" y="2122133"/>
            <a:chExt cx="2259593" cy="714566"/>
          </a:xfrm>
        </p:grpSpPr>
        <p:pic>
          <p:nvPicPr>
            <p:cNvPr id="46089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891" y="2122133"/>
              <a:ext cx="964089" cy="714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090" name="Text Box 7"/>
            <p:cNvSpPr txBox="1">
              <a:spLocks noChangeArrowheads="1"/>
            </p:cNvSpPr>
            <p:nvPr/>
          </p:nvSpPr>
          <p:spPr bwMode="auto">
            <a:xfrm>
              <a:off x="1259632" y="2217806"/>
              <a:ext cx="1455852" cy="584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小水珠</a:t>
              </a:r>
            </a:p>
          </p:txBody>
        </p:sp>
      </p:grp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6588125" y="1741488"/>
            <a:ext cx="2201863" cy="885825"/>
            <a:chOff x="6588224" y="2177396"/>
            <a:chExt cx="2202556" cy="885826"/>
          </a:xfrm>
        </p:grpSpPr>
        <p:pic>
          <p:nvPicPr>
            <p:cNvPr id="46092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8" y="2177396"/>
              <a:ext cx="906412" cy="885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093" name="Text Box 7"/>
            <p:cNvSpPr txBox="1">
              <a:spLocks noChangeArrowheads="1"/>
            </p:cNvSpPr>
            <p:nvPr/>
          </p:nvSpPr>
          <p:spPr bwMode="auto">
            <a:xfrm>
              <a:off x="6588224" y="2400051"/>
              <a:ext cx="189924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小青蛙</a:t>
              </a: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2519363" y="3635375"/>
            <a:ext cx="2717800" cy="660400"/>
            <a:chOff x="2635290" y="4011329"/>
            <a:chExt cx="2719251" cy="661465"/>
          </a:xfrm>
        </p:grpSpPr>
        <p:pic>
          <p:nvPicPr>
            <p:cNvPr id="46095" name="Picture 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5290" y="4011329"/>
              <a:ext cx="1179035" cy="661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096" name="Text Box 7"/>
            <p:cNvSpPr txBox="1">
              <a:spLocks noChangeArrowheads="1"/>
            </p:cNvSpPr>
            <p:nvPr/>
          </p:nvSpPr>
          <p:spPr bwMode="auto">
            <a:xfrm>
              <a:off x="3539800" y="4069147"/>
              <a:ext cx="1814741" cy="585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小鱼儿</a:t>
              </a:r>
            </a:p>
          </p:txBody>
        </p:sp>
      </p:grpSp>
      <p:sp>
        <p:nvSpPr>
          <p:cNvPr id="32" name="右箭头 31"/>
          <p:cNvSpPr/>
          <p:nvPr/>
        </p:nvSpPr>
        <p:spPr>
          <a:xfrm rot="5400000">
            <a:off x="1612106" y="2693194"/>
            <a:ext cx="504825" cy="230188"/>
          </a:xfrm>
          <a:prstGeom prst="rightArrow">
            <a:avLst/>
          </a:prstGeom>
          <a:solidFill>
            <a:srgbClr val="33CC3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右箭头 32"/>
          <p:cNvSpPr/>
          <p:nvPr/>
        </p:nvSpPr>
        <p:spPr>
          <a:xfrm>
            <a:off x="4805363" y="3854450"/>
            <a:ext cx="503237" cy="230188"/>
          </a:xfrm>
          <a:prstGeom prst="rightArrow">
            <a:avLst/>
          </a:prstGeom>
          <a:solidFill>
            <a:srgbClr val="33CC3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右箭头 33"/>
          <p:cNvSpPr/>
          <p:nvPr/>
        </p:nvSpPr>
        <p:spPr>
          <a:xfrm rot="5400000">
            <a:off x="7099300" y="2692400"/>
            <a:ext cx="504825" cy="231775"/>
          </a:xfrm>
          <a:prstGeom prst="rightArrow">
            <a:avLst/>
          </a:prstGeom>
          <a:solidFill>
            <a:srgbClr val="33CC3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1187450" y="3108325"/>
            <a:ext cx="12969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摇篮</a:t>
            </a:r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5364163" y="3719513"/>
            <a:ext cx="1295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凉伞</a:t>
            </a: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6704013" y="3108325"/>
            <a:ext cx="1295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歌台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32" grpId="0" animBg="1"/>
      <p:bldP spid="33" grpId="0" animBg="1"/>
      <p:bldP spid="34" grpId="0" animBg="1"/>
      <p:bldP spid="35" grpId="0"/>
      <p:bldP spid="36" grpId="0"/>
      <p:bldP spid="3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883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2"/>
          <p:cNvSpPr txBox="1">
            <a:spLocks noChangeArrowheads="1"/>
          </p:cNvSpPr>
          <p:nvPr/>
        </p:nvSpPr>
        <p:spPr bwMode="auto">
          <a:xfrm>
            <a:off x="498475" y="414338"/>
            <a:ext cx="733425" cy="42910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荷叶</a:t>
            </a: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圆圆的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绿绿的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028825" y="1592263"/>
            <a:ext cx="5430838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宋体" pitchFamily="2" charset="-122"/>
              </a:rPr>
              <a:t>    读课文，说一说：你印象中的荷叶是什么样子的？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66763" y="1474788"/>
            <a:ext cx="7608887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itchFamily="2" charset="-122"/>
              </a:rPr>
              <a:t>    自己读课文，把课后要求认识的生字圈出来，把自己读不好的地方反复读几遍，把要求会写的字也圈出来，多读几遍。</a:t>
            </a: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38112" y="89037"/>
            <a:ext cx="192405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defRPr sz="32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eaLnBrk="0" hangingPunct="0">
              <a:defRPr/>
            </a:pPr>
            <a:r>
              <a:rPr lang="zh-CN" altLang="en-US" dirty="0">
                <a:ln w="9000" cmpd="sng">
                  <a:noFill/>
                  <a:prstDash val="solid"/>
                </a:ln>
                <a:solidFill>
                  <a:schemeClr val="bg1"/>
                </a:solidFill>
                <a:latin typeface="+mn-ea"/>
                <a:ea typeface="+mn-ea"/>
              </a:rPr>
              <a:t>初读课文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635000" y="1214438"/>
            <a:ext cx="1127125" cy="1108075"/>
            <a:chOff x="2437" y="2032"/>
            <a:chExt cx="1244" cy="1264"/>
          </a:xfrm>
        </p:grpSpPr>
        <p:sp>
          <p:nvSpPr>
            <p:cNvPr id="13314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3315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16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" name="文本框 64"/>
          <p:cNvSpPr txBox="1">
            <a:spLocks noChangeArrowheads="1"/>
          </p:cNvSpPr>
          <p:nvPr/>
        </p:nvSpPr>
        <p:spPr bwMode="auto">
          <a:xfrm>
            <a:off x="649288" y="1147763"/>
            <a:ext cx="1050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 dirty="0">
                <a:latin typeface="楷体" pitchFamily="49" charset="-122"/>
                <a:ea typeface="楷体" pitchFamily="49" charset="-122"/>
              </a:rPr>
              <a:t>珠</a:t>
            </a:r>
          </a:p>
        </p:txBody>
      </p:sp>
      <p:grpSp>
        <p:nvGrpSpPr>
          <p:cNvPr id="78" name="组合 7"/>
          <p:cNvGrpSpPr>
            <a:grpSpLocks/>
          </p:cNvGrpSpPr>
          <p:nvPr/>
        </p:nvGrpSpPr>
        <p:grpSpPr bwMode="auto">
          <a:xfrm>
            <a:off x="1954213" y="1214438"/>
            <a:ext cx="1127125" cy="1108075"/>
            <a:chOff x="2437" y="2032"/>
            <a:chExt cx="1244" cy="1264"/>
          </a:xfrm>
        </p:grpSpPr>
        <p:sp>
          <p:nvSpPr>
            <p:cNvPr id="13319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3320" name="直接连接符 79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21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2" name="文本框 64"/>
          <p:cNvSpPr txBox="1">
            <a:spLocks noChangeArrowheads="1"/>
          </p:cNvSpPr>
          <p:nvPr/>
        </p:nvSpPr>
        <p:spPr bwMode="auto">
          <a:xfrm>
            <a:off x="1966913" y="1147763"/>
            <a:ext cx="10525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摇</a:t>
            </a:r>
          </a:p>
        </p:txBody>
      </p:sp>
      <p:grpSp>
        <p:nvGrpSpPr>
          <p:cNvPr id="83" name="组合 7"/>
          <p:cNvGrpSpPr>
            <a:grpSpLocks/>
          </p:cNvGrpSpPr>
          <p:nvPr/>
        </p:nvGrpSpPr>
        <p:grpSpPr bwMode="auto">
          <a:xfrm>
            <a:off x="3286125" y="1231900"/>
            <a:ext cx="1125538" cy="1108075"/>
            <a:chOff x="2437" y="2032"/>
            <a:chExt cx="1244" cy="1264"/>
          </a:xfrm>
        </p:grpSpPr>
        <p:sp>
          <p:nvSpPr>
            <p:cNvPr id="13324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3325" name="直接连接符 8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26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7" name="文本框 64"/>
          <p:cNvSpPr txBox="1">
            <a:spLocks noChangeArrowheads="1"/>
          </p:cNvSpPr>
          <p:nvPr/>
        </p:nvSpPr>
        <p:spPr bwMode="auto">
          <a:xfrm>
            <a:off x="3298825" y="1165225"/>
            <a:ext cx="105251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躺</a:t>
            </a:r>
          </a:p>
        </p:txBody>
      </p:sp>
      <p:grpSp>
        <p:nvGrpSpPr>
          <p:cNvPr id="88" name="组合 7"/>
          <p:cNvGrpSpPr>
            <a:grpSpLocks/>
          </p:cNvGrpSpPr>
          <p:nvPr/>
        </p:nvGrpSpPr>
        <p:grpSpPr bwMode="auto">
          <a:xfrm>
            <a:off x="4630738" y="1247775"/>
            <a:ext cx="1127125" cy="1108075"/>
            <a:chOff x="2437" y="2032"/>
            <a:chExt cx="1244" cy="1264"/>
          </a:xfrm>
        </p:grpSpPr>
        <p:sp>
          <p:nvSpPr>
            <p:cNvPr id="13329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3330" name="直接连接符 89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1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2" name="文本框 64"/>
          <p:cNvSpPr txBox="1">
            <a:spLocks noChangeArrowheads="1"/>
          </p:cNvSpPr>
          <p:nvPr/>
        </p:nvSpPr>
        <p:spPr bwMode="auto">
          <a:xfrm>
            <a:off x="4645025" y="1181100"/>
            <a:ext cx="1050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晶</a:t>
            </a:r>
          </a:p>
        </p:txBody>
      </p:sp>
      <p:grpSp>
        <p:nvGrpSpPr>
          <p:cNvPr id="93" name="组合 7"/>
          <p:cNvGrpSpPr>
            <a:grpSpLocks/>
          </p:cNvGrpSpPr>
          <p:nvPr/>
        </p:nvGrpSpPr>
        <p:grpSpPr bwMode="auto">
          <a:xfrm>
            <a:off x="5949950" y="1247775"/>
            <a:ext cx="1125538" cy="1108075"/>
            <a:chOff x="2437" y="2032"/>
            <a:chExt cx="1244" cy="1264"/>
          </a:xfrm>
        </p:grpSpPr>
        <p:sp>
          <p:nvSpPr>
            <p:cNvPr id="13334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3335" name="直接连接符 9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6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7" name="文本框 64"/>
          <p:cNvSpPr txBox="1">
            <a:spLocks noChangeArrowheads="1"/>
          </p:cNvSpPr>
          <p:nvPr/>
        </p:nvSpPr>
        <p:spPr bwMode="auto">
          <a:xfrm>
            <a:off x="5962650" y="1181100"/>
            <a:ext cx="105251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停</a:t>
            </a:r>
          </a:p>
        </p:txBody>
      </p:sp>
      <p:grpSp>
        <p:nvGrpSpPr>
          <p:cNvPr id="98" name="组合 7"/>
          <p:cNvGrpSpPr>
            <a:grpSpLocks/>
          </p:cNvGrpSpPr>
          <p:nvPr/>
        </p:nvGrpSpPr>
        <p:grpSpPr bwMode="auto">
          <a:xfrm>
            <a:off x="7281863" y="1265238"/>
            <a:ext cx="1125537" cy="1108075"/>
            <a:chOff x="2437" y="2032"/>
            <a:chExt cx="1244" cy="1264"/>
          </a:xfrm>
        </p:grpSpPr>
        <p:sp>
          <p:nvSpPr>
            <p:cNvPr id="13339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3340" name="直接连接符 99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1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2" name="文本框 64"/>
          <p:cNvSpPr txBox="1">
            <a:spLocks noChangeArrowheads="1"/>
          </p:cNvSpPr>
          <p:nvPr/>
        </p:nvSpPr>
        <p:spPr bwMode="auto">
          <a:xfrm>
            <a:off x="7294563" y="1198563"/>
            <a:ext cx="10525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机</a:t>
            </a:r>
          </a:p>
        </p:txBody>
      </p:sp>
      <p:grpSp>
        <p:nvGrpSpPr>
          <p:cNvPr id="103" name="组合 7"/>
          <p:cNvGrpSpPr>
            <a:grpSpLocks/>
          </p:cNvGrpSpPr>
          <p:nvPr/>
        </p:nvGrpSpPr>
        <p:grpSpPr bwMode="auto">
          <a:xfrm>
            <a:off x="636588" y="2982913"/>
            <a:ext cx="1125537" cy="1108075"/>
            <a:chOff x="2437" y="2032"/>
            <a:chExt cx="1244" cy="1264"/>
          </a:xfrm>
        </p:grpSpPr>
        <p:sp>
          <p:nvSpPr>
            <p:cNvPr id="13344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3345" name="直接连接符 10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6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7" name="文本框 64"/>
          <p:cNvSpPr txBox="1">
            <a:spLocks noChangeArrowheads="1"/>
          </p:cNvSpPr>
          <p:nvPr/>
        </p:nvSpPr>
        <p:spPr bwMode="auto">
          <a:xfrm>
            <a:off x="649288" y="2916238"/>
            <a:ext cx="10525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展</a:t>
            </a:r>
          </a:p>
        </p:txBody>
      </p:sp>
      <p:grpSp>
        <p:nvGrpSpPr>
          <p:cNvPr id="108" name="组合 7"/>
          <p:cNvGrpSpPr>
            <a:grpSpLocks/>
          </p:cNvGrpSpPr>
          <p:nvPr/>
        </p:nvGrpSpPr>
        <p:grpSpPr bwMode="auto">
          <a:xfrm>
            <a:off x="1954213" y="2982913"/>
            <a:ext cx="1127125" cy="1108075"/>
            <a:chOff x="2437" y="2032"/>
            <a:chExt cx="1244" cy="1264"/>
          </a:xfrm>
        </p:grpSpPr>
        <p:sp>
          <p:nvSpPr>
            <p:cNvPr id="13349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3350" name="直接连接符 109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51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12" name="文本框 64"/>
          <p:cNvSpPr txBox="1">
            <a:spLocks noChangeArrowheads="1"/>
          </p:cNvSpPr>
          <p:nvPr/>
        </p:nvSpPr>
        <p:spPr bwMode="auto">
          <a:xfrm>
            <a:off x="1968500" y="2916238"/>
            <a:ext cx="1050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透</a:t>
            </a:r>
          </a:p>
        </p:txBody>
      </p:sp>
      <p:grpSp>
        <p:nvGrpSpPr>
          <p:cNvPr id="113" name="组合 7"/>
          <p:cNvGrpSpPr>
            <a:grpSpLocks/>
          </p:cNvGrpSpPr>
          <p:nvPr/>
        </p:nvGrpSpPr>
        <p:grpSpPr bwMode="auto">
          <a:xfrm>
            <a:off x="3286125" y="3000375"/>
            <a:ext cx="1127125" cy="1108075"/>
            <a:chOff x="2437" y="2032"/>
            <a:chExt cx="1244" cy="1264"/>
          </a:xfrm>
        </p:grpSpPr>
        <p:sp>
          <p:nvSpPr>
            <p:cNvPr id="13354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3355" name="直接连接符 11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56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17" name="文本框 64"/>
          <p:cNvSpPr txBox="1">
            <a:spLocks noChangeArrowheads="1"/>
          </p:cNvSpPr>
          <p:nvPr/>
        </p:nvSpPr>
        <p:spPr bwMode="auto">
          <a:xfrm>
            <a:off x="3300413" y="2933700"/>
            <a:ext cx="1050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翅</a:t>
            </a:r>
          </a:p>
        </p:txBody>
      </p:sp>
      <p:grpSp>
        <p:nvGrpSpPr>
          <p:cNvPr id="118" name="组合 7"/>
          <p:cNvGrpSpPr>
            <a:grpSpLocks/>
          </p:cNvGrpSpPr>
          <p:nvPr/>
        </p:nvGrpSpPr>
        <p:grpSpPr bwMode="auto">
          <a:xfrm>
            <a:off x="4632325" y="3017838"/>
            <a:ext cx="1125538" cy="1108075"/>
            <a:chOff x="2437" y="2032"/>
            <a:chExt cx="1244" cy="1264"/>
          </a:xfrm>
        </p:grpSpPr>
        <p:sp>
          <p:nvSpPr>
            <p:cNvPr id="13359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3360" name="直接连接符 119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61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22" name="文本框 64"/>
          <p:cNvSpPr txBox="1">
            <a:spLocks noChangeArrowheads="1"/>
          </p:cNvSpPr>
          <p:nvPr/>
        </p:nvSpPr>
        <p:spPr bwMode="auto">
          <a:xfrm>
            <a:off x="4645025" y="2951163"/>
            <a:ext cx="1050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膀</a:t>
            </a:r>
          </a:p>
        </p:txBody>
      </p:sp>
      <p:grpSp>
        <p:nvGrpSpPr>
          <p:cNvPr id="123" name="组合 7"/>
          <p:cNvGrpSpPr>
            <a:grpSpLocks/>
          </p:cNvGrpSpPr>
          <p:nvPr/>
        </p:nvGrpSpPr>
        <p:grpSpPr bwMode="auto">
          <a:xfrm>
            <a:off x="5949950" y="3017838"/>
            <a:ext cx="1127125" cy="1108075"/>
            <a:chOff x="2437" y="2032"/>
            <a:chExt cx="1244" cy="1264"/>
          </a:xfrm>
        </p:grpSpPr>
        <p:sp>
          <p:nvSpPr>
            <p:cNvPr id="13364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3365" name="直接连接符 12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66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27" name="文本框 64"/>
          <p:cNvSpPr txBox="1">
            <a:spLocks noChangeArrowheads="1"/>
          </p:cNvSpPr>
          <p:nvPr/>
        </p:nvSpPr>
        <p:spPr bwMode="auto">
          <a:xfrm>
            <a:off x="5964238" y="2951163"/>
            <a:ext cx="1050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唱</a:t>
            </a:r>
          </a:p>
        </p:txBody>
      </p:sp>
      <p:grpSp>
        <p:nvGrpSpPr>
          <p:cNvPr id="128" name="组合 7"/>
          <p:cNvGrpSpPr>
            <a:grpSpLocks/>
          </p:cNvGrpSpPr>
          <p:nvPr/>
        </p:nvGrpSpPr>
        <p:grpSpPr bwMode="auto">
          <a:xfrm>
            <a:off x="7281863" y="3035300"/>
            <a:ext cx="1127125" cy="1108075"/>
            <a:chOff x="2437" y="2032"/>
            <a:chExt cx="1244" cy="1264"/>
          </a:xfrm>
        </p:grpSpPr>
        <p:sp>
          <p:nvSpPr>
            <p:cNvPr id="13369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3370" name="直接连接符 129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71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2" name="文本框 64"/>
          <p:cNvSpPr txBox="1">
            <a:spLocks noChangeArrowheads="1"/>
          </p:cNvSpPr>
          <p:nvPr/>
        </p:nvSpPr>
        <p:spPr bwMode="auto">
          <a:xfrm>
            <a:off x="7294563" y="2968625"/>
            <a:ext cx="10525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楷体" pitchFamily="49" charset="-122"/>
                <a:ea typeface="楷体" pitchFamily="49" charset="-122"/>
              </a:rPr>
              <a:t>朵</a:t>
            </a:r>
          </a:p>
        </p:txBody>
      </p:sp>
      <p:sp>
        <p:nvSpPr>
          <p:cNvPr id="62" name="TextBox 36"/>
          <p:cNvSpPr txBox="1">
            <a:spLocks noChangeArrowheads="1"/>
          </p:cNvSpPr>
          <p:nvPr/>
        </p:nvSpPr>
        <p:spPr bwMode="auto">
          <a:xfrm>
            <a:off x="569913" y="593725"/>
            <a:ext cx="12811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3600" b="1">
                <a:solidFill>
                  <a:srgbClr val="0000FF"/>
                </a:solidFill>
                <a:latin typeface="宋体" pitchFamily="2" charset="-122"/>
              </a:rPr>
              <a:t>zhū</a:t>
            </a:r>
          </a:p>
        </p:txBody>
      </p:sp>
      <p:sp>
        <p:nvSpPr>
          <p:cNvPr id="63" name="TextBox 36"/>
          <p:cNvSpPr txBox="1">
            <a:spLocks noChangeArrowheads="1"/>
          </p:cNvSpPr>
          <p:nvPr/>
        </p:nvSpPr>
        <p:spPr bwMode="auto">
          <a:xfrm>
            <a:off x="1901825" y="585788"/>
            <a:ext cx="12811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3600" b="1">
                <a:solidFill>
                  <a:srgbClr val="0000FF"/>
                </a:solidFill>
                <a:latin typeface="宋体" pitchFamily="2" charset="-122"/>
              </a:rPr>
              <a:t>yáo</a:t>
            </a:r>
          </a:p>
        </p:txBody>
      </p:sp>
      <p:sp>
        <p:nvSpPr>
          <p:cNvPr id="64" name="TextBox 36"/>
          <p:cNvSpPr txBox="1">
            <a:spLocks noChangeArrowheads="1"/>
          </p:cNvSpPr>
          <p:nvPr/>
        </p:nvSpPr>
        <p:spPr bwMode="auto">
          <a:xfrm>
            <a:off x="3208338" y="582613"/>
            <a:ext cx="12811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3600" b="1">
                <a:solidFill>
                  <a:srgbClr val="0000FF"/>
                </a:solidFill>
                <a:latin typeface="宋体" pitchFamily="2" charset="-122"/>
              </a:rPr>
              <a:t>tǎnɡ</a:t>
            </a:r>
          </a:p>
        </p:txBody>
      </p:sp>
      <p:sp>
        <p:nvSpPr>
          <p:cNvPr id="65" name="TextBox 36"/>
          <p:cNvSpPr txBox="1">
            <a:spLocks noChangeArrowheads="1"/>
          </p:cNvSpPr>
          <p:nvPr/>
        </p:nvSpPr>
        <p:spPr bwMode="auto">
          <a:xfrm>
            <a:off x="4554538" y="569913"/>
            <a:ext cx="12811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3600" b="1">
                <a:solidFill>
                  <a:srgbClr val="0000FF"/>
                </a:solidFill>
                <a:latin typeface="宋体" pitchFamily="2" charset="-122"/>
              </a:rPr>
              <a:t>jīnɡ</a:t>
            </a:r>
          </a:p>
        </p:txBody>
      </p:sp>
      <p:sp>
        <p:nvSpPr>
          <p:cNvPr id="66" name="TextBox 36"/>
          <p:cNvSpPr txBox="1">
            <a:spLocks noChangeArrowheads="1"/>
          </p:cNvSpPr>
          <p:nvPr/>
        </p:nvSpPr>
        <p:spPr bwMode="auto">
          <a:xfrm>
            <a:off x="609600" y="2352675"/>
            <a:ext cx="12811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3600" b="1">
                <a:solidFill>
                  <a:srgbClr val="0000FF"/>
                </a:solidFill>
                <a:latin typeface="宋体" pitchFamily="2" charset="-122"/>
              </a:rPr>
              <a:t>zhǎn</a:t>
            </a:r>
          </a:p>
        </p:txBody>
      </p:sp>
      <p:sp>
        <p:nvSpPr>
          <p:cNvPr id="67" name="TextBox 36"/>
          <p:cNvSpPr txBox="1">
            <a:spLocks noChangeArrowheads="1"/>
          </p:cNvSpPr>
          <p:nvPr/>
        </p:nvSpPr>
        <p:spPr bwMode="auto">
          <a:xfrm>
            <a:off x="5837238" y="576263"/>
            <a:ext cx="12811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3600" b="1">
                <a:solidFill>
                  <a:srgbClr val="0000FF"/>
                </a:solidFill>
                <a:latin typeface="宋体" pitchFamily="2" charset="-122"/>
              </a:rPr>
              <a:t>tínɡ</a:t>
            </a:r>
          </a:p>
        </p:txBody>
      </p:sp>
      <p:sp>
        <p:nvSpPr>
          <p:cNvPr id="68" name="TextBox 36"/>
          <p:cNvSpPr txBox="1">
            <a:spLocks noChangeArrowheads="1"/>
          </p:cNvSpPr>
          <p:nvPr/>
        </p:nvSpPr>
        <p:spPr bwMode="auto">
          <a:xfrm>
            <a:off x="7151688" y="565150"/>
            <a:ext cx="12811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3600" b="1">
                <a:solidFill>
                  <a:srgbClr val="0000FF"/>
                </a:solidFill>
                <a:latin typeface="宋体" pitchFamily="2" charset="-122"/>
              </a:rPr>
              <a:t>jī</a:t>
            </a:r>
          </a:p>
        </p:txBody>
      </p:sp>
      <p:sp>
        <p:nvSpPr>
          <p:cNvPr id="69" name="TextBox 36"/>
          <p:cNvSpPr txBox="1">
            <a:spLocks noChangeArrowheads="1"/>
          </p:cNvSpPr>
          <p:nvPr/>
        </p:nvSpPr>
        <p:spPr bwMode="auto">
          <a:xfrm>
            <a:off x="1846263" y="2360613"/>
            <a:ext cx="12795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3600" b="1">
                <a:solidFill>
                  <a:srgbClr val="0000FF"/>
                </a:solidFill>
                <a:latin typeface="宋体" pitchFamily="2" charset="-122"/>
              </a:rPr>
              <a:t>tòu</a:t>
            </a:r>
          </a:p>
        </p:txBody>
      </p:sp>
      <p:sp>
        <p:nvSpPr>
          <p:cNvPr id="70" name="TextBox 36"/>
          <p:cNvSpPr txBox="1">
            <a:spLocks noChangeArrowheads="1"/>
          </p:cNvSpPr>
          <p:nvPr/>
        </p:nvSpPr>
        <p:spPr bwMode="auto">
          <a:xfrm>
            <a:off x="3208338" y="2351088"/>
            <a:ext cx="12811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3600" b="1">
                <a:solidFill>
                  <a:srgbClr val="0000FF"/>
                </a:solidFill>
                <a:latin typeface="宋体" pitchFamily="2" charset="-122"/>
              </a:rPr>
              <a:t>chì</a:t>
            </a:r>
          </a:p>
        </p:txBody>
      </p:sp>
      <p:sp>
        <p:nvSpPr>
          <p:cNvPr id="71" name="TextBox 36"/>
          <p:cNvSpPr txBox="1">
            <a:spLocks noChangeArrowheads="1"/>
          </p:cNvSpPr>
          <p:nvPr/>
        </p:nvSpPr>
        <p:spPr bwMode="auto">
          <a:xfrm>
            <a:off x="4622800" y="2403475"/>
            <a:ext cx="12811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3600" b="1">
                <a:solidFill>
                  <a:srgbClr val="0000FF"/>
                </a:solidFill>
                <a:latin typeface="宋体" pitchFamily="2" charset="-122"/>
              </a:rPr>
              <a:t>bǎnɡ</a:t>
            </a:r>
          </a:p>
        </p:txBody>
      </p:sp>
      <p:sp>
        <p:nvSpPr>
          <p:cNvPr id="72" name="TextBox 36"/>
          <p:cNvSpPr txBox="1">
            <a:spLocks noChangeArrowheads="1"/>
          </p:cNvSpPr>
          <p:nvPr/>
        </p:nvSpPr>
        <p:spPr bwMode="auto">
          <a:xfrm>
            <a:off x="5699125" y="2403475"/>
            <a:ext cx="1627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3600" b="1">
                <a:solidFill>
                  <a:srgbClr val="0000FF"/>
                </a:solidFill>
                <a:latin typeface="宋体" pitchFamily="2" charset="-122"/>
              </a:rPr>
              <a:t>chànɡ</a:t>
            </a:r>
          </a:p>
        </p:txBody>
      </p:sp>
      <p:sp>
        <p:nvSpPr>
          <p:cNvPr id="73" name="TextBox 36"/>
          <p:cNvSpPr txBox="1">
            <a:spLocks noChangeArrowheads="1"/>
          </p:cNvSpPr>
          <p:nvPr/>
        </p:nvSpPr>
        <p:spPr bwMode="auto">
          <a:xfrm>
            <a:off x="7192963" y="2403475"/>
            <a:ext cx="12811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3600" b="1">
                <a:solidFill>
                  <a:srgbClr val="0000FF"/>
                </a:solidFill>
                <a:latin typeface="宋体" pitchFamily="2" charset="-122"/>
              </a:rPr>
              <a:t>duǒ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 nodeType="clickPar">
                      <p:stCondLst>
                        <p:cond delay="indefinite"/>
                      </p:stCondLst>
                      <p:childTnLst>
                        <p:par>
                          <p:cTn id="1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 nodeType="clickPar">
                      <p:stCondLst>
                        <p:cond delay="indefinite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 nodeType="clickPar">
                      <p:stCondLst>
                        <p:cond delay="indefinite"/>
                      </p:stCondLst>
                      <p:childTnLst>
                        <p:par>
                          <p:cTn id="1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1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6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1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1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1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6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6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1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2" grpId="0"/>
      <p:bldP spid="87" grpId="0"/>
      <p:bldP spid="92" grpId="0"/>
      <p:bldP spid="97" grpId="0"/>
      <p:bldP spid="102" grpId="0"/>
      <p:bldP spid="107" grpId="0"/>
      <p:bldP spid="112" grpId="0"/>
      <p:bldP spid="117" grpId="0"/>
      <p:bldP spid="122" grpId="0"/>
      <p:bldP spid="127" grpId="0"/>
      <p:bldP spid="132" grpId="0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  <p:bldP spid="69" grpId="0"/>
      <p:bldP spid="69" grpId="1"/>
      <p:bldP spid="70" grpId="0"/>
      <p:bldP spid="70" grpId="1"/>
      <p:bldP spid="71" grpId="0"/>
      <p:bldP spid="71" grpId="1"/>
      <p:bldP spid="72" grpId="0"/>
      <p:bldP spid="72" grpId="1"/>
      <p:bldP spid="73" grpId="0"/>
      <p:bldP spid="7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组合 7"/>
          <p:cNvGrpSpPr>
            <a:grpSpLocks/>
          </p:cNvGrpSpPr>
          <p:nvPr/>
        </p:nvGrpSpPr>
        <p:grpSpPr bwMode="auto">
          <a:xfrm>
            <a:off x="901700" y="1792288"/>
            <a:ext cx="836613" cy="850900"/>
            <a:chOff x="2437" y="2032"/>
            <a:chExt cx="1244" cy="1264"/>
          </a:xfrm>
        </p:grpSpPr>
        <p:sp>
          <p:nvSpPr>
            <p:cNvPr id="14338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4339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40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7" name="文本框 64"/>
          <p:cNvSpPr txBox="1">
            <a:spLocks noChangeArrowheads="1"/>
          </p:cNvSpPr>
          <p:nvPr/>
        </p:nvSpPr>
        <p:spPr bwMode="auto">
          <a:xfrm>
            <a:off x="927100" y="1733550"/>
            <a:ext cx="8112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亮</a:t>
            </a:r>
          </a:p>
        </p:txBody>
      </p:sp>
      <p:grpSp>
        <p:nvGrpSpPr>
          <p:cNvPr id="98" name="组合 7"/>
          <p:cNvGrpSpPr>
            <a:grpSpLocks/>
          </p:cNvGrpSpPr>
          <p:nvPr/>
        </p:nvGrpSpPr>
        <p:grpSpPr bwMode="auto">
          <a:xfrm>
            <a:off x="1973263" y="1800225"/>
            <a:ext cx="836612" cy="850900"/>
            <a:chOff x="2437" y="2032"/>
            <a:chExt cx="1244" cy="1264"/>
          </a:xfrm>
        </p:grpSpPr>
        <p:sp>
          <p:nvSpPr>
            <p:cNvPr id="14343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4344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45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2" name="文本框 64"/>
          <p:cNvSpPr txBox="1">
            <a:spLocks noChangeArrowheads="1"/>
          </p:cNvSpPr>
          <p:nvPr/>
        </p:nvSpPr>
        <p:spPr bwMode="auto">
          <a:xfrm>
            <a:off x="1998663" y="1741488"/>
            <a:ext cx="8112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机</a:t>
            </a:r>
          </a:p>
        </p:txBody>
      </p:sp>
      <p:grpSp>
        <p:nvGrpSpPr>
          <p:cNvPr id="103" name="组合 7"/>
          <p:cNvGrpSpPr>
            <a:grpSpLocks/>
          </p:cNvGrpSpPr>
          <p:nvPr/>
        </p:nvGrpSpPr>
        <p:grpSpPr bwMode="auto">
          <a:xfrm>
            <a:off x="3054350" y="1790700"/>
            <a:ext cx="836613" cy="850900"/>
            <a:chOff x="2437" y="2032"/>
            <a:chExt cx="1244" cy="1264"/>
          </a:xfrm>
        </p:grpSpPr>
        <p:sp>
          <p:nvSpPr>
            <p:cNvPr id="14348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4349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50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7" name="文本框 64"/>
          <p:cNvSpPr txBox="1">
            <a:spLocks noChangeArrowheads="1"/>
          </p:cNvSpPr>
          <p:nvPr/>
        </p:nvSpPr>
        <p:spPr bwMode="auto">
          <a:xfrm>
            <a:off x="3079750" y="1731963"/>
            <a:ext cx="8112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台</a:t>
            </a:r>
          </a:p>
        </p:txBody>
      </p:sp>
      <p:grpSp>
        <p:nvGrpSpPr>
          <p:cNvPr id="108" name="组合 7"/>
          <p:cNvGrpSpPr>
            <a:grpSpLocks/>
          </p:cNvGrpSpPr>
          <p:nvPr/>
        </p:nvGrpSpPr>
        <p:grpSpPr bwMode="auto">
          <a:xfrm>
            <a:off x="4135438" y="1790700"/>
            <a:ext cx="836612" cy="850900"/>
            <a:chOff x="2437" y="2032"/>
            <a:chExt cx="1244" cy="1264"/>
          </a:xfrm>
        </p:grpSpPr>
        <p:sp>
          <p:nvSpPr>
            <p:cNvPr id="14353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4354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55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12" name="文本框 64"/>
          <p:cNvSpPr txBox="1">
            <a:spLocks noChangeArrowheads="1"/>
          </p:cNvSpPr>
          <p:nvPr/>
        </p:nvSpPr>
        <p:spPr bwMode="auto">
          <a:xfrm>
            <a:off x="4160838" y="1731963"/>
            <a:ext cx="8112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放</a:t>
            </a:r>
          </a:p>
        </p:txBody>
      </p:sp>
      <p:grpSp>
        <p:nvGrpSpPr>
          <p:cNvPr id="89" name="组合 7"/>
          <p:cNvGrpSpPr>
            <a:grpSpLocks/>
          </p:cNvGrpSpPr>
          <p:nvPr/>
        </p:nvGrpSpPr>
        <p:grpSpPr bwMode="auto">
          <a:xfrm>
            <a:off x="5184775" y="1787525"/>
            <a:ext cx="836613" cy="850900"/>
            <a:chOff x="2437" y="2032"/>
            <a:chExt cx="1244" cy="1264"/>
          </a:xfrm>
        </p:grpSpPr>
        <p:sp>
          <p:nvSpPr>
            <p:cNvPr id="14358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4359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60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3" name="文本框 64"/>
          <p:cNvSpPr txBox="1">
            <a:spLocks noChangeArrowheads="1"/>
          </p:cNvSpPr>
          <p:nvPr/>
        </p:nvSpPr>
        <p:spPr bwMode="auto">
          <a:xfrm>
            <a:off x="5210175" y="1728788"/>
            <a:ext cx="8112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鱼</a:t>
            </a:r>
          </a:p>
        </p:txBody>
      </p:sp>
      <p:grpSp>
        <p:nvGrpSpPr>
          <p:cNvPr id="94" name="组合 7"/>
          <p:cNvGrpSpPr>
            <a:grpSpLocks/>
          </p:cNvGrpSpPr>
          <p:nvPr/>
        </p:nvGrpSpPr>
        <p:grpSpPr bwMode="auto">
          <a:xfrm>
            <a:off x="6226175" y="1778000"/>
            <a:ext cx="836613" cy="850900"/>
            <a:chOff x="2437" y="2032"/>
            <a:chExt cx="1244" cy="1264"/>
          </a:xfrm>
        </p:grpSpPr>
        <p:sp>
          <p:nvSpPr>
            <p:cNvPr id="14363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4364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65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0" name="文本框 64"/>
          <p:cNvSpPr txBox="1">
            <a:spLocks noChangeArrowheads="1"/>
          </p:cNvSpPr>
          <p:nvPr/>
        </p:nvSpPr>
        <p:spPr bwMode="auto">
          <a:xfrm>
            <a:off x="6251575" y="1719263"/>
            <a:ext cx="8112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朵</a:t>
            </a:r>
          </a:p>
        </p:txBody>
      </p:sp>
      <p:grpSp>
        <p:nvGrpSpPr>
          <p:cNvPr id="101" name="组合 7"/>
          <p:cNvGrpSpPr>
            <a:grpSpLocks/>
          </p:cNvGrpSpPr>
          <p:nvPr/>
        </p:nvGrpSpPr>
        <p:grpSpPr bwMode="auto">
          <a:xfrm>
            <a:off x="7269163" y="1778000"/>
            <a:ext cx="836612" cy="850900"/>
            <a:chOff x="2437" y="2032"/>
            <a:chExt cx="1244" cy="1264"/>
          </a:xfrm>
        </p:grpSpPr>
        <p:sp>
          <p:nvSpPr>
            <p:cNvPr id="14368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4369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70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9" name="文本框 64"/>
          <p:cNvSpPr txBox="1">
            <a:spLocks noChangeArrowheads="1"/>
          </p:cNvSpPr>
          <p:nvPr/>
        </p:nvSpPr>
        <p:spPr bwMode="auto">
          <a:xfrm>
            <a:off x="7294563" y="1719263"/>
            <a:ext cx="8112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102" grpId="0"/>
      <p:bldP spid="107" grpId="0"/>
      <p:bldP spid="112" grpId="0"/>
      <p:bldP spid="93" grpId="0"/>
      <p:bldP spid="100" grpId="0"/>
      <p:bldP spid="10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4"/>
          <p:cNvSpPr txBox="1">
            <a:spLocks noChangeArrowheads="1"/>
          </p:cNvSpPr>
          <p:nvPr/>
        </p:nvSpPr>
        <p:spPr bwMode="auto">
          <a:xfrm>
            <a:off x="460375" y="793750"/>
            <a:ext cx="2254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摇、停、唱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714625" y="615950"/>
            <a:ext cx="5638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宋体" pitchFamily="2" charset="-122"/>
              </a:rPr>
              <a:t>    把手掌当作床，摇动手掌，感受“摇”的动作和手有关。</a:t>
            </a:r>
          </a:p>
        </p:txBody>
      </p:sp>
      <p:sp>
        <p:nvSpPr>
          <p:cNvPr id="5" name="文本框 64"/>
          <p:cNvSpPr txBox="1">
            <a:spLocks noChangeArrowheads="1"/>
          </p:cNvSpPr>
          <p:nvPr/>
        </p:nvSpPr>
        <p:spPr bwMode="auto">
          <a:xfrm>
            <a:off x="739775" y="1790700"/>
            <a:ext cx="17113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展、透、翅、膀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714625" y="1784350"/>
            <a:ext cx="60134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0000FF"/>
                </a:solidFill>
                <a:latin typeface="宋体" pitchFamily="2" charset="-122"/>
              </a:rPr>
              <a:t>    “展开</a:t>
            </a:r>
            <a:r>
              <a:rPr lang="en-US" altLang="zh-CN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200" b="1" dirty="0">
                <a:solidFill>
                  <a:srgbClr val="0000FF"/>
                </a:solidFill>
                <a:latin typeface="宋体" pitchFamily="2" charset="-122"/>
              </a:rPr>
              <a:t>展开翅膀</a:t>
            </a:r>
            <a:r>
              <a:rPr lang="en-US" altLang="zh-CN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200" b="1" dirty="0">
                <a:solidFill>
                  <a:srgbClr val="0000FF"/>
                </a:solidFill>
                <a:latin typeface="宋体" pitchFamily="2" charset="-122"/>
              </a:rPr>
              <a:t>展开透明的翅膀”边做动作边识记。</a:t>
            </a:r>
          </a:p>
        </p:txBody>
      </p:sp>
      <p:sp>
        <p:nvSpPr>
          <p:cNvPr id="8" name="文本框 64"/>
          <p:cNvSpPr txBox="1">
            <a:spLocks noChangeArrowheads="1"/>
          </p:cNvSpPr>
          <p:nvPr/>
        </p:nvSpPr>
        <p:spPr bwMode="auto">
          <a:xfrm>
            <a:off x="1682750" y="3397250"/>
            <a:ext cx="811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躺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546350" y="2951163"/>
            <a:ext cx="6013450" cy="167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>
                <a:solidFill>
                  <a:srgbClr val="0000FF"/>
                </a:solidFill>
              </a:rPr>
              <a:t>    “身字旁”的字一般跟身体有关。“躺”可以通过组词“平躺、躺下、躺椅”等来识记。</a:t>
            </a:r>
            <a:endParaRPr lang="zh-CN" altLang="en-US" sz="3200" b="1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701675" y="836613"/>
            <a:ext cx="658812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宋体" pitchFamily="2" charset="-122"/>
              </a:rPr>
              <a:t>课文给我们介绍了哪几个小伙伴？</a:t>
            </a: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2693988" y="1908175"/>
            <a:ext cx="1671637" cy="2230438"/>
            <a:chOff x="3198097" y="1974982"/>
            <a:chExt cx="1670425" cy="2229879"/>
          </a:xfrm>
        </p:grpSpPr>
        <p:pic>
          <p:nvPicPr>
            <p:cNvPr id="17411" name="Picture 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8097" y="1974982"/>
              <a:ext cx="1670425" cy="148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2" name="TextBox 5"/>
            <p:cNvSpPr txBox="1">
              <a:spLocks noChangeArrowheads="1"/>
            </p:cNvSpPr>
            <p:nvPr/>
          </p:nvSpPr>
          <p:spPr bwMode="auto">
            <a:xfrm>
              <a:off x="3312887" y="3563269"/>
              <a:ext cx="1453048" cy="641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小蜻蜓</a:t>
              </a:r>
              <a:endParaRPr lang="en-US" altLang="zh-CN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6618288" y="2085975"/>
            <a:ext cx="1919287" cy="2060575"/>
            <a:chOff x="6922062" y="2127798"/>
            <a:chExt cx="1918390" cy="2060395"/>
          </a:xfrm>
        </p:grpSpPr>
        <p:pic>
          <p:nvPicPr>
            <p:cNvPr id="17414" name="Picture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2062" y="2127798"/>
              <a:ext cx="1918390" cy="1111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5" name="TextBox 9"/>
            <p:cNvSpPr txBox="1">
              <a:spLocks noChangeArrowheads="1"/>
            </p:cNvSpPr>
            <p:nvPr/>
          </p:nvSpPr>
          <p:spPr bwMode="auto">
            <a:xfrm>
              <a:off x="7167693" y="3546522"/>
              <a:ext cx="1453048" cy="641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小鱼儿</a:t>
              </a:r>
              <a:endParaRPr lang="en-US" altLang="zh-CN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525463" y="1958975"/>
            <a:ext cx="1838325" cy="2179638"/>
            <a:chOff x="647247" y="2053788"/>
            <a:chExt cx="1838326" cy="2179232"/>
          </a:xfrm>
        </p:grpSpPr>
        <p:sp>
          <p:nvSpPr>
            <p:cNvPr id="17417" name="TextBox 3"/>
            <p:cNvSpPr txBox="1">
              <a:spLocks noChangeArrowheads="1"/>
            </p:cNvSpPr>
            <p:nvPr/>
          </p:nvSpPr>
          <p:spPr bwMode="auto">
            <a:xfrm>
              <a:off x="908034" y="3591263"/>
              <a:ext cx="1453048" cy="641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小水珠</a:t>
              </a:r>
              <a:endParaRPr lang="en-US" altLang="zh-CN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17418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247" y="2053788"/>
              <a:ext cx="1838326" cy="142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6" name="TextBox 1"/>
          <p:cNvSpPr txBox="1">
            <a:spLocks noChangeArrowheads="1"/>
          </p:cNvSpPr>
          <p:nvPr/>
        </p:nvSpPr>
        <p:spPr bwMode="auto">
          <a:xfrm>
            <a:off x="91719" y="93928"/>
            <a:ext cx="1922462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defRPr sz="32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eaLnBrk="0" hangingPunct="0">
              <a:defRPr/>
            </a:pPr>
            <a:r>
              <a:rPr lang="zh-CN" altLang="en-US" dirty="0">
                <a:ln w="9000" cmpd="sng">
                  <a:noFill/>
                  <a:prstDash val="solid"/>
                </a:ln>
                <a:solidFill>
                  <a:schemeClr val="bg1"/>
                </a:solidFill>
                <a:latin typeface="宋体" panose="02010600030101010101" pitchFamily="2" charset="-122"/>
              </a:rPr>
              <a:t>再读课文</a:t>
            </a:r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4541838" y="2281238"/>
            <a:ext cx="1900237" cy="1865312"/>
            <a:chOff x="4541256" y="2281713"/>
            <a:chExt cx="1901401" cy="1864837"/>
          </a:xfrm>
        </p:grpSpPr>
        <p:sp>
          <p:nvSpPr>
            <p:cNvPr id="17421" name="TextBox 7"/>
            <p:cNvSpPr txBox="1">
              <a:spLocks noChangeArrowheads="1"/>
            </p:cNvSpPr>
            <p:nvPr/>
          </p:nvSpPr>
          <p:spPr bwMode="auto">
            <a:xfrm>
              <a:off x="4865688" y="3504910"/>
              <a:ext cx="1452562" cy="641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小青蛙</a:t>
              </a:r>
              <a:endParaRPr lang="en-US" altLang="zh-CN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17422" name="图片 3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1256" y="2281713"/>
              <a:ext cx="1901401" cy="976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UID" val="{FFC64191-23F7-48FB-A6D0-3DAA3F2008CB}"/>
  <p:tag name="ISPRING_RESOURCE_FOLDER" val="C:\Users\Administrator\Desktop\12 古诗二首\"/>
  <p:tag name="ISPRING_PRESENTATION_PATH" val="C:\Users\Administrator\Desktop\12 古诗二首.ppt"/>
  <p:tag name="ISPRING_PROJECT_FOLDER_UPDATED" val="1"/>
  <p:tag name="ISPRING_SCREEN_RECS_UPDATED" val="C:\Users\Administrator\Desktop\12 古诗二首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蓝色暖调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1080</Words>
  <Application>Microsoft Office PowerPoint</Application>
  <PresentationFormat>全屏显示(16:9)</PresentationFormat>
  <Paragraphs>151</Paragraphs>
  <Slides>37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37</vt:i4>
      </vt:variant>
    </vt:vector>
  </HeadingPairs>
  <TitlesOfParts>
    <vt:vector size="50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Cambria</vt:lpstr>
      <vt:lpstr>Times New Roman</vt:lpstr>
      <vt:lpstr>第一PPT模板网-WWW.1PPT.COM</vt:lpstr>
      <vt:lpstr>第一PPT模板网-WWW.1PPT.COM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2106</cp:revision>
  <dcterms:created xsi:type="dcterms:W3CDTF">2016-01-14T05:53:56Z</dcterms:created>
  <dcterms:modified xsi:type="dcterms:W3CDTF">2021-04-28T10:33:15Z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