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4274" r:id="rId2"/>
  </p:sldMasterIdLst>
  <p:notesMasterIdLst>
    <p:notesMasterId r:id="rId37"/>
  </p:notesMasterIdLst>
  <p:sldIdLst>
    <p:sldId id="350" r:id="rId3"/>
    <p:sldId id="351" r:id="rId4"/>
    <p:sldId id="257" r:id="rId5"/>
    <p:sldId id="331" r:id="rId6"/>
    <p:sldId id="354" r:id="rId7"/>
    <p:sldId id="344" r:id="rId8"/>
    <p:sldId id="345" r:id="rId9"/>
    <p:sldId id="346" r:id="rId10"/>
    <p:sldId id="347" r:id="rId11"/>
    <p:sldId id="348" r:id="rId12"/>
    <p:sldId id="349" r:id="rId13"/>
    <p:sldId id="261" r:id="rId14"/>
    <p:sldId id="259" r:id="rId15"/>
    <p:sldId id="300" r:id="rId16"/>
    <p:sldId id="301" r:id="rId17"/>
    <p:sldId id="302" r:id="rId18"/>
    <p:sldId id="303" r:id="rId19"/>
    <p:sldId id="304" r:id="rId20"/>
    <p:sldId id="293" r:id="rId21"/>
    <p:sldId id="353" r:id="rId22"/>
    <p:sldId id="324" r:id="rId23"/>
    <p:sldId id="311" r:id="rId24"/>
    <p:sldId id="325" r:id="rId25"/>
    <p:sldId id="333" r:id="rId26"/>
    <p:sldId id="326" r:id="rId27"/>
    <p:sldId id="334" r:id="rId28"/>
    <p:sldId id="356" r:id="rId29"/>
    <p:sldId id="336" r:id="rId30"/>
    <p:sldId id="337" r:id="rId31"/>
    <p:sldId id="338" r:id="rId32"/>
    <p:sldId id="339" r:id="rId33"/>
    <p:sldId id="340" r:id="rId34"/>
    <p:sldId id="341" r:id="rId35"/>
    <p:sldId id="357" r:id="rId36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DFB"/>
    <a:srgbClr val="FF00FF"/>
    <a:srgbClr val="66FFFF"/>
    <a:srgbClr val="0000FF"/>
    <a:srgbClr val="000000"/>
    <a:srgbClr val="66FF99"/>
    <a:srgbClr val="66FFCC"/>
    <a:srgbClr val="3333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4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8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Char char="•"/>
              <a:defRPr sz="1200"/>
            </a:lvl1pPr>
          </a:lstStyle>
          <a:p>
            <a:fld id="{7F6DCFED-4024-4F78-BC89-81B115679F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8817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45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None/>
            </a:pPr>
            <a:fld id="{B363ED8C-CB76-40A5-BFC1-EF8808567080}" type="slidenum">
              <a:rPr altLang="en-US" sz="1800" noProof="1">
                <a:solidFill>
                  <a:srgbClr val="000000"/>
                </a:solidFill>
                <a:latin typeface="Arial" pitchFamily="34" charset="0"/>
              </a:rPr>
              <a:pPr>
                <a:buFont typeface="Arial" pitchFamily="34" charset="0"/>
                <a:buNone/>
              </a:pPr>
              <a:t>1</a:t>
            </a:fld>
            <a:endParaRPr lang="zh-CN" altLang="en-US" sz="1800" noProof="1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34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DCFED-4024-4F78-BC89-81B115679F4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3818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8806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fld id="{BC42E641-A98B-41D2-8222-5967E5A39123}" type="slidenum">
              <a:rPr altLang="en-US" noProof="1"/>
              <a:pPr/>
              <a:t>23</a:t>
            </a:fld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4039995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808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ACEAC-445D-4F37-AC81-FB0856C66FC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777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1ADC0-8B99-46D6-9C0A-977067858E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10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A76F4-101E-4222-BC44-BC0EE8D48D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438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74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EBC76-C9F6-4636-B97E-08C74E903C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823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84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69676-42BD-45D9-919A-910543C165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181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94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CFBFA-EC9F-4304-A2C7-F51DCCD5682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748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04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F0552-FA44-4A30-B0D7-83A9F302C6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2218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15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ED3B-901A-497A-912F-A2D8ED3A2E1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8604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25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E22EA-8EF6-4DB7-98F7-0B25368D49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1625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355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A586E-2D02-45D2-905A-252B5F75044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762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45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EF85D-0011-4C1D-94FD-8810F550531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408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73F1C-AB34-4532-B18B-F91A4CB0C9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3598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56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986C88-7AAC-4E99-85CA-70ADF1E432A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140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66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25646-A2E7-4D45-9CE0-28E6224A42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90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765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ABA3D-A662-4338-8D3E-B2EBFA898B5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751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86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4DBC7-22BA-448E-8D51-942F2DDE1FA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180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96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B1A42-1367-4CC4-B85C-2CAFCBEC42A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37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07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EC559-2DE2-4EF6-A9AE-6114F5CC3E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5372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17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0773F-AA10-43AE-AC0C-802FC21C2A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692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4645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7211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7508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F447F-1A96-467C-9E13-54A59AFDE5C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0795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3750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046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16584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8707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/>
            </a:lvl1pPr>
          </a:lstStyle>
          <a:p>
            <a:fld id="{DBE1F8A3-EBD9-4F2E-B85B-C9F2F34902A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7302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1684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48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079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94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B2C9B-F608-4156-A3DB-D03179938E5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39020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576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6299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810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5352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1703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5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29124-AA1E-479F-AE31-2241484E52C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274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D16CF-6CC8-4FEF-8B74-3A308B98676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990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56205-C7AE-492B-B2EC-E6DE61AEB67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135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2505A-A74D-43FB-828E-6352C8DA8FB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75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470DA-99A5-42D5-8D14-7C892950E3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353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3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1A0B2BF6-22F1-42F0-BEEC-A5DCA0175D0E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31" name="图片 1030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4660900"/>
            <a:ext cx="8890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5" r:id="rId1"/>
    <p:sldLayoutId id="2147484114" r:id="rId2"/>
    <p:sldLayoutId id="2147484113" r:id="rId3"/>
    <p:sldLayoutId id="2147484112" r:id="rId4"/>
    <p:sldLayoutId id="2147484111" r:id="rId5"/>
    <p:sldLayoutId id="2147484110" r:id="rId6"/>
    <p:sldLayoutId id="2147484109" r:id="rId7"/>
    <p:sldLayoutId id="2147484108" r:id="rId8"/>
    <p:sldLayoutId id="2147484107" r:id="rId9"/>
    <p:sldLayoutId id="2147484106" r:id="rId10"/>
    <p:sldLayoutId id="2147484105" r:id="rId11"/>
    <p:sldLayoutId id="2147484224" r:id="rId12"/>
    <p:sldLayoutId id="2147484225" r:id="rId13"/>
    <p:sldLayoutId id="2147484226" r:id="rId14"/>
    <p:sldLayoutId id="2147484227" r:id="rId15"/>
    <p:sldLayoutId id="2147484228" r:id="rId16"/>
    <p:sldLayoutId id="2147484229" r:id="rId17"/>
    <p:sldLayoutId id="2147484230" r:id="rId18"/>
    <p:sldLayoutId id="2147484231" r:id="rId19"/>
    <p:sldLayoutId id="2147484232" r:id="rId20"/>
    <p:sldLayoutId id="2147484233" r:id="rId21"/>
    <p:sldLayoutId id="2147484234" r:id="rId22"/>
    <p:sldLayoutId id="2147484235" r:id="rId23"/>
    <p:sldLayoutId id="2147484236" r:id="rId24"/>
    <p:sldLayoutId id="2147484237" r:id="rId25"/>
    <p:sldLayoutId id="2147484238" r:id="rId26"/>
    <p:sldLayoutId id="2147484266" r:id="rId27"/>
    <p:sldLayoutId id="2147484267" r:id="rId28"/>
    <p:sldLayoutId id="2147484268" r:id="rId29"/>
    <p:sldLayoutId id="2147484269" r:id="rId30"/>
    <p:sldLayoutId id="2147484270" r:id="rId31"/>
    <p:sldLayoutId id="2147484271" r:id="rId32"/>
    <p:sldLayoutId id="2147484272" r:id="rId33"/>
    <p:sldLayoutId id="2147484273" r:id="rId3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3602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77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83" r:id="rId9"/>
    <p:sldLayoutId id="2147484284" r:id="rId10"/>
    <p:sldLayoutId id="21474842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5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79" tIns="34289" rIns="68579" bIns="3428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>
              <a:solidFill>
                <a:prstClr val="black"/>
              </a:solidFill>
            </a:endParaRPr>
          </a:p>
        </p:txBody>
      </p:sp>
      <p:grpSp>
        <p:nvGrpSpPr>
          <p:cNvPr id="63490" name="组合 8"/>
          <p:cNvGrpSpPr>
            <a:grpSpLocks/>
          </p:cNvGrpSpPr>
          <p:nvPr/>
        </p:nvGrpSpPr>
        <p:grpSpPr bwMode="auto">
          <a:xfrm>
            <a:off x="1043608" y="1497547"/>
            <a:ext cx="3600450" cy="1035050"/>
            <a:chOff x="829701" y="2105678"/>
            <a:chExt cx="4798386" cy="1381572"/>
          </a:xfrm>
        </p:grpSpPr>
        <p:sp>
          <p:nvSpPr>
            <p:cNvPr id="63491" name="矩形 24"/>
            <p:cNvSpPr>
              <a:spLocks noChangeArrowheads="1"/>
            </p:cNvSpPr>
            <p:nvPr/>
          </p:nvSpPr>
          <p:spPr bwMode="auto">
            <a:xfrm>
              <a:off x="1703862" y="2105678"/>
              <a:ext cx="2497137" cy="585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5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第六单元 </a:t>
              </a:r>
              <a:r>
                <a:rPr lang="en-US" altLang="zh-CN" sz="15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· </a:t>
              </a:r>
              <a:r>
                <a:rPr lang="zh-CN" altLang="en-US" sz="1500" b="1">
                  <a:solidFill>
                    <a:srgbClr val="262626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课文</a:t>
              </a:r>
            </a:p>
          </p:txBody>
        </p:sp>
        <p:sp>
          <p:nvSpPr>
            <p:cNvPr id="26" name="TextBox 2"/>
            <p:cNvSpPr txBox="1">
              <a:spLocks noChangeArrowheads="1"/>
            </p:cNvSpPr>
            <p:nvPr/>
          </p:nvSpPr>
          <p:spPr bwMode="auto">
            <a:xfrm>
              <a:off x="829701" y="2624826"/>
              <a:ext cx="4798386" cy="86242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3600" b="1" spc="225" dirty="0" smtClean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要下雨了</a:t>
              </a:r>
              <a:endParaRPr lang="en-US" altLang="zh-CN" sz="3600" b="1" spc="225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pic>
        <p:nvPicPr>
          <p:cNvPr id="63493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538697"/>
            <a:ext cx="30480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261751" y="3654584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消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5288" y="1335088"/>
            <a:ext cx="1319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xiāo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3764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消失</a:t>
            </a:r>
          </a:p>
        </p:txBody>
      </p:sp>
      <p:sp>
        <p:nvSpPr>
          <p:cNvPr id="73732" name="TextBox 6"/>
          <p:cNvSpPr txBox="1">
            <a:spLocks noChangeArrowheads="1"/>
          </p:cNvSpPr>
          <p:nvPr/>
        </p:nvSpPr>
        <p:spPr bwMode="auto">
          <a:xfrm>
            <a:off x="4643438" y="1928813"/>
            <a:ext cx="130016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息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900613" y="1370013"/>
            <a:ext cx="75088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xī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6913563" y="3595688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信息</a:t>
            </a:r>
          </a:p>
        </p:txBody>
      </p:sp>
      <p:pic>
        <p:nvPicPr>
          <p:cNvPr id="18442" name="Picture 10" descr="E:\文件中转站\课题图\消失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1174750"/>
            <a:ext cx="2433638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1" descr="E:\文件中转站\课题图\信息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1174750"/>
            <a:ext cx="2433638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搬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9750" y="1335088"/>
            <a:ext cx="1035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bān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3764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搬家</a:t>
            </a:r>
          </a:p>
        </p:txBody>
      </p:sp>
      <p:sp>
        <p:nvSpPr>
          <p:cNvPr id="74756" name="TextBox 6"/>
          <p:cNvSpPr txBox="1">
            <a:spLocks noChangeArrowheads="1"/>
          </p:cNvSpPr>
          <p:nvPr/>
        </p:nvSpPr>
        <p:spPr bwMode="auto">
          <a:xfrm>
            <a:off x="4643438" y="1928813"/>
            <a:ext cx="130016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响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552950" y="1370013"/>
            <a:ext cx="16033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xiǎnɡ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6913563" y="3687763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响亮</a:t>
            </a:r>
          </a:p>
        </p:txBody>
      </p:sp>
      <p:pic>
        <p:nvPicPr>
          <p:cNvPr id="40962" name="Picture 2" descr="E:\文件中转站\课题图\搬家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2463" y="1335088"/>
            <a:ext cx="2212975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3" descr="E:\文件中转站\课题图\响亮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5750" y="1304925"/>
            <a:ext cx="1274763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4"/>
          <p:cNvGrpSpPr>
            <a:grpSpLocks/>
          </p:cNvGrpSpPr>
          <p:nvPr/>
        </p:nvGrpSpPr>
        <p:grpSpPr bwMode="auto">
          <a:xfrm>
            <a:off x="3563938" y="1744663"/>
            <a:ext cx="1887537" cy="1970087"/>
            <a:chOff x="317986" y="1665630"/>
            <a:chExt cx="1887537" cy="1970088"/>
          </a:xfrm>
        </p:grpSpPr>
        <p:pic>
          <p:nvPicPr>
            <p:cNvPr id="7577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577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直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3959225" y="1030288"/>
            <a:ext cx="111760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zhí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49963" y="1625600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bǐ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zhí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笔 直</a:t>
            </a:r>
          </a:p>
        </p:txBody>
      </p:sp>
      <p:sp>
        <p:nvSpPr>
          <p:cNvPr id="27" name="矩形 26"/>
          <p:cNvSpPr/>
          <p:nvPr/>
        </p:nvSpPr>
        <p:spPr>
          <a:xfrm>
            <a:off x="6049963" y="2717800"/>
            <a:ext cx="183832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tǐnɡ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zhí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挺  直</a:t>
            </a:r>
            <a:endParaRPr lang="zh-CN" altLang="en-US" sz="3600" b="1" dirty="0">
              <a:latin typeface="+mn-ea"/>
              <a:ea typeface="+mn-ea"/>
              <a:sym typeface="+mn-ea"/>
            </a:endParaRPr>
          </a:p>
        </p:txBody>
      </p:sp>
      <p:sp>
        <p:nvSpPr>
          <p:cNvPr id="19" name="矩形 10"/>
          <p:cNvSpPr>
            <a:spLocks noChangeArrowheads="1"/>
          </p:cNvSpPr>
          <p:nvPr/>
        </p:nvSpPr>
        <p:spPr bwMode="auto">
          <a:xfrm>
            <a:off x="388938" y="4006850"/>
            <a:ext cx="1081087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164" name="Picture 20" descr="C:\Users\Administrator.PC-20160920KSGF\Desktop\人一语大课堂正文\直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4127500"/>
            <a:ext cx="4419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5" name="Picture 21" descr="E:\文件中转站\课题图\笔直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560513"/>
            <a:ext cx="2547937" cy="212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7" grpId="0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621088" y="1528763"/>
            <a:ext cx="1887537" cy="1970087"/>
            <a:chOff x="317986" y="1665630"/>
            <a:chExt cx="1887537" cy="1970088"/>
          </a:xfrm>
        </p:grpSpPr>
        <p:pic>
          <p:nvPicPr>
            <p:cNvPr id="7680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80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呀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141788" y="814388"/>
            <a:ext cx="806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yɑ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00788" y="1409700"/>
            <a:ext cx="1217612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āi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yɑ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哎 呀</a:t>
            </a:r>
          </a:p>
        </p:txBody>
      </p:sp>
      <p:sp>
        <p:nvSpPr>
          <p:cNvPr id="8" name="矩形 7"/>
          <p:cNvSpPr/>
          <p:nvPr/>
        </p:nvSpPr>
        <p:spPr>
          <a:xfrm>
            <a:off x="6300788" y="2501900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hǎo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yɑ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好 呀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749300" y="3790950"/>
            <a:ext cx="1081088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7181" name="Picture 13" descr="C:\Users\Administrator.PC-20160920KSGF\Desktop\人一语大课堂正文\呀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3238" y="3911600"/>
            <a:ext cx="3724275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82" name="Picture 14" descr="E:\文件中转站\课题图\哎呀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427163"/>
            <a:ext cx="2549525" cy="212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79863" y="1528763"/>
            <a:ext cx="1887537" cy="1970087"/>
            <a:chOff x="317986" y="1665630"/>
            <a:chExt cx="1887537" cy="1970088"/>
          </a:xfrm>
        </p:grpSpPr>
        <p:pic>
          <p:nvPicPr>
            <p:cNvPr id="7782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782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边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211638" y="814388"/>
            <a:ext cx="14287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sym typeface="+mn-ea"/>
              </a:rPr>
              <a:t>biān</a:t>
            </a:r>
            <a:endParaRPr lang="zh-CN" altLang="en-US" sz="4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0000" y="1409700"/>
            <a:ext cx="2046288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shuǐ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biān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水   边</a:t>
            </a:r>
          </a:p>
        </p:txBody>
      </p:sp>
      <p:sp>
        <p:nvSpPr>
          <p:cNvPr id="8" name="矩形 7"/>
          <p:cNvSpPr/>
          <p:nvPr/>
        </p:nvSpPr>
        <p:spPr>
          <a:xfrm>
            <a:off x="6350000" y="2501900"/>
            <a:ext cx="2046288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sym typeface="+mn-ea"/>
              </a:rPr>
              <a:t>qián</a:t>
            </a:r>
            <a:r>
              <a:rPr lang="zh-CN" altLang="en-US" sz="3200" b="1" dirty="0">
                <a:latin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sym typeface="+mn-ea"/>
              </a:rPr>
              <a:t>biān</a:t>
            </a:r>
            <a:endParaRPr lang="en-US" altLang="zh-CN" sz="3200" b="1" dirty="0">
              <a:latin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前   边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820738" y="3790950"/>
            <a:ext cx="1081087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8205" name="Picture 13" descr="C:\Users\Administrator.PC-20160920KSGF\Desktop\人一语大课堂正文\边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7550" y="3940175"/>
            <a:ext cx="2655888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14" descr="E:\文件中转站\课题图\水边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388" y="1457325"/>
            <a:ext cx="2549525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563938" y="1528763"/>
            <a:ext cx="1887537" cy="1970087"/>
            <a:chOff x="317986" y="1665630"/>
            <a:chExt cx="1887537" cy="1970088"/>
          </a:xfrm>
        </p:grpSpPr>
        <p:pic>
          <p:nvPicPr>
            <p:cNvPr id="7885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885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呢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068763" y="814388"/>
            <a:ext cx="806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ne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95963" y="1409700"/>
            <a:ext cx="28733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zěn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me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bàn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ne</a:t>
            </a: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怎 么  办 呢</a:t>
            </a:r>
          </a:p>
        </p:txBody>
      </p:sp>
      <p:sp>
        <p:nvSpPr>
          <p:cNvPr id="8" name="矩形 7"/>
          <p:cNvSpPr/>
          <p:nvPr/>
        </p:nvSpPr>
        <p:spPr>
          <a:xfrm>
            <a:off x="6394450" y="2501900"/>
            <a:ext cx="1219200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nǐ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 ne</a:t>
            </a: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你 呢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3790950"/>
            <a:ext cx="1081087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9229" name="Picture 13" descr="C:\Users\Administrator.PC-20160920KSGF\Desktop\人一语大课堂正文\呢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8275" y="3911600"/>
            <a:ext cx="4141788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0" name="Picture 14" descr="E:\文件中转站\课题图\怎么办呢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863" y="1230313"/>
            <a:ext cx="236855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836988" y="1671638"/>
            <a:ext cx="1887537" cy="1970087"/>
            <a:chOff x="317986" y="1665630"/>
            <a:chExt cx="1887537" cy="1970088"/>
          </a:xfrm>
        </p:grpSpPr>
        <p:pic>
          <p:nvPicPr>
            <p:cNvPr id="79874" name="图片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987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吗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356100" y="957263"/>
            <a:ext cx="80645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sym typeface="+mn-ea"/>
              </a:rPr>
              <a:t>mɑ</a:t>
            </a:r>
            <a:endParaRPr lang="zh-CN" altLang="en-US" sz="48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51575" y="1552575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shì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mɑ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是 吗</a:t>
            </a:r>
          </a:p>
        </p:txBody>
      </p:sp>
      <p:sp>
        <p:nvSpPr>
          <p:cNvPr id="8" name="矩形 7"/>
          <p:cNvSpPr/>
          <p:nvPr/>
        </p:nvSpPr>
        <p:spPr>
          <a:xfrm>
            <a:off x="6251575" y="2644775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hǎo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sym typeface="+mn-ea"/>
              </a:rPr>
              <a:t>mɑ</a:t>
            </a:r>
            <a:endParaRPr lang="en-US" altLang="zh-CN" sz="3200" b="1" dirty="0">
              <a:latin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好 吗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6275" y="3933825"/>
            <a:ext cx="1081088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0253" name="Picture 13" descr="C:\Users\Administrator.PC-20160920KSGF\Desktop\人一语大课堂正文\吗a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88" y="4040188"/>
            <a:ext cx="407987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 descr="E:\文件中转站\课题图\吗1 副本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562100"/>
            <a:ext cx="2192337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08425" y="1744663"/>
            <a:ext cx="1887538" cy="1970087"/>
            <a:chOff x="317986" y="1665630"/>
            <a:chExt cx="1887537" cy="1970088"/>
          </a:xfrm>
        </p:grpSpPr>
        <p:pic>
          <p:nvPicPr>
            <p:cNvPr id="8089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89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吧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427538" y="1030288"/>
            <a:ext cx="111760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bɑ</a:t>
            </a:r>
            <a:r>
              <a:rPr lang="zh-CN" altLang="en-US" sz="4800" b="1" dirty="0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6394450" y="1625600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zǒu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bɑ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走 吧</a:t>
            </a:r>
          </a:p>
        </p:txBody>
      </p:sp>
      <p:sp>
        <p:nvSpPr>
          <p:cNvPr id="8" name="矩形 7"/>
          <p:cNvSpPr/>
          <p:nvPr/>
        </p:nvSpPr>
        <p:spPr>
          <a:xfrm>
            <a:off x="6394450" y="2717800"/>
            <a:ext cx="1425575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sym typeface="+mn-ea"/>
              </a:rPr>
              <a:t>hǎo</a:t>
            </a:r>
            <a:r>
              <a:rPr lang="zh-CN" altLang="en-US" sz="3200" b="1" dirty="0">
                <a:latin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sym typeface="+mn-ea"/>
              </a:rPr>
              <a:t>bɑ</a:t>
            </a:r>
            <a:endParaRPr lang="en-US" altLang="zh-CN" sz="3200" b="1" dirty="0">
              <a:latin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好 吧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4006850"/>
            <a:ext cx="1081087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1277" name="Picture 13" descr="C:\Users\Administrator.PC-20160920KSGF\Desktop\人一语大课堂正文\吧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0025" y="4143375"/>
            <a:ext cx="4094163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4" descr="E:\文件中转站\课题图\走吧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288" y="1625600"/>
            <a:ext cx="2547937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763963" y="1744663"/>
            <a:ext cx="1887537" cy="1970087"/>
            <a:chOff x="317986" y="1665630"/>
            <a:chExt cx="1887537" cy="1970088"/>
          </a:xfrm>
        </p:grpSpPr>
        <p:pic>
          <p:nvPicPr>
            <p:cNvPr id="8192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2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38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12000" b="1">
                  <a:latin typeface="楷体_GB2312" pitchFamily="49" charset="-122"/>
                  <a:ea typeface="楷体_GB2312" pitchFamily="49" charset="-122"/>
                </a:rPr>
                <a:t>加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4141788" y="1030288"/>
            <a:ext cx="1117600" cy="830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3300"/>
                </a:solidFill>
                <a:latin typeface="+mn-ea"/>
                <a:ea typeface="+mn-ea"/>
                <a:sym typeface="+mn-ea"/>
              </a:rPr>
              <a:t>jiā</a:t>
            </a:r>
            <a:endParaRPr lang="zh-CN" altLang="en-US" sz="4800" b="1" dirty="0">
              <a:solidFill>
                <a:srgbClr val="FF33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51575" y="1625600"/>
            <a:ext cx="1631950" cy="10779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jiā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yóu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加  油</a:t>
            </a:r>
          </a:p>
        </p:txBody>
      </p:sp>
      <p:sp>
        <p:nvSpPr>
          <p:cNvPr id="8" name="矩形 7"/>
          <p:cNvSpPr/>
          <p:nvPr/>
        </p:nvSpPr>
        <p:spPr>
          <a:xfrm>
            <a:off x="6251575" y="2703513"/>
            <a:ext cx="1425575" cy="10779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latin typeface="+mn-ea"/>
                <a:ea typeface="+mn-ea"/>
                <a:sym typeface="+mn-ea"/>
              </a:rPr>
              <a:t>jiā</a:t>
            </a:r>
            <a:r>
              <a:rPr lang="en-US" altLang="zh-CN" sz="3200" b="1" dirty="0">
                <a:latin typeface="+mn-ea"/>
                <a:ea typeface="+mn-ea"/>
                <a:sym typeface="+mn-ea"/>
              </a:rPr>
              <a:t> </a:t>
            </a:r>
            <a:r>
              <a:rPr lang="en-US" altLang="zh-CN" sz="3200" b="1" dirty="0" err="1">
                <a:latin typeface="+mn-ea"/>
                <a:ea typeface="+mn-ea"/>
                <a:sym typeface="+mn-ea"/>
              </a:rPr>
              <a:t>rù</a:t>
            </a:r>
            <a:endParaRPr lang="en-US" altLang="zh-CN" sz="3200" b="1" dirty="0">
              <a:latin typeface="+mn-ea"/>
              <a:ea typeface="+mn-ea"/>
              <a:sym typeface="+mn-ea"/>
            </a:endParaRPr>
          </a:p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 加 入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88938" y="4006850"/>
            <a:ext cx="1081087" cy="509588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笔顺：</a:t>
            </a:r>
            <a:endParaRPr lang="zh-CN" altLang="en-US" sz="26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2301" name="Picture 13" descr="C:\Users\Administrator.PC-20160920KSGF\Desktop\人一语大课堂正文\加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154488"/>
            <a:ext cx="244792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2" name="Picture 14" descr="E:\文件中转站\课题图\加油 副本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713" y="1516063"/>
            <a:ext cx="2346325" cy="226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extBox 37"/>
          <p:cNvSpPr txBox="1">
            <a:spLocks noChangeArrowheads="1"/>
          </p:cNvSpPr>
          <p:nvPr/>
        </p:nvSpPr>
        <p:spPr bwMode="auto">
          <a:xfrm>
            <a:off x="2908300" y="2039938"/>
            <a:ext cx="1079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sz="4800" b="1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241425" y="1492250"/>
            <a:ext cx="1098550" cy="1065213"/>
            <a:chOff x="647066" y="1419622"/>
            <a:chExt cx="1098418" cy="1065088"/>
          </a:xfrm>
        </p:grpSpPr>
        <p:pic>
          <p:nvPicPr>
            <p:cNvPr id="82947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48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直</a:t>
              </a:r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2978150" y="1508125"/>
            <a:ext cx="1098550" cy="1065213"/>
            <a:chOff x="647066" y="1407430"/>
            <a:chExt cx="1098418" cy="1065088"/>
          </a:xfrm>
        </p:grpSpPr>
        <p:pic>
          <p:nvPicPr>
            <p:cNvPr id="82950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07430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51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呀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643438" y="1492250"/>
            <a:ext cx="1098550" cy="1065213"/>
            <a:chOff x="647066" y="1419622"/>
            <a:chExt cx="1098418" cy="1065088"/>
          </a:xfrm>
        </p:grpSpPr>
        <p:pic>
          <p:nvPicPr>
            <p:cNvPr id="82953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54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边</a:t>
              </a: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438900" y="1514475"/>
            <a:ext cx="1098550" cy="1065213"/>
            <a:chOff x="647066" y="1419622"/>
            <a:chExt cx="1098418" cy="1065088"/>
          </a:xfrm>
        </p:grpSpPr>
        <p:pic>
          <p:nvPicPr>
            <p:cNvPr id="82956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57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呢</a:t>
              </a:r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2195513" y="2871788"/>
            <a:ext cx="1098550" cy="1065212"/>
            <a:chOff x="647066" y="1419622"/>
            <a:chExt cx="1098418" cy="1065088"/>
          </a:xfrm>
        </p:grpSpPr>
        <p:pic>
          <p:nvPicPr>
            <p:cNvPr id="82959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60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吗</a:t>
              </a:r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4003675" y="2927350"/>
            <a:ext cx="1098550" cy="1065213"/>
            <a:chOff x="647066" y="1419622"/>
            <a:chExt cx="1098418" cy="1065088"/>
          </a:xfrm>
        </p:grpSpPr>
        <p:pic>
          <p:nvPicPr>
            <p:cNvPr id="82962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63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吧</a:t>
              </a: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5705475" y="2917825"/>
            <a:ext cx="1098550" cy="1065213"/>
            <a:chOff x="647066" y="1419622"/>
            <a:chExt cx="1098418" cy="1065088"/>
          </a:xfrm>
        </p:grpSpPr>
        <p:pic>
          <p:nvPicPr>
            <p:cNvPr id="82965" name="Picture 9" descr="花3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066" y="1419622"/>
              <a:ext cx="1098418" cy="10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966" name="Rectangle 14"/>
            <p:cNvSpPr>
              <a:spLocks noChangeArrowheads="1"/>
            </p:cNvSpPr>
            <p:nvPr/>
          </p:nvSpPr>
          <p:spPr bwMode="auto">
            <a:xfrm>
              <a:off x="869112" y="1670357"/>
              <a:ext cx="657515" cy="646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rgbClr val="000000"/>
                  </a:solidFill>
                  <a:latin typeface="Times New Roman" pitchFamily="18" charset="0"/>
                  <a:ea typeface="楷体_GB2312" pitchFamily="49" charset="-122"/>
                </a:rPr>
                <a:t>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文本框 4"/>
          <p:cNvSpPr txBox="1">
            <a:spLocks noChangeArrowheads="1"/>
          </p:cNvSpPr>
          <p:nvPr/>
        </p:nvSpPr>
        <p:spPr bwMode="auto">
          <a:xfrm>
            <a:off x="684213" y="1347788"/>
            <a:ext cx="828040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hangingPunct="0">
              <a:lnSpc>
                <a:spcPct val="200000"/>
              </a:lnSpc>
            </a:pPr>
            <a:r>
              <a:rPr lang="en-US" altLang="zh-CN" sz="2400" b="1" dirty="0">
                <a:solidFill>
                  <a:srgbClr val="000000"/>
                </a:solidFill>
              </a:rPr>
              <a:t>1.</a:t>
            </a:r>
            <a:r>
              <a:rPr lang="zh-CN" altLang="zh-CN" sz="2400" b="1" dirty="0">
                <a:solidFill>
                  <a:srgbClr val="000000"/>
                </a:solidFill>
              </a:rPr>
              <a:t>会认“腰、坡”等</a:t>
            </a:r>
            <a:r>
              <a:rPr lang="en-US" altLang="zh-CN" sz="2400" b="1" dirty="0">
                <a:solidFill>
                  <a:srgbClr val="000000"/>
                </a:solidFill>
              </a:rPr>
              <a:t>13</a:t>
            </a:r>
            <a:r>
              <a:rPr lang="zh-CN" altLang="zh-CN" sz="2400" b="1" dirty="0">
                <a:solidFill>
                  <a:srgbClr val="000000"/>
                </a:solidFill>
              </a:rPr>
              <a:t>个生字，会写 “直、呀”等</a:t>
            </a:r>
            <a:r>
              <a:rPr lang="en-US" altLang="zh-CN" sz="2400" b="1" dirty="0">
                <a:solidFill>
                  <a:srgbClr val="000000"/>
                </a:solidFill>
              </a:rPr>
              <a:t>7</a:t>
            </a:r>
            <a:r>
              <a:rPr lang="zh-CN" altLang="zh-CN" sz="2400" b="1" dirty="0">
                <a:solidFill>
                  <a:srgbClr val="000000"/>
                </a:solidFill>
              </a:rPr>
              <a:t>个生字。 </a:t>
            </a:r>
            <a:r>
              <a:rPr lang="en-US" altLang="zh-CN" sz="2400" b="1" dirty="0">
                <a:solidFill>
                  <a:srgbClr val="000000"/>
                </a:solidFill>
              </a:rPr>
              <a:t>2.</a:t>
            </a:r>
            <a:r>
              <a:rPr lang="zh-CN" altLang="zh-CN" sz="2400" b="1" dirty="0">
                <a:solidFill>
                  <a:srgbClr val="000000"/>
                </a:solidFill>
              </a:rPr>
              <a:t>正确、流利、有感情地朗读课文。</a:t>
            </a:r>
            <a:endParaRPr lang="en-US" altLang="zh-CN" sz="2400" b="1" dirty="0">
              <a:solidFill>
                <a:srgbClr val="000000"/>
              </a:solidFill>
            </a:endParaRPr>
          </a:p>
          <a:p>
            <a:pPr eaLnBrk="0" hangingPunct="0">
              <a:lnSpc>
                <a:spcPct val="200000"/>
              </a:lnSpc>
            </a:pPr>
            <a:r>
              <a:rPr lang="en-US" altLang="zh-CN" sz="2400" b="1" dirty="0">
                <a:solidFill>
                  <a:srgbClr val="000000"/>
                </a:solidFill>
              </a:rPr>
              <a:t>3.</a:t>
            </a:r>
            <a:r>
              <a:rPr lang="zh-CN" altLang="en-US" sz="2400" b="1" dirty="0">
                <a:solidFill>
                  <a:srgbClr val="000000"/>
                </a:solidFill>
              </a:rPr>
              <a:t>了解</a:t>
            </a:r>
            <a:r>
              <a:rPr lang="zh-CN" altLang="zh-CN" sz="2400" b="1" dirty="0">
                <a:solidFill>
                  <a:srgbClr val="000000"/>
                </a:solidFill>
              </a:rPr>
              <a:t>下雨前小动物的异常表现，激发</a:t>
            </a:r>
            <a:r>
              <a:rPr lang="zh-CN" altLang="en-US" sz="2400" b="1" dirty="0">
                <a:solidFill>
                  <a:srgbClr val="000000"/>
                </a:solidFill>
              </a:rPr>
              <a:t>学生</a:t>
            </a:r>
            <a:r>
              <a:rPr lang="zh-CN" altLang="zh-CN" sz="2400" b="1" dirty="0">
                <a:solidFill>
                  <a:srgbClr val="000000"/>
                </a:solidFill>
              </a:rPr>
              <a:t>发现和探索大自然奥秘的兴趣。</a:t>
            </a:r>
            <a:endParaRPr lang="zh-CN" altLang="en-US" sz="2400" b="1" dirty="0">
              <a:solidFill>
                <a:srgbClr val="000000"/>
              </a:solidFill>
            </a:endParaRPr>
          </a:p>
        </p:txBody>
      </p:sp>
      <p:sp>
        <p:nvSpPr>
          <p:cNvPr id="65538" name="矩形 4"/>
          <p:cNvSpPr>
            <a:spLocks noChangeArrowheads="1"/>
          </p:cNvSpPr>
          <p:nvPr/>
        </p:nvSpPr>
        <p:spPr bwMode="auto">
          <a:xfrm>
            <a:off x="328613" y="771525"/>
            <a:ext cx="1004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28613" y="4659982"/>
            <a:ext cx="251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DFDFB"/>
                </a:solidFill>
              </a:rPr>
              <a:t>https://www.ypppt.com/</a:t>
            </a:r>
            <a:endParaRPr lang="zh-CN" altLang="en-US" dirty="0">
              <a:solidFill>
                <a:srgbClr val="FDFDFB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Box 1"/>
          <p:cNvSpPr txBox="1">
            <a:spLocks noChangeArrowheads="1"/>
          </p:cNvSpPr>
          <p:nvPr/>
        </p:nvSpPr>
        <p:spPr bwMode="auto">
          <a:xfrm>
            <a:off x="474663" y="771525"/>
            <a:ext cx="7802562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读一读，记一记</a:t>
            </a: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>
              <a:solidFill>
                <a:srgbClr val="000000"/>
              </a:solidFill>
              <a:latin typeface="宋体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宋体" pitchFamily="2" charset="-122"/>
              </a:rPr>
              <a:t>  </a:t>
            </a:r>
            <a:r>
              <a:rPr lang="zh-CN" altLang="en-US" sz="3200" b="1">
                <a:solidFill>
                  <a:srgbClr val="000000"/>
                </a:solidFill>
                <a:latin typeface="宋体" pitchFamily="2" charset="-122"/>
              </a:rPr>
              <a:t>阴沉沉   山坡   潮湿    有空</a:t>
            </a:r>
            <a:endParaRPr lang="en-US" altLang="zh-CN" sz="3200" b="1">
              <a:solidFill>
                <a:srgbClr val="000000"/>
              </a:solidFill>
              <a:latin typeface="宋体" pitchFamily="2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宋体" pitchFamily="2" charset="-122"/>
              </a:rPr>
              <a:t>   连忙    消息   搬家    雷声</a:t>
            </a:r>
            <a:endParaRPr lang="en-US" altLang="zh-CN" sz="3200" b="1">
              <a:solidFill>
                <a:srgbClr val="000000"/>
              </a:solidFill>
              <a:latin typeface="宋体" pitchFamily="2" charset="-122"/>
            </a:endParaRPr>
          </a:p>
        </p:txBody>
      </p:sp>
      <p:pic>
        <p:nvPicPr>
          <p:cNvPr id="83970" name="Picture 7" descr="http://pic.58pic.com/58pic/15/49/65/25758PIC6wX_10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75" y="3443288"/>
            <a:ext cx="14224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23850" y="1203325"/>
            <a:ext cx="135255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连忙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消息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挎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轰隆隆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透透气</a:t>
            </a:r>
            <a:endParaRPr lang="en-US" altLang="zh-CN" sz="2800" b="1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潮湿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546350" y="1203325"/>
            <a:ext cx="6338888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拟声词，形容雷声等。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赶快，急忙。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指人或事物的动向或变化的情况；音信。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指空气中含的水分较多。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胳膊弯起来挂着东西。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指呼吸新鲜空气。</a:t>
            </a:r>
            <a:endParaRPr lang="en-US" altLang="zh-CN" sz="2800" b="1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154113" y="1563688"/>
            <a:ext cx="1465262" cy="50482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1152525" y="2127250"/>
            <a:ext cx="1466850" cy="5159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154113" y="2692400"/>
            <a:ext cx="1465262" cy="10652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1539875" y="1563688"/>
            <a:ext cx="1079500" cy="16557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1154113" y="3292475"/>
            <a:ext cx="1465262" cy="10795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519238" y="3805238"/>
            <a:ext cx="1100137" cy="51593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组合 6"/>
          <p:cNvGrpSpPr>
            <a:grpSpLocks/>
          </p:cNvGrpSpPr>
          <p:nvPr/>
        </p:nvGrpSpPr>
        <p:grpSpPr bwMode="auto">
          <a:xfrm>
            <a:off x="484188" y="987425"/>
            <a:ext cx="8264525" cy="2162175"/>
            <a:chOff x="1762123" y="643529"/>
            <a:chExt cx="8265505" cy="2163005"/>
          </a:xfrm>
        </p:grpSpPr>
        <p:sp>
          <p:nvSpPr>
            <p:cNvPr id="86018" name="矩形 4"/>
            <p:cNvSpPr>
              <a:spLocks noChangeArrowheads="1"/>
            </p:cNvSpPr>
            <p:nvPr/>
          </p:nvSpPr>
          <p:spPr bwMode="auto">
            <a:xfrm>
              <a:off x="1762123" y="990332"/>
              <a:ext cx="8265505" cy="181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白 兔弯 着 腰 在 山 坡 上 割 草。天 阴 沉  沉 的，小 白兔 直起 身 子，伸 了 伸 腰。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770061" y="643529"/>
              <a:ext cx="8186121" cy="18104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yāo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zài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pō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shànɡ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ɡē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yīn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chén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chén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zhí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shēn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shēn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shēn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yāo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84188" y="3151188"/>
            <a:ext cx="7820025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思考：这儿为什么要写天阴沉沉的？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84188" y="3795713"/>
            <a:ext cx="8256587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点明天气闷热，为下文“下雨了”作铺垫。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组合 6"/>
          <p:cNvGrpSpPr>
            <a:grpSpLocks/>
          </p:cNvGrpSpPr>
          <p:nvPr/>
        </p:nvGrpSpPr>
        <p:grpSpPr bwMode="auto">
          <a:xfrm>
            <a:off x="3635375" y="700088"/>
            <a:ext cx="5149850" cy="3730625"/>
            <a:chOff x="1762124" y="643529"/>
            <a:chExt cx="5149490" cy="3732988"/>
          </a:xfrm>
        </p:grpSpPr>
        <p:sp>
          <p:nvSpPr>
            <p:cNvPr id="87042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5149489" cy="3386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燕 子 从 他头  上 飞 过。小 白兔大  声喊：“燕子，燕子，你 为 什 么飞 得 这么 低呀？”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770061" y="643529"/>
              <a:ext cx="5141553" cy="353124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cónɡ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tóu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shànɡ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fēi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ɡuò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shēnɡ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hǎn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nǐ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wèi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shén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me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fēi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zhè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me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dī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yɑ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01980"/>
            <a:ext cx="3240360" cy="3869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431800" y="339725"/>
            <a:ext cx="8318500" cy="3024188"/>
            <a:chOff x="1762124" y="643529"/>
            <a:chExt cx="8317895" cy="3025727"/>
          </a:xfrm>
        </p:grpSpPr>
        <p:sp>
          <p:nvSpPr>
            <p:cNvPr id="89090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105652" cy="2678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燕子 边 飞  边 说：“要 下雨了，空 气很潮 湿，虫  子的翅 膀  沾 了 小  水珠，飞不高。我 正  忙 着 捉  虫  子呢！”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770061" y="643529"/>
              <a:ext cx="8309958" cy="26715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fēi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shuō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hěn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cháo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shī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chónɡ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bǎnɡ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zhū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fēi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ɡāo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wǒ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zhènɡ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mánɡ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zhuō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chónɡ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ne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4188" y="3151188"/>
            <a:ext cx="782002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思考：从燕子的回答中你知道了什么？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84188" y="3795713"/>
            <a:ext cx="8256587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下雨前空气潮湿，虫子的翅膀沾上了水珠飞不高，燕子要捉虫子，所以会飞得很低。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6"/>
          <p:cNvGrpSpPr>
            <a:grpSpLocks/>
          </p:cNvGrpSpPr>
          <p:nvPr/>
        </p:nvGrpSpPr>
        <p:grpSpPr bwMode="auto">
          <a:xfrm>
            <a:off x="503238" y="411163"/>
            <a:ext cx="8120062" cy="2162175"/>
            <a:chOff x="1762124" y="643529"/>
            <a:chExt cx="8120707" cy="2163019"/>
          </a:xfrm>
        </p:grpSpPr>
        <p:sp>
          <p:nvSpPr>
            <p:cNvPr id="90114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048699" cy="1816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是 要下 雨了吗？小 白兔 往  前 边 池 子里一看，小 鱼都 游 到 水  面  上 来 了。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770062" y="643529"/>
              <a:ext cx="8112769" cy="163894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mɑ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wǎnɡ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qián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chí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yí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yú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dōu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yóu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miàn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shànɡ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84188" y="2573338"/>
            <a:ext cx="782002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思考：小鱼与平时有什么不一样？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38150" y="3363913"/>
            <a:ext cx="825658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很多小鱼游到了水面上，与平时小鱼偶尔才会游到水面上的情形不同，这更增添了小白兔的疑惑。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872581"/>
            <a:ext cx="3259584" cy="29311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503238" y="598488"/>
            <a:ext cx="8120062" cy="2008187"/>
            <a:chOff x="1762124" y="643529"/>
            <a:chExt cx="8120707" cy="2008139"/>
          </a:xfrm>
        </p:grpSpPr>
        <p:sp>
          <p:nvSpPr>
            <p:cNvPr id="91139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048699" cy="1661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白 兔跑 过去，问：“小鱼，小鱼，今 天怎 么</a:t>
              </a:r>
              <a:r>
                <a:rPr lang="zh-CN" altLang="en-US" sz="28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有 空</a:t>
              </a: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出 来呀？”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770062" y="643529"/>
              <a:ext cx="8112769" cy="181129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pǎo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ɡuò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wèn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yú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yú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jīn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zěn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me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yǒu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kònɡ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chū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yɑ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95288" y="2786063"/>
            <a:ext cx="4968875" cy="1693862"/>
          </a:xfrm>
          <a:prstGeom prst="rect">
            <a:avLst/>
          </a:prstGeom>
          <a:noFill/>
          <a:ln w="38100">
            <a:solidFill>
              <a:srgbClr val="66FFF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    动作、语言描写：“跑过去”和连说两个“小鱼”说明小白兔急于解开心中的疑惑。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大括号 3"/>
          <p:cNvSpPr/>
          <p:nvPr/>
        </p:nvSpPr>
        <p:spPr>
          <a:xfrm>
            <a:off x="3733800" y="2308225"/>
            <a:ext cx="322263" cy="1154113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022725" y="1960563"/>
            <a:ext cx="3384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3200" b="1">
                <a:solidFill>
                  <a:srgbClr val="FF0000"/>
                </a:solidFill>
                <a:latin typeface="宋体" pitchFamily="2" charset="-122"/>
              </a:rPr>
              <a:t>kōnɡ</a:t>
            </a:r>
            <a:r>
              <a:rPr lang="zh-CN" altLang="en-US" sz="3200" b="1">
                <a:latin typeface="宋体" pitchFamily="2" charset="-122"/>
              </a:rPr>
              <a:t>（天空）</a:t>
            </a:r>
          </a:p>
        </p:txBody>
      </p:sp>
      <p:sp>
        <p:nvSpPr>
          <p:cNvPr id="10" name="矩形 9"/>
          <p:cNvSpPr/>
          <p:nvPr/>
        </p:nvSpPr>
        <p:spPr>
          <a:xfrm>
            <a:off x="4022725" y="3170238"/>
            <a:ext cx="2871788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b="1" dirty="0" err="1">
                <a:solidFill>
                  <a:srgbClr val="FF0000"/>
                </a:solidFill>
                <a:latin typeface="+mn-ea"/>
                <a:sym typeface="+mn-ea"/>
              </a:rPr>
              <a:t>kònɡ</a:t>
            </a:r>
            <a:r>
              <a:rPr lang="en-US" altLang="zh-CN" sz="3200" b="1" dirty="0">
                <a:latin typeface="+mn-ea"/>
                <a:sym typeface="+mn-ea"/>
              </a:rPr>
              <a:t> 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（有空）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82788" y="2159000"/>
            <a:ext cx="1746250" cy="1420813"/>
            <a:chOff x="1466686" y="2143723"/>
            <a:chExt cx="1746131" cy="1419924"/>
          </a:xfrm>
        </p:grpSpPr>
        <p:pic>
          <p:nvPicPr>
            <p:cNvPr id="92165" name="Picture 12" descr="C:\Users\Administrator.PC-20160920KSGF\Pictures\4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6686" y="2143723"/>
              <a:ext cx="1746131" cy="14199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166" name="TextBox 1"/>
            <p:cNvSpPr txBox="1">
              <a:spLocks noChangeArrowheads="1"/>
            </p:cNvSpPr>
            <p:nvPr/>
          </p:nvSpPr>
          <p:spPr bwMode="auto">
            <a:xfrm>
              <a:off x="1763688" y="2499742"/>
              <a:ext cx="115212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4400" b="1"/>
                <a:t>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431800" y="555625"/>
            <a:ext cx="8172450" cy="3024188"/>
            <a:chOff x="1762124" y="643529"/>
            <a:chExt cx="8172781" cy="3025726"/>
          </a:xfrm>
        </p:grpSpPr>
        <p:sp>
          <p:nvSpPr>
            <p:cNvPr id="93186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105652" cy="2678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鱼 说：“要 下雨了，水里 闷得 很，我们 到 水  面  上 来 透 透气。小 白兔，你 快回 家吧，小 心 淋 着雨。”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1770062" y="643529"/>
              <a:ext cx="8164843" cy="267153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yú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shuō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mēn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hěn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wǒ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men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miàn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shànɡ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tòu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tou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nǐ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kuài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huí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jiā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bɑ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xīn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lín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zháo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4188" y="3503613"/>
            <a:ext cx="7820025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latin typeface="黑体" pitchFamily="49" charset="-122"/>
                <a:ea typeface="黑体" pitchFamily="49" charset="-122"/>
              </a:rPr>
              <a:t>    思考：小鱼为什么都游到了水面上？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417513" y="700088"/>
            <a:ext cx="8256587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小鱼生活在水里，平时水中的空气够用，下雨前，空气中的湿度增大，水下空气密度高，水中的空气异常沉闷，所以小鱼要到水面上来透透气。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2495550"/>
            <a:ext cx="4105275" cy="2308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6250" y="1109663"/>
            <a:ext cx="7921625" cy="10302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2800" b="1" dirty="0">
                <a:latin typeface="+mn-ea"/>
                <a:ea typeface="+mn-ea"/>
                <a:sym typeface="+mn-ea"/>
              </a:rPr>
              <a:t>   </a:t>
            </a:r>
            <a:r>
              <a:rPr lang="zh-CN" altLang="en-US" sz="2200" b="1" dirty="0">
                <a:latin typeface="+mn-ea"/>
                <a:ea typeface="+mn-ea"/>
                <a:sym typeface="+mn-ea"/>
              </a:rPr>
              <a:t>“乌云密布天气闷，天空一片阴沉沉，闪电婆婆把腰伸，雷声响起一阵阵。”从这些自然现象中，你们知道了什么？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7062" y="2640013"/>
            <a:ext cx="3175000" cy="22526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312" y="2640013"/>
            <a:ext cx="3176587" cy="2239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矩形 4"/>
          <p:cNvSpPr/>
          <p:nvPr/>
        </p:nvSpPr>
        <p:spPr>
          <a:xfrm>
            <a:off x="328613" y="7715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503238" y="766763"/>
            <a:ext cx="8120062" cy="1300162"/>
            <a:chOff x="1762124" y="643529"/>
            <a:chExt cx="8120707" cy="1301086"/>
          </a:xfrm>
        </p:grpSpPr>
        <p:sp>
          <p:nvSpPr>
            <p:cNvPr id="95234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048699" cy="9542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白 兔 连 忙  挎起 篮子 往 家 跑。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770062" y="643529"/>
              <a:ext cx="8112769" cy="9515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lián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mánɡ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kuà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lán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wǎnɡ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pǎo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58800" y="2211388"/>
            <a:ext cx="7993063" cy="1693862"/>
          </a:xfrm>
          <a:prstGeom prst="rect">
            <a:avLst/>
          </a:prstGeom>
          <a:noFill/>
          <a:ln w="38100">
            <a:solidFill>
              <a:srgbClr val="66FFF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动作描写：“连忙”“挎起篮子”“跑”这些动作描写，生动形象地描绘出小白兔此时已经完全相信要下雨了，害怕被雨淋的焦急的样子。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6"/>
          <p:cNvGrpSpPr>
            <a:grpSpLocks/>
          </p:cNvGrpSpPr>
          <p:nvPr/>
        </p:nvGrpSpPr>
        <p:grpSpPr bwMode="auto">
          <a:xfrm>
            <a:off x="179388" y="614363"/>
            <a:ext cx="8512175" cy="2868612"/>
            <a:chOff x="-1406479" y="643529"/>
            <a:chExt cx="8513347" cy="2870896"/>
          </a:xfrm>
        </p:grpSpPr>
        <p:sp>
          <p:nvSpPr>
            <p:cNvPr id="96258" name="矩形 4"/>
            <p:cNvSpPr>
              <a:spLocks noChangeArrowheads="1"/>
            </p:cNvSpPr>
            <p:nvPr/>
          </p:nvSpPr>
          <p:spPr bwMode="auto">
            <a:xfrm>
              <a:off x="-1406479" y="990332"/>
              <a:ext cx="8425605" cy="2524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他 看 见 路 边 有一 大群蚂蚁，就把要 下 雨 的 消息 告诉 了蚂蚁。一只 大蚂蚁 说：“是要 下 雨了，我们 正  忙 着 搬 东 西 呢！”</a:t>
              </a:r>
            </a:p>
          </p:txBody>
        </p:sp>
        <p:sp>
          <p:nvSpPr>
            <p:cNvPr id="4" name="矩形 3"/>
            <p:cNvSpPr/>
            <p:nvPr/>
          </p:nvSpPr>
          <p:spPr>
            <a:xfrm>
              <a:off x="-1319155" y="643529"/>
              <a:ext cx="8426023" cy="26723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jiàn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yǒu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yí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qún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mǎ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yǐ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bǎ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xiāo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xi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ɡào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su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mǎ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yǐ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zhī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mǎ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shuō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wǒ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men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zhènɡ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mánɡ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xi ne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7872" y="3219822"/>
            <a:ext cx="2247900" cy="1597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514350" y="668338"/>
            <a:ext cx="8120063" cy="2008187"/>
            <a:chOff x="1762124" y="643529"/>
            <a:chExt cx="8120707" cy="2008141"/>
          </a:xfrm>
        </p:grpSpPr>
        <p:sp>
          <p:nvSpPr>
            <p:cNvPr id="97282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120707" cy="166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小 白 兔 加 快步 子 往 家 跑。他一 边 跑一 边喊：“妈妈，妈妈，要下 雨了！”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1770063" y="643529"/>
              <a:ext cx="8112768" cy="18112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kuài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bù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wǎnɡ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jiā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pǎo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pǎo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yì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biān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hǎn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mɑ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mɑ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yào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58800" y="2932113"/>
            <a:ext cx="7993063" cy="1133475"/>
          </a:xfrm>
          <a:prstGeom prst="rect">
            <a:avLst/>
          </a:prstGeom>
          <a:noFill/>
          <a:ln w="38100">
            <a:solidFill>
              <a:srgbClr val="66FFFF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动作描写：“一边跑一边喊”表现了小白兔当时急切的心情。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6"/>
          <p:cNvGrpSpPr>
            <a:grpSpLocks/>
          </p:cNvGrpSpPr>
          <p:nvPr/>
        </p:nvGrpSpPr>
        <p:grpSpPr bwMode="auto">
          <a:xfrm>
            <a:off x="503238" y="411163"/>
            <a:ext cx="8120062" cy="2162175"/>
            <a:chOff x="1762124" y="643529"/>
            <a:chExt cx="8120707" cy="2163019"/>
          </a:xfrm>
        </p:grpSpPr>
        <p:sp>
          <p:nvSpPr>
            <p:cNvPr id="98306" name="矩形 4"/>
            <p:cNvSpPr>
              <a:spLocks noChangeArrowheads="1"/>
            </p:cNvSpPr>
            <p:nvPr/>
          </p:nvSpPr>
          <p:spPr bwMode="auto">
            <a:xfrm>
              <a:off x="1762124" y="990332"/>
              <a:ext cx="8048699" cy="1816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800" b="1">
                  <a:solidFill>
                    <a:srgbClr val="0000FF"/>
                  </a:solidFill>
                  <a:latin typeface="楷体_GB2312" pitchFamily="49" charset="-122"/>
                  <a:ea typeface="楷体_GB2312" pitchFamily="49" charset="-122"/>
                </a:rPr>
                <a:t>    轰  隆 隆，天 空  响  起了一 阵 雷  声。哗，哗，哗，大雨 真 的 下起 来了！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1770062" y="643529"/>
              <a:ext cx="8112769" cy="163894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ts val="6700"/>
                </a:lnSpc>
                <a:buFontTx/>
                <a:buNone/>
                <a:defRPr/>
              </a:pP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tiān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kōnɡ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xiǎnɡ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yí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zhèn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léi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shēnɡ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huā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huā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  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huā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 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dà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yǔ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zhēn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de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xià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qǐ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 err="1">
                  <a:latin typeface="+mn-ea"/>
                  <a:ea typeface="+mn-ea"/>
                  <a:sym typeface="+mn-ea"/>
                </a:rPr>
                <a:t>lái</a:t>
              </a:r>
              <a:r>
                <a:rPr lang="zh-CN" altLang="en-US" sz="2000" b="1" dirty="0">
                  <a:latin typeface="+mn-ea"/>
                  <a:ea typeface="+mn-ea"/>
                  <a:sym typeface="+mn-ea"/>
                </a:rPr>
                <a:t> </a:t>
              </a:r>
              <a:r>
                <a:rPr lang="en-US" altLang="zh-CN" sz="2000" b="1" dirty="0">
                  <a:latin typeface="+mn-ea"/>
                  <a:ea typeface="+mn-ea"/>
                  <a:sym typeface="+mn-ea"/>
                </a:rPr>
                <a:t>le</a:t>
              </a:r>
              <a:endParaRPr lang="zh-CN" altLang="en-US" sz="2000" b="1" dirty="0">
                <a:latin typeface="+mn-ea"/>
                <a:ea typeface="+mn-ea"/>
                <a:sym typeface="+mn-ea"/>
              </a:endParaRPr>
            </a:p>
          </p:txBody>
        </p:sp>
      </p:grp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84188" y="2427288"/>
            <a:ext cx="7820025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latin typeface="黑体" pitchFamily="49" charset="-122"/>
                <a:ea typeface="黑体" pitchFamily="49" charset="-122"/>
              </a:rPr>
              <a:t>    思考：“响起一阵雷声”“哗，哗，哗”说明了什么？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4188" y="3590925"/>
            <a:ext cx="8256587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雨果然来了，“响起了一阵雷声”说明雷声来得很急。“哗，哗，哗”表明雨下得十分大。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785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0113" y="1128713"/>
            <a:ext cx="7632700" cy="5730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2400" b="1" dirty="0">
                <a:latin typeface="+mn-ea"/>
                <a:ea typeface="+mn-ea"/>
                <a:sym typeface="+mn-ea"/>
              </a:rPr>
              <a:t>下雨前还有哪些预兆？同学们赶紧去课文里看看吧！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8563" y="1957387"/>
            <a:ext cx="4300537" cy="285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49300" y="1203325"/>
            <a:ext cx="73691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</a:rPr>
              <a:t>    仔细读课文，找一找：要下雨了，小燕子、小鱼和小蚂蚁各有什么样的表现？小白兔又是怎样做的？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643188"/>
            <a:ext cx="3529013" cy="23383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8611" name="矩形 10"/>
          <p:cNvSpPr>
            <a:spLocks noChangeArrowheads="1"/>
          </p:cNvSpPr>
          <p:nvPr/>
        </p:nvSpPr>
        <p:spPr bwMode="auto">
          <a:xfrm>
            <a:off x="328613" y="771525"/>
            <a:ext cx="10048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b="1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课文讲解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腰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6888" y="1335088"/>
            <a:ext cx="1036637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yāo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5288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弯腰</a:t>
            </a:r>
          </a:p>
        </p:txBody>
      </p:sp>
      <p:sp>
        <p:nvSpPr>
          <p:cNvPr id="69636" name="TextBox 6"/>
          <p:cNvSpPr txBox="1">
            <a:spLocks noChangeArrowheads="1"/>
          </p:cNvSpPr>
          <p:nvPr/>
        </p:nvSpPr>
        <p:spPr bwMode="auto">
          <a:xfrm>
            <a:off x="4816475" y="1928813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坡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003800" y="1370013"/>
            <a:ext cx="75247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pō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6913563" y="3595688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山坡</a:t>
            </a:r>
          </a:p>
        </p:txBody>
      </p:sp>
      <p:pic>
        <p:nvPicPr>
          <p:cNvPr id="14350" name="Picture 14" descr="E:\文件中转站\课题图\弯腰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398588"/>
            <a:ext cx="2212975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1" name="Picture 15" descr="E:\文件中转站\课题图\山坡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25" y="1968500"/>
            <a:ext cx="2487613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沉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313" y="1335088"/>
            <a:ext cx="1319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chén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3764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沉思</a:t>
            </a:r>
          </a:p>
        </p:txBody>
      </p:sp>
      <p:sp>
        <p:nvSpPr>
          <p:cNvPr id="70660" name="TextBox 6"/>
          <p:cNvSpPr txBox="1">
            <a:spLocks noChangeArrowheads="1"/>
          </p:cNvSpPr>
          <p:nvPr/>
        </p:nvSpPr>
        <p:spPr bwMode="auto">
          <a:xfrm>
            <a:off x="4816475" y="1928813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伸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79963" y="1370013"/>
            <a:ext cx="1319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shēn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6913563" y="3595688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伸展</a:t>
            </a:r>
          </a:p>
        </p:txBody>
      </p:sp>
      <p:pic>
        <p:nvPicPr>
          <p:cNvPr id="15370" name="Picture 10" descr="E:\文件中转站\课题图\沉思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1123950"/>
            <a:ext cx="205740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1" descr="E:\文件中转站\课题图\伸展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913" y="1476375"/>
            <a:ext cx="2487612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潮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47675" y="1335088"/>
            <a:ext cx="131921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cháo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3764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潮湿</a:t>
            </a:r>
          </a:p>
        </p:txBody>
      </p:sp>
      <p:sp>
        <p:nvSpPr>
          <p:cNvPr id="71684" name="TextBox 6"/>
          <p:cNvSpPr txBox="1">
            <a:spLocks noChangeArrowheads="1"/>
          </p:cNvSpPr>
          <p:nvPr/>
        </p:nvSpPr>
        <p:spPr bwMode="auto">
          <a:xfrm>
            <a:off x="4816475" y="1928813"/>
            <a:ext cx="1300163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湿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932363" y="1370013"/>
            <a:ext cx="1035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shī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6913563" y="3595688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湿巾</a:t>
            </a:r>
          </a:p>
        </p:txBody>
      </p:sp>
      <p:pic>
        <p:nvPicPr>
          <p:cNvPr id="16394" name="Picture 10" descr="E:\文件中转站\课题图\潮湿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2938" y="1322388"/>
            <a:ext cx="2212975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 descr="E:\文件中转站\课题图\湿巾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625" y="137795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Box 6"/>
          <p:cNvSpPr txBox="1">
            <a:spLocks noChangeArrowheads="1"/>
          </p:cNvSpPr>
          <p:nvPr/>
        </p:nvSpPr>
        <p:spPr bwMode="auto">
          <a:xfrm>
            <a:off x="398463" y="1998663"/>
            <a:ext cx="130175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空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96888" y="1335088"/>
            <a:ext cx="131921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kōnɡ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4" name="矩形 9"/>
          <p:cNvSpPr>
            <a:spLocks noChangeArrowheads="1"/>
          </p:cNvSpPr>
          <p:nvPr/>
        </p:nvSpPr>
        <p:spPr bwMode="auto">
          <a:xfrm>
            <a:off x="2376488" y="3595688"/>
            <a:ext cx="1014412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天空</a:t>
            </a:r>
          </a:p>
        </p:txBody>
      </p:sp>
      <p:sp>
        <p:nvSpPr>
          <p:cNvPr id="72708" name="TextBox 6"/>
          <p:cNvSpPr txBox="1">
            <a:spLocks noChangeArrowheads="1"/>
          </p:cNvSpPr>
          <p:nvPr/>
        </p:nvSpPr>
        <p:spPr bwMode="auto">
          <a:xfrm>
            <a:off x="4643438" y="1928813"/>
            <a:ext cx="1300162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88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闷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832350" y="1370013"/>
            <a:ext cx="103663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4400" b="1">
                <a:solidFill>
                  <a:srgbClr val="FF0000"/>
                </a:solidFill>
                <a:latin typeface="宋体" pitchFamily="2" charset="-122"/>
              </a:rPr>
              <a:t>mēn</a:t>
            </a:r>
            <a:endParaRPr lang="zh-CN" altLang="en-US" sz="4400" b="1">
              <a:solidFill>
                <a:srgbClr val="FF0000"/>
              </a:solidFill>
              <a:latin typeface="宋体" pitchFamily="2" charset="-122"/>
            </a:endParaRPr>
          </a:p>
        </p:txBody>
      </p:sp>
      <p:sp>
        <p:nvSpPr>
          <p:cNvPr id="8" name="矩形 9"/>
          <p:cNvSpPr>
            <a:spLocks noChangeArrowheads="1"/>
          </p:cNvSpPr>
          <p:nvPr/>
        </p:nvSpPr>
        <p:spPr bwMode="auto">
          <a:xfrm>
            <a:off x="6913563" y="3595688"/>
            <a:ext cx="14763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闷热</a:t>
            </a:r>
          </a:p>
        </p:txBody>
      </p:sp>
      <p:pic>
        <p:nvPicPr>
          <p:cNvPr id="17418" name="Picture 10" descr="E:\文件中转站\课题图\天空 副本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8963" y="1381125"/>
            <a:ext cx="2487612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11" descr="E:\文件中转站\课题图\闷热 副本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2675" y="1381125"/>
            <a:ext cx="2211388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Pages>0</Pages>
  <Words>1350</Words>
  <Characters>0</Characters>
  <Application>Microsoft Office PowerPoint</Application>
  <PresentationFormat>全屏显示(16:9)</PresentationFormat>
  <Lines>0</Lines>
  <Paragraphs>169</Paragraphs>
  <Slides>34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34</vt:i4>
      </vt:variant>
    </vt:vector>
  </HeadingPairs>
  <TitlesOfParts>
    <vt:vector size="45" baseType="lpstr">
      <vt:lpstr>Meiryo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dc:description/>
  <cp:lastModifiedBy>kan</cp:lastModifiedBy>
  <cp:revision>603</cp:revision>
  <dcterms:created xsi:type="dcterms:W3CDTF">2016-10-29T08:56:49Z</dcterms:created>
  <dcterms:modified xsi:type="dcterms:W3CDTF">2021-04-28T11:38:07Z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