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30"/>
  </p:notesMasterIdLst>
  <p:sldIdLst>
    <p:sldId id="322" r:id="rId3"/>
    <p:sldId id="296" r:id="rId4"/>
    <p:sldId id="310" r:id="rId5"/>
    <p:sldId id="382" r:id="rId6"/>
    <p:sldId id="352" r:id="rId7"/>
    <p:sldId id="354" r:id="rId8"/>
    <p:sldId id="292" r:id="rId9"/>
    <p:sldId id="355" r:id="rId10"/>
    <p:sldId id="356" r:id="rId11"/>
    <p:sldId id="357" r:id="rId12"/>
    <p:sldId id="278" r:id="rId13"/>
    <p:sldId id="311" r:id="rId14"/>
    <p:sldId id="313" r:id="rId15"/>
    <p:sldId id="314" r:id="rId16"/>
    <p:sldId id="358" r:id="rId17"/>
    <p:sldId id="359" r:id="rId18"/>
    <p:sldId id="360" r:id="rId19"/>
    <p:sldId id="279" r:id="rId20"/>
    <p:sldId id="363" r:id="rId21"/>
    <p:sldId id="364" r:id="rId22"/>
    <p:sldId id="267" r:id="rId23"/>
    <p:sldId id="300" r:id="rId24"/>
    <p:sldId id="383" r:id="rId25"/>
    <p:sldId id="385" r:id="rId26"/>
    <p:sldId id="386" r:id="rId27"/>
    <p:sldId id="303" r:id="rId28"/>
    <p:sldId id="387" r:id="rId29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3429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685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0287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75">
          <p15:clr>
            <a:srgbClr val="A4A3A4"/>
          </p15:clr>
        </p15:guide>
        <p15:guide id="2" orient="horz" pos="144">
          <p15:clr>
            <a:srgbClr val="A4A3A4"/>
          </p15:clr>
        </p15:guide>
        <p15:guide id="3" orient="horz" pos="3063">
          <p15:clr>
            <a:srgbClr val="A4A3A4"/>
          </p15:clr>
        </p15:guide>
        <p15:guide id="4" pos="2852">
          <p15:clr>
            <a:srgbClr val="A4A3A4"/>
          </p15:clr>
        </p15:guide>
        <p15:guide id="5" pos="216">
          <p15:clr>
            <a:srgbClr val="A4A3A4"/>
          </p15:clr>
        </p15:guide>
        <p15:guide id="6" pos="556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00642D"/>
    <a:srgbClr val="70C833"/>
    <a:srgbClr val="00A5E7"/>
    <a:srgbClr val="FFCC00"/>
    <a:srgbClr val="306A9B"/>
    <a:srgbClr val="A9C3DB"/>
    <a:srgbClr val="295175"/>
    <a:srgbClr val="FBAF2D"/>
    <a:srgbClr val="EC56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85" autoAdjust="0"/>
    <p:restoredTop sz="96314" autoAdjust="0"/>
  </p:normalViewPr>
  <p:slideViewPr>
    <p:cSldViewPr snapToGrid="0" showGuides="1">
      <p:cViewPr varScale="1">
        <p:scale>
          <a:sx n="143" d="100"/>
          <a:sy n="143" d="100"/>
        </p:scale>
        <p:origin x="696" y="120"/>
      </p:cViewPr>
      <p:guideLst>
        <p:guide orient="horz" pos="1475"/>
        <p:guide orient="horz" pos="144"/>
        <p:guide orient="horz" pos="3063"/>
        <p:guide pos="2852"/>
        <p:guide pos="216"/>
        <p:guide pos="556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6521E-2FA7-4509-A93F-63A7766BFE86}" type="datetimeFigureOut">
              <a:rPr lang="zh-CN" altLang="en-US" smtClean="0"/>
              <a:t>2021/4/19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62C148-F096-46B2-9DB2-D0624D38AD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75056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2C148-F096-46B2-9DB2-D0624D38ADA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76070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039855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7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1.xml"/><Relationship Id="rId4" Type="http://schemas.openxmlformats.org/officeDocument/2006/relationships/tags" Target="../tags/tag20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9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3.xml"/><Relationship Id="rId4" Type="http://schemas.openxmlformats.org/officeDocument/2006/relationships/tags" Target="../tags/tag5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502412" y="1941211"/>
            <a:ext cx="8139178" cy="674375"/>
          </a:xfrm>
        </p:spPr>
        <p:txBody>
          <a:bodyPr lIns="76200" tIns="28575" rIns="19050" bIns="28575" anchor="t" anchorCtr="0">
            <a:noAutofit/>
          </a:bodyPr>
          <a:lstStyle>
            <a:lvl1pPr algn="ctr">
              <a:defRPr sz="4100" b="0" spc="45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502412" y="2674620"/>
            <a:ext cx="8139178" cy="713238"/>
          </a:xfrm>
        </p:spPr>
        <p:txBody>
          <a:bodyPr lIns="76200" tIns="28575" rIns="57150" bIns="28575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800" u="none" strike="noStrike" kern="1200" cap="none" spc="150" normalizeH="0" baseline="0">
                <a:solidFill>
                  <a:schemeClr val="tx1"/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2021/4/19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502448" y="714381"/>
            <a:ext cx="8139178" cy="378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502412" y="1941211"/>
            <a:ext cx="8139178" cy="674375"/>
          </a:xfrm>
        </p:spPr>
        <p:txBody>
          <a:bodyPr vert="horz" lIns="76200" tIns="28575" rIns="19050" bIns="28575" rtlCol="0" anchor="t" anchorCtr="0">
            <a:noAutofit/>
          </a:bodyPr>
          <a:lstStyle>
            <a:lvl1pPr marL="0" marR="0" algn="ctr" defTabSz="685800" rtl="0" eaLnBrk="1" fontAlgn="auto" latinLnBrk="0" hangingPunct="1">
              <a:lnSpc>
                <a:spcPct val="100000"/>
              </a:lnSpc>
              <a:buNone/>
              <a:defRPr kumimoji="0" lang="zh-CN" altLang="en-US" sz="4100" b="0" i="0" u="none" strike="noStrike" kern="1200" cap="none" spc="45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355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5002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4478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6092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00843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6605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63306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2715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24000"/>
            <a:ext cx="8139178" cy="486000"/>
          </a:xfrm>
        </p:spPr>
        <p:txBody>
          <a:bodyPr vert="horz" lIns="76200" tIns="28575" rIns="57150" bIns="28575" rtlCol="0" anchor="ctr" anchorCtr="0">
            <a:noAutofit/>
          </a:bodyPr>
          <a:lstStyle>
            <a:lvl1pPr marL="0" marR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502412" y="972000"/>
            <a:ext cx="8139178" cy="3781016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1118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6892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6264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48" y="2856548"/>
            <a:ext cx="8139178" cy="468634"/>
          </a:xfrm>
        </p:spPr>
        <p:txBody>
          <a:bodyPr lIns="76200" tIns="28575" rIns="47625" bIns="28575" anchor="t" anchorCtr="0">
            <a:noAutofit/>
          </a:bodyPr>
          <a:lstStyle>
            <a:lvl1pPr>
              <a:defRPr sz="2700" b="0" u="none" strike="noStrike" kern="1200" cap="none" spc="225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502444" y="3383757"/>
            <a:ext cx="8139178" cy="808489"/>
          </a:xfrm>
        </p:spPr>
        <p:txBody>
          <a:bodyPr lIns="76200" tIns="28575" rIns="57150" bIns="28575">
            <a:noAutofit/>
          </a:bodyPr>
          <a:lstStyle>
            <a:lvl1pPr marL="0" indent="0" eaLnBrk="1" fontAlgn="auto" latinLnBrk="0" hangingPunct="1">
              <a:buNone/>
              <a:defRPr kumimoji="0" lang="zh-CN" altLang="en-US" sz="12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4957685" y="1508459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个人简历：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www.1ppt.com/jianli/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手抄报：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www.1ppt.com/shouchaobao/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24000"/>
            <a:ext cx="8139178" cy="486000"/>
          </a:xfrm>
        </p:spPr>
        <p:txBody>
          <a:bodyPr vert="horz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502447" y="972000"/>
            <a:ext cx="3962432" cy="3780000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4679158" y="972000"/>
            <a:ext cx="3962432" cy="3780000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24000"/>
            <a:ext cx="8139178" cy="486000"/>
          </a:xfrm>
        </p:spPr>
        <p:txBody>
          <a:bodyPr vert="horz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502447" y="972001"/>
            <a:ext cx="3962432" cy="285752"/>
          </a:xfrm>
        </p:spPr>
        <p:txBody>
          <a:bodyPr lIns="76200" tIns="28575" rIns="57150" bIns="28575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150" normalizeH="0" baseline="0">
                <a:solidFill>
                  <a:schemeClr val="tx1"/>
                </a:solidFill>
                <a:uFillTx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502444" y="1341782"/>
            <a:ext cx="3962400" cy="3414176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4676812" y="972001"/>
            <a:ext cx="3962432" cy="285752"/>
          </a:xfrm>
        </p:spPr>
        <p:txBody>
          <a:bodyPr vert="horz" lIns="76200" tIns="28575" rIns="57150" bIns="28575" rtlCol="0" anchor="t" anchorCtr="0">
            <a:noAutofit/>
          </a:bodyPr>
          <a:lstStyle>
            <a:lvl1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4676812" y="1341782"/>
            <a:ext cx="3962432" cy="3414176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 vert="horz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502447" y="972000"/>
            <a:ext cx="3962432" cy="3780000"/>
          </a:xfrm>
        </p:spPr>
        <p:txBody>
          <a:bodyPr vert="horz" lIns="76200" tIns="0" rIns="61913" bIns="0" rtlCol="0">
            <a:noAutofit/>
          </a:bodyPr>
          <a:lstStyle>
            <a:lvl1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4679194" y="972000"/>
            <a:ext cx="3962432" cy="3780000"/>
          </a:xfrm>
        </p:spPr>
        <p:txBody>
          <a:bodyPr vert="horz" lIns="76200" tIns="0" rIns="61913" bIns="0" rtlCol="0">
            <a:norm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2021/4/19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7928351" y="714382"/>
            <a:ext cx="713238" cy="4041680"/>
          </a:xfrm>
        </p:spPr>
        <p:txBody>
          <a:bodyPr vert="eaVert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8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502444" y="714376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18" Type="http://schemas.openxmlformats.org/officeDocument/2006/relationships/tags" Target="../tags/tag6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502412" y="324000"/>
            <a:ext cx="8139178" cy="486000"/>
          </a:xfrm>
          <a:prstGeom prst="rect">
            <a:avLst/>
          </a:prstGeom>
        </p:spPr>
        <p:txBody>
          <a:bodyPr vert="horz" lIns="76200" tIns="28575" rIns="57150" bIns="28575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502412" y="972000"/>
            <a:ext cx="8139178" cy="3780000"/>
          </a:xfrm>
          <a:prstGeom prst="rect">
            <a:avLst/>
          </a:prstGeom>
        </p:spPr>
        <p:txBody>
          <a:bodyPr vert="horz" lIns="76200" tIns="0" rIns="61913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2021/4/19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8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100" b="1" u="none" strike="noStrike" kern="1200" cap="none" spc="15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tabLst>
          <a:tab pos="1207294" algn="l"/>
        </a:tabLst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2021/4/19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73651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5545093" y="402275"/>
            <a:ext cx="2058083" cy="1300356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3600" b="1" cap="all" spc="450" dirty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楷体_GB2312" pitchFamily="49" charset="-122"/>
                <a:ea typeface="楷体_GB2312" pitchFamily="49" charset="-122"/>
              </a:rPr>
              <a:t>语文</a:t>
            </a:r>
            <a:endParaRPr lang="en-US" altLang="zh-CN" sz="3600" b="1" cap="all" spc="450" dirty="0">
              <a:ln w="9000" cmpd="sng">
                <a:solidFill>
                  <a:srgbClr val="000000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000000">
                      <a:shade val="20000"/>
                      <a:satMod val="245000"/>
                    </a:srgbClr>
                  </a:gs>
                  <a:gs pos="43000">
                    <a:srgbClr val="000000">
                      <a:satMod val="255000"/>
                    </a:srgbClr>
                  </a:gs>
                  <a:gs pos="48000">
                    <a:srgbClr val="000000">
                      <a:shade val="85000"/>
                      <a:satMod val="255000"/>
                    </a:srgbClr>
                  </a:gs>
                  <a:gs pos="100000">
                    <a:srgbClr val="000000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楷体_GB2312" pitchFamily="49" charset="-122"/>
              <a:ea typeface="楷体_GB2312" pitchFamily="49" charset="-122"/>
            </a:endParaRPr>
          </a:p>
          <a:p>
            <a:pPr algn="ctr">
              <a:spcBef>
                <a:spcPts val="900"/>
              </a:spcBef>
              <a:defRPr/>
            </a:pPr>
            <a:r>
              <a:rPr lang="zh-CN" altLang="en-US" cap="all" dirty="0" smtClean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一年级</a:t>
            </a:r>
            <a:r>
              <a:rPr lang="en-US" altLang="zh-CN" cap="all" dirty="0" smtClean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r>
              <a:rPr lang="zh-CN" altLang="en-US" cap="all" dirty="0" smtClean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下</a:t>
            </a:r>
            <a:endParaRPr lang="en-US" altLang="zh-CN" cap="all" dirty="0" smtClean="0">
              <a:ln w="9000" cmpd="sng">
                <a:solidFill>
                  <a:srgbClr val="000000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000000">
                      <a:shade val="20000"/>
                      <a:satMod val="245000"/>
                    </a:srgbClr>
                  </a:gs>
                  <a:gs pos="43000">
                    <a:srgbClr val="000000">
                      <a:satMod val="255000"/>
                    </a:srgbClr>
                  </a:gs>
                  <a:gs pos="48000">
                    <a:srgbClr val="000000">
                      <a:shade val="85000"/>
                      <a:satMod val="255000"/>
                    </a:srgbClr>
                  </a:gs>
                  <a:gs pos="100000">
                    <a:srgbClr val="000000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>
              <a:spcBef>
                <a:spcPts val="900"/>
              </a:spcBef>
              <a:defRPr/>
            </a:pPr>
            <a:r>
              <a:rPr lang="zh-CN" altLang="en-US" sz="1100" cap="all" dirty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（配人教版）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0" y="1695991"/>
            <a:ext cx="9144000" cy="1260923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6600" b="1" dirty="0"/>
              <a:t>古对今</a:t>
            </a:r>
            <a:r>
              <a:rPr lang="en-US" altLang="zh-CN" sz="4000" b="1" dirty="0"/>
              <a:t>                    </a:t>
            </a:r>
            <a:endParaRPr lang="zh-CN" altLang="en-US" sz="4000" b="1" dirty="0"/>
          </a:p>
        </p:txBody>
      </p:sp>
      <p:sp>
        <p:nvSpPr>
          <p:cNvPr id="5" name="矩形 4"/>
          <p:cNvSpPr/>
          <p:nvPr/>
        </p:nvSpPr>
        <p:spPr>
          <a:xfrm>
            <a:off x="0" y="4143199"/>
            <a:ext cx="9144000" cy="38420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57175" indent="-257175" algn="ctr">
              <a:lnSpc>
                <a:spcPct val="110000"/>
              </a:lnSpc>
            </a:pPr>
            <a:r>
              <a:rPr lang="zh-CN" altLang="en-US" sz="2000" b="1" kern="0" dirty="0" smtClean="0">
                <a:solidFill>
                  <a:srgbClr val="000000"/>
                </a:solidFill>
                <a:latin typeface="微软雅黑" panose="020B0503020204020204" pitchFamily="34" charset="-122"/>
              </a:rPr>
              <a:t>优品</a:t>
            </a:r>
            <a:r>
              <a:rPr lang="en-US" altLang="zh-CN" sz="2000" b="1" kern="0" dirty="0" smtClean="0">
                <a:solidFill>
                  <a:srgbClr val="000000"/>
                </a:solidFill>
                <a:latin typeface="微软雅黑" panose="020B0503020204020204" pitchFamily="34" charset="-122"/>
              </a:rPr>
              <a:t>PPT</a:t>
            </a:r>
            <a:endParaRPr lang="en-US" altLang="zh-CN" sz="2000" b="1" kern="0" dirty="0">
              <a:solidFill>
                <a:srgbClr val="000000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74904" y="417755"/>
            <a:ext cx="2729484" cy="43767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zh-CN" sz="2400" b="1" dirty="0">
                <a:latin typeface="微软雅黑" panose="020B0503020204020204" pitchFamily="34" charset="-122"/>
              </a:rPr>
              <a:t>走进课文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470684" y="1023461"/>
            <a:ext cx="3604260" cy="2146742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你能不能学着课文中的样子，也出对子让小伙伴对一对？</a:t>
            </a:r>
            <a:endParaRPr lang="zh-CN" altLang="en-US" sz="30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3" name="图片 2" descr="timg (4)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913" y="1023461"/>
            <a:ext cx="2617470" cy="2479358"/>
          </a:xfrm>
          <a:prstGeom prst="rect">
            <a:avLst/>
          </a:prstGeom>
        </p:spPr>
      </p:pic>
      <p:pic>
        <p:nvPicPr>
          <p:cNvPr id="7" name="图片 6" descr="timg (5)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4156" y="1023461"/>
            <a:ext cx="2696528" cy="247935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152650" y="3599498"/>
            <a:ext cx="1376018" cy="438582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莺歌燕舞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13160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微软雅黑" panose="020B0503020204020204" pitchFamily="34" charset="-122"/>
              </a:rPr>
              <a:t>会写的字</a:t>
            </a:r>
            <a:endParaRPr lang="zh-CN" altLang="zh-CN" sz="2400" b="1" dirty="0">
              <a:latin typeface="微软雅黑" panose="020B0503020204020204" pitchFamily="34" charset="-122"/>
            </a:endParaRPr>
          </a:p>
        </p:txBody>
      </p:sp>
      <p:sp>
        <p:nvSpPr>
          <p:cNvPr id="75" name="Text Box 10"/>
          <p:cNvSpPr txBox="1">
            <a:spLocks noChangeArrowheads="1"/>
          </p:cNvSpPr>
          <p:nvPr/>
        </p:nvSpPr>
        <p:spPr bwMode="auto">
          <a:xfrm>
            <a:off x="4042452" y="2641915"/>
            <a:ext cx="4920245" cy="1453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000" b="1" dirty="0">
                <a:solidFill>
                  <a:schemeClr val="tx2"/>
                </a:solidFill>
                <a:ea typeface="微软雅黑" panose="020B0503020204020204" pitchFamily="34" charset="-122"/>
              </a:rPr>
              <a:t>组词</a:t>
            </a:r>
            <a:r>
              <a:rPr lang="zh-CN" altLang="en-US" sz="3000" b="1" dirty="0">
                <a:solidFill>
                  <a:schemeClr val="tx2"/>
                </a:solidFill>
                <a:ea typeface="微软雅黑" panose="020B0503020204020204" pitchFamily="34" charset="-122"/>
                <a:sym typeface="Wingdings" panose="05000000000000000000" pitchFamily="2" charset="2"/>
              </a:rPr>
              <a:t>：（古诗）（古代）</a:t>
            </a:r>
            <a:endParaRPr lang="en-US" sz="3000" b="1" dirty="0">
              <a:solidFill>
                <a:schemeClr val="tx2"/>
              </a:solidFill>
              <a:ea typeface="微软雅黑" panose="020B0503020204020204" pitchFamily="34" charset="-122"/>
            </a:endParaRPr>
          </a:p>
          <a:p>
            <a:r>
              <a:rPr lang="zh-CN" altLang="en-US" sz="3000" b="1" dirty="0">
                <a:solidFill>
                  <a:schemeClr val="tx2"/>
                </a:solidFill>
                <a:ea typeface="微软雅黑" panose="020B0503020204020204" pitchFamily="34" charset="-122"/>
              </a:rPr>
              <a:t>造句：《静夜思》是我最喜欢的一首古诗。</a:t>
            </a:r>
          </a:p>
        </p:txBody>
      </p:sp>
      <p:sp>
        <p:nvSpPr>
          <p:cNvPr id="89" name="Text Box 14"/>
          <p:cNvSpPr txBox="1">
            <a:spLocks noChangeArrowheads="1"/>
          </p:cNvSpPr>
          <p:nvPr/>
        </p:nvSpPr>
        <p:spPr bwMode="auto">
          <a:xfrm>
            <a:off x="-81915" y="902018"/>
            <a:ext cx="2702243" cy="1083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6600" b="1" dirty="0">
                <a:solidFill>
                  <a:schemeClr val="tx2"/>
                </a:solidFill>
              </a:rPr>
              <a:t>gǔ</a:t>
            </a:r>
          </a:p>
        </p:txBody>
      </p:sp>
      <p:grpSp>
        <p:nvGrpSpPr>
          <p:cNvPr id="133" name="Group 3"/>
          <p:cNvGrpSpPr/>
          <p:nvPr/>
        </p:nvGrpSpPr>
        <p:grpSpPr bwMode="auto">
          <a:xfrm>
            <a:off x="749470" y="1985731"/>
            <a:ext cx="2944055" cy="2765884"/>
            <a:chOff x="0" y="0"/>
            <a:chExt cx="2592" cy="2592"/>
          </a:xfrm>
        </p:grpSpPr>
        <p:sp>
          <p:nvSpPr>
            <p:cNvPr id="134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35" name="Group 5"/>
            <p:cNvGrpSpPr/>
            <p:nvPr/>
          </p:nvGrpSpPr>
          <p:grpSpPr bwMode="auto"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136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7" name="Line 7"/>
              <p:cNvSpPr>
                <a:spLocks noChangeShapeType="1"/>
              </p:cNvSpPr>
              <p:nvPr/>
            </p:nvSpPr>
            <p:spPr bwMode="auto">
              <a:xfrm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" name="文本框 2"/>
          <p:cNvSpPr txBox="1"/>
          <p:nvPr/>
        </p:nvSpPr>
        <p:spPr>
          <a:xfrm>
            <a:off x="1026319" y="2124075"/>
            <a:ext cx="2425065" cy="28270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17900" b="1" dirty="0">
                <a:latin typeface="楷体" panose="02010609060101010101" charset="-122"/>
                <a:ea typeface="楷体" panose="02010609060101010101" charset="-122"/>
              </a:rPr>
              <a:t>古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bldLvl="0" animBg="1" autoUpdateAnimBg="0"/>
      <p:bldP spid="89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13160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微软雅黑" panose="020B0503020204020204" pitchFamily="34" charset="-122"/>
              </a:rPr>
              <a:t>会写的字</a:t>
            </a:r>
            <a:endParaRPr lang="zh-CN" altLang="zh-CN" sz="2400" b="1" dirty="0">
              <a:latin typeface="微软雅黑" panose="020B0503020204020204" pitchFamily="34" charset="-122"/>
            </a:endParaRPr>
          </a:p>
        </p:txBody>
      </p:sp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381477" y="812007"/>
            <a:ext cx="2890361" cy="2099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6600" b="1" dirty="0">
                <a:solidFill>
                  <a:schemeClr val="tx2"/>
                </a:solidFill>
                <a:ea typeface="楷体_GB2312" pitchFamily="49" charset="-122"/>
              </a:rPr>
              <a:t>liáng</a:t>
            </a:r>
          </a:p>
          <a:p>
            <a:pPr algn="r" eaLnBrk="1" hangingPunct="1"/>
            <a:r>
              <a:rPr lang="en-US" altLang="zh-CN" sz="6600" b="1" dirty="0"/>
              <a:t> </a:t>
            </a: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1425776" y="1608946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1" name="Rectangle 9"/>
          <p:cNvSpPr>
            <a:spLocks noChangeArrowheads="1"/>
          </p:cNvSpPr>
          <p:nvPr/>
        </p:nvSpPr>
        <p:spPr bwMode="auto">
          <a:xfrm>
            <a:off x="1253730" y="1660142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3842385" y="2872383"/>
            <a:ext cx="5597593" cy="99257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chemeClr val="tx2"/>
                </a:solidFill>
              </a:rPr>
              <a:t>组词</a:t>
            </a:r>
            <a:r>
              <a:rPr lang="zh-CN" altLang="en-US" sz="3000" b="1" dirty="0">
                <a:solidFill>
                  <a:schemeClr val="tx2"/>
                </a:solidFill>
                <a:sym typeface="Wingdings" panose="05000000000000000000" pitchFamily="2" charset="2"/>
              </a:rPr>
              <a:t>：</a:t>
            </a:r>
            <a:r>
              <a:rPr lang="zh-CN" altLang="en-US" sz="3000" b="1" dirty="0">
                <a:solidFill>
                  <a:schemeClr val="tx2"/>
                </a:solidFill>
              </a:rPr>
              <a:t>（凉爽）（凉快）</a:t>
            </a:r>
            <a:endParaRPr lang="en-US" altLang="zh-CN" sz="3000" b="1" dirty="0">
              <a:solidFill>
                <a:schemeClr val="tx2"/>
              </a:solidFill>
            </a:endParaRPr>
          </a:p>
          <a:p>
            <a:r>
              <a:rPr lang="zh-CN" altLang="en-US" sz="3000" b="1" dirty="0">
                <a:solidFill>
                  <a:schemeClr val="tx2"/>
                </a:solidFill>
              </a:rPr>
              <a:t>造句：秋天是一个凉爽的季节。</a:t>
            </a:r>
          </a:p>
        </p:txBody>
      </p:sp>
      <p:grpSp>
        <p:nvGrpSpPr>
          <p:cNvPr id="40" name="Group 3"/>
          <p:cNvGrpSpPr/>
          <p:nvPr/>
        </p:nvGrpSpPr>
        <p:grpSpPr bwMode="auto">
          <a:xfrm>
            <a:off x="749470" y="1985731"/>
            <a:ext cx="2944055" cy="2765884"/>
            <a:chOff x="0" y="0"/>
            <a:chExt cx="2592" cy="2592"/>
          </a:xfrm>
        </p:grpSpPr>
        <p:sp>
          <p:nvSpPr>
            <p:cNvPr id="41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42" name="Group 5"/>
            <p:cNvGrpSpPr/>
            <p:nvPr/>
          </p:nvGrpSpPr>
          <p:grpSpPr bwMode="auto"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43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Line 7"/>
              <p:cNvSpPr>
                <a:spLocks noChangeShapeType="1"/>
              </p:cNvSpPr>
              <p:nvPr/>
            </p:nvSpPr>
            <p:spPr bwMode="auto">
              <a:xfrm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" name="文本框 2"/>
          <p:cNvSpPr txBox="1"/>
          <p:nvPr/>
        </p:nvSpPr>
        <p:spPr>
          <a:xfrm>
            <a:off x="952024" y="1901190"/>
            <a:ext cx="2425065" cy="28270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17900" b="1" dirty="0">
                <a:latin typeface="楷体" panose="02010609060101010101" charset="-122"/>
                <a:ea typeface="楷体" panose="02010609060101010101" charset="-122"/>
              </a:rPr>
              <a:t>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3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13160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微软雅黑" panose="020B0503020204020204" pitchFamily="34" charset="-122"/>
              </a:rPr>
              <a:t>会写的字</a:t>
            </a:r>
            <a:endParaRPr lang="zh-CN" altLang="zh-CN" sz="2400" b="1" dirty="0">
              <a:latin typeface="微软雅黑" panose="020B0503020204020204" pitchFamily="34" charset="-122"/>
            </a:endParaRPr>
          </a:p>
        </p:txBody>
      </p:sp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952111" y="901141"/>
            <a:ext cx="1728788" cy="2099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6600" b="1" dirty="0">
                <a:solidFill>
                  <a:schemeClr val="tx2"/>
                </a:solidFill>
              </a:rPr>
              <a:t>xì</a:t>
            </a:r>
          </a:p>
          <a:p>
            <a:pPr algn="r" eaLnBrk="1" hangingPunct="1"/>
            <a:r>
              <a:rPr lang="en-US" altLang="zh-CN" sz="6600" b="1" dirty="0"/>
              <a:t> </a:t>
            </a: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1425776" y="1608946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1" name="Rectangle 9"/>
          <p:cNvSpPr>
            <a:spLocks noChangeArrowheads="1"/>
          </p:cNvSpPr>
          <p:nvPr/>
        </p:nvSpPr>
        <p:spPr bwMode="auto">
          <a:xfrm>
            <a:off x="1253730" y="1660142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3777856" y="2872383"/>
            <a:ext cx="5515916" cy="99257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chemeClr val="tx2"/>
                </a:solidFill>
              </a:rPr>
              <a:t>组词：（细线）（细沙）</a:t>
            </a:r>
            <a:endParaRPr lang="en-US" altLang="zh-CN" sz="3000" b="1" dirty="0">
              <a:solidFill>
                <a:schemeClr val="tx2"/>
              </a:solidFill>
            </a:endParaRPr>
          </a:p>
          <a:p>
            <a:r>
              <a:rPr lang="zh-CN" altLang="en-US" sz="3000" b="1" dirty="0">
                <a:solidFill>
                  <a:schemeClr val="tx2"/>
                </a:solidFill>
              </a:rPr>
              <a:t>造句：那些细线缠绕在了一起。</a:t>
            </a:r>
          </a:p>
        </p:txBody>
      </p:sp>
      <p:grpSp>
        <p:nvGrpSpPr>
          <p:cNvPr id="40" name="Group 3"/>
          <p:cNvGrpSpPr/>
          <p:nvPr/>
        </p:nvGrpSpPr>
        <p:grpSpPr bwMode="auto">
          <a:xfrm>
            <a:off x="749470" y="1985731"/>
            <a:ext cx="2944055" cy="2765884"/>
            <a:chOff x="0" y="0"/>
            <a:chExt cx="2592" cy="2592"/>
          </a:xfrm>
        </p:grpSpPr>
        <p:sp>
          <p:nvSpPr>
            <p:cNvPr id="41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42" name="Group 5"/>
            <p:cNvGrpSpPr/>
            <p:nvPr/>
          </p:nvGrpSpPr>
          <p:grpSpPr bwMode="auto"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43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Line 7"/>
              <p:cNvSpPr>
                <a:spLocks noChangeShapeType="1"/>
              </p:cNvSpPr>
              <p:nvPr/>
            </p:nvSpPr>
            <p:spPr bwMode="auto">
              <a:xfrm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" name="文本框 2"/>
          <p:cNvSpPr txBox="1"/>
          <p:nvPr/>
        </p:nvSpPr>
        <p:spPr>
          <a:xfrm>
            <a:off x="942975" y="1911667"/>
            <a:ext cx="2425065" cy="28270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17900" b="1" dirty="0">
                <a:latin typeface="楷体" panose="02010609060101010101" charset="-122"/>
                <a:ea typeface="楷体" panose="02010609060101010101" charset="-122"/>
              </a:rPr>
              <a:t>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3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13160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微软雅黑" panose="020B0503020204020204" pitchFamily="34" charset="-122"/>
              </a:rPr>
              <a:t>会写的字</a:t>
            </a:r>
            <a:endParaRPr lang="zh-CN" altLang="zh-CN" sz="2400" b="1" dirty="0">
              <a:latin typeface="微软雅黑" panose="020B0503020204020204" pitchFamily="34" charset="-122"/>
            </a:endParaRPr>
          </a:p>
        </p:txBody>
      </p:sp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-834324" y="926081"/>
            <a:ext cx="3456603" cy="1083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6600" b="1" dirty="0" err="1">
                <a:solidFill>
                  <a:schemeClr val="tx2"/>
                </a:solidFill>
              </a:rPr>
              <a:t>xī</a:t>
            </a: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1425776" y="1701070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3887031" y="2872896"/>
            <a:ext cx="5122963" cy="99155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chemeClr val="tx2"/>
                </a:solidFill>
              </a:rPr>
              <a:t>组词：（夕阳）（夕照）</a:t>
            </a:r>
            <a:endParaRPr lang="en-US" altLang="zh-CN" sz="3000" b="1" dirty="0">
              <a:solidFill>
                <a:schemeClr val="tx2"/>
              </a:solidFill>
            </a:endParaRPr>
          </a:p>
          <a:p>
            <a:r>
              <a:rPr lang="zh-CN" altLang="en-US" sz="3000" b="1" dirty="0">
                <a:solidFill>
                  <a:schemeClr val="tx2"/>
                </a:solidFill>
              </a:rPr>
              <a:t>造句：傍晚的夕阳特别红。</a:t>
            </a:r>
          </a:p>
        </p:txBody>
      </p:sp>
      <p:grpSp>
        <p:nvGrpSpPr>
          <p:cNvPr id="40" name="Group 3"/>
          <p:cNvGrpSpPr/>
          <p:nvPr/>
        </p:nvGrpSpPr>
        <p:grpSpPr bwMode="auto">
          <a:xfrm>
            <a:off x="749470" y="1985731"/>
            <a:ext cx="2944055" cy="2765884"/>
            <a:chOff x="0" y="0"/>
            <a:chExt cx="2592" cy="2592"/>
          </a:xfrm>
        </p:grpSpPr>
        <p:sp>
          <p:nvSpPr>
            <p:cNvPr id="41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42" name="Group 5"/>
            <p:cNvGrpSpPr/>
            <p:nvPr/>
          </p:nvGrpSpPr>
          <p:grpSpPr bwMode="auto"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43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Line 7"/>
              <p:cNvSpPr>
                <a:spLocks noChangeShapeType="1"/>
              </p:cNvSpPr>
              <p:nvPr/>
            </p:nvSpPr>
            <p:spPr bwMode="auto">
              <a:xfrm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1" name="Rectangle 9"/>
          <p:cNvSpPr>
            <a:spLocks noChangeArrowheads="1"/>
          </p:cNvSpPr>
          <p:nvPr/>
        </p:nvSpPr>
        <p:spPr bwMode="auto">
          <a:xfrm>
            <a:off x="1283122" y="1963376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942975" y="1911667"/>
            <a:ext cx="2425065" cy="28270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17900" b="1" dirty="0">
                <a:latin typeface="楷体" panose="02010609060101010101" charset="-122"/>
                <a:ea typeface="楷体" panose="02010609060101010101" charset="-122"/>
              </a:rPr>
              <a:t>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3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13160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微软雅黑" panose="020B0503020204020204" pitchFamily="34" charset="-122"/>
              </a:rPr>
              <a:t>会写的字</a:t>
            </a:r>
            <a:endParaRPr lang="zh-CN" altLang="zh-CN" sz="2400" b="1" dirty="0">
              <a:latin typeface="微软雅黑" panose="020B0503020204020204" pitchFamily="34" charset="-122"/>
            </a:endParaRPr>
          </a:p>
        </p:txBody>
      </p:sp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1092994" y="879634"/>
            <a:ext cx="1360170" cy="1083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6600" b="1" dirty="0" err="1">
                <a:solidFill>
                  <a:schemeClr val="tx2"/>
                </a:solidFill>
              </a:rPr>
              <a:t>lǐ</a:t>
            </a: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1425776" y="1701070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3894459" y="2872383"/>
            <a:ext cx="5104314" cy="99257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chemeClr val="tx2"/>
                </a:solidFill>
              </a:rPr>
              <a:t>组词：（李子）（投桃报李）</a:t>
            </a:r>
            <a:endParaRPr lang="en-US" altLang="zh-CN" sz="3000" b="1" dirty="0">
              <a:solidFill>
                <a:schemeClr val="tx2"/>
              </a:solidFill>
            </a:endParaRPr>
          </a:p>
          <a:p>
            <a:r>
              <a:rPr lang="zh-CN" altLang="en-US" sz="3000" b="1" dirty="0">
                <a:solidFill>
                  <a:schemeClr val="tx2"/>
                </a:solidFill>
              </a:rPr>
              <a:t>造句：他特别喜欢吃李子。</a:t>
            </a:r>
          </a:p>
        </p:txBody>
      </p:sp>
      <p:grpSp>
        <p:nvGrpSpPr>
          <p:cNvPr id="40" name="Group 3"/>
          <p:cNvGrpSpPr/>
          <p:nvPr/>
        </p:nvGrpSpPr>
        <p:grpSpPr bwMode="auto">
          <a:xfrm>
            <a:off x="749470" y="1985731"/>
            <a:ext cx="2944055" cy="2765884"/>
            <a:chOff x="0" y="0"/>
            <a:chExt cx="2592" cy="2592"/>
          </a:xfrm>
        </p:grpSpPr>
        <p:sp>
          <p:nvSpPr>
            <p:cNvPr id="41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42" name="Group 5"/>
            <p:cNvGrpSpPr/>
            <p:nvPr/>
          </p:nvGrpSpPr>
          <p:grpSpPr bwMode="auto"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43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Line 7"/>
              <p:cNvSpPr>
                <a:spLocks noChangeShapeType="1"/>
              </p:cNvSpPr>
              <p:nvPr/>
            </p:nvSpPr>
            <p:spPr bwMode="auto">
              <a:xfrm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1" name="Rectangle 9"/>
          <p:cNvSpPr>
            <a:spLocks noChangeArrowheads="1"/>
          </p:cNvSpPr>
          <p:nvPr/>
        </p:nvSpPr>
        <p:spPr bwMode="auto">
          <a:xfrm>
            <a:off x="1283122" y="1963376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942975" y="1911667"/>
            <a:ext cx="2425065" cy="28270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17900" b="1" dirty="0">
                <a:latin typeface="楷体" panose="02010609060101010101" charset="-122"/>
                <a:ea typeface="楷体" panose="02010609060101010101" charset="-122"/>
              </a:rPr>
              <a:t>李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3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13160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微软雅黑" panose="020B0503020204020204" pitchFamily="34" charset="-122"/>
              </a:rPr>
              <a:t>会写的字</a:t>
            </a:r>
            <a:endParaRPr lang="zh-CN" altLang="zh-CN" sz="2400" b="1" dirty="0">
              <a:latin typeface="微软雅黑" panose="020B0503020204020204" pitchFamily="34" charset="-122"/>
            </a:endParaRPr>
          </a:p>
        </p:txBody>
      </p:sp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1427321" y="879634"/>
            <a:ext cx="1360170" cy="1083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6600" b="1" dirty="0" err="1">
                <a:solidFill>
                  <a:schemeClr val="tx2"/>
                </a:solidFill>
              </a:rPr>
              <a:t> yǔ</a:t>
            </a: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1425776" y="1701070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3887031" y="2641915"/>
            <a:ext cx="4904899" cy="14535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chemeClr val="tx2"/>
                </a:solidFill>
              </a:rPr>
              <a:t>组词：（汉语）（语言）</a:t>
            </a:r>
            <a:endParaRPr lang="en-US" altLang="zh-CN" sz="3000" b="1" dirty="0">
              <a:solidFill>
                <a:schemeClr val="tx2"/>
              </a:solidFill>
            </a:endParaRPr>
          </a:p>
          <a:p>
            <a:r>
              <a:rPr lang="zh-CN" altLang="en-US" sz="3000" b="1" dirty="0">
                <a:solidFill>
                  <a:schemeClr val="tx2"/>
                </a:solidFill>
              </a:rPr>
              <a:t>造句：汉语是使用人口最多的语言。</a:t>
            </a:r>
          </a:p>
        </p:txBody>
      </p:sp>
      <p:grpSp>
        <p:nvGrpSpPr>
          <p:cNvPr id="40" name="Group 3"/>
          <p:cNvGrpSpPr/>
          <p:nvPr/>
        </p:nvGrpSpPr>
        <p:grpSpPr bwMode="auto">
          <a:xfrm>
            <a:off x="749470" y="1985731"/>
            <a:ext cx="2944055" cy="2765884"/>
            <a:chOff x="0" y="0"/>
            <a:chExt cx="2592" cy="2592"/>
          </a:xfrm>
        </p:grpSpPr>
        <p:sp>
          <p:nvSpPr>
            <p:cNvPr id="41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42" name="Group 5"/>
            <p:cNvGrpSpPr/>
            <p:nvPr/>
          </p:nvGrpSpPr>
          <p:grpSpPr bwMode="auto"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43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Line 7"/>
              <p:cNvSpPr>
                <a:spLocks noChangeShapeType="1"/>
              </p:cNvSpPr>
              <p:nvPr/>
            </p:nvSpPr>
            <p:spPr bwMode="auto">
              <a:xfrm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1" name="Rectangle 9"/>
          <p:cNvSpPr>
            <a:spLocks noChangeArrowheads="1"/>
          </p:cNvSpPr>
          <p:nvPr/>
        </p:nvSpPr>
        <p:spPr bwMode="auto">
          <a:xfrm>
            <a:off x="1283122" y="1963376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942975" y="1911667"/>
            <a:ext cx="2425065" cy="28270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17900" b="1">
                <a:latin typeface="楷体" panose="02010609060101010101" charset="-122"/>
                <a:ea typeface="楷体" panose="02010609060101010101" charset="-122"/>
              </a:rPr>
              <a:t>语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3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13160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微软雅黑" panose="020B0503020204020204" pitchFamily="34" charset="-122"/>
              </a:rPr>
              <a:t>会写的字</a:t>
            </a:r>
            <a:endParaRPr lang="zh-CN" altLang="zh-CN" sz="2400" b="1" dirty="0">
              <a:latin typeface="微软雅黑" panose="020B0503020204020204" pitchFamily="34" charset="-122"/>
            </a:endParaRPr>
          </a:p>
        </p:txBody>
      </p:sp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513398" y="879634"/>
            <a:ext cx="2777966" cy="1083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6600" b="1" dirty="0" err="1">
                <a:solidFill>
                  <a:schemeClr val="tx2"/>
                </a:solidFill>
              </a:rPr>
              <a:t>xiāng</a:t>
            </a: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1425776" y="1701070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3887870" y="2828888"/>
            <a:ext cx="5049135" cy="99257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chemeClr val="tx2"/>
                </a:solidFill>
              </a:rPr>
              <a:t>组词：（香味）（芳香）</a:t>
            </a:r>
            <a:endParaRPr lang="en-US" altLang="zh-CN" sz="3000" b="1" dirty="0">
              <a:solidFill>
                <a:schemeClr val="tx2"/>
              </a:solidFill>
            </a:endParaRPr>
          </a:p>
          <a:p>
            <a:r>
              <a:rPr lang="zh-CN" altLang="en-US" sz="3000" b="1" dirty="0">
                <a:solidFill>
                  <a:schemeClr val="tx2"/>
                </a:solidFill>
              </a:rPr>
              <a:t>造句：我闻到了一股香味。</a:t>
            </a:r>
          </a:p>
        </p:txBody>
      </p:sp>
      <p:grpSp>
        <p:nvGrpSpPr>
          <p:cNvPr id="40" name="Group 3"/>
          <p:cNvGrpSpPr/>
          <p:nvPr/>
        </p:nvGrpSpPr>
        <p:grpSpPr bwMode="auto">
          <a:xfrm>
            <a:off x="742802" y="1970491"/>
            <a:ext cx="2944055" cy="2765884"/>
            <a:chOff x="0" y="0"/>
            <a:chExt cx="2592" cy="2592"/>
          </a:xfrm>
        </p:grpSpPr>
        <p:sp>
          <p:nvSpPr>
            <p:cNvPr id="41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42" name="Group 5"/>
            <p:cNvGrpSpPr/>
            <p:nvPr/>
          </p:nvGrpSpPr>
          <p:grpSpPr bwMode="auto"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43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Line 7"/>
              <p:cNvSpPr>
                <a:spLocks noChangeShapeType="1"/>
              </p:cNvSpPr>
              <p:nvPr/>
            </p:nvSpPr>
            <p:spPr bwMode="auto">
              <a:xfrm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1" name="Rectangle 9"/>
          <p:cNvSpPr>
            <a:spLocks noChangeArrowheads="1"/>
          </p:cNvSpPr>
          <p:nvPr/>
        </p:nvSpPr>
        <p:spPr bwMode="auto">
          <a:xfrm>
            <a:off x="1283122" y="1963376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942975" y="1911667"/>
            <a:ext cx="2425065" cy="28270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17900" b="1">
                <a:latin typeface="楷体" panose="02010609060101010101" charset="-122"/>
                <a:ea typeface="楷体" panose="02010609060101010101" charset="-122"/>
              </a:rPr>
              <a:t>香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3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 txBox="1"/>
          <p:nvPr/>
        </p:nvSpPr>
        <p:spPr bwMode="auto">
          <a:xfrm>
            <a:off x="686896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微软雅黑" panose="020B0503020204020204" pitchFamily="34" charset="-122"/>
              </a:rPr>
              <a:t>词汇积累</a:t>
            </a:r>
            <a:endParaRPr lang="zh-CN" altLang="zh-CN" sz="2400" b="1" dirty="0">
              <a:latin typeface="微软雅黑" panose="020B0503020204020204" pitchFamily="34" charset="-122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345281" y="3835242"/>
            <a:ext cx="649605" cy="622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algn="l"/>
            <a:r>
              <a:rPr lang="en-US" sz="3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朝</a:t>
            </a:r>
          </a:p>
        </p:txBody>
      </p:sp>
      <p:sp>
        <p:nvSpPr>
          <p:cNvPr id="17" name="太阳形 16"/>
          <p:cNvSpPr/>
          <p:nvPr/>
        </p:nvSpPr>
        <p:spPr bwMode="auto">
          <a:xfrm>
            <a:off x="302175" y="1061790"/>
            <a:ext cx="685800" cy="685800"/>
          </a:xfrm>
          <a:prstGeom prst="sun">
            <a:avLst>
              <a:gd name="adj" fmla="val 16428"/>
            </a:avLst>
          </a:prstGeom>
          <a:gradFill flip="none" rotWithShape="1">
            <a:gsLst>
              <a:gs pos="0">
                <a:srgbClr val="00642D"/>
              </a:gs>
              <a:gs pos="61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/>
          <a:lstStyle/>
          <a:p>
            <a:pPr defTabSz="685800"/>
            <a:endParaRPr lang="zh-CN" altLang="en-US" sz="1400"/>
          </a:p>
        </p:txBody>
      </p:sp>
      <p:sp>
        <p:nvSpPr>
          <p:cNvPr id="18" name="TextBox 17"/>
          <p:cNvSpPr txBox="1"/>
          <p:nvPr/>
        </p:nvSpPr>
        <p:spPr>
          <a:xfrm>
            <a:off x="1165211" y="1139233"/>
            <a:ext cx="2508714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2700" dirty="0">
                <a:solidFill>
                  <a:schemeClr val="accent4"/>
                </a:solidFill>
                <a:latin typeface="+mj-ea"/>
                <a:ea typeface="+mj-ea"/>
              </a:rPr>
              <a:t>多音字辨识</a:t>
            </a:r>
            <a:endParaRPr lang="zh-CN" altLang="en-US" sz="2700" dirty="0">
              <a:solidFill>
                <a:schemeClr val="accent4"/>
              </a:solidFill>
              <a:latin typeface="+mj-ea"/>
              <a:ea typeface="+mj-ea"/>
            </a:endParaRPr>
          </a:p>
        </p:txBody>
      </p:sp>
      <p:sp>
        <p:nvSpPr>
          <p:cNvPr id="21" name="AutoShape 13" descr="卡通看书儿童图片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2" name="AutoShape 15" descr="卡通看书儿童图片"/>
          <p:cNvSpPr>
            <a:spLocks noChangeAspect="1" noChangeArrowheads="1"/>
          </p:cNvSpPr>
          <p:nvPr/>
        </p:nvSpPr>
        <p:spPr bwMode="auto">
          <a:xfrm>
            <a:off x="230981" y="595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3" name="AutoShape 17" descr="卡通看书儿童图片"/>
          <p:cNvSpPr>
            <a:spLocks noChangeAspect="1" noChangeArrowheads="1"/>
          </p:cNvSpPr>
          <p:nvPr/>
        </p:nvSpPr>
        <p:spPr bwMode="auto">
          <a:xfrm>
            <a:off x="345281" y="12025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6464" y="2903274"/>
            <a:ext cx="3273509" cy="205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表格 4"/>
          <p:cNvGraphicFramePr/>
          <p:nvPr/>
        </p:nvGraphicFramePr>
        <p:xfrm>
          <a:off x="686753" y="1761649"/>
          <a:ext cx="5619275" cy="19392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2425"/>
                <a:gridCol w="2380298"/>
                <a:gridCol w="721519"/>
                <a:gridCol w="2165033"/>
              </a:tblGrid>
              <a:tr h="1939290">
                <a:tc>
                  <a:txBody>
                    <a:bodyPr/>
                    <a:lstStyle/>
                    <a:p>
                      <a:pPr indent="0" algn="r">
                        <a:buNone/>
                      </a:pPr>
                      <a:endParaRPr lang="en-US" altLang="en-US" sz="36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0" marB="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36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0" marB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36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0" marB="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36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0" marB="0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Left Brace 81"/>
          <p:cNvSpPr/>
          <p:nvPr/>
        </p:nvSpPr>
        <p:spPr bwMode="auto">
          <a:xfrm>
            <a:off x="918181" y="2285502"/>
            <a:ext cx="275618" cy="890941"/>
          </a:xfrm>
          <a:prstGeom prst="leftBrace">
            <a:avLst>
              <a:gd name="adj1" fmla="val 51761"/>
              <a:gd name="adj2" fmla="val 51732"/>
            </a:avLst>
          </a:prstGeom>
          <a:noFill/>
          <a:ln w="9525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68580" tIns="34290" rIns="68580" bIns="34290" anchor="t" anchorCtr="0" upright="1">
            <a:noAutofit/>
          </a:bodyPr>
          <a:lstStyle/>
          <a:p>
            <a:endParaRPr lang="zh-CN" altLang="en-US" dirty="0">
              <a:solidFill>
                <a:schemeClr val="accent4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1" name="Left Brace 81"/>
          <p:cNvSpPr/>
          <p:nvPr/>
        </p:nvSpPr>
        <p:spPr bwMode="auto">
          <a:xfrm>
            <a:off x="941993" y="3700917"/>
            <a:ext cx="275618" cy="890941"/>
          </a:xfrm>
          <a:prstGeom prst="leftBrace">
            <a:avLst>
              <a:gd name="adj1" fmla="val 51761"/>
              <a:gd name="adj2" fmla="val 51732"/>
            </a:avLst>
          </a:prstGeom>
          <a:noFill/>
          <a:ln w="9525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68580" tIns="34290" rIns="68580" bIns="34290" anchor="t" anchorCtr="0" upright="1">
            <a:noAutofit/>
          </a:bodyPr>
          <a:lstStyle/>
          <a:p>
            <a:endParaRPr lang="zh-CN" altLang="en-US" dirty="0">
              <a:solidFill>
                <a:schemeClr val="accent4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284923" y="3558064"/>
            <a:ext cx="2880360" cy="117633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en-US" sz="3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zhāo（朝霞</a:t>
            </a:r>
            <a:r>
              <a:rPr lang="en-US" sz="3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）</a:t>
            </a:r>
          </a:p>
          <a:p>
            <a:pPr algn="l"/>
            <a:r>
              <a:rPr lang="en-US" sz="3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cháo（朝阳</a:t>
            </a:r>
            <a:r>
              <a:rPr lang="en-US" sz="3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）</a:t>
            </a:r>
            <a:endParaRPr lang="en-US" altLang="en-US" sz="36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47663" y="2419826"/>
            <a:ext cx="594360" cy="62245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r"/>
            <a:r>
              <a:rPr lang="en-US" sz="3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凉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1284923" y="2142649"/>
            <a:ext cx="3566160" cy="117633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sz="3600" dirty="0" err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liáng</a:t>
            </a:r>
            <a:r>
              <a:rPr lang="en-US" sz="3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（</a:t>
            </a:r>
            <a:r>
              <a:rPr sz="3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凉爽</a:t>
            </a:r>
            <a:r>
              <a:rPr lang="en-US" sz="3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）</a:t>
            </a:r>
            <a:endParaRPr lang="en-US" sz="36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en-US" sz="3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liàng（凉热水</a:t>
            </a:r>
            <a:r>
              <a:rPr lang="en-US" sz="3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）</a:t>
            </a:r>
            <a:endParaRPr lang="en-US" altLang="en-US" sz="36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 txBox="1"/>
          <p:nvPr/>
        </p:nvSpPr>
        <p:spPr bwMode="auto">
          <a:xfrm>
            <a:off x="116681" y="438151"/>
            <a:ext cx="2409825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微软雅黑" panose="020B0503020204020204" pitchFamily="34" charset="-122"/>
              </a:rPr>
              <a:t>词汇积累及运用</a:t>
            </a:r>
            <a:endParaRPr lang="zh-CN" altLang="zh-CN" sz="2400" b="1" dirty="0">
              <a:latin typeface="微软雅黑" panose="020B0503020204020204" pitchFamily="34" charset="-122"/>
            </a:endParaRPr>
          </a:p>
        </p:txBody>
      </p:sp>
      <p:sp>
        <p:nvSpPr>
          <p:cNvPr id="21" name="AutoShape 13" descr="卡通看书儿童图片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2" name="AutoShape 15" descr="卡通看书儿童图片"/>
          <p:cNvSpPr>
            <a:spLocks noChangeAspect="1" noChangeArrowheads="1"/>
          </p:cNvSpPr>
          <p:nvPr/>
        </p:nvSpPr>
        <p:spPr bwMode="auto">
          <a:xfrm>
            <a:off x="230981" y="595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3" name="AutoShape 17" descr="卡通看书儿童图片"/>
          <p:cNvSpPr>
            <a:spLocks noChangeAspect="1" noChangeArrowheads="1"/>
          </p:cNvSpPr>
          <p:nvPr/>
        </p:nvSpPr>
        <p:spPr bwMode="auto">
          <a:xfrm>
            <a:off x="345281" y="12025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graphicFrame>
        <p:nvGraphicFramePr>
          <p:cNvPr id="5" name="表格 4"/>
          <p:cNvGraphicFramePr/>
          <p:nvPr/>
        </p:nvGraphicFramePr>
        <p:xfrm>
          <a:off x="686753" y="1761649"/>
          <a:ext cx="5619275" cy="19392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2425"/>
                <a:gridCol w="2380298"/>
                <a:gridCol w="721519"/>
                <a:gridCol w="2165033"/>
              </a:tblGrid>
              <a:tr h="1939290">
                <a:tc>
                  <a:txBody>
                    <a:bodyPr/>
                    <a:lstStyle/>
                    <a:p>
                      <a:pPr indent="0" algn="r">
                        <a:buNone/>
                      </a:pPr>
                      <a:endParaRPr lang="en-US" altLang="en-US" sz="36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0" marB="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36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0" marB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36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0" marB="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36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0" marB="0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0" name="文本框 99"/>
          <p:cNvSpPr txBox="1"/>
          <p:nvPr/>
        </p:nvSpPr>
        <p:spPr>
          <a:xfrm>
            <a:off x="459581" y="1023461"/>
            <a:ext cx="8534646" cy="256224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200025"/>
            <a:r>
              <a:rPr lang="zh-CN" altLang="en-US" sz="2700" dirty="0">
                <a:solidFill>
                  <a:srgbClr val="000000"/>
                </a:solidFill>
                <a:ea typeface="宋体" panose="02010600030101010101" pitchFamily="2" charset="-122"/>
              </a:rPr>
              <a:t>和风：温和的风。</a:t>
            </a:r>
          </a:p>
          <a:p>
            <a:pPr indent="200025"/>
            <a:r>
              <a:rPr lang="zh-CN" altLang="en-US" sz="27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宋体" panose="02010600030101010101" pitchFamily="2" charset="-122"/>
              </a:rPr>
              <a:t>      （例句：</a:t>
            </a:r>
            <a:r>
              <a:rPr lang="zh-CN" altLang="en-US" sz="2700" dirty="0">
                <a:solidFill>
                  <a:srgbClr val="000000"/>
                </a:solidFill>
                <a:ea typeface="宋体" panose="02010600030101010101" pitchFamily="2" charset="-122"/>
              </a:rPr>
              <a:t>轻柔的和风吹在我的脸上，舒服极了！</a:t>
            </a:r>
            <a:r>
              <a:rPr lang="zh-CN" altLang="en-US" sz="27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宋体" panose="02010600030101010101" pitchFamily="2" charset="-122"/>
              </a:rPr>
              <a:t>）</a:t>
            </a:r>
            <a:endParaRPr lang="zh-CN" altLang="en-US" sz="2700" dirty="0">
              <a:solidFill>
                <a:srgbClr val="000000"/>
              </a:solidFill>
              <a:ea typeface="宋体" panose="02010600030101010101" pitchFamily="2" charset="-122"/>
            </a:endParaRPr>
          </a:p>
          <a:p>
            <a:pPr indent="200025"/>
            <a:r>
              <a:rPr lang="zh-CN" altLang="en-US" sz="2700" dirty="0">
                <a:solidFill>
                  <a:srgbClr val="000000"/>
                </a:solidFill>
                <a:ea typeface="宋体" panose="02010600030101010101" pitchFamily="2" charset="-122"/>
              </a:rPr>
              <a:t>朝霞：日出时东方的云霞。</a:t>
            </a:r>
          </a:p>
          <a:p>
            <a:pPr indent="200025"/>
            <a:r>
              <a:rPr lang="zh-CN" altLang="en-US" sz="27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宋体" panose="02010600030101010101" pitchFamily="2" charset="-122"/>
              </a:rPr>
              <a:t>      （例句</a:t>
            </a:r>
            <a:r>
              <a:rPr lang="zh-CN" altLang="en-US" sz="2700" dirty="0">
                <a:solidFill>
                  <a:srgbClr val="000000"/>
                </a:solidFill>
                <a:ea typeface="宋体" panose="02010600030101010101" pitchFamily="2" charset="-122"/>
              </a:rPr>
              <a:t>：早晨，天空中出现了美丽的朝霞。</a:t>
            </a:r>
            <a:r>
              <a:rPr lang="zh-CN" altLang="en-US" sz="27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宋体" panose="02010600030101010101" pitchFamily="2" charset="-122"/>
              </a:rPr>
              <a:t>）</a:t>
            </a:r>
            <a:endParaRPr lang="zh-CN" altLang="en-US" sz="2700" dirty="0">
              <a:solidFill>
                <a:srgbClr val="000000"/>
              </a:solidFill>
              <a:ea typeface="宋体" panose="02010600030101010101" pitchFamily="2" charset="-122"/>
            </a:endParaRPr>
          </a:p>
          <a:p>
            <a:pPr indent="200025"/>
            <a:r>
              <a:rPr lang="zh-CN" altLang="en-US" sz="2700" dirty="0">
                <a:solidFill>
                  <a:srgbClr val="000000"/>
                </a:solidFill>
                <a:ea typeface="宋体" panose="02010600030101010101" pitchFamily="2" charset="-122"/>
              </a:rPr>
              <a:t>夕阳：傍晚的太阳。</a:t>
            </a:r>
          </a:p>
          <a:p>
            <a:pPr indent="200025"/>
            <a:r>
              <a:rPr lang="zh-CN" altLang="en-US" sz="27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宋体" panose="02010600030101010101" pitchFamily="2" charset="-122"/>
              </a:rPr>
              <a:t>      （例句</a:t>
            </a:r>
            <a:r>
              <a:rPr lang="zh-CN" altLang="en-US" sz="2700" dirty="0">
                <a:solidFill>
                  <a:srgbClr val="000000"/>
                </a:solidFill>
                <a:ea typeface="宋体" panose="02010600030101010101" pitchFamily="2" charset="-122"/>
              </a:rPr>
              <a:t>：傍晚的时候，我和家人去看夕阳。</a:t>
            </a:r>
            <a:r>
              <a:rPr lang="zh-CN" altLang="en-US" sz="27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宋体" panose="02010600030101010101" pitchFamily="2" charset="-122"/>
              </a:rPr>
              <a:t>）</a:t>
            </a:r>
            <a:endParaRPr lang="zh-CN" altLang="en-US" sz="2700" dirty="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74904" y="417755"/>
            <a:ext cx="2729484" cy="43767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zh-CN" sz="2400" b="1" dirty="0">
                <a:latin typeface="微软雅黑" panose="020B0503020204020204" pitchFamily="34" charset="-122"/>
              </a:rPr>
              <a:t>出示谜语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2834309" y="3905727"/>
            <a:ext cx="3505200" cy="900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5400" dirty="0">
                <a:latin typeface="华文楷体" panose="02010600040101010101" pitchFamily="2" charset="-122"/>
                <a:ea typeface="华文楷体" panose="02010600040101010101" pitchFamily="2" charset="-122"/>
              </a:rPr>
              <a:t>江南水乡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92004" y="1621156"/>
            <a:ext cx="5151596" cy="2284571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dirty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说它像球不是球，</a:t>
            </a:r>
          </a:p>
          <a:p>
            <a:r>
              <a:rPr lang="zh-CN" altLang="en-US" sz="3600" dirty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高山流水啥都有。</a:t>
            </a:r>
          </a:p>
          <a:p>
            <a:r>
              <a:rPr lang="zh-CN" altLang="en-US" sz="3600" dirty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天天围着太阳转，</a:t>
            </a:r>
          </a:p>
          <a:p>
            <a:r>
              <a:rPr lang="zh-CN" altLang="en-US" sz="3600" dirty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猜猜它是什么球。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 txBox="1"/>
          <p:nvPr/>
        </p:nvSpPr>
        <p:spPr bwMode="auto">
          <a:xfrm>
            <a:off x="686896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微软雅黑" panose="020B0503020204020204" pitchFamily="34" charset="-122"/>
              </a:rPr>
              <a:t>词汇积累</a:t>
            </a:r>
            <a:endParaRPr lang="zh-CN" altLang="zh-CN" sz="2400" b="1" dirty="0">
              <a:latin typeface="微软雅黑" panose="020B0503020204020204" pitchFamily="34" charset="-122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14300" y="112626"/>
            <a:ext cx="138564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17" name="太阳形 16"/>
          <p:cNvSpPr/>
          <p:nvPr/>
        </p:nvSpPr>
        <p:spPr bwMode="auto">
          <a:xfrm>
            <a:off x="302175" y="1061790"/>
            <a:ext cx="685800" cy="685800"/>
          </a:xfrm>
          <a:prstGeom prst="sun">
            <a:avLst>
              <a:gd name="adj" fmla="val 16428"/>
            </a:avLst>
          </a:prstGeom>
          <a:gradFill flip="none" rotWithShape="1">
            <a:gsLst>
              <a:gs pos="0">
                <a:srgbClr val="00642D"/>
              </a:gs>
              <a:gs pos="61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/>
          <a:lstStyle/>
          <a:p>
            <a:pPr defTabSz="685800"/>
            <a:endParaRPr lang="zh-CN" altLang="en-US" sz="1400"/>
          </a:p>
        </p:txBody>
      </p:sp>
      <p:sp>
        <p:nvSpPr>
          <p:cNvPr id="18" name="TextBox 17"/>
          <p:cNvSpPr txBox="1"/>
          <p:nvPr/>
        </p:nvSpPr>
        <p:spPr>
          <a:xfrm>
            <a:off x="1165211" y="1139233"/>
            <a:ext cx="2508714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dirty="0">
                <a:solidFill>
                  <a:schemeClr val="accent4"/>
                </a:solidFill>
                <a:latin typeface="+mj-ea"/>
                <a:ea typeface="+mj-ea"/>
              </a:rPr>
              <a:t>近反义词辨析</a:t>
            </a:r>
          </a:p>
        </p:txBody>
      </p:sp>
      <p:sp>
        <p:nvSpPr>
          <p:cNvPr id="21" name="AutoShape 13" descr="卡通看书儿童图片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2" name="AutoShape 15" descr="卡通看书儿童图片"/>
          <p:cNvSpPr>
            <a:spLocks noChangeAspect="1" noChangeArrowheads="1"/>
          </p:cNvSpPr>
          <p:nvPr/>
        </p:nvSpPr>
        <p:spPr bwMode="auto">
          <a:xfrm>
            <a:off x="230981" y="595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3" name="AutoShape 17" descr="卡通看书儿童图片"/>
          <p:cNvSpPr>
            <a:spLocks noChangeAspect="1" noChangeArrowheads="1"/>
          </p:cNvSpPr>
          <p:nvPr/>
        </p:nvSpPr>
        <p:spPr bwMode="auto">
          <a:xfrm>
            <a:off x="345281" y="12025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686752" y="1747361"/>
            <a:ext cx="8457248" cy="256224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200978"/>
            <a:r>
              <a:rPr lang="zh-CN" altLang="en-US" sz="2700" dirty="0">
                <a:solidFill>
                  <a:srgbClr val="000000"/>
                </a:solidFill>
                <a:ea typeface="宋体" panose="02010600030101010101" pitchFamily="2" charset="-122"/>
              </a:rPr>
              <a:t>反义词：严寒</a:t>
            </a:r>
            <a:r>
              <a:rPr lang="en-US" altLang="zh-CN" sz="2700" dirty="0">
                <a:solidFill>
                  <a:srgbClr val="000000"/>
                </a:solidFill>
                <a:ea typeface="宋体" panose="02010600030101010101" pitchFamily="2" charset="-122"/>
              </a:rPr>
              <a:t>——</a:t>
            </a:r>
            <a:r>
              <a:rPr lang="zh-CN" altLang="en-US" sz="2700" dirty="0">
                <a:solidFill>
                  <a:srgbClr val="000000"/>
                </a:solidFill>
                <a:ea typeface="宋体" panose="02010600030101010101" pitchFamily="2" charset="-122"/>
              </a:rPr>
              <a:t>酷暑   暖</a:t>
            </a:r>
            <a:r>
              <a:rPr lang="en-US" altLang="zh-CN" sz="2700" dirty="0">
                <a:solidFill>
                  <a:srgbClr val="000000"/>
                </a:solidFill>
                <a:ea typeface="宋体" panose="02010600030101010101" pitchFamily="2" charset="-122"/>
              </a:rPr>
              <a:t>——</a:t>
            </a:r>
            <a:r>
              <a:rPr lang="zh-CN" altLang="en-US" sz="2700" dirty="0">
                <a:solidFill>
                  <a:srgbClr val="000000"/>
                </a:solidFill>
                <a:ea typeface="宋体" panose="02010600030101010101" pitchFamily="2" charset="-122"/>
              </a:rPr>
              <a:t>凉   </a:t>
            </a:r>
            <a:endParaRPr lang="en-US" altLang="zh-CN" sz="2700" dirty="0">
              <a:solidFill>
                <a:srgbClr val="000000"/>
              </a:solidFill>
              <a:ea typeface="宋体" panose="02010600030101010101" pitchFamily="2" charset="-122"/>
            </a:endParaRPr>
          </a:p>
          <a:p>
            <a:pPr indent="200978"/>
            <a:r>
              <a:rPr lang="en-US" altLang="zh-CN" sz="2700" dirty="0">
                <a:solidFill>
                  <a:srgbClr val="000000"/>
                </a:solidFill>
                <a:ea typeface="宋体" panose="02010600030101010101" pitchFamily="2" charset="-122"/>
              </a:rPr>
              <a:t>              </a:t>
            </a:r>
            <a:r>
              <a:rPr lang="zh-CN" altLang="en-US" sz="2700" dirty="0">
                <a:solidFill>
                  <a:srgbClr val="000000"/>
                </a:solidFill>
                <a:ea typeface="宋体" panose="02010600030101010101" pitchFamily="2" charset="-122"/>
              </a:rPr>
              <a:t>细</a:t>
            </a:r>
            <a:r>
              <a:rPr lang="en-US" altLang="zh-CN" sz="2700" dirty="0">
                <a:solidFill>
                  <a:srgbClr val="000000"/>
                </a:solidFill>
                <a:ea typeface="宋体" panose="02010600030101010101" pitchFamily="2" charset="-122"/>
              </a:rPr>
              <a:t>——</a:t>
            </a:r>
            <a:r>
              <a:rPr lang="zh-CN" altLang="en-US" sz="2700" dirty="0">
                <a:solidFill>
                  <a:srgbClr val="000000"/>
                </a:solidFill>
                <a:ea typeface="宋体" panose="02010600030101010101" pitchFamily="2" charset="-122"/>
              </a:rPr>
              <a:t>粗   </a:t>
            </a:r>
            <a:r>
              <a:rPr lang="en-US" altLang="zh-CN" sz="2700" dirty="0">
                <a:solidFill>
                  <a:srgbClr val="000000"/>
                </a:solidFill>
                <a:ea typeface="宋体" panose="02010600030101010101" pitchFamily="2" charset="-122"/>
              </a:rPr>
              <a:t>        </a:t>
            </a:r>
            <a:r>
              <a:rPr lang="zh-CN" altLang="en-US" sz="2700" dirty="0">
                <a:solidFill>
                  <a:srgbClr val="000000"/>
                </a:solidFill>
                <a:ea typeface="宋体" panose="02010600030101010101" pitchFamily="2" charset="-122"/>
              </a:rPr>
              <a:t>朝</a:t>
            </a:r>
            <a:r>
              <a:rPr lang="en-US" altLang="zh-CN" sz="2700" dirty="0">
                <a:solidFill>
                  <a:srgbClr val="000000"/>
                </a:solidFill>
                <a:ea typeface="宋体" panose="02010600030101010101" pitchFamily="2" charset="-122"/>
              </a:rPr>
              <a:t>——</a:t>
            </a:r>
            <a:r>
              <a:rPr lang="zh-CN" altLang="en-US" sz="2700" dirty="0">
                <a:solidFill>
                  <a:srgbClr val="000000"/>
                </a:solidFill>
                <a:ea typeface="宋体" panose="02010600030101010101" pitchFamily="2" charset="-122"/>
              </a:rPr>
              <a:t>夕</a:t>
            </a:r>
          </a:p>
          <a:p>
            <a:pPr indent="200978"/>
            <a:r>
              <a:rPr lang="zh-CN" altLang="en-US" sz="2700" dirty="0">
                <a:solidFill>
                  <a:srgbClr val="000000"/>
                </a:solidFill>
                <a:ea typeface="宋体" panose="02010600030101010101" pitchFamily="2" charset="-122"/>
              </a:rPr>
              <a:t>辨析：严寒</a:t>
            </a:r>
            <a:r>
              <a:rPr lang="en-US" altLang="zh-CN" sz="2700" dirty="0">
                <a:solidFill>
                  <a:srgbClr val="000000"/>
                </a:solidFill>
                <a:ea typeface="宋体" panose="02010600030101010101" pitchFamily="2" charset="-122"/>
              </a:rPr>
              <a:t>——</a:t>
            </a:r>
            <a:r>
              <a:rPr lang="zh-CN" altLang="en-US" sz="2700" dirty="0">
                <a:solidFill>
                  <a:srgbClr val="000000"/>
                </a:solidFill>
                <a:ea typeface="宋体" panose="02010600030101010101" pitchFamily="2" charset="-122"/>
              </a:rPr>
              <a:t>酷暑</a:t>
            </a:r>
          </a:p>
          <a:p>
            <a:pPr indent="200978"/>
            <a:r>
              <a:rPr lang="zh-CN" altLang="en-US" sz="2700" dirty="0">
                <a:solidFill>
                  <a:srgbClr val="000000"/>
                </a:solidFill>
                <a:ea typeface="宋体" panose="02010600030101010101" pitchFamily="2" charset="-122"/>
              </a:rPr>
              <a:t>严寒：极度寒冷。</a:t>
            </a:r>
          </a:p>
          <a:p>
            <a:pPr indent="200978"/>
            <a:r>
              <a:rPr lang="zh-CN" altLang="en-US" sz="2700" dirty="0">
                <a:solidFill>
                  <a:srgbClr val="000000"/>
                </a:solidFill>
                <a:ea typeface="宋体" panose="02010600030101010101" pitchFamily="2" charset="-122"/>
              </a:rPr>
              <a:t>酷暑：盛暑；大热天。</a:t>
            </a:r>
          </a:p>
          <a:p>
            <a:pPr indent="200978"/>
            <a:r>
              <a:rPr lang="zh-CN" altLang="en-US" sz="2700" dirty="0">
                <a:solidFill>
                  <a:srgbClr val="000000"/>
                </a:solidFill>
                <a:ea typeface="宋体" panose="02010600030101010101" pitchFamily="2" charset="-122"/>
              </a:rPr>
              <a:t>例句：无论严寒还是酷暑，沉香都起早贪黑地练武。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13160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微软雅黑" panose="020B0503020204020204" pitchFamily="34" charset="-122"/>
              </a:rPr>
              <a:t>句段导读</a:t>
            </a:r>
            <a:endParaRPr lang="zh-CN" altLang="zh-CN" sz="2400" b="1" dirty="0">
              <a:latin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7649" y="1107282"/>
            <a:ext cx="8197113" cy="43582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latin typeface="+mj-ea"/>
                <a:ea typeface="+mj-ea"/>
              </a:rPr>
              <a:t>1.</a:t>
            </a:r>
            <a:r>
              <a:rPr lang="zh-CN" altLang="en-US" dirty="0">
                <a:latin typeface="+mj-ea"/>
                <a:ea typeface="+mj-ea"/>
              </a:rPr>
              <a:t>晨对暮，雪对霜。和风对细雨，朝霞对夕阳</a:t>
            </a:r>
            <a:r>
              <a:rPr lang="zh-CN" altLang="en-US" dirty="0" smtClean="0">
                <a:latin typeface="+mj-ea"/>
                <a:ea typeface="+mj-ea"/>
              </a:rPr>
              <a:t>。</a:t>
            </a: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93278" y="2007528"/>
            <a:ext cx="7997469" cy="200824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“晨对暮，雪对霜”从自然现象方面介绍对子，向我们展示了一天中雪霜连天的洁白世界；“和风对细雨，朝霞对夕阳”从天气角度介绍对子，描写了一幅和风细雨、朝霞艳、夕阳红的美丽画面。</a:t>
            </a:r>
          </a:p>
          <a:p>
            <a:pPr lvl="0">
              <a:lnSpc>
                <a:spcPct val="150000"/>
              </a:lnSpc>
            </a:pPr>
            <a:endParaRPr lang="zh-CN" altLang="en-US" sz="21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13160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微软雅黑" panose="020B0503020204020204" pitchFamily="34" charset="-122"/>
              </a:rPr>
              <a:t>句段导读</a:t>
            </a:r>
            <a:endParaRPr lang="zh-CN" altLang="zh-CN" sz="2400" b="1" dirty="0">
              <a:latin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7649" y="1107281"/>
            <a:ext cx="8197113" cy="7610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sz="3000" dirty="0">
                <a:latin typeface="+mj-ea"/>
                <a:ea typeface="+mj-ea"/>
              </a:rPr>
              <a:t>2.桃对李，柳对杨。</a:t>
            </a:r>
          </a:p>
        </p:txBody>
      </p:sp>
      <p:sp>
        <p:nvSpPr>
          <p:cNvPr id="7" name="矩形 6"/>
          <p:cNvSpPr/>
          <p:nvPr/>
        </p:nvSpPr>
        <p:spPr>
          <a:xfrm>
            <a:off x="286179" y="2314961"/>
            <a:ext cx="8420053" cy="1037749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zh-CN" altLang="en-US" sz="21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“桃、李”是水果，“柳、杨”是树木，这两对描写了硕果累累、绿树成行的景象。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459582" y="398860"/>
            <a:ext cx="1729978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微软雅黑" panose="020B0503020204020204" pitchFamily="34" charset="-122"/>
              </a:rPr>
              <a:t>课后习题</a:t>
            </a:r>
            <a:endParaRPr lang="zh-CN" altLang="zh-CN" sz="2400" b="1" dirty="0">
              <a:latin typeface="微软雅黑" panose="020B0503020204020204" pitchFamily="34" charset="-122"/>
            </a:endParaRPr>
          </a:p>
        </p:txBody>
      </p:sp>
      <p:sp>
        <p:nvSpPr>
          <p:cNvPr id="5" name="AutoShape 2" descr="坐在月亮上吹笛子的男孩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6" name="AutoShape 4" descr="坐在月亮上吹笛子的男孩"/>
          <p:cNvSpPr>
            <a:spLocks noChangeAspect="1" noChangeArrowheads="1"/>
          </p:cNvSpPr>
          <p:nvPr/>
        </p:nvSpPr>
        <p:spPr bwMode="auto">
          <a:xfrm>
            <a:off x="230981" y="595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9" name="AutoShape 5" descr="C:\Users\Administrator\AppData\Roaming\Tencent\Users\2050268240\QQ\WinTemp\RichOle\V(PCV%GIWJ(%0LGLLL)]3.png"/>
          <p:cNvSpPr>
            <a:spLocks noChangeAspect="1" noChangeArrowheads="1"/>
          </p:cNvSpPr>
          <p:nvPr/>
        </p:nvSpPr>
        <p:spPr bwMode="auto">
          <a:xfrm>
            <a:off x="0" y="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2" name="AutoShape 6" descr="C:\Users\Administrator\AppData\Roaming\Tencent\Users\2050268240\QQ\WinTemp\RichOle\V(PCV%GIWJ(%0LGLLL)]3.png"/>
          <p:cNvSpPr>
            <a:spLocks noChangeAspect="1" noChangeArrowheads="1"/>
          </p:cNvSpPr>
          <p:nvPr/>
        </p:nvSpPr>
        <p:spPr bwMode="auto">
          <a:xfrm>
            <a:off x="114300" y="11430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230982" y="1202532"/>
            <a:ext cx="19030474" cy="159210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200025"/>
            <a:r>
              <a:rPr lang="en-US" altLang="zh-CN" sz="3300" dirty="0">
                <a:ea typeface="宋体" panose="02010600030101010101" pitchFamily="2" charset="-122"/>
              </a:rPr>
              <a:t>1.</a:t>
            </a:r>
            <a:r>
              <a:rPr lang="zh-CN" altLang="en-US" sz="3300" dirty="0">
                <a:ea typeface="宋体" panose="02010600030101010101" pitchFamily="2" charset="-122"/>
              </a:rPr>
              <a:t>比一比，组词语。</a:t>
            </a:r>
          </a:p>
          <a:p>
            <a:pPr indent="200025"/>
            <a:r>
              <a:rPr lang="zh-CN" altLang="en-US" sz="3300" dirty="0">
                <a:ea typeface="宋体" panose="02010600030101010101" pitchFamily="2" charset="-122"/>
              </a:rPr>
              <a:t>语（    ） </a:t>
            </a:r>
            <a:r>
              <a:rPr lang="en-US" altLang="zh-CN" sz="3300" dirty="0">
                <a:ea typeface="宋体" panose="02010600030101010101" pitchFamily="2" charset="-122"/>
              </a:rPr>
              <a:t>  </a:t>
            </a:r>
            <a:r>
              <a:rPr lang="zh-CN" altLang="en-US" sz="3300" dirty="0">
                <a:ea typeface="宋体" panose="02010600030101010101" pitchFamily="2" charset="-122"/>
              </a:rPr>
              <a:t> 香（    ）  </a:t>
            </a:r>
            <a:r>
              <a:rPr lang="en-US" altLang="zh-CN" sz="3300" dirty="0">
                <a:ea typeface="宋体" panose="02010600030101010101" pitchFamily="2" charset="-122"/>
              </a:rPr>
              <a:t> </a:t>
            </a:r>
            <a:r>
              <a:rPr lang="zh-CN" altLang="en-US" sz="3300" dirty="0">
                <a:ea typeface="宋体" panose="02010600030101010101" pitchFamily="2" charset="-122"/>
              </a:rPr>
              <a:t>李（    ） </a:t>
            </a:r>
            <a:r>
              <a:rPr lang="en-US" altLang="zh-CN" sz="3300" dirty="0">
                <a:ea typeface="宋体" panose="02010600030101010101" pitchFamily="2" charset="-122"/>
              </a:rPr>
              <a:t> </a:t>
            </a:r>
            <a:r>
              <a:rPr lang="zh-CN" altLang="en-US" sz="3300" dirty="0">
                <a:ea typeface="宋体" panose="02010600030101010101" pitchFamily="2" charset="-122"/>
              </a:rPr>
              <a:t> 夕（    ）</a:t>
            </a:r>
          </a:p>
          <a:p>
            <a:pPr indent="200025"/>
            <a:r>
              <a:rPr lang="zh-CN" altLang="en-US" sz="3300" dirty="0">
                <a:ea typeface="宋体" panose="02010600030101010101" pitchFamily="2" charset="-122"/>
              </a:rPr>
              <a:t>话（    ）  </a:t>
            </a:r>
            <a:r>
              <a:rPr lang="en-US" altLang="zh-CN" sz="3300" dirty="0">
                <a:ea typeface="宋体" panose="02010600030101010101" pitchFamily="2" charset="-122"/>
              </a:rPr>
              <a:t>  </a:t>
            </a:r>
            <a:r>
              <a:rPr lang="zh-CN" altLang="en-US" sz="3300" dirty="0">
                <a:ea typeface="宋体" panose="02010600030101010101" pitchFamily="2" charset="-122"/>
              </a:rPr>
              <a:t>杏（    ） </a:t>
            </a:r>
            <a:r>
              <a:rPr lang="en-US" altLang="zh-CN" sz="3300" dirty="0">
                <a:ea typeface="宋体" panose="02010600030101010101" pitchFamily="2" charset="-122"/>
              </a:rPr>
              <a:t> </a:t>
            </a:r>
            <a:r>
              <a:rPr lang="zh-CN" altLang="en-US" sz="3300" dirty="0">
                <a:ea typeface="宋体" panose="02010600030101010101" pitchFamily="2" charset="-122"/>
              </a:rPr>
              <a:t> 季（    ） </a:t>
            </a:r>
            <a:r>
              <a:rPr lang="en-US" altLang="zh-CN" sz="3300" dirty="0">
                <a:ea typeface="宋体" panose="02010600030101010101" pitchFamily="2" charset="-122"/>
              </a:rPr>
              <a:t> </a:t>
            </a:r>
            <a:r>
              <a:rPr lang="zh-CN" altLang="en-US" sz="3300" dirty="0">
                <a:ea typeface="宋体" panose="02010600030101010101" pitchFamily="2" charset="-122"/>
              </a:rPr>
              <a:t> 多（    ）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97397" y="3625272"/>
            <a:ext cx="6906989" cy="34624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【</a:t>
            </a:r>
            <a:r>
              <a:rPr lang="zh-CN" altLang="en-US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参考答案</a:t>
            </a:r>
            <a:r>
              <a:rPr lang="en-US" altLang="zh-CN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】</a:t>
            </a:r>
            <a:r>
              <a:rPr lang="zh-CN" altLang="en-US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语文</a:t>
            </a:r>
            <a:r>
              <a:rPr lang="en-US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en-US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说话；香味</a:t>
            </a:r>
            <a:r>
              <a:rPr lang="en-US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en-US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杏子；李子</a:t>
            </a:r>
            <a:r>
              <a:rPr lang="en-US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en-US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季节；夕阳</a:t>
            </a:r>
            <a:r>
              <a:rPr lang="en-US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en-US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多少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643785" y="438151"/>
            <a:ext cx="1729978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微软雅黑" panose="020B0503020204020204" pitchFamily="34" charset="-122"/>
              </a:rPr>
              <a:t>课后习题</a:t>
            </a:r>
            <a:endParaRPr lang="zh-CN" altLang="zh-CN" sz="2400" b="1" dirty="0">
              <a:latin typeface="微软雅黑" panose="020B0503020204020204" pitchFamily="34" charset="-122"/>
            </a:endParaRPr>
          </a:p>
        </p:txBody>
      </p:sp>
      <p:sp>
        <p:nvSpPr>
          <p:cNvPr id="5" name="AutoShape 2" descr="坐在月亮上吹笛子的男孩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6" name="AutoShape 4" descr="坐在月亮上吹笛子的男孩"/>
          <p:cNvSpPr>
            <a:spLocks noChangeAspect="1" noChangeArrowheads="1"/>
          </p:cNvSpPr>
          <p:nvPr/>
        </p:nvSpPr>
        <p:spPr bwMode="auto">
          <a:xfrm>
            <a:off x="230981" y="595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9" name="AutoShape 5" descr="C:\Users\Administrator\AppData\Roaming\Tencent\Users\2050268240\QQ\WinTemp\RichOle\V(PCV%GIWJ(%0LGLLL)]3.png"/>
          <p:cNvSpPr>
            <a:spLocks noChangeAspect="1" noChangeArrowheads="1"/>
          </p:cNvSpPr>
          <p:nvPr/>
        </p:nvSpPr>
        <p:spPr bwMode="auto">
          <a:xfrm>
            <a:off x="0" y="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2" name="AutoShape 6" descr="C:\Users\Administrator\AppData\Roaming\Tencent\Users\2050268240\QQ\WinTemp\RichOle\V(PCV%GIWJ(%0LGLLL)]3.png"/>
          <p:cNvSpPr>
            <a:spLocks noChangeAspect="1" noChangeArrowheads="1"/>
          </p:cNvSpPr>
          <p:nvPr/>
        </p:nvSpPr>
        <p:spPr bwMode="auto">
          <a:xfrm>
            <a:off x="114300" y="11430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230982" y="1202532"/>
            <a:ext cx="19030474" cy="159210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200025"/>
            <a:r>
              <a:rPr lang="en-US" altLang="zh-CN" sz="3300" dirty="0">
                <a:ea typeface="宋体" panose="02010600030101010101" pitchFamily="2" charset="-122"/>
              </a:rPr>
              <a:t>2.</a:t>
            </a:r>
            <a:r>
              <a:rPr lang="zh-CN" altLang="en-US" sz="3300" dirty="0">
                <a:ea typeface="宋体" panose="02010600030101010101" pitchFamily="2" charset="-122"/>
              </a:rPr>
              <a:t>我会变。</a:t>
            </a:r>
          </a:p>
          <a:p>
            <a:pPr indent="200025"/>
            <a:r>
              <a:rPr lang="zh-CN" altLang="en-US" sz="3300" dirty="0">
                <a:ea typeface="宋体" panose="02010600030101010101" pitchFamily="2" charset="-122"/>
              </a:rPr>
              <a:t>木</a:t>
            </a:r>
            <a:r>
              <a:rPr lang="en-US" altLang="zh-CN" sz="3300" dirty="0">
                <a:ea typeface="宋体" panose="02010600030101010101" pitchFamily="2" charset="-122"/>
              </a:rPr>
              <a:t>+</a:t>
            </a:r>
            <a:r>
              <a:rPr lang="zh-CN" altLang="en-US" sz="3300" dirty="0">
                <a:ea typeface="宋体" panose="02010600030101010101" pitchFamily="2" charset="-122"/>
              </a:rPr>
              <a:t>子</a:t>
            </a:r>
            <a:r>
              <a:rPr lang="en-US" altLang="zh-CN" sz="3300" dirty="0">
                <a:ea typeface="宋体" panose="02010600030101010101" pitchFamily="2" charset="-122"/>
              </a:rPr>
              <a:t>=</a:t>
            </a:r>
            <a:r>
              <a:rPr lang="zh-CN" altLang="en-US" sz="3300" dirty="0">
                <a:ea typeface="宋体" panose="02010600030101010101" pitchFamily="2" charset="-122"/>
              </a:rPr>
              <a:t>（   ）  </a:t>
            </a:r>
            <a:r>
              <a:rPr lang="en-US" altLang="zh-CN" sz="3300" dirty="0">
                <a:ea typeface="宋体" panose="02010600030101010101" pitchFamily="2" charset="-122"/>
              </a:rPr>
              <a:t>  </a:t>
            </a:r>
            <a:r>
              <a:rPr lang="zh-CN" altLang="en-US" sz="3300" dirty="0">
                <a:ea typeface="宋体" panose="02010600030101010101" pitchFamily="2" charset="-122"/>
              </a:rPr>
              <a:t>禾</a:t>
            </a:r>
            <a:r>
              <a:rPr lang="en-US" altLang="zh-CN" sz="3300" dirty="0">
                <a:ea typeface="宋体" panose="02010600030101010101" pitchFamily="2" charset="-122"/>
              </a:rPr>
              <a:t>+</a:t>
            </a:r>
            <a:r>
              <a:rPr lang="zh-CN" altLang="en-US" sz="3300" dirty="0">
                <a:ea typeface="宋体" panose="02010600030101010101" pitchFamily="2" charset="-122"/>
              </a:rPr>
              <a:t>日</a:t>
            </a:r>
            <a:r>
              <a:rPr lang="en-US" altLang="zh-CN" sz="3300" dirty="0">
                <a:ea typeface="宋体" panose="02010600030101010101" pitchFamily="2" charset="-122"/>
              </a:rPr>
              <a:t>=</a:t>
            </a:r>
            <a:r>
              <a:rPr lang="zh-CN" altLang="en-US" sz="3300" dirty="0">
                <a:ea typeface="宋体" panose="02010600030101010101" pitchFamily="2" charset="-122"/>
              </a:rPr>
              <a:t>（   ）  </a:t>
            </a:r>
          </a:p>
          <a:p>
            <a:pPr indent="200025"/>
            <a:r>
              <a:rPr lang="zh-CN" altLang="en-US" sz="3300" dirty="0">
                <a:ea typeface="宋体" panose="02010600030101010101" pitchFamily="2" charset="-122"/>
              </a:rPr>
              <a:t>多</a:t>
            </a:r>
            <a:r>
              <a:rPr lang="en-US" altLang="zh-CN" sz="3300" dirty="0">
                <a:ea typeface="宋体" panose="02010600030101010101" pitchFamily="2" charset="-122"/>
              </a:rPr>
              <a:t>-</a:t>
            </a:r>
            <a:r>
              <a:rPr lang="zh-CN" altLang="en-US" sz="3300" dirty="0">
                <a:ea typeface="宋体" panose="02010600030101010101" pitchFamily="2" charset="-122"/>
              </a:rPr>
              <a:t>夕</a:t>
            </a:r>
            <a:r>
              <a:rPr lang="en-US" altLang="zh-CN" sz="3300" dirty="0">
                <a:ea typeface="宋体" panose="02010600030101010101" pitchFamily="2" charset="-122"/>
              </a:rPr>
              <a:t>=</a:t>
            </a:r>
            <a:r>
              <a:rPr lang="zh-CN" altLang="en-US" sz="3300" dirty="0">
                <a:ea typeface="宋体" panose="02010600030101010101" pitchFamily="2" charset="-122"/>
              </a:rPr>
              <a:t>（   ） </a:t>
            </a:r>
            <a:r>
              <a:rPr lang="en-US" altLang="zh-CN" sz="3300" dirty="0">
                <a:ea typeface="宋体" panose="02010600030101010101" pitchFamily="2" charset="-122"/>
              </a:rPr>
              <a:t>   </a:t>
            </a:r>
            <a:r>
              <a:rPr lang="zh-CN" altLang="en-US" sz="3300" dirty="0">
                <a:ea typeface="宋体" panose="02010600030101010101" pitchFamily="2" charset="-122"/>
              </a:rPr>
              <a:t> 故</a:t>
            </a:r>
            <a:r>
              <a:rPr lang="en-US" altLang="zh-CN" sz="3300" dirty="0">
                <a:ea typeface="宋体" panose="02010600030101010101" pitchFamily="2" charset="-122"/>
              </a:rPr>
              <a:t>-</a:t>
            </a:r>
            <a:r>
              <a:rPr lang="zh-CN" altLang="en-US" sz="3300" dirty="0">
                <a:ea typeface="宋体" panose="02010600030101010101" pitchFamily="2" charset="-122"/>
              </a:rPr>
              <a:t>攵</a:t>
            </a:r>
            <a:r>
              <a:rPr lang="en-US" altLang="zh-CN" sz="3300" dirty="0">
                <a:ea typeface="宋体" panose="02010600030101010101" pitchFamily="2" charset="-122"/>
              </a:rPr>
              <a:t>=</a:t>
            </a:r>
            <a:r>
              <a:rPr lang="zh-CN" altLang="en-US" sz="3300" dirty="0">
                <a:ea typeface="宋体" panose="02010600030101010101" pitchFamily="2" charset="-122"/>
              </a:rPr>
              <a:t>（   ）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59582" y="3527822"/>
            <a:ext cx="4184809" cy="3924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1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a typeface="宋体" panose="02010600030101010101" pitchFamily="2" charset="-122"/>
              </a:rPr>
              <a:t>【</a:t>
            </a:r>
            <a:r>
              <a:rPr lang="zh-CN" altLang="en-US" sz="21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a typeface="宋体" panose="02010600030101010101" pitchFamily="2" charset="-122"/>
              </a:rPr>
              <a:t>参考答案</a:t>
            </a:r>
            <a:r>
              <a:rPr lang="en-US" altLang="zh-CN" sz="21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a typeface="宋体" panose="02010600030101010101" pitchFamily="2" charset="-122"/>
              </a:rPr>
              <a:t>】 </a:t>
            </a:r>
            <a:r>
              <a:rPr lang="zh-CN" altLang="en-US" sz="21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a typeface="宋体" panose="02010600030101010101" pitchFamily="2" charset="-122"/>
              </a:rPr>
              <a:t>李  香  夕  古</a:t>
            </a: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643785" y="438151"/>
            <a:ext cx="1729978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微软雅黑" panose="020B0503020204020204" pitchFamily="34" charset="-122"/>
              </a:rPr>
              <a:t>课后习题</a:t>
            </a:r>
            <a:endParaRPr lang="zh-CN" altLang="zh-CN" sz="2400" b="1" dirty="0">
              <a:latin typeface="微软雅黑" panose="020B0503020204020204" pitchFamily="34" charset="-122"/>
            </a:endParaRPr>
          </a:p>
        </p:txBody>
      </p:sp>
      <p:sp>
        <p:nvSpPr>
          <p:cNvPr id="5" name="AutoShape 2" descr="坐在月亮上吹笛子的男孩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6" name="AutoShape 4" descr="坐在月亮上吹笛子的男孩"/>
          <p:cNvSpPr>
            <a:spLocks noChangeAspect="1" noChangeArrowheads="1"/>
          </p:cNvSpPr>
          <p:nvPr/>
        </p:nvSpPr>
        <p:spPr bwMode="auto">
          <a:xfrm>
            <a:off x="230981" y="595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9" name="AutoShape 5" descr="C:\Users\Administrator\AppData\Roaming\Tencent\Users\2050268240\QQ\WinTemp\RichOle\V(PCV%GIWJ(%0LGLLL)]3.png"/>
          <p:cNvSpPr>
            <a:spLocks noChangeAspect="1" noChangeArrowheads="1"/>
          </p:cNvSpPr>
          <p:nvPr/>
        </p:nvSpPr>
        <p:spPr bwMode="auto">
          <a:xfrm>
            <a:off x="0" y="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2" name="AutoShape 6" descr="C:\Users\Administrator\AppData\Roaming\Tencent\Users\2050268240\QQ\WinTemp\RichOle\V(PCV%GIWJ(%0LGLLL)]3.png"/>
          <p:cNvSpPr>
            <a:spLocks noChangeAspect="1" noChangeArrowheads="1"/>
          </p:cNvSpPr>
          <p:nvPr/>
        </p:nvSpPr>
        <p:spPr bwMode="auto">
          <a:xfrm>
            <a:off x="114300" y="11430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230982" y="1202532"/>
            <a:ext cx="19030474" cy="209978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200025"/>
            <a:r>
              <a:rPr lang="en-US" altLang="zh-CN" sz="3300" dirty="0">
                <a:ea typeface="宋体" panose="02010600030101010101" pitchFamily="2" charset="-122"/>
              </a:rPr>
              <a:t>3.</a:t>
            </a:r>
            <a:r>
              <a:rPr lang="zh-CN" altLang="en-US" sz="3300" dirty="0">
                <a:ea typeface="宋体" panose="02010600030101010101" pitchFamily="2" charset="-122"/>
              </a:rPr>
              <a:t>根据课文内容填空。</a:t>
            </a:r>
          </a:p>
          <a:p>
            <a:pPr indent="200025"/>
            <a:r>
              <a:rPr lang="zh-CN" altLang="en-US" sz="3300" dirty="0">
                <a:ea typeface="宋体" panose="02010600030101010101" pitchFamily="2" charset="-122"/>
              </a:rPr>
              <a:t>⑴ （         ） 对今，    </a:t>
            </a:r>
            <a:r>
              <a:rPr lang="zh-CN" altLang="en-US" sz="3300" dirty="0">
                <a:ea typeface="宋体" panose="02010600030101010101" pitchFamily="2" charset="-122"/>
                <a:sym typeface="+mn-ea"/>
              </a:rPr>
              <a:t>（         ）</a:t>
            </a:r>
            <a:r>
              <a:rPr lang="zh-CN" altLang="en-US" sz="3300" dirty="0">
                <a:ea typeface="宋体" panose="02010600030101010101" pitchFamily="2" charset="-122"/>
              </a:rPr>
              <a:t>对方。</a:t>
            </a:r>
          </a:p>
          <a:p>
            <a:pPr indent="200025"/>
            <a:r>
              <a:rPr lang="zh-CN" altLang="en-US" sz="3300" dirty="0">
                <a:ea typeface="宋体" panose="02010600030101010101" pitchFamily="2" charset="-122"/>
              </a:rPr>
              <a:t>⑵ </a:t>
            </a:r>
            <a:r>
              <a:rPr lang="zh-CN" altLang="en-US" sz="3300" dirty="0">
                <a:ea typeface="宋体" panose="02010600030101010101" pitchFamily="2" charset="-122"/>
                <a:sym typeface="+mn-ea"/>
              </a:rPr>
              <a:t>（         ） </a:t>
            </a:r>
            <a:r>
              <a:rPr lang="zh-CN" altLang="en-US" sz="3300" dirty="0">
                <a:ea typeface="宋体" panose="02010600030101010101" pitchFamily="2" charset="-122"/>
              </a:rPr>
              <a:t>对细雨，朝霞对</a:t>
            </a:r>
            <a:r>
              <a:rPr lang="zh-CN" altLang="en-US" sz="3300" dirty="0">
                <a:ea typeface="宋体" panose="02010600030101010101" pitchFamily="2" charset="-122"/>
                <a:sym typeface="+mn-ea"/>
              </a:rPr>
              <a:t>（         ）</a:t>
            </a:r>
            <a:r>
              <a:rPr lang="zh-CN" altLang="en-US" sz="3300" dirty="0">
                <a:ea typeface="宋体" panose="02010600030101010101" pitchFamily="2" charset="-122"/>
              </a:rPr>
              <a:t> 。</a:t>
            </a:r>
          </a:p>
          <a:p>
            <a:pPr indent="200025"/>
            <a:r>
              <a:rPr lang="zh-CN" altLang="en-US" sz="3300" dirty="0">
                <a:ea typeface="宋体" panose="02010600030101010101" pitchFamily="2" charset="-122"/>
              </a:rPr>
              <a:t>⑶莺歌对 </a:t>
            </a:r>
            <a:r>
              <a:rPr lang="zh-CN" altLang="en-US" sz="3300" dirty="0">
                <a:ea typeface="宋体" panose="02010600030101010101" pitchFamily="2" charset="-122"/>
                <a:sym typeface="+mn-ea"/>
              </a:rPr>
              <a:t>（         ）</a:t>
            </a:r>
            <a:r>
              <a:rPr lang="zh-CN" altLang="en-US" sz="3300" dirty="0">
                <a:ea typeface="宋体" panose="02010600030101010101" pitchFamily="2" charset="-122"/>
              </a:rPr>
              <a:t> ，鸟语对</a:t>
            </a:r>
            <a:r>
              <a:rPr lang="zh-CN" altLang="en-US" sz="3300" dirty="0">
                <a:ea typeface="宋体" panose="02010600030101010101" pitchFamily="2" charset="-122"/>
                <a:sym typeface="+mn-ea"/>
              </a:rPr>
              <a:t>（         ）</a:t>
            </a:r>
            <a:r>
              <a:rPr lang="zh-CN" altLang="en-US" sz="3300" dirty="0">
                <a:ea typeface="宋体" panose="02010600030101010101" pitchFamily="2" charset="-122"/>
              </a:rPr>
              <a:t> 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42900" y="3630421"/>
            <a:ext cx="6851809" cy="4385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a typeface="宋体" panose="02010600030101010101" pitchFamily="2" charset="-122"/>
              </a:rPr>
              <a:t>【</a:t>
            </a:r>
            <a:r>
              <a:rPr lang="zh-CN" altLang="en-US" sz="24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a typeface="宋体" panose="02010600030101010101" pitchFamily="2" charset="-122"/>
              </a:rPr>
              <a:t>参考答案</a:t>
            </a:r>
            <a:r>
              <a:rPr lang="en-US" altLang="zh-CN" sz="24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a typeface="宋体" panose="02010600030101010101" pitchFamily="2" charset="-122"/>
              </a:rPr>
              <a:t>】⑴</a:t>
            </a:r>
            <a:r>
              <a:rPr lang="zh-CN" altLang="en-US" sz="24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a typeface="宋体" panose="02010600030101010101" pitchFamily="2" charset="-122"/>
              </a:rPr>
              <a:t>古  圆  ⑵和风  夕阳  ⑶燕舞  花香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28925" y="455772"/>
            <a:ext cx="1729978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微软雅黑" panose="020B0503020204020204" pitchFamily="34" charset="-122"/>
              </a:rPr>
              <a:t>课后习题</a:t>
            </a:r>
            <a:endParaRPr lang="zh-CN" altLang="zh-CN" sz="2400" b="1" dirty="0">
              <a:latin typeface="微软雅黑" panose="020B0503020204020204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0717" y="986760"/>
            <a:ext cx="6227379" cy="6924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700" dirty="0">
                <a:latin typeface="+mj-ea"/>
                <a:ea typeface="+mj-ea"/>
              </a:rPr>
              <a:t>4.</a:t>
            </a:r>
            <a:r>
              <a:rPr sz="2700" dirty="0">
                <a:latin typeface="+mj-ea"/>
                <a:ea typeface="+mj-ea"/>
              </a:rPr>
              <a:t>仿照课文内容，编写一组对子歌</a:t>
            </a:r>
            <a:r>
              <a:rPr sz="2700" dirty="0" smtClean="0">
                <a:latin typeface="+mj-ea"/>
                <a:ea typeface="+mj-ea"/>
              </a:rPr>
              <a:t>。</a:t>
            </a:r>
            <a:r>
              <a:rPr lang="en-US" sz="2700" dirty="0" smtClean="0">
                <a:latin typeface="+mj-ea"/>
                <a:ea typeface="+mj-ea"/>
              </a:rPr>
              <a:t> </a:t>
            </a:r>
            <a:endParaRPr sz="2700" dirty="0">
              <a:latin typeface="+mj-ea"/>
              <a:ea typeface="+mj-ea"/>
            </a:endParaRPr>
          </a:p>
        </p:txBody>
      </p:sp>
      <p:pic>
        <p:nvPicPr>
          <p:cNvPr id="4" name="图片 3" descr="sde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99377" y="3027324"/>
            <a:ext cx="3444623" cy="2116176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71499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74904" y="417755"/>
            <a:ext cx="2729484" cy="4385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课文情景图</a:t>
            </a:r>
            <a:endParaRPr lang="zh-CN" altLang="zh-CN" sz="24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8" name="Picture 5" descr="C:\Users\Administrator\Desktop\20855630_20855630_1368415546046.jpg20855630_20855630_136841554604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12945" y="2548414"/>
            <a:ext cx="4521041" cy="2584609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" name="矩形 8"/>
          <p:cNvSpPr/>
          <p:nvPr/>
        </p:nvSpPr>
        <p:spPr>
          <a:xfrm>
            <a:off x="0" y="290796"/>
            <a:ext cx="3869141" cy="9002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endParaRPr lang="en-US" altLang="zh-CN" b="1" dirty="0" smtClean="0">
              <a:solidFill>
                <a:schemeClr val="bg1"/>
              </a:solidFill>
              <a:latin typeface="微软雅黑" panose="020B0503020204020204" pitchFamily="34" charset="-122"/>
            </a:endParaRPr>
          </a:p>
          <a:p>
            <a:pPr eaLnBrk="1" hangingPunct="1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</a:rPr>
              <a:t>图</a:t>
            </a:r>
            <a:endParaRPr lang="en-US" altLang="zh-CN" b="1" dirty="0" smtClean="0">
              <a:solidFill>
                <a:schemeClr val="bg1"/>
              </a:solidFill>
              <a:latin typeface="微软雅黑" panose="020B0503020204020204" pitchFamily="34" charset="-122"/>
            </a:endParaRPr>
          </a:p>
          <a:p>
            <a:pPr eaLnBrk="1" hangingPunct="1"/>
            <a:endParaRPr lang="zh-CN" altLang="zh-CN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164714" y="282984"/>
            <a:ext cx="3869141" cy="9002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endParaRPr lang="en-US" altLang="zh-CN" b="1" dirty="0" smtClean="0">
              <a:solidFill>
                <a:schemeClr val="bg1"/>
              </a:solidFill>
              <a:latin typeface="微软雅黑" panose="020B0503020204020204" pitchFamily="34" charset="-122"/>
            </a:endParaRPr>
          </a:p>
          <a:p>
            <a:pPr eaLnBrk="1" hangingPunct="1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</a:rPr>
              <a:t>图</a:t>
            </a:r>
            <a:endParaRPr lang="en-US" altLang="zh-CN" b="1" dirty="0" smtClean="0">
              <a:solidFill>
                <a:schemeClr val="bg1"/>
              </a:solidFill>
              <a:latin typeface="微软雅黑" panose="020B0503020204020204" pitchFamily="34" charset="-122"/>
            </a:endParaRPr>
          </a:p>
          <a:p>
            <a:pPr eaLnBrk="1" hangingPunct="1"/>
            <a:endParaRPr lang="zh-CN" altLang="zh-CN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5" name="Picture 2" descr="C:\Users\Administrator\Desktop\01a5b15541b5d2000001e78ca5dd59.jpg01a5b15541b5d2000001e78ca5dd5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50" y="10237"/>
            <a:ext cx="4478655" cy="251817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" name="Picture 3" descr="C:\Users\Administrator\Desktop\t01c0f2aec9f02355f3.jpgt01c0f2aec9f02355f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12945" y="10001"/>
            <a:ext cx="4520565" cy="2538413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" name="图片 2" descr="timg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924" y="2548414"/>
            <a:ext cx="4360545" cy="25126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20078" y="479108"/>
            <a:ext cx="1051560" cy="345281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pPr eaLnBrk="1" hangingPunct="1"/>
            <a:r>
              <a:rPr lang="zh-CN" altLang="en-US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初读全文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2667000" y="1585436"/>
            <a:ext cx="3810000" cy="89916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700" dirty="0">
                <a:ea typeface="宋体" panose="02010600030101010101" pitchFamily="2" charset="-122"/>
              </a:rPr>
              <a:t>在音乐声中，</a:t>
            </a:r>
          </a:p>
          <a:p>
            <a:r>
              <a:rPr lang="zh-CN" altLang="en-US" sz="2700" dirty="0">
                <a:ea typeface="宋体" panose="02010600030101010101" pitchFamily="2" charset="-122"/>
              </a:rPr>
              <a:t>学生自由读课文。</a:t>
            </a:r>
            <a:endParaRPr lang="zh-CN" altLang="en-US" sz="2700" dirty="0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706" y="2591273"/>
            <a:ext cx="2085975" cy="15716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纯音乐 - 舒缓音乐">
            <a:hlinkClick r:id="" action="ppaction://media"/>
          </p:cNvPr>
          <p:cNvPicPr/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233512" y="2938463"/>
            <a:ext cx="464344" cy="464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6" dur="4664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1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475909" y="439810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700" b="1" dirty="0">
                <a:latin typeface="+mj-ea"/>
              </a:rPr>
              <a:t>会认的字</a:t>
            </a:r>
            <a:endParaRPr lang="zh-CN" altLang="zh-CN" sz="2700" b="1" dirty="0">
              <a:latin typeface="+mj-ea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441120" y="1699287"/>
            <a:ext cx="1367020" cy="2294670"/>
            <a:chOff x="593424" y="2189488"/>
            <a:chExt cx="2087563" cy="3314397"/>
          </a:xfrm>
        </p:grpSpPr>
        <p:sp>
          <p:nvSpPr>
            <p:cNvPr id="40" name="Oval 15"/>
            <p:cNvSpPr>
              <a:spLocks noChangeArrowheads="1"/>
            </p:cNvSpPr>
            <p:nvPr/>
          </p:nvSpPr>
          <p:spPr bwMode="auto">
            <a:xfrm>
              <a:off x="593424" y="3782329"/>
              <a:ext cx="2011269" cy="1691697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41" name="Picture 17" descr="xiuxianyule2_0313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424" y="2189488"/>
              <a:ext cx="2087563" cy="1590056"/>
            </a:xfrm>
            <a:prstGeom prst="rect">
              <a:avLst/>
            </a:prstGeom>
            <a:noFill/>
          </p:spPr>
        </p:pic>
        <p:sp>
          <p:nvSpPr>
            <p:cNvPr id="43" name="矩形 42"/>
            <p:cNvSpPr/>
            <p:nvPr/>
          </p:nvSpPr>
          <p:spPr>
            <a:xfrm>
              <a:off x="1250499" y="3903508"/>
              <a:ext cx="928256" cy="160037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zh-CN" altLang="en-US" sz="3300" b="1" dirty="0">
                  <a:solidFill>
                    <a:schemeClr val="bg1"/>
                  </a:solidFill>
                  <a:latin typeface="+mj-ea"/>
                  <a:ea typeface="+mj-ea"/>
                </a:rPr>
                <a:t>识</a:t>
              </a:r>
              <a:endParaRPr lang="en-US" altLang="zh-CN" sz="3300" b="1" dirty="0">
                <a:solidFill>
                  <a:schemeClr val="bg1"/>
                </a:solidFill>
                <a:latin typeface="+mj-ea"/>
                <a:ea typeface="+mj-ea"/>
              </a:endParaRPr>
            </a:p>
            <a:p>
              <a:r>
                <a:rPr lang="zh-CN" altLang="en-US" sz="3300" b="1" dirty="0">
                  <a:solidFill>
                    <a:schemeClr val="bg1"/>
                  </a:solidFill>
                  <a:latin typeface="+mj-ea"/>
                  <a:ea typeface="+mj-ea"/>
                </a:rPr>
                <a:t>字</a:t>
              </a:r>
              <a:endParaRPr lang="zh-CN" altLang="en-US" sz="33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64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314700" y="1461611"/>
            <a:ext cx="790575" cy="640080"/>
          </a:xfrm>
          <a:prstGeom prst="actionButtonBlank">
            <a:avLst/>
          </a:prstGeom>
          <a:gradFill flip="none" rotWithShape="1">
            <a:gsLst>
              <a:gs pos="50000">
                <a:srgbClr val="97BADB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wrap="none"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4500" dirty="0">
                <a:latin typeface="华文楷体" panose="02010600040101010101" pitchFamily="2" charset="-122"/>
                <a:ea typeface="华文楷体" panose="02010600040101010101" pitchFamily="2" charset="-122"/>
              </a:rPr>
              <a:t>圆</a:t>
            </a:r>
          </a:p>
        </p:txBody>
      </p:sp>
      <p:sp>
        <p:nvSpPr>
          <p:cNvPr id="65" name="AutoShape 1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454366" y="1461611"/>
            <a:ext cx="792480" cy="638175"/>
          </a:xfrm>
          <a:prstGeom prst="actionButtonBlank">
            <a:avLst/>
          </a:prstGeom>
          <a:gradFill flip="none" rotWithShape="1">
            <a:gsLst>
              <a:gs pos="50000">
                <a:srgbClr val="97BADB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wrap="none"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4500" dirty="0">
                <a:latin typeface="华文楷体" panose="02010600040101010101" pitchFamily="2" charset="-122"/>
                <a:ea typeface="华文楷体" panose="02010600040101010101" pitchFamily="2" charset="-122"/>
              </a:rPr>
              <a:t>严</a:t>
            </a:r>
          </a:p>
        </p:txBody>
      </p:sp>
      <p:sp>
        <p:nvSpPr>
          <p:cNvPr id="66" name="AutoShape 1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675947" y="1461611"/>
            <a:ext cx="791528" cy="640080"/>
          </a:xfrm>
          <a:prstGeom prst="actionButtonBlank">
            <a:avLst/>
          </a:prstGeom>
          <a:gradFill flip="none" rotWithShape="1">
            <a:gsLst>
              <a:gs pos="50000">
                <a:srgbClr val="97BADB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wrap="none"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4500" dirty="0">
                <a:latin typeface="华文楷体" panose="02010600040101010101" pitchFamily="2" charset="-122"/>
                <a:ea typeface="华文楷体" panose="02010600040101010101" pitchFamily="2" charset="-122"/>
              </a:rPr>
              <a:t>寒</a:t>
            </a:r>
          </a:p>
        </p:txBody>
      </p:sp>
      <p:sp>
        <p:nvSpPr>
          <p:cNvPr id="67" name="AutoShape 1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699385" y="3600927"/>
            <a:ext cx="801529" cy="661511"/>
          </a:xfrm>
          <a:prstGeom prst="actionButtonBlank">
            <a:avLst/>
          </a:prstGeom>
          <a:gradFill flip="none" rotWithShape="1">
            <a:gsLst>
              <a:gs pos="50000">
                <a:srgbClr val="97BADB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wrap="none"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4500" dirty="0">
                <a:latin typeface="华文楷体" panose="02010600040101010101" pitchFamily="2" charset="-122"/>
                <a:ea typeface="华文楷体" panose="02010600040101010101" pitchFamily="2" charset="-122"/>
              </a:rPr>
              <a:t>酷</a:t>
            </a:r>
          </a:p>
        </p:txBody>
      </p:sp>
      <p:sp>
        <p:nvSpPr>
          <p:cNvPr id="68" name="Text Box 22"/>
          <p:cNvSpPr txBox="1">
            <a:spLocks noChangeArrowheads="1"/>
          </p:cNvSpPr>
          <p:nvPr/>
        </p:nvSpPr>
        <p:spPr bwMode="auto">
          <a:xfrm>
            <a:off x="4507706" y="720090"/>
            <a:ext cx="1001078" cy="622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</a:pPr>
            <a:r>
              <a:rPr lang="en-US" sz="3600" b="1" dirty="0">
                <a:latin typeface="宋体" panose="02010600030101010101" pitchFamily="2" charset="-122"/>
              </a:rPr>
              <a:t>yán</a:t>
            </a:r>
            <a:r>
              <a:rPr lang="zh-CN" altLang="zh-CN" sz="3600" dirty="0"/>
              <a:t> </a:t>
            </a:r>
            <a:endParaRPr lang="en-US" altLang="zh-CN" sz="3600" b="1" dirty="0">
              <a:latin typeface="宋体" panose="02010600030101010101" pitchFamily="2" charset="-122"/>
            </a:endParaRPr>
          </a:p>
        </p:txBody>
      </p:sp>
      <p:sp>
        <p:nvSpPr>
          <p:cNvPr id="69" name="Text Box 24"/>
          <p:cNvSpPr txBox="1">
            <a:spLocks noChangeArrowheads="1"/>
          </p:cNvSpPr>
          <p:nvPr/>
        </p:nvSpPr>
        <p:spPr bwMode="auto">
          <a:xfrm>
            <a:off x="2650332" y="2827497"/>
            <a:ext cx="819626" cy="622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</a:pPr>
            <a:r>
              <a:rPr altLang="zh-CN" sz="3600" b="1">
                <a:latin typeface="宋体" panose="02010600030101010101" pitchFamily="2" charset="-122"/>
              </a:rPr>
              <a:t>kù</a:t>
            </a:r>
            <a:r>
              <a:rPr lang="en-US" altLang="zh-CN" sz="3600" b="1" dirty="0">
                <a:latin typeface="宋体" panose="02010600030101010101" pitchFamily="2" charset="-122"/>
              </a:rPr>
              <a:t> </a:t>
            </a:r>
          </a:p>
        </p:txBody>
      </p:sp>
      <p:sp>
        <p:nvSpPr>
          <p:cNvPr id="70" name="Text Box 28"/>
          <p:cNvSpPr txBox="1">
            <a:spLocks noChangeArrowheads="1"/>
          </p:cNvSpPr>
          <p:nvPr/>
        </p:nvSpPr>
        <p:spPr bwMode="auto">
          <a:xfrm>
            <a:off x="2956561" y="2347437"/>
            <a:ext cx="1433036" cy="530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（团圆）</a:t>
            </a:r>
          </a:p>
        </p:txBody>
      </p:sp>
      <p:sp>
        <p:nvSpPr>
          <p:cNvPr id="71" name="Text Box 29"/>
          <p:cNvSpPr txBox="1">
            <a:spLocks noChangeArrowheads="1"/>
          </p:cNvSpPr>
          <p:nvPr/>
        </p:nvSpPr>
        <p:spPr bwMode="auto">
          <a:xfrm>
            <a:off x="4128136" y="2347437"/>
            <a:ext cx="1444466" cy="530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0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（严格）</a:t>
            </a:r>
          </a:p>
        </p:txBody>
      </p:sp>
      <p:sp>
        <p:nvSpPr>
          <p:cNvPr id="72" name="Text Box 30"/>
          <p:cNvSpPr txBox="1">
            <a:spLocks noChangeArrowheads="1"/>
          </p:cNvSpPr>
          <p:nvPr/>
        </p:nvSpPr>
        <p:spPr bwMode="auto">
          <a:xfrm>
            <a:off x="5294471" y="2342674"/>
            <a:ext cx="1554480" cy="530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0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（寒冷）</a:t>
            </a:r>
          </a:p>
        </p:txBody>
      </p:sp>
      <p:sp>
        <p:nvSpPr>
          <p:cNvPr id="73" name="Text Box 31"/>
          <p:cNvSpPr txBox="1">
            <a:spLocks noChangeArrowheads="1"/>
          </p:cNvSpPr>
          <p:nvPr/>
        </p:nvSpPr>
        <p:spPr bwMode="auto">
          <a:xfrm>
            <a:off x="2382202" y="4467226"/>
            <a:ext cx="1536383" cy="530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0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（酷暑）</a:t>
            </a:r>
          </a:p>
        </p:txBody>
      </p:sp>
      <p:sp>
        <p:nvSpPr>
          <p:cNvPr id="74" name="Text Box 35"/>
          <p:cNvSpPr txBox="1">
            <a:spLocks noChangeArrowheads="1"/>
          </p:cNvSpPr>
          <p:nvPr/>
        </p:nvSpPr>
        <p:spPr bwMode="auto">
          <a:xfrm>
            <a:off x="2988469" y="710089"/>
            <a:ext cx="1352074" cy="622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</a:pPr>
            <a:r>
              <a:rPr lang="en-US" altLang="zh-CN" sz="3600" b="1" dirty="0" err="1">
                <a:latin typeface="宋体" panose="02010600030101010101" pitchFamily="2" charset="-122"/>
              </a:rPr>
              <a:t>yuán</a:t>
            </a:r>
          </a:p>
        </p:txBody>
      </p:sp>
      <p:sp>
        <p:nvSpPr>
          <p:cNvPr id="75" name="Text Box 36"/>
          <p:cNvSpPr txBox="1">
            <a:spLocks noChangeArrowheads="1"/>
          </p:cNvSpPr>
          <p:nvPr/>
        </p:nvSpPr>
        <p:spPr bwMode="auto">
          <a:xfrm>
            <a:off x="5266849" y="720090"/>
            <a:ext cx="1609725" cy="622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</a:pPr>
            <a:r>
              <a:rPr lang="en-US" sz="3600" b="1" dirty="0">
                <a:latin typeface="宋体" panose="02010600030101010101" pitchFamily="2" charset="-122"/>
              </a:rPr>
              <a:t>hán</a:t>
            </a:r>
          </a:p>
        </p:txBody>
      </p:sp>
      <p:sp>
        <p:nvSpPr>
          <p:cNvPr id="76" name="AutoShape 1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902393" y="3588068"/>
            <a:ext cx="801529" cy="661511"/>
          </a:xfrm>
          <a:prstGeom prst="actionButtonBlank">
            <a:avLst/>
          </a:prstGeom>
          <a:gradFill flip="none" rotWithShape="1">
            <a:gsLst>
              <a:gs pos="50000">
                <a:srgbClr val="97BADB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wrap="none"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4500" dirty="0">
                <a:latin typeface="华文楷体" panose="02010600040101010101" pitchFamily="2" charset="-122"/>
                <a:ea typeface="华文楷体" panose="02010600040101010101" pitchFamily="2" charset="-122"/>
              </a:rPr>
              <a:t>暑</a:t>
            </a:r>
          </a:p>
        </p:txBody>
      </p:sp>
      <p:sp>
        <p:nvSpPr>
          <p:cNvPr id="77" name="Text Box 24"/>
          <p:cNvSpPr txBox="1">
            <a:spLocks noChangeArrowheads="1"/>
          </p:cNvSpPr>
          <p:nvPr/>
        </p:nvSpPr>
        <p:spPr bwMode="auto">
          <a:xfrm>
            <a:off x="3771424" y="2844165"/>
            <a:ext cx="1062990" cy="622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Aft>
                <a:spcPts val="0"/>
              </a:spcAft>
            </a:pPr>
            <a:r>
              <a:rPr lang="en-US" sz="3600" b="1" dirty="0">
                <a:latin typeface="宋体" panose="02010600030101010101" pitchFamily="2" charset="-122"/>
              </a:rPr>
              <a:t>shǔ</a:t>
            </a:r>
          </a:p>
        </p:txBody>
      </p:sp>
      <p:sp>
        <p:nvSpPr>
          <p:cNvPr id="78" name="Text Box 31"/>
          <p:cNvSpPr txBox="1">
            <a:spLocks noChangeArrowheads="1"/>
          </p:cNvSpPr>
          <p:nvPr/>
        </p:nvSpPr>
        <p:spPr bwMode="auto">
          <a:xfrm>
            <a:off x="3563038" y="4473089"/>
            <a:ext cx="1714500" cy="530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0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（暑假）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446281" y="1694362"/>
            <a:ext cx="1354556" cy="2294670"/>
            <a:chOff x="593424" y="2189488"/>
            <a:chExt cx="2087563" cy="3314397"/>
          </a:xfrm>
        </p:grpSpPr>
        <p:sp>
          <p:nvSpPr>
            <p:cNvPr id="23" name="Oval 15"/>
            <p:cNvSpPr>
              <a:spLocks noChangeArrowheads="1"/>
            </p:cNvSpPr>
            <p:nvPr/>
          </p:nvSpPr>
          <p:spPr bwMode="auto">
            <a:xfrm>
              <a:off x="593424" y="3782329"/>
              <a:ext cx="2011269" cy="1691697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24" name="Picture 17" descr="xiuxianyule2_0313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424" y="2189488"/>
              <a:ext cx="2087563" cy="1590056"/>
            </a:xfrm>
            <a:prstGeom prst="rect">
              <a:avLst/>
            </a:prstGeom>
            <a:noFill/>
          </p:spPr>
        </p:pic>
        <p:sp>
          <p:nvSpPr>
            <p:cNvPr id="25" name="矩形 24"/>
            <p:cNvSpPr/>
            <p:nvPr/>
          </p:nvSpPr>
          <p:spPr>
            <a:xfrm>
              <a:off x="1250499" y="3903508"/>
              <a:ext cx="936797" cy="160037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zh-CN" altLang="en-US" sz="3300" b="1" dirty="0">
                  <a:solidFill>
                    <a:schemeClr val="bg1"/>
                  </a:solidFill>
                  <a:latin typeface="+mj-ea"/>
                  <a:ea typeface="+mj-ea"/>
                </a:rPr>
                <a:t>识</a:t>
              </a:r>
              <a:endParaRPr lang="en-US" altLang="zh-CN" sz="3300" b="1" dirty="0">
                <a:solidFill>
                  <a:schemeClr val="bg1"/>
                </a:solidFill>
                <a:latin typeface="+mj-ea"/>
                <a:ea typeface="+mj-ea"/>
              </a:endParaRPr>
            </a:p>
            <a:p>
              <a:r>
                <a:rPr lang="zh-CN" altLang="en-US" sz="3300" b="1" dirty="0">
                  <a:solidFill>
                    <a:schemeClr val="bg1"/>
                  </a:solidFill>
                  <a:latin typeface="+mj-ea"/>
                  <a:ea typeface="+mj-ea"/>
                </a:rPr>
                <a:t>字</a:t>
              </a:r>
              <a:endParaRPr lang="zh-CN" altLang="en-US" sz="33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3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113973" y="3588068"/>
            <a:ext cx="747236" cy="661035"/>
          </a:xfrm>
          <a:prstGeom prst="actionButtonBlank">
            <a:avLst/>
          </a:prstGeom>
          <a:gradFill flip="none" rotWithShape="1">
            <a:gsLst>
              <a:gs pos="50000">
                <a:srgbClr val="97BADB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wrap="none"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4500" dirty="0">
                <a:latin typeface="华文楷体" panose="02010600040101010101" pitchFamily="2" charset="-122"/>
                <a:ea typeface="华文楷体" panose="02010600040101010101" pitchFamily="2" charset="-122"/>
              </a:rPr>
              <a:t>晨</a:t>
            </a:r>
          </a:p>
        </p:txBody>
      </p:sp>
      <p:sp>
        <p:nvSpPr>
          <p:cNvPr id="4" name="Text Box 28"/>
          <p:cNvSpPr txBox="1">
            <a:spLocks noChangeArrowheads="1"/>
          </p:cNvSpPr>
          <p:nvPr/>
        </p:nvSpPr>
        <p:spPr bwMode="auto">
          <a:xfrm>
            <a:off x="4715063" y="4472819"/>
            <a:ext cx="1661160" cy="530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zh-CN" altLang="en-US" sz="30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（早晨）</a:t>
            </a:r>
          </a:p>
        </p:txBody>
      </p:sp>
      <p:sp>
        <p:nvSpPr>
          <p:cNvPr id="5" name="Text Box 35"/>
          <p:cNvSpPr txBox="1">
            <a:spLocks noChangeArrowheads="1"/>
          </p:cNvSpPr>
          <p:nvPr/>
        </p:nvSpPr>
        <p:spPr bwMode="auto">
          <a:xfrm>
            <a:off x="4704007" y="2844150"/>
            <a:ext cx="1566863" cy="622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</a:pPr>
            <a:r>
              <a:rPr lang="en-US" altLang="zh-CN" sz="3600" b="1" dirty="0" err="1">
                <a:latin typeface="宋体" panose="02010600030101010101" pitchFamily="2" charset="-122"/>
              </a:rPr>
              <a:t>chén</a:t>
            </a:r>
          </a:p>
        </p:txBody>
      </p:sp>
      <p:sp>
        <p:nvSpPr>
          <p:cNvPr id="6" name="AutoShape 1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212682" y="3599498"/>
            <a:ext cx="801529" cy="661511"/>
          </a:xfrm>
          <a:prstGeom prst="actionButtonBlank">
            <a:avLst/>
          </a:prstGeom>
          <a:gradFill flip="none" rotWithShape="1">
            <a:gsLst>
              <a:gs pos="50000">
                <a:srgbClr val="97BADB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wrap="none"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4500" dirty="0">
                <a:latin typeface="华文楷体" panose="02010600040101010101" pitchFamily="2" charset="-122"/>
                <a:ea typeface="华文楷体" panose="02010600040101010101" pitchFamily="2" charset="-122"/>
              </a:rPr>
              <a:t>朝</a:t>
            </a:r>
          </a:p>
        </p:txBody>
      </p:sp>
      <p:sp>
        <p:nvSpPr>
          <p:cNvPr id="7" name="Text Box 24"/>
          <p:cNvSpPr txBox="1">
            <a:spLocks noChangeArrowheads="1"/>
          </p:cNvSpPr>
          <p:nvPr/>
        </p:nvSpPr>
        <p:spPr bwMode="auto">
          <a:xfrm>
            <a:off x="5889307" y="2857024"/>
            <a:ext cx="1410653" cy="622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</a:pPr>
            <a:r>
              <a:rPr lang="en-US" altLang="zh-CN" sz="3600" b="1" dirty="0" err="1">
                <a:latin typeface="宋体" panose="02010600030101010101" pitchFamily="2" charset="-122"/>
              </a:rPr>
              <a:t>zhāo</a:t>
            </a:r>
            <a:r>
              <a:rPr lang="en-US" altLang="zh-CN" sz="3600" b="1" dirty="0">
                <a:latin typeface="宋体" panose="02010600030101010101" pitchFamily="2" charset="-122"/>
              </a:rPr>
              <a:t> </a:t>
            </a:r>
          </a:p>
        </p:txBody>
      </p:sp>
      <p:sp>
        <p:nvSpPr>
          <p:cNvPr id="8" name="Text Box 31"/>
          <p:cNvSpPr txBox="1">
            <a:spLocks noChangeArrowheads="1"/>
          </p:cNvSpPr>
          <p:nvPr/>
        </p:nvSpPr>
        <p:spPr bwMode="auto">
          <a:xfrm>
            <a:off x="5895499" y="4465797"/>
            <a:ext cx="1536383" cy="530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0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（朝霞）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bldLvl="0" animBg="1" autoUpdateAnimBg="0"/>
      <p:bldP spid="69" grpId="0" bldLvl="0" animBg="1" autoUpdateAnimBg="0"/>
      <p:bldP spid="70" grpId="0" bldLvl="0" animBg="1" autoUpdateAnimBg="0"/>
      <p:bldP spid="71" grpId="0" bldLvl="0" animBg="1" autoUpdateAnimBg="0"/>
      <p:bldP spid="72" grpId="0" bldLvl="0" animBg="1" autoUpdateAnimBg="0"/>
      <p:bldP spid="73" grpId="0" bldLvl="0" animBg="1" autoUpdateAnimBg="0"/>
      <p:bldP spid="74" grpId="0" bldLvl="0" animBg="1" autoUpdateAnimBg="0"/>
      <p:bldP spid="75" grpId="0" bldLvl="0" animBg="1" autoUpdateAnimBg="0"/>
      <p:bldP spid="77" grpId="0" bldLvl="0" animBg="1" autoUpdateAnimBg="0"/>
      <p:bldP spid="78" grpId="0" bldLvl="0" animBg="1" autoUpdateAnimBg="0"/>
      <p:bldP spid="4" grpId="0" bldLvl="0" animBg="1" autoUpdateAnimBg="0"/>
      <p:bldP spid="5" grpId="0" bldLvl="0" animBg="1" autoUpdateAnimBg="0"/>
      <p:bldP spid="7" grpId="0" bldLvl="0" animBg="1" autoUpdateAnimBg="0"/>
      <p:bldP spid="8" grpId="0" bldLvl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475909" y="439810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700" b="1" dirty="0">
                <a:latin typeface="+mj-ea"/>
              </a:rPr>
              <a:t>会认的字</a:t>
            </a:r>
            <a:endParaRPr lang="zh-CN" altLang="zh-CN" sz="2700" b="1" dirty="0">
              <a:latin typeface="+mj-ea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441120" y="1699287"/>
            <a:ext cx="1367020" cy="2294670"/>
            <a:chOff x="593424" y="2189488"/>
            <a:chExt cx="2087563" cy="3314397"/>
          </a:xfrm>
        </p:grpSpPr>
        <p:sp>
          <p:nvSpPr>
            <p:cNvPr id="40" name="Oval 15"/>
            <p:cNvSpPr>
              <a:spLocks noChangeArrowheads="1"/>
            </p:cNvSpPr>
            <p:nvPr/>
          </p:nvSpPr>
          <p:spPr bwMode="auto">
            <a:xfrm>
              <a:off x="593424" y="3782329"/>
              <a:ext cx="2011269" cy="1691697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41" name="Picture 17" descr="xiuxianyule2_0313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424" y="2189488"/>
              <a:ext cx="2087563" cy="1590056"/>
            </a:xfrm>
            <a:prstGeom prst="rect">
              <a:avLst/>
            </a:prstGeom>
            <a:noFill/>
          </p:spPr>
        </p:pic>
        <p:sp>
          <p:nvSpPr>
            <p:cNvPr id="43" name="矩形 42"/>
            <p:cNvSpPr/>
            <p:nvPr/>
          </p:nvSpPr>
          <p:spPr>
            <a:xfrm>
              <a:off x="1250499" y="3903508"/>
              <a:ext cx="928256" cy="160037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zh-CN" altLang="en-US" sz="3300" b="1" dirty="0">
                  <a:solidFill>
                    <a:schemeClr val="bg1"/>
                  </a:solidFill>
                  <a:latin typeface="+mj-ea"/>
                  <a:ea typeface="+mj-ea"/>
                </a:rPr>
                <a:t>识</a:t>
              </a:r>
              <a:endParaRPr lang="en-US" altLang="zh-CN" sz="3300" b="1" dirty="0">
                <a:solidFill>
                  <a:schemeClr val="bg1"/>
                </a:solidFill>
                <a:latin typeface="+mj-ea"/>
                <a:ea typeface="+mj-ea"/>
              </a:endParaRPr>
            </a:p>
            <a:p>
              <a:r>
                <a:rPr lang="zh-CN" altLang="en-US" sz="3300" b="1" dirty="0">
                  <a:solidFill>
                    <a:schemeClr val="bg1"/>
                  </a:solidFill>
                  <a:latin typeface="+mj-ea"/>
                  <a:ea typeface="+mj-ea"/>
                </a:rPr>
                <a:t>字</a:t>
              </a:r>
              <a:endParaRPr lang="zh-CN" altLang="en-US" sz="33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64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314700" y="1461611"/>
            <a:ext cx="790575" cy="640080"/>
          </a:xfrm>
          <a:prstGeom prst="actionButtonBlank">
            <a:avLst/>
          </a:prstGeom>
          <a:gradFill flip="none" rotWithShape="1">
            <a:gsLst>
              <a:gs pos="50000">
                <a:srgbClr val="97BADB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wrap="none"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4500" dirty="0">
                <a:latin typeface="华文楷体" panose="02010600040101010101" pitchFamily="2" charset="-122"/>
                <a:ea typeface="华文楷体" panose="02010600040101010101" pitchFamily="2" charset="-122"/>
              </a:rPr>
              <a:t>霞</a:t>
            </a:r>
          </a:p>
        </p:txBody>
      </p:sp>
      <p:sp>
        <p:nvSpPr>
          <p:cNvPr id="65" name="AutoShape 1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454366" y="1461611"/>
            <a:ext cx="792480" cy="638175"/>
          </a:xfrm>
          <a:prstGeom prst="actionButtonBlank">
            <a:avLst/>
          </a:prstGeom>
          <a:gradFill flip="none" rotWithShape="1">
            <a:gsLst>
              <a:gs pos="50000">
                <a:srgbClr val="97BADB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wrap="none"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4500" dirty="0">
                <a:latin typeface="华文楷体" panose="02010600040101010101" pitchFamily="2" charset="-122"/>
                <a:ea typeface="华文楷体" panose="02010600040101010101" pitchFamily="2" charset="-122"/>
              </a:rPr>
              <a:t>杨</a:t>
            </a:r>
          </a:p>
        </p:txBody>
      </p:sp>
      <p:sp>
        <p:nvSpPr>
          <p:cNvPr id="68" name="Text Box 22"/>
          <p:cNvSpPr txBox="1">
            <a:spLocks noChangeArrowheads="1"/>
          </p:cNvSpPr>
          <p:nvPr/>
        </p:nvSpPr>
        <p:spPr bwMode="auto">
          <a:xfrm>
            <a:off x="4287203" y="720090"/>
            <a:ext cx="1528286" cy="622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</a:pPr>
            <a:r>
              <a:rPr sz="3600" dirty="0"/>
              <a:t>yáng</a:t>
            </a:r>
          </a:p>
        </p:txBody>
      </p:sp>
      <p:sp>
        <p:nvSpPr>
          <p:cNvPr id="70" name="Text Box 28"/>
          <p:cNvSpPr txBox="1">
            <a:spLocks noChangeArrowheads="1"/>
          </p:cNvSpPr>
          <p:nvPr/>
        </p:nvSpPr>
        <p:spPr bwMode="auto">
          <a:xfrm>
            <a:off x="2956561" y="2347437"/>
            <a:ext cx="1433036" cy="530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（彩霞）</a:t>
            </a:r>
          </a:p>
        </p:txBody>
      </p:sp>
      <p:sp>
        <p:nvSpPr>
          <p:cNvPr id="71" name="Text Box 29"/>
          <p:cNvSpPr txBox="1">
            <a:spLocks noChangeArrowheads="1"/>
          </p:cNvSpPr>
          <p:nvPr/>
        </p:nvSpPr>
        <p:spPr bwMode="auto">
          <a:xfrm>
            <a:off x="4128136" y="2347437"/>
            <a:ext cx="1444466" cy="530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0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（杨树）</a:t>
            </a:r>
          </a:p>
        </p:txBody>
      </p:sp>
      <p:sp>
        <p:nvSpPr>
          <p:cNvPr id="74" name="Text Box 35"/>
          <p:cNvSpPr txBox="1">
            <a:spLocks noChangeArrowheads="1"/>
          </p:cNvSpPr>
          <p:nvPr/>
        </p:nvSpPr>
        <p:spPr bwMode="auto">
          <a:xfrm>
            <a:off x="2988469" y="710089"/>
            <a:ext cx="1352074" cy="622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</a:pPr>
            <a:r>
              <a:rPr lang="en-US" altLang="zh-CN" sz="3600" b="1" dirty="0" err="1">
                <a:latin typeface="宋体" panose="02010600030101010101" pitchFamily="2" charset="-122"/>
              </a:rPr>
              <a:t>xiá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446281" y="1694362"/>
            <a:ext cx="1354556" cy="2294670"/>
            <a:chOff x="593424" y="2189488"/>
            <a:chExt cx="2087563" cy="3314397"/>
          </a:xfrm>
        </p:grpSpPr>
        <p:sp>
          <p:nvSpPr>
            <p:cNvPr id="23" name="Oval 15"/>
            <p:cNvSpPr>
              <a:spLocks noChangeArrowheads="1"/>
            </p:cNvSpPr>
            <p:nvPr/>
          </p:nvSpPr>
          <p:spPr bwMode="auto">
            <a:xfrm>
              <a:off x="593424" y="3782329"/>
              <a:ext cx="2011269" cy="1691697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24" name="Picture 17" descr="xiuxianyule2_0313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424" y="2189488"/>
              <a:ext cx="2087563" cy="1590056"/>
            </a:xfrm>
            <a:prstGeom prst="rect">
              <a:avLst/>
            </a:prstGeom>
            <a:noFill/>
          </p:spPr>
        </p:pic>
        <p:sp>
          <p:nvSpPr>
            <p:cNvPr id="25" name="矩形 24"/>
            <p:cNvSpPr/>
            <p:nvPr/>
          </p:nvSpPr>
          <p:spPr>
            <a:xfrm>
              <a:off x="1250499" y="3903508"/>
              <a:ext cx="936797" cy="160037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zh-CN" altLang="en-US" sz="3300" b="1" dirty="0">
                  <a:solidFill>
                    <a:schemeClr val="bg1"/>
                  </a:solidFill>
                  <a:latin typeface="+mj-ea"/>
                  <a:ea typeface="+mj-ea"/>
                </a:rPr>
                <a:t>识</a:t>
              </a:r>
              <a:endParaRPr lang="en-US" altLang="zh-CN" sz="3300" b="1" dirty="0">
                <a:solidFill>
                  <a:schemeClr val="bg1"/>
                </a:solidFill>
                <a:latin typeface="+mj-ea"/>
                <a:ea typeface="+mj-ea"/>
              </a:endParaRPr>
            </a:p>
            <a:p>
              <a:r>
                <a:rPr lang="zh-CN" altLang="en-US" sz="3300" b="1" dirty="0">
                  <a:solidFill>
                    <a:schemeClr val="bg1"/>
                  </a:solidFill>
                  <a:latin typeface="+mj-ea"/>
                  <a:ea typeface="+mj-ea"/>
                </a:rPr>
                <a:t>字</a:t>
              </a:r>
              <a:endParaRPr lang="zh-CN" altLang="en-US" sz="33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bldLvl="0" animBg="1" autoUpdateAnimBg="0"/>
      <p:bldP spid="70" grpId="0" bldLvl="0" animBg="1" autoUpdateAnimBg="0"/>
      <p:bldP spid="71" grpId="0" bldLvl="0" animBg="1" autoUpdateAnimBg="0"/>
      <p:bldP spid="74" grpId="0" bldLvl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74904" y="417755"/>
            <a:ext cx="2729484" cy="43767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zh-CN" sz="2400" b="1" dirty="0">
                <a:latin typeface="微软雅黑" panose="020B0503020204020204" pitchFamily="34" charset="-122"/>
              </a:rPr>
              <a:t>句中认读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374809" y="1001554"/>
            <a:ext cx="8216741" cy="169211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40000"/>
                <a:lumOff val="60000"/>
              </a:schemeClr>
            </a:solidFill>
          </a:ln>
          <a:effectLst>
            <a:softEdge rad="330200"/>
          </a:effectLst>
        </p:spPr>
        <p:txBody>
          <a:bodyPr wrap="square" lIns="68580" tIns="34290" rIns="68580" bIns="34290">
            <a:spAutoFit/>
          </a:bodyPr>
          <a:lstStyle/>
          <a:p>
            <a:pPr indent="200025">
              <a:lnSpc>
                <a:spcPct val="110000"/>
              </a:lnSpc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古对今，                             </a:t>
            </a:r>
          </a:p>
          <a:p>
            <a:pPr indent="200025">
              <a:lnSpc>
                <a:spcPct val="110000"/>
              </a:lnSpc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圆对方。                          </a:t>
            </a:r>
          </a:p>
          <a:p>
            <a:pPr indent="200025">
              <a:lnSpc>
                <a:spcPct val="110000"/>
              </a:lnSpc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严寒对酷暑，                          </a:t>
            </a:r>
          </a:p>
          <a:p>
            <a:pPr indent="200025">
              <a:lnSpc>
                <a:spcPct val="110000"/>
              </a:lnSpc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春暖对秋凉。</a:t>
            </a:r>
            <a:endParaRPr lang="zh-CN" altLang="en-US" sz="2400" b="1" dirty="0"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429001" y="1167289"/>
            <a:ext cx="2433161" cy="154590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晨对暮，                          </a:t>
            </a:r>
          </a:p>
          <a:p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雪对霜。                           和风对细雨，                         朝霞对夕阳</a:t>
            </a:r>
            <a:r>
              <a:rPr lang="zh-CN" altLang="en-US" sz="21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。</a:t>
            </a:r>
            <a:endParaRPr lang="zh-CN" altLang="en-US" sz="2100" dirty="0"/>
          </a:p>
        </p:txBody>
      </p:sp>
      <p:sp>
        <p:nvSpPr>
          <p:cNvPr id="3" name="文本框 2"/>
          <p:cNvSpPr txBox="1"/>
          <p:nvPr/>
        </p:nvSpPr>
        <p:spPr>
          <a:xfrm>
            <a:off x="6359366" y="1147762"/>
            <a:ext cx="6037550" cy="1546577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桃对李，                          </a:t>
            </a:r>
          </a:p>
          <a:p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柳对杨。                           </a:t>
            </a:r>
          </a:p>
          <a:p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莺歌对燕舞，                          </a:t>
            </a:r>
          </a:p>
          <a:p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鸟语对花香。</a:t>
            </a:r>
            <a:endParaRPr lang="zh-CN" altLang="en-US" sz="2400"/>
          </a:p>
        </p:txBody>
      </p:sp>
      <p:sp>
        <p:nvSpPr>
          <p:cNvPr id="4" name="文本框 3"/>
          <p:cNvSpPr txBox="1"/>
          <p:nvPr/>
        </p:nvSpPr>
        <p:spPr>
          <a:xfrm>
            <a:off x="2101691" y="3428048"/>
            <a:ext cx="5298758" cy="53006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读了以后，你有什么发现？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74904" y="417755"/>
            <a:ext cx="2729484" cy="43767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zh-CN" sz="2400" b="1" dirty="0">
                <a:latin typeface="微软雅黑" panose="020B0503020204020204" pitchFamily="34" charset="-122"/>
              </a:rPr>
              <a:t>走进课文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74809" y="972979"/>
            <a:ext cx="6722269" cy="1915001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 dirty="0">
                <a:sym typeface="+mn-ea"/>
              </a:rPr>
              <a:t>古</a:t>
            </a:r>
            <a:r>
              <a:rPr lang="zh-CN" altLang="zh-CN" sz="3000" dirty="0">
                <a:sym typeface="+mn-ea"/>
              </a:rPr>
              <a:t>—</a:t>
            </a:r>
            <a:r>
              <a:rPr lang="en-US" altLang="zh-CN" sz="3000" dirty="0">
                <a:sym typeface="+mn-ea"/>
              </a:rPr>
              <a:t>               </a:t>
            </a:r>
            <a:r>
              <a:rPr lang="zh-CN" altLang="en-US" sz="3000" dirty="0">
                <a:sym typeface="+mn-ea"/>
              </a:rPr>
              <a:t>圆</a:t>
            </a:r>
            <a:r>
              <a:rPr lang="zh-CN" altLang="zh-CN" sz="3000" dirty="0">
                <a:sym typeface="+mn-ea"/>
              </a:rPr>
              <a:t>— </a:t>
            </a:r>
            <a:endParaRPr lang="en-US" altLang="zh-CN" sz="3000" dirty="0"/>
          </a:p>
          <a:p>
            <a:pPr>
              <a:lnSpc>
                <a:spcPct val="150000"/>
              </a:lnSpc>
            </a:pPr>
            <a:r>
              <a:rPr lang="zh-CN" altLang="en-US" sz="3000" dirty="0">
                <a:sym typeface="+mn-ea"/>
              </a:rPr>
              <a:t>严寒</a:t>
            </a:r>
            <a:r>
              <a:rPr lang="zh-CN" altLang="zh-CN" sz="3000" dirty="0">
                <a:sym typeface="+mn-ea"/>
              </a:rPr>
              <a:t>—</a:t>
            </a:r>
            <a:r>
              <a:rPr lang="en-US" altLang="zh-CN" sz="3000" dirty="0">
                <a:sym typeface="+mn-ea"/>
              </a:rPr>
              <a:t>               </a:t>
            </a:r>
            <a:r>
              <a:rPr lang="zh-CN" altLang="en-US" sz="3000" dirty="0">
                <a:sym typeface="+mn-ea"/>
              </a:rPr>
              <a:t>春暖</a:t>
            </a:r>
            <a:r>
              <a:rPr lang="zh-CN" altLang="zh-CN" sz="3000" dirty="0">
                <a:sym typeface="+mn-ea"/>
              </a:rPr>
              <a:t>— </a:t>
            </a:r>
            <a:endParaRPr lang="zh-CN" altLang="en-US" sz="3000" dirty="0"/>
          </a:p>
          <a:p>
            <a:endParaRPr lang="zh-CN" altLang="en-US" sz="30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356792" y="1196493"/>
            <a:ext cx="484584" cy="4845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700" b="1" dirty="0">
                <a:solidFill>
                  <a:srgbClr val="FF0000"/>
                </a:solidFill>
              </a:rPr>
              <a:t>今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3649299" y="1229313"/>
            <a:ext cx="484585" cy="4845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700" b="1" dirty="0">
                <a:solidFill>
                  <a:srgbClr val="FF0000"/>
                </a:solidFill>
              </a:rPr>
              <a:t>方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627924" y="1866242"/>
            <a:ext cx="829865" cy="4845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700" b="1" dirty="0">
                <a:solidFill>
                  <a:srgbClr val="FF0000"/>
                </a:solidFill>
              </a:rPr>
              <a:t>酷暑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4375845" y="1866242"/>
            <a:ext cx="831056" cy="485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700" b="1" dirty="0">
                <a:solidFill>
                  <a:srgbClr val="FF0000"/>
                </a:solidFill>
              </a:rPr>
              <a:t>秋凉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13386" y="2920365"/>
            <a:ext cx="4997291" cy="899160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zh-CN" sz="27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桃—李 </a:t>
            </a:r>
            <a:r>
              <a:rPr lang="en-US" altLang="zh-CN" sz="27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     </a:t>
            </a:r>
            <a:r>
              <a:rPr lang="zh-CN" altLang="zh-CN" sz="27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柳—杨 </a:t>
            </a:r>
            <a:r>
              <a:rPr lang="en-US" altLang="zh-CN" sz="27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</a:t>
            </a:r>
            <a:endParaRPr lang="en-US" altLang="zh-CN" sz="27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zh-CN" sz="27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莺歌—燕舞 </a:t>
            </a:r>
            <a:r>
              <a:rPr lang="en-US" altLang="zh-CN" sz="27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</a:t>
            </a:r>
            <a:r>
              <a:rPr lang="zh-CN" altLang="zh-CN" sz="27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鸟语—花香</a:t>
            </a:r>
            <a:endParaRPr lang="zh-CN" altLang="en-US" sz="2700" dirty="0"/>
          </a:p>
        </p:txBody>
      </p:sp>
      <p:pic>
        <p:nvPicPr>
          <p:cNvPr id="12292" name="图片 10" descr="u=3296872169,2644749930&amp;fm=21&amp;gp=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60658" y="1985010"/>
            <a:ext cx="3552349" cy="2429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74904" y="417755"/>
            <a:ext cx="2729484" cy="43767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zh-CN" sz="2400" b="1" dirty="0">
                <a:latin typeface="微软雅黑" panose="020B0503020204020204" pitchFamily="34" charset="-122"/>
              </a:rPr>
              <a:t>走进课文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40983" y="859303"/>
            <a:ext cx="3771342" cy="218012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课文中这种有趣的组合，是我们中国特有的，叫做对对子。</a:t>
            </a:r>
            <a:endParaRPr lang="zh-CN" altLang="en-US" sz="30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3" name="图片 2" descr="aa18972bd40735fab3eef84f94510fb30f24082d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1967" y="1052513"/>
            <a:ext cx="2344103" cy="1986915"/>
          </a:xfrm>
          <a:prstGeom prst="rect">
            <a:avLst/>
          </a:prstGeom>
        </p:spPr>
      </p:pic>
      <p:pic>
        <p:nvPicPr>
          <p:cNvPr id="17414" name="Picture 6" descr="timgCAPVH83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5609" y="1080135"/>
            <a:ext cx="2342674" cy="1932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文本框 8"/>
          <p:cNvSpPr txBox="1"/>
          <p:nvPr/>
        </p:nvSpPr>
        <p:spPr>
          <a:xfrm>
            <a:off x="5145405" y="3299460"/>
            <a:ext cx="757259" cy="438582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2400" b="1" dirty="0">
                <a:solidFill>
                  <a:srgbClr val="FF0066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严寒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7742676" y="3299460"/>
            <a:ext cx="680314" cy="392415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2100" b="1" dirty="0">
                <a:solidFill>
                  <a:srgbClr val="FF0066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酷暑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916</Words>
  <Application>Microsoft Office PowerPoint</Application>
  <PresentationFormat>全屏显示(16:9)</PresentationFormat>
  <Paragraphs>191</Paragraphs>
  <Slides>27</Slides>
  <Notes>2</Notes>
  <HiddenSlides>0</HiddenSlides>
  <MMClips>1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39" baseType="lpstr">
      <vt:lpstr>Meiryo</vt:lpstr>
      <vt:lpstr>华文楷体</vt:lpstr>
      <vt:lpstr>楷体</vt:lpstr>
      <vt:lpstr>楷体_GB2312</vt:lpstr>
      <vt:lpstr>宋体</vt:lpstr>
      <vt:lpstr>微软雅黑</vt:lpstr>
      <vt:lpstr>Arial</vt:lpstr>
      <vt:lpstr>Calibri</vt:lpstr>
      <vt:lpstr>Calibri Light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480</cp:revision>
  <dcterms:created xsi:type="dcterms:W3CDTF">2014-11-28T08:03:00Z</dcterms:created>
  <dcterms:modified xsi:type="dcterms:W3CDTF">2021-04-19T12:15:01Z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