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7"/>
  </p:notesMasterIdLst>
  <p:sldIdLst>
    <p:sldId id="256" r:id="rId3"/>
    <p:sldId id="317" r:id="rId4"/>
    <p:sldId id="270" r:id="rId5"/>
    <p:sldId id="265" r:id="rId6"/>
    <p:sldId id="266" r:id="rId7"/>
    <p:sldId id="284" r:id="rId8"/>
    <p:sldId id="292" r:id="rId9"/>
    <p:sldId id="316" r:id="rId10"/>
    <p:sldId id="282" r:id="rId11"/>
    <p:sldId id="276" r:id="rId12"/>
    <p:sldId id="293" r:id="rId13"/>
    <p:sldId id="281" r:id="rId14"/>
    <p:sldId id="280" r:id="rId15"/>
    <p:sldId id="279" r:id="rId16"/>
    <p:sldId id="294" r:id="rId17"/>
    <p:sldId id="278" r:id="rId18"/>
    <p:sldId id="322" r:id="rId19"/>
    <p:sldId id="288" r:id="rId20"/>
    <p:sldId id="287" r:id="rId21"/>
    <p:sldId id="320" r:id="rId22"/>
    <p:sldId id="267" r:id="rId23"/>
    <p:sldId id="268" r:id="rId24"/>
    <p:sldId id="321" r:id="rId25"/>
    <p:sldId id="323" r:id="rId26"/>
  </p:sldIdLst>
  <p:sldSz cx="9144000" cy="5143500" type="screen16x9"/>
  <p:notesSz cx="6858000" cy="9144000"/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0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04236"/>
    <a:srgbClr val="A1C4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0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32BE060-B097-432B-AFA7-CC123B58E3E1}" type="datetimeFigureOut">
              <a:rPr lang="zh-CN" altLang="en-US"/>
              <a:t>2021/4/16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90997868-F784-4A13-917D-825D5924BCA7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9096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97868-F784-4A13-917D-825D5924BCA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027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339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PT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矩形 315"/>
          <p:cNvSpPr/>
          <p:nvPr userDrawn="1"/>
        </p:nvSpPr>
        <p:spPr>
          <a:xfrm>
            <a:off x="2973486" y="4259264"/>
            <a:ext cx="3197029" cy="23857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新课导入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助学资料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初读感知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随堂练习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006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329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899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1423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246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2545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0160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11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7523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76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矩形 309" hidden="1"/>
          <p:cNvSpPr/>
          <p:nvPr userDrawn="1"/>
        </p:nvSpPr>
        <p:spPr>
          <a:xfrm>
            <a:off x="92076" y="260350"/>
            <a:ext cx="8964613" cy="4795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316" name="矩形 315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新课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新课导入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品读鉴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品读鉴赏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助学资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助学资料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学习字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初读感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初读感知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随堂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随堂练习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894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4639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35" tIns="25718" rIns="51435" bIns="25718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35" tIns="25718" rIns="51435" bIns="25718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7D1C4A5-5454-4995-8E02-BC8ECAE41F89}" type="datetimeFigureOut">
              <a:rPr lang="zh-CN" altLang="en-US"/>
              <a:t>2021/4/16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 vert="horz" wrap="square" lIns="51435" tIns="25718" rIns="51435" bIns="25718" numCol="1" anchor="ctr" anchorCtr="0" compatLnSpc="1"/>
          <a:lstStyle>
            <a:lvl1pPr algn="r">
              <a:defRPr sz="900">
                <a:solidFill>
                  <a:srgbClr val="898989"/>
                </a:solidFill>
                <a:latin typeface="GB Pinyinok-B"/>
                <a:ea typeface="楷体" panose="02010609060101010101" pitchFamily="49" charset="-122"/>
              </a:defRPr>
            </a:lvl1pPr>
          </a:lstStyle>
          <a:p>
            <a:fld id="{39D5F238-44F4-44C2-84FF-66C8221D69C0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panose="02010609060101010101" pitchFamily="49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panose="02010609060101010101" pitchFamily="49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panose="02010609060101010101" pitchFamily="49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panose="02010609060101010101" pitchFamily="49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panose="02010609060101010101" pitchFamily="49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panose="02010609060101010101" pitchFamily="49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panose="02010609060101010101" pitchFamily="49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panose="02010609060101010101" pitchFamily="49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2021/4/16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71891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ctrTitle" idx="4294967295"/>
          </p:nvPr>
        </p:nvSpPr>
        <p:spPr>
          <a:xfrm>
            <a:off x="5074024" y="1272009"/>
            <a:ext cx="4069976" cy="55245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zh-CN" sz="4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10.</a:t>
            </a:r>
            <a:r>
              <a:rPr lang="zh-CN" altLang="en-US" sz="4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端午粽</a:t>
            </a:r>
          </a:p>
        </p:txBody>
      </p:sp>
      <p:sp>
        <p:nvSpPr>
          <p:cNvPr id="19459" name="副标题 2"/>
          <p:cNvSpPr>
            <a:spLocks noGrp="1"/>
          </p:cNvSpPr>
          <p:nvPr>
            <p:ph type="subTitle" idx="4294967295"/>
          </p:nvPr>
        </p:nvSpPr>
        <p:spPr>
          <a:xfrm>
            <a:off x="5691073" y="2510722"/>
            <a:ext cx="1828800" cy="294084"/>
          </a:xfrm>
        </p:spPr>
        <p:txBody>
          <a:bodyPr>
            <a:noAutofit/>
          </a:bodyPr>
          <a:lstStyle/>
          <a:p>
            <a:pPr marL="0" indent="0" algn="ctr" eaLnBrk="1" hangingPunct="1">
              <a:buNone/>
            </a:pPr>
            <a:r>
              <a:rPr lang="zh-CN" altLang="en-US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课时</a:t>
            </a:r>
          </a:p>
        </p:txBody>
      </p:sp>
      <p:sp>
        <p:nvSpPr>
          <p:cNvPr id="19460" name="文本框 6"/>
          <p:cNvSpPr txBox="1">
            <a:spLocks noChangeArrowheads="1"/>
          </p:cNvSpPr>
          <p:nvPr/>
        </p:nvSpPr>
        <p:spPr bwMode="auto">
          <a:xfrm>
            <a:off x="3644900" y="4532314"/>
            <a:ext cx="2113399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统编版语文一年级（下）</a:t>
            </a:r>
          </a:p>
          <a:p>
            <a:pPr eaLnBrk="1" hangingPunct="1"/>
            <a:endParaRPr lang="zh-CN" altLang="en-US" sz="900" dirty="0">
              <a:latin typeface="GB Pinyinok-B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40306"/>
            <a:ext cx="9144000" cy="90319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240306" cy="424030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4498918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657600" y="2460624"/>
            <a:ext cx="1131888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940301" y="2486025"/>
            <a:ext cx="3719513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中午  午间  上午</a:t>
            </a: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695701" y="3414597"/>
            <a:ext cx="1781175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4940301" y="3445422"/>
            <a:ext cx="3805238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今天的午饭真好吃。</a:t>
            </a:r>
          </a:p>
        </p:txBody>
      </p:sp>
      <p:grpSp>
        <p:nvGrpSpPr>
          <p:cNvPr id="29702" name="组合 23"/>
          <p:cNvGrpSpPr/>
          <p:nvPr/>
        </p:nvGrpSpPr>
        <p:grpSpPr bwMode="auto">
          <a:xfrm>
            <a:off x="641351" y="1071564"/>
            <a:ext cx="2079625" cy="1968500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40000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98514" y="1071563"/>
            <a:ext cx="2501900" cy="206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午</a:t>
            </a:r>
          </a:p>
        </p:txBody>
      </p:sp>
      <p:sp>
        <p:nvSpPr>
          <p:cNvPr id="13" name="矩形 12"/>
          <p:cNvSpPr/>
          <p:nvPr/>
        </p:nvSpPr>
        <p:spPr>
          <a:xfrm>
            <a:off x="968375" y="1424015"/>
            <a:ext cx="1425575" cy="1562100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366839" y="449264"/>
            <a:ext cx="831850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dirty="0" err="1">
                <a:solidFill>
                  <a:srgbClr val="000000"/>
                </a:solidFill>
                <a:latin typeface="Pinyin Adjust" panose="02000500000000000000" pitchFamily="2" charset="0"/>
              </a:rPr>
              <a:t>wǔ</a:t>
            </a:r>
            <a:endParaRPr lang="en-US" altLang="zh-CN" sz="3600" dirty="0">
              <a:solidFill>
                <a:srgbClr val="000000"/>
              </a:solidFill>
              <a:latin typeface="Pinyin Adjust" panose="02000500000000000000" pitchFamily="2" charset="0"/>
            </a:endParaRP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657601" y="1501775"/>
            <a:ext cx="1077913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sp>
        <p:nvSpPr>
          <p:cNvPr id="55" name="圆角矩形 54"/>
          <p:cNvSpPr/>
          <p:nvPr/>
        </p:nvSpPr>
        <p:spPr>
          <a:xfrm>
            <a:off x="3695701" y="731839"/>
            <a:ext cx="2208213" cy="50323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</a:p>
        </p:txBody>
      </p:sp>
      <p:sp>
        <p:nvSpPr>
          <p:cNvPr id="19" name="线形标注 1 18"/>
          <p:cNvSpPr/>
          <p:nvPr/>
        </p:nvSpPr>
        <p:spPr>
          <a:xfrm>
            <a:off x="3106305" y="4198589"/>
            <a:ext cx="2535959" cy="685800"/>
          </a:xfrm>
          <a:prstGeom prst="borderCallout1">
            <a:avLst>
              <a:gd name="adj1" fmla="val 18750"/>
              <a:gd name="adj2" fmla="val -8333"/>
              <a:gd name="adj3" fmla="val -203201"/>
              <a:gd name="adj4" fmla="val -38924"/>
            </a:avLst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不要写成“牛”。</a:t>
            </a:r>
          </a:p>
        </p:txBody>
      </p:sp>
      <p:pic>
        <p:nvPicPr>
          <p:cNvPr id="29715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3463" y="1398588"/>
            <a:ext cx="292417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7" name="Picture 21" descr="http://m.shianwang.com/img/aHR0cDovL2ltZzIuaW1ndG4uYmRpbWcuY29tL2l0L3U9MzgyNzQ1NzI2OSwzMzczMDc1NjAzJmZtPTI2JmdwPTAuanBn.jpg"/>
          <p:cNvPicPr>
            <a:picLocks noChangeAspect="1" noChangeArrowheads="1"/>
          </p:cNvPicPr>
          <p:nvPr/>
        </p:nvPicPr>
        <p:blipFill>
          <a:blip r:embed="rId3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046" y="3233011"/>
            <a:ext cx="1646237" cy="1474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  <p:bldP spid="6" grpId="0" autoUpdateAnimBg="0"/>
      <p:bldP spid="11" grpId="0" autoUpdateAnimBg="0"/>
      <p:bldP spid="13" grpId="0" animBg="1" autoUpdateAnimBg="0"/>
      <p:bldP spid="15" grpId="0" autoUpdateAnimBg="0"/>
      <p:bldP spid="18" grpId="0" autoUpdateAnimBg="0"/>
      <p:bldP spid="19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6" name="Picture 16" descr="http://p9.pstatp.com/large/5e8800052aa2ba9f7f6e"/>
          <p:cNvPicPr>
            <a:picLocks noChangeAspect="1" noChangeArrowheads="1"/>
          </p:cNvPicPr>
          <p:nvPr/>
        </p:nvPicPr>
        <p:blipFill>
          <a:blip r:embed="rId3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636" y="3396150"/>
            <a:ext cx="1605880" cy="159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62"/>
          <p:cNvSpPr txBox="1">
            <a:spLocks noChangeArrowheads="1"/>
          </p:cNvSpPr>
          <p:nvPr/>
        </p:nvSpPr>
        <p:spPr bwMode="auto">
          <a:xfrm>
            <a:off x="3409951" y="2692400"/>
            <a:ext cx="1206500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3" name="文本框 63"/>
          <p:cNvSpPr txBox="1">
            <a:spLocks noChangeArrowheads="1"/>
          </p:cNvSpPr>
          <p:nvPr/>
        </p:nvSpPr>
        <p:spPr bwMode="auto">
          <a:xfrm>
            <a:off x="4625976" y="2706688"/>
            <a:ext cx="3721100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节日  春节  季节</a:t>
            </a:r>
          </a:p>
        </p:txBody>
      </p:sp>
      <p:sp>
        <p:nvSpPr>
          <p:cNvPr id="4" name="文本框 8"/>
          <p:cNvSpPr txBox="1">
            <a:spLocks noChangeArrowheads="1"/>
          </p:cNvSpPr>
          <p:nvPr/>
        </p:nvSpPr>
        <p:spPr bwMode="auto">
          <a:xfrm>
            <a:off x="3438526" y="3630613"/>
            <a:ext cx="1298575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</a:p>
        </p:txBody>
      </p:sp>
      <p:sp>
        <p:nvSpPr>
          <p:cNvPr id="5" name="文本框 9"/>
          <p:cNvSpPr txBox="1">
            <a:spLocks noChangeArrowheads="1"/>
          </p:cNvSpPr>
          <p:nvPr/>
        </p:nvSpPr>
        <p:spPr bwMode="auto">
          <a:xfrm>
            <a:off x="4648200" y="3578225"/>
            <a:ext cx="4114800" cy="93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端午节吃粽子是中国人传统习俗。</a:t>
            </a:r>
          </a:p>
        </p:txBody>
      </p:sp>
      <p:sp>
        <p:nvSpPr>
          <p:cNvPr id="7" name="文本框 60"/>
          <p:cNvSpPr txBox="1">
            <a:spLocks noChangeArrowheads="1"/>
          </p:cNvSpPr>
          <p:nvPr/>
        </p:nvSpPr>
        <p:spPr bwMode="auto">
          <a:xfrm>
            <a:off x="3371851" y="1473200"/>
            <a:ext cx="985838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grpSp>
        <p:nvGrpSpPr>
          <p:cNvPr id="30728" name="组合 7"/>
          <p:cNvGrpSpPr/>
          <p:nvPr/>
        </p:nvGrpSpPr>
        <p:grpSpPr bwMode="auto">
          <a:xfrm>
            <a:off x="639764" y="1270000"/>
            <a:ext cx="2079625" cy="1970088"/>
            <a:chOff x="379999" y="1753368"/>
            <a:chExt cx="4320000" cy="4320000"/>
          </a:xfrm>
        </p:grpSpPr>
        <p:sp>
          <p:nvSpPr>
            <p:cNvPr id="9" name="矩形 8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cxnSp>
          <p:nvCxnSpPr>
            <p:cNvPr id="10" name="直接连接符 9"/>
            <p:cNvCxnSpPr>
              <a:stCxn id="9" idx="1"/>
              <a:endCxn id="9" idx="3"/>
            </p:cNvCxnSpPr>
            <p:nvPr/>
          </p:nvCxnSpPr>
          <p:spPr>
            <a:xfrm>
              <a:off x="379999" y="391510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9" idx="0"/>
              <a:endCxn id="9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59"/>
          <p:cNvSpPr txBox="1"/>
          <p:nvPr/>
        </p:nvSpPr>
        <p:spPr>
          <a:xfrm>
            <a:off x="1368426" y="579439"/>
            <a:ext cx="1344613" cy="62324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 err="1">
                <a:solidFill>
                  <a:srgbClr val="000000"/>
                </a:solidFill>
                <a:latin typeface="Pinyin Adjust" panose="02000500000000000000" pitchFamily="2" charset="0"/>
                <a:ea typeface="GB Pinyinok-B" pitchFamily="2" charset="-122"/>
                <a:cs typeface="Pinyin Adjust" panose="02000500000000000000" pitchFamily="2" charset="0"/>
              </a:rPr>
              <a:t>jié</a:t>
            </a:r>
            <a:endParaRPr lang="zh-CN" altLang="en-US" sz="3000" dirty="0">
              <a:solidFill>
                <a:srgbClr val="C00000"/>
              </a:solidFill>
              <a:latin typeface="+mn-ea"/>
              <a:ea typeface="+mn-ea"/>
            </a:endParaRPr>
          </a:p>
        </p:txBody>
      </p:sp>
      <p:pic>
        <p:nvPicPr>
          <p:cNvPr id="30737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296843"/>
            <a:ext cx="35052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25"/>
          <p:cNvSpPr txBox="1">
            <a:spLocks noChangeArrowheads="1"/>
          </p:cNvSpPr>
          <p:nvPr/>
        </p:nvSpPr>
        <p:spPr bwMode="auto">
          <a:xfrm>
            <a:off x="792164" y="1220169"/>
            <a:ext cx="2500312" cy="206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5" grpId="0" autoUpdateAnimBg="0"/>
      <p:bldP spid="7" grpId="0" autoUpdateAnimBg="0"/>
      <p:bldP spid="15" grpId="0" autoUpdateAnimBg="0"/>
      <p:bldP spid="1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2"/>
          <p:cNvSpPr txBox="1">
            <a:spLocks noChangeArrowheads="1"/>
          </p:cNvSpPr>
          <p:nvPr/>
        </p:nvSpPr>
        <p:spPr bwMode="auto">
          <a:xfrm>
            <a:off x="3451225" y="2481263"/>
            <a:ext cx="1263650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3" name="文本框 63"/>
          <p:cNvSpPr txBox="1">
            <a:spLocks noChangeArrowheads="1"/>
          </p:cNvSpPr>
          <p:nvPr/>
        </p:nvSpPr>
        <p:spPr bwMode="auto">
          <a:xfrm>
            <a:off x="4759326" y="2481263"/>
            <a:ext cx="3719513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叶子  叶片  绿叶</a:t>
            </a:r>
          </a:p>
        </p:txBody>
      </p:sp>
      <p:sp>
        <p:nvSpPr>
          <p:cNvPr id="4" name="文本框 8"/>
          <p:cNvSpPr txBox="1">
            <a:spLocks noChangeArrowheads="1"/>
          </p:cNvSpPr>
          <p:nvPr/>
        </p:nvSpPr>
        <p:spPr bwMode="auto">
          <a:xfrm>
            <a:off x="3443288" y="3368675"/>
            <a:ext cx="1316037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</a:p>
        </p:txBody>
      </p:sp>
      <p:sp>
        <p:nvSpPr>
          <p:cNvPr id="5" name="文本框 9"/>
          <p:cNvSpPr txBox="1">
            <a:spLocks noChangeArrowheads="1"/>
          </p:cNvSpPr>
          <p:nvPr/>
        </p:nvSpPr>
        <p:spPr bwMode="auto">
          <a:xfrm>
            <a:off x="4714875" y="3446463"/>
            <a:ext cx="4114800" cy="93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树上的树叶被风一吹，在为我们“唱歌” 呢！</a:t>
            </a:r>
          </a:p>
        </p:txBody>
      </p:sp>
      <p:sp>
        <p:nvSpPr>
          <p:cNvPr id="7" name="文本框 60"/>
          <p:cNvSpPr txBox="1">
            <a:spLocks noChangeArrowheads="1"/>
          </p:cNvSpPr>
          <p:nvPr/>
        </p:nvSpPr>
        <p:spPr bwMode="auto">
          <a:xfrm>
            <a:off x="3408363" y="1473200"/>
            <a:ext cx="1096962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grpSp>
        <p:nvGrpSpPr>
          <p:cNvPr id="31751" name="组合 7"/>
          <p:cNvGrpSpPr/>
          <p:nvPr/>
        </p:nvGrpSpPr>
        <p:grpSpPr bwMode="auto">
          <a:xfrm>
            <a:off x="639764" y="1270000"/>
            <a:ext cx="2079625" cy="1970088"/>
            <a:chOff x="379999" y="1753368"/>
            <a:chExt cx="4320000" cy="4320000"/>
          </a:xfrm>
        </p:grpSpPr>
        <p:sp>
          <p:nvSpPr>
            <p:cNvPr id="9" name="矩形 8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cxnSp>
          <p:nvCxnSpPr>
            <p:cNvPr id="10" name="直接连接符 9"/>
            <p:cNvCxnSpPr>
              <a:stCxn id="9" idx="1"/>
              <a:endCxn id="9" idx="3"/>
            </p:cNvCxnSpPr>
            <p:nvPr/>
          </p:nvCxnSpPr>
          <p:spPr>
            <a:xfrm>
              <a:off x="379999" y="391510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9" idx="0"/>
              <a:endCxn id="9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25"/>
          <p:cNvSpPr txBox="1">
            <a:spLocks noChangeArrowheads="1"/>
          </p:cNvSpPr>
          <p:nvPr/>
        </p:nvSpPr>
        <p:spPr bwMode="auto">
          <a:xfrm>
            <a:off x="792164" y="1136650"/>
            <a:ext cx="2500312" cy="206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叶</a:t>
            </a:r>
          </a:p>
        </p:txBody>
      </p:sp>
      <p:sp>
        <p:nvSpPr>
          <p:cNvPr id="16" name="文本框 59"/>
          <p:cNvSpPr txBox="1">
            <a:spLocks noChangeArrowheads="1"/>
          </p:cNvSpPr>
          <p:nvPr/>
        </p:nvSpPr>
        <p:spPr bwMode="auto">
          <a:xfrm>
            <a:off x="1350963" y="481014"/>
            <a:ext cx="1344612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dirty="0" err="1">
                <a:solidFill>
                  <a:srgbClr val="000000"/>
                </a:solidFill>
                <a:latin typeface="Pinyin Adjust" panose="02000500000000000000" pitchFamily="2" charset="0"/>
              </a:rPr>
              <a:t>yè</a:t>
            </a:r>
            <a:r>
              <a:rPr lang="en-US" altLang="zh-CN" sz="3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0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1759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6925" y="1231901"/>
            <a:ext cx="34290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61" name="Picture 17" descr="http://ku.90sjimg.com/element_origin_min_pic/17/12/15/2586f161b53aa44728d8dbf322feaab0.jpg%21/fwfh/804x1001/quality/90/unsharp/true/compress/true"/>
          <p:cNvPicPr>
            <a:picLocks noChangeAspect="1" noChangeArrowheads="1"/>
          </p:cNvPicPr>
          <p:nvPr/>
        </p:nvPicPr>
        <p:blipFill>
          <a:blip r:embed="rId3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970" y="3569783"/>
            <a:ext cx="1635212" cy="1312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5" grpId="0" autoUpdateAnimBg="0"/>
      <p:bldP spid="7" grpId="0" autoUpdateAnimBg="0"/>
      <p:bldP spid="12" grpId="0" autoUpdateAnimBg="0"/>
      <p:bldP spid="16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86" name="Picture 18" descr="http://bpic.588ku.com/element_origin_min_pic/17/03/09/d6e0e78f77f4d444bc13b46908cb10f5.jpg"/>
          <p:cNvPicPr>
            <a:picLocks noChangeAspect="1" noChangeArrowheads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272" y="3133064"/>
            <a:ext cx="2565783" cy="1717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文本框 59"/>
          <p:cNvSpPr txBox="1">
            <a:spLocks noChangeArrowheads="1"/>
          </p:cNvSpPr>
          <p:nvPr/>
        </p:nvSpPr>
        <p:spPr bwMode="auto">
          <a:xfrm>
            <a:off x="1403351" y="481014"/>
            <a:ext cx="1343025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dirty="0" err="1">
                <a:solidFill>
                  <a:srgbClr val="000000"/>
                </a:solidFill>
                <a:latin typeface="Pinyin Adjust" panose="02000500000000000000" pitchFamily="2" charset="0"/>
              </a:rPr>
              <a:t>mǐ</a:t>
            </a:r>
            <a:r>
              <a:rPr lang="en-US" altLang="zh-CN" sz="3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30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60"/>
          <p:cNvSpPr txBox="1">
            <a:spLocks noChangeArrowheads="1"/>
          </p:cNvSpPr>
          <p:nvPr/>
        </p:nvSpPr>
        <p:spPr bwMode="auto">
          <a:xfrm>
            <a:off x="3541041" y="1104262"/>
            <a:ext cx="1116013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sp>
        <p:nvSpPr>
          <p:cNvPr id="5" name="文本框 62"/>
          <p:cNvSpPr txBox="1">
            <a:spLocks noChangeArrowheads="1"/>
          </p:cNvSpPr>
          <p:nvPr/>
        </p:nvSpPr>
        <p:spPr bwMode="auto">
          <a:xfrm>
            <a:off x="3526753" y="2390137"/>
            <a:ext cx="1263650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6" name="文本框 63"/>
          <p:cNvSpPr txBox="1">
            <a:spLocks noChangeArrowheads="1"/>
          </p:cNvSpPr>
          <p:nvPr/>
        </p:nvSpPr>
        <p:spPr bwMode="auto">
          <a:xfrm>
            <a:off x="4817390" y="2412694"/>
            <a:ext cx="355282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米饭  米尺  大米</a:t>
            </a:r>
          </a:p>
        </p:txBody>
      </p:sp>
      <p:grpSp>
        <p:nvGrpSpPr>
          <p:cNvPr id="32775" name="组合 6"/>
          <p:cNvGrpSpPr/>
          <p:nvPr/>
        </p:nvGrpSpPr>
        <p:grpSpPr bwMode="auto">
          <a:xfrm>
            <a:off x="641351" y="1071564"/>
            <a:ext cx="2079625" cy="1968500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40000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95339" y="936625"/>
            <a:ext cx="2479675" cy="206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</a:p>
        </p:txBody>
      </p:sp>
      <p:sp>
        <p:nvSpPr>
          <p:cNvPr id="12" name="文本框 9"/>
          <p:cNvSpPr txBox="1">
            <a:spLocks noChangeArrowheads="1"/>
          </p:cNvSpPr>
          <p:nvPr/>
        </p:nvSpPr>
        <p:spPr bwMode="auto">
          <a:xfrm>
            <a:off x="3507702" y="3474400"/>
            <a:ext cx="1382712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790403" y="3482668"/>
            <a:ext cx="3970337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>
                <a:latin typeface="微软雅黑" panose="020B0503020204020204" charset="-122"/>
                <a:ea typeface="微软雅黑" panose="020B0503020204020204" charset="-122"/>
              </a:rPr>
              <a:t>这米饭可真香啊！</a:t>
            </a:r>
          </a:p>
        </p:txBody>
      </p:sp>
      <p:pic>
        <p:nvPicPr>
          <p:cNvPr id="32787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8850" y="1000126"/>
            <a:ext cx="40195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  <p:bldP spid="6" grpId="0" autoUpdateAnimBg="0"/>
      <p:bldP spid="11" grpId="0" autoUpdateAnimBg="0"/>
      <p:bldP spid="12" grpId="0" autoUpdateAnimBg="0"/>
      <p:bldP spid="1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09" name="Picture 17" descr="http://pic.51yuansu.com/pic3/cover/02/58/45/59fba6c56c621_610.jpg"/>
          <p:cNvPicPr>
            <a:picLocks noChangeAspect="1" noChangeArrowheads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65" y="3258425"/>
            <a:ext cx="1560861" cy="156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60"/>
          <p:cNvSpPr txBox="1">
            <a:spLocks noChangeArrowheads="1"/>
          </p:cNvSpPr>
          <p:nvPr/>
        </p:nvSpPr>
        <p:spPr bwMode="auto">
          <a:xfrm>
            <a:off x="3165476" y="1164711"/>
            <a:ext cx="1101725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165476" y="2333625"/>
            <a:ext cx="1141413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441826" y="2339975"/>
            <a:ext cx="3719513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真正   真假   认真</a:t>
            </a:r>
          </a:p>
        </p:txBody>
      </p:sp>
      <p:grpSp>
        <p:nvGrpSpPr>
          <p:cNvPr id="33798" name="组合 23"/>
          <p:cNvGrpSpPr/>
          <p:nvPr/>
        </p:nvGrpSpPr>
        <p:grpSpPr bwMode="auto">
          <a:xfrm>
            <a:off x="628650" y="1031875"/>
            <a:ext cx="2078038" cy="1968500"/>
            <a:chOff x="379999" y="1753368"/>
            <a:chExt cx="4320000" cy="4320000"/>
          </a:xfrm>
        </p:grpSpPr>
        <p:sp>
          <p:nvSpPr>
            <p:cNvPr id="6" name="矩形 5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cxnSp>
          <p:nvCxnSpPr>
            <p:cNvPr id="7" name="直接连接符 6"/>
            <p:cNvCxnSpPr>
              <a:stCxn id="6" idx="1"/>
              <a:endCxn id="6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>
              <a:stCxn id="6" idx="0"/>
              <a:endCxn id="6" idx="2"/>
            </p:cNvCxnSpPr>
            <p:nvPr/>
          </p:nvCxnSpPr>
          <p:spPr>
            <a:xfrm>
              <a:off x="2541650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25"/>
          <p:cNvSpPr txBox="1">
            <a:spLocks noChangeArrowheads="1"/>
          </p:cNvSpPr>
          <p:nvPr/>
        </p:nvSpPr>
        <p:spPr bwMode="auto">
          <a:xfrm>
            <a:off x="827089" y="909639"/>
            <a:ext cx="2479675" cy="206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真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505325" y="3305175"/>
            <a:ext cx="5818188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姐姐学习很认真。</a:t>
            </a:r>
          </a:p>
        </p:txBody>
      </p:sp>
      <p:sp>
        <p:nvSpPr>
          <p:cNvPr id="13" name="文本框 59"/>
          <p:cNvSpPr txBox="1">
            <a:spLocks noChangeArrowheads="1"/>
          </p:cNvSpPr>
          <p:nvPr/>
        </p:nvSpPr>
        <p:spPr bwMode="auto">
          <a:xfrm>
            <a:off x="1257301" y="412751"/>
            <a:ext cx="950913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dirty="0" err="1">
                <a:solidFill>
                  <a:srgbClr val="000000"/>
                </a:solidFill>
                <a:latin typeface="Pinyin Adjust" panose="02000500000000000000" pitchFamily="2" charset="0"/>
              </a:rPr>
              <a:t>zhēn</a:t>
            </a:r>
            <a:r>
              <a:rPr lang="en-US" altLang="zh-CN" sz="30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30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3197226" y="3276600"/>
            <a:ext cx="1292662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  <a:endParaRPr lang="zh-CN" altLang="en-US" sz="3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00164" y="2427288"/>
            <a:ext cx="969962" cy="457200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17" name="线形标注 1 16"/>
          <p:cNvSpPr/>
          <p:nvPr/>
        </p:nvSpPr>
        <p:spPr>
          <a:xfrm>
            <a:off x="2907489" y="4133486"/>
            <a:ext cx="2148293" cy="685800"/>
          </a:xfrm>
          <a:prstGeom prst="borderCallout1">
            <a:avLst>
              <a:gd name="adj1" fmla="val 18750"/>
              <a:gd name="adj2" fmla="val -8333"/>
              <a:gd name="adj3" fmla="val -168718"/>
              <a:gd name="adj4" fmla="val -48230"/>
            </a:avLst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不要丢了两点。</a:t>
            </a:r>
          </a:p>
        </p:txBody>
      </p:sp>
      <p:pic>
        <p:nvPicPr>
          <p:cNvPr id="33807" name="Picture 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5325" y="1158339"/>
            <a:ext cx="4465638" cy="66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9" grpId="0" autoUpdateAnimBg="0"/>
      <p:bldP spid="10" grpId="0" autoUpdateAnimBg="0"/>
      <p:bldP spid="13" grpId="0" autoUpdateAnimBg="0"/>
      <p:bldP spid="16" grpId="0" autoUpdateAnimBg="0"/>
      <p:bldP spid="15" grpId="0" animBg="1" autoUpdateAnimBg="0"/>
      <p:bldP spid="17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34" name="Picture 18" descr="http://i4.hexunimg.cn/2015-07-22/1777561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422" y="3187989"/>
            <a:ext cx="2109260" cy="178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60"/>
          <p:cNvSpPr txBox="1">
            <a:spLocks noChangeArrowheads="1"/>
          </p:cNvSpPr>
          <p:nvPr/>
        </p:nvSpPr>
        <p:spPr bwMode="auto">
          <a:xfrm>
            <a:off x="3205164" y="1109663"/>
            <a:ext cx="1003300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232151" y="2036763"/>
            <a:ext cx="1185863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405314" y="2095500"/>
            <a:ext cx="3719512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区分  分开  分别</a:t>
            </a:r>
          </a:p>
        </p:txBody>
      </p:sp>
      <p:grpSp>
        <p:nvGrpSpPr>
          <p:cNvPr id="34822" name="组合 23"/>
          <p:cNvGrpSpPr/>
          <p:nvPr/>
        </p:nvGrpSpPr>
        <p:grpSpPr bwMode="auto">
          <a:xfrm>
            <a:off x="628650" y="1031875"/>
            <a:ext cx="2078038" cy="1968500"/>
            <a:chOff x="379999" y="1753368"/>
            <a:chExt cx="4320000" cy="4320000"/>
          </a:xfrm>
        </p:grpSpPr>
        <p:sp>
          <p:nvSpPr>
            <p:cNvPr id="6" name="矩形 5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cxnSp>
          <p:nvCxnSpPr>
            <p:cNvPr id="7" name="直接连接符 6"/>
            <p:cNvCxnSpPr>
              <a:stCxn id="6" idx="1"/>
              <a:endCxn id="6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>
              <a:stCxn id="6" idx="0"/>
              <a:endCxn id="6" idx="2"/>
            </p:cNvCxnSpPr>
            <p:nvPr/>
          </p:nvCxnSpPr>
          <p:spPr>
            <a:xfrm>
              <a:off x="2541650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25"/>
          <p:cNvSpPr txBox="1">
            <a:spLocks noChangeArrowheads="1"/>
          </p:cNvSpPr>
          <p:nvPr/>
        </p:nvSpPr>
        <p:spPr bwMode="auto">
          <a:xfrm>
            <a:off x="782639" y="930276"/>
            <a:ext cx="2478087" cy="206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505326" y="3062289"/>
            <a:ext cx="4143375" cy="93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我很难区分双胞胎中哪个是哥哥。</a:t>
            </a:r>
          </a:p>
        </p:txBody>
      </p:sp>
      <p:sp>
        <p:nvSpPr>
          <p:cNvPr id="14" name="文本框 59"/>
          <p:cNvSpPr txBox="1">
            <a:spLocks noChangeArrowheads="1"/>
          </p:cNvSpPr>
          <p:nvPr/>
        </p:nvSpPr>
        <p:spPr bwMode="auto">
          <a:xfrm>
            <a:off x="1335088" y="481014"/>
            <a:ext cx="1344612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000000"/>
                </a:solidFill>
                <a:latin typeface="Pinyin Adjust" panose="02000500000000000000" pitchFamily="2" charset="0"/>
              </a:rPr>
              <a:t>fēn</a:t>
            </a:r>
            <a:r>
              <a:rPr lang="en-US" altLang="zh-CN" sz="3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3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3262314" y="3024188"/>
            <a:ext cx="1292662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  <a:endParaRPr lang="zh-CN" altLang="en-US" sz="3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线形标注 1 16"/>
          <p:cNvSpPr/>
          <p:nvPr/>
        </p:nvSpPr>
        <p:spPr>
          <a:xfrm>
            <a:off x="3539405" y="4193022"/>
            <a:ext cx="2445760" cy="708025"/>
          </a:xfrm>
          <a:prstGeom prst="borderCallout1">
            <a:avLst>
              <a:gd name="adj1" fmla="val 18750"/>
              <a:gd name="adj2" fmla="val -8333"/>
              <a:gd name="adj3" fmla="val -196143"/>
              <a:gd name="adj4" fmla="val -62255"/>
            </a:avLst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不要写成“力”。</a:t>
            </a:r>
          </a:p>
        </p:txBody>
      </p:sp>
      <p:sp>
        <p:nvSpPr>
          <p:cNvPr id="18" name="矩形 17"/>
          <p:cNvSpPr/>
          <p:nvPr/>
        </p:nvSpPr>
        <p:spPr>
          <a:xfrm>
            <a:off x="1071564" y="2001839"/>
            <a:ext cx="1198562" cy="788987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pic>
        <p:nvPicPr>
          <p:cNvPr id="34835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2938" y="903289"/>
            <a:ext cx="28384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4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9" grpId="0" autoUpdateAnimBg="0"/>
      <p:bldP spid="10" grpId="0" autoUpdateAnimBg="0"/>
      <p:bldP spid="14" grpId="0" autoUpdateAnimBg="0"/>
      <p:bldP spid="16" grpId="0" autoUpdateAnimBg="0"/>
      <p:bldP spid="17" grpId="0" animBg="1" autoUpdateAnimBg="0"/>
      <p:bldP spid="18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9"/>
          <p:cNvSpPr txBox="1">
            <a:spLocks noChangeArrowheads="1"/>
          </p:cNvSpPr>
          <p:nvPr/>
        </p:nvSpPr>
        <p:spPr bwMode="auto">
          <a:xfrm>
            <a:off x="1343026" y="495301"/>
            <a:ext cx="966788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000000"/>
                </a:solidFill>
                <a:latin typeface="Pinyin Adjust" panose="02000500000000000000" pitchFamily="2" charset="0"/>
              </a:rPr>
              <a:t>dòu</a:t>
            </a:r>
            <a:r>
              <a:rPr lang="en-US" altLang="zh-CN" sz="3600">
                <a:solidFill>
                  <a:srgbClr val="000000"/>
                </a:solidFill>
                <a:latin typeface="Pinyin Adjust" panose="02000500000000000000" pitchFamily="2" charset="0"/>
                <a:ea typeface="黑体" panose="02010609060101010101" pitchFamily="49" charset="-122"/>
              </a:rPr>
              <a:t> </a:t>
            </a:r>
            <a:r>
              <a:rPr lang="en-US" altLang="zh-CN" sz="30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60"/>
          <p:cNvSpPr txBox="1">
            <a:spLocks noChangeArrowheads="1"/>
          </p:cNvSpPr>
          <p:nvPr/>
        </p:nvSpPr>
        <p:spPr bwMode="auto">
          <a:xfrm>
            <a:off x="3292476" y="1154113"/>
            <a:ext cx="1158875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</a:p>
        </p:txBody>
      </p:sp>
      <p:sp>
        <p:nvSpPr>
          <p:cNvPr id="4" name="文本框 62"/>
          <p:cNvSpPr txBox="1">
            <a:spLocks noChangeArrowheads="1"/>
          </p:cNvSpPr>
          <p:nvPr/>
        </p:nvSpPr>
        <p:spPr bwMode="auto">
          <a:xfrm>
            <a:off x="3292476" y="2365375"/>
            <a:ext cx="1136650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</a:p>
        </p:txBody>
      </p:sp>
      <p:sp>
        <p:nvSpPr>
          <p:cNvPr id="5" name="文本框 63"/>
          <p:cNvSpPr txBox="1">
            <a:spLocks noChangeArrowheads="1"/>
          </p:cNvSpPr>
          <p:nvPr/>
        </p:nvSpPr>
        <p:spPr bwMode="auto">
          <a:xfrm>
            <a:off x="4510089" y="2384425"/>
            <a:ext cx="3719512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大豆  豆包  红豆</a:t>
            </a:r>
          </a:p>
        </p:txBody>
      </p:sp>
      <p:grpSp>
        <p:nvGrpSpPr>
          <p:cNvPr id="35846" name="组合 23"/>
          <p:cNvGrpSpPr/>
          <p:nvPr/>
        </p:nvGrpSpPr>
        <p:grpSpPr bwMode="auto">
          <a:xfrm>
            <a:off x="641351" y="1071564"/>
            <a:ext cx="2079625" cy="1968500"/>
            <a:chOff x="379999" y="1753368"/>
            <a:chExt cx="4320000" cy="4320000"/>
          </a:xfrm>
        </p:grpSpPr>
        <p:sp>
          <p:nvSpPr>
            <p:cNvPr id="7" name="矩形 6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cxnSp>
          <p:nvCxnSpPr>
            <p:cNvPr id="8" name="直接连接符 7"/>
            <p:cNvCxnSpPr>
              <a:stCxn id="7" idx="1"/>
              <a:endCxn id="7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7" idx="0"/>
              <a:endCxn id="7" idx="2"/>
            </p:cNvCxnSpPr>
            <p:nvPr/>
          </p:nvCxnSpPr>
          <p:spPr>
            <a:xfrm>
              <a:off x="2540000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25"/>
          <p:cNvSpPr txBox="1">
            <a:spLocks noChangeArrowheads="1"/>
          </p:cNvSpPr>
          <p:nvPr/>
        </p:nvSpPr>
        <p:spPr bwMode="auto">
          <a:xfrm>
            <a:off x="811214" y="950914"/>
            <a:ext cx="2479675" cy="206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豆</a:t>
            </a:r>
          </a:p>
        </p:txBody>
      </p:sp>
      <p:sp>
        <p:nvSpPr>
          <p:cNvPr id="11" name="文本框 9"/>
          <p:cNvSpPr txBox="1">
            <a:spLocks noChangeArrowheads="1"/>
          </p:cNvSpPr>
          <p:nvPr/>
        </p:nvSpPr>
        <p:spPr bwMode="auto">
          <a:xfrm>
            <a:off x="4568825" y="3462338"/>
            <a:ext cx="54006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这些豌豆很好吃。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262314" y="3416300"/>
            <a:ext cx="1292662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  <a:endParaRPr lang="zh-CN" altLang="en-US" sz="3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850" name="AutoShape 4" descr="https://icweiliimg1.pstatp.com/weili/bl/57429459422287668.jpg"/>
          <p:cNvSpPr>
            <a:spLocks noChangeAspect="1" noChangeArrowheads="1"/>
          </p:cNvSpPr>
          <p:nvPr/>
        </p:nvSpPr>
        <p:spPr bwMode="auto">
          <a:xfrm>
            <a:off x="155576" y="-136525"/>
            <a:ext cx="29845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GB Pinyinok-B"/>
              <a:ea typeface="楷体" panose="02010609060101010101" pitchFamily="49" charset="-122"/>
            </a:endParaRPr>
          </a:p>
        </p:txBody>
      </p:sp>
      <p:pic>
        <p:nvPicPr>
          <p:cNvPr id="35857" name="Picture 17" descr="http://image.tupian114.com/20150321/09360218.jpg.238.jpg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437" y="3416301"/>
            <a:ext cx="2327453" cy="145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6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0701" y="1066295"/>
            <a:ext cx="46196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5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5" grpId="0" autoUpdateAnimBg="0"/>
      <p:bldP spid="10" grpId="0" autoUpdateAnimBg="0"/>
      <p:bldP spid="11" grpId="0" autoUpdateAnimBg="0"/>
      <p:bldP spid="15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479425" y="555625"/>
            <a:ext cx="167738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认识新偏旁</a:t>
            </a:r>
          </a:p>
        </p:txBody>
      </p:sp>
      <p:pic>
        <p:nvPicPr>
          <p:cNvPr id="23555" name="Picture 2" descr="C:\DOCUME~1\ADMINI~1\LOCALS~1\Temp\360zip$Temp\360$10\女1说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3364" y="322264"/>
            <a:ext cx="75565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19"/>
          <p:cNvSpPr txBox="1"/>
          <p:nvPr/>
        </p:nvSpPr>
        <p:spPr>
          <a:xfrm>
            <a:off x="1690688" y="1266826"/>
            <a:ext cx="790575" cy="6232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 cmpd="tri">
            <a:solidFill>
              <a:schemeClr val="accent1">
                <a:lumMod val="40000"/>
                <a:lumOff val="60000"/>
              </a:schemeClr>
            </a:solidFill>
            <a:bevel/>
          </a:ln>
          <a:effectLst/>
        </p:spPr>
        <p:txBody>
          <a:bodyPr lIns="68580" tIns="34290" rIns="68580" bIns="3429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端</a:t>
            </a:r>
          </a:p>
        </p:txBody>
      </p:sp>
      <p:sp>
        <p:nvSpPr>
          <p:cNvPr id="10" name="矩形 9"/>
          <p:cNvSpPr/>
          <p:nvPr/>
        </p:nvSpPr>
        <p:spPr>
          <a:xfrm>
            <a:off x="212725" y="2282826"/>
            <a:ext cx="3728425" cy="4385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偏旁是</a:t>
            </a:r>
            <a:r>
              <a:rPr lang="en-US" altLang="zh-CN" sz="2400" dirty="0">
                <a:solidFill>
                  <a:srgbClr val="000000"/>
                </a:solidFill>
                <a:ea typeface="微软雅黑" panose="020B0503020204020204" charset="-122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立</a:t>
            </a:r>
            <a:r>
              <a:rPr lang="en-US" altLang="zh-CN" sz="2400" dirty="0">
                <a:solidFill>
                  <a:srgbClr val="000000"/>
                </a:solidFill>
                <a:ea typeface="微软雅黑" panose="020B0503020204020204" charset="-122"/>
              </a:rPr>
              <a:t>”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，叫作立字旁。</a:t>
            </a:r>
          </a:p>
        </p:txBody>
      </p:sp>
      <p:sp>
        <p:nvSpPr>
          <p:cNvPr id="11" name="文本框 19"/>
          <p:cNvSpPr txBox="1"/>
          <p:nvPr/>
        </p:nvSpPr>
        <p:spPr>
          <a:xfrm>
            <a:off x="6365876" y="1266826"/>
            <a:ext cx="792163" cy="6232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 cmpd="tri">
            <a:solidFill>
              <a:schemeClr val="accent1">
                <a:lumMod val="40000"/>
                <a:lumOff val="60000"/>
              </a:schemeClr>
            </a:solidFill>
            <a:bevel/>
          </a:ln>
          <a:effectLst/>
        </p:spPr>
        <p:txBody>
          <a:bodyPr lIns="68580" tIns="34290" rIns="68580" bIns="3429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粽</a:t>
            </a:r>
          </a:p>
        </p:txBody>
      </p:sp>
      <p:sp>
        <p:nvSpPr>
          <p:cNvPr id="13" name="矩形 12"/>
          <p:cNvSpPr/>
          <p:nvPr/>
        </p:nvSpPr>
        <p:spPr>
          <a:xfrm>
            <a:off x="4683126" y="2298700"/>
            <a:ext cx="3728425" cy="4385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偏旁是</a:t>
            </a:r>
            <a:r>
              <a:rPr lang="en-US" altLang="zh-CN" sz="2400" dirty="0">
                <a:solidFill>
                  <a:srgbClr val="000000"/>
                </a:solidFill>
                <a:ea typeface="微软雅黑" panose="020B0503020204020204" charset="-122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米</a:t>
            </a:r>
            <a:r>
              <a:rPr lang="en-US" altLang="zh-CN" sz="2400" dirty="0">
                <a:solidFill>
                  <a:srgbClr val="000000"/>
                </a:solidFill>
                <a:ea typeface="微软雅黑" panose="020B0503020204020204" charset="-122"/>
              </a:rPr>
              <a:t>”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，叫作米字旁。</a:t>
            </a:r>
          </a:p>
        </p:txBody>
      </p:sp>
      <p:sp>
        <p:nvSpPr>
          <p:cNvPr id="15" name="矩形标注 14"/>
          <p:cNvSpPr/>
          <p:nvPr/>
        </p:nvSpPr>
        <p:spPr>
          <a:xfrm>
            <a:off x="4795839" y="3395664"/>
            <a:ext cx="2768600" cy="1166812"/>
          </a:xfrm>
          <a:prstGeom prst="wedgeRectCallout">
            <a:avLst>
              <a:gd name="adj1" fmla="val 73814"/>
              <a:gd name="adj2" fmla="val -4695"/>
            </a:avLst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我还知道这样的字有：粉、籽</a:t>
            </a:r>
            <a:r>
              <a:rPr lang="en-US" altLang="zh-CN" sz="2400" dirty="0">
                <a:solidFill>
                  <a:schemeClr val="bg1"/>
                </a:solidFill>
                <a:latin typeface="宋体" panose="02010600030101010101" pitchFamily="2" charset="-122"/>
              </a:rPr>
              <a:t>……</a:t>
            </a:r>
            <a:endParaRPr lang="zh-CN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356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2725" y="3573894"/>
            <a:ext cx="709572" cy="103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标注 16"/>
          <p:cNvSpPr/>
          <p:nvPr/>
        </p:nvSpPr>
        <p:spPr>
          <a:xfrm>
            <a:off x="1662114" y="3365501"/>
            <a:ext cx="2813050" cy="1166813"/>
          </a:xfrm>
          <a:prstGeom prst="wedgeRectCallout">
            <a:avLst>
              <a:gd name="adj1" fmla="val -73834"/>
              <a:gd name="adj2" fmla="val -7839"/>
            </a:avLst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我还知道这样的字有：站、章</a:t>
            </a:r>
            <a:r>
              <a:rPr lang="en-US" altLang="zh-CN" sz="2400" dirty="0">
                <a:solidFill>
                  <a:schemeClr val="bg1"/>
                </a:solidFill>
                <a:latin typeface="宋体" panose="02010600030101010101" pitchFamily="2" charset="-122"/>
              </a:rPr>
              <a:t>……</a:t>
            </a:r>
            <a:endParaRPr lang="zh-CN" alt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 bldLvl="0" animBg="1"/>
      <p:bldP spid="13" grpId="0" bldLvl="0" animBg="1"/>
      <p:bldP spid="15" grpId="0" bldLvl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"/>
          <p:cNvSpPr txBox="1">
            <a:spLocks noChangeArrowheads="1"/>
          </p:cNvSpPr>
          <p:nvPr/>
        </p:nvSpPr>
        <p:spPr bwMode="auto">
          <a:xfrm>
            <a:off x="1373910" y="3555568"/>
            <a:ext cx="755967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342900" indent="-3429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35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裹着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Wingdings" panose="05000000000000000000" pitchFamily="2" charset="2"/>
              </a:rPr>
              <a:t>：（用纸、布或其他片状物）缠绕；包扎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259610" y="4090554"/>
            <a:ext cx="7388225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造句：饺子皮中间裹着鲜嫩的馅儿。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493713" y="504826"/>
            <a:ext cx="1543050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词语解释</a:t>
            </a:r>
          </a:p>
        </p:txBody>
      </p:sp>
      <p:pic>
        <p:nvPicPr>
          <p:cNvPr id="36871" name="Picture 7" descr="http://pic.90sjimg.com/design/00/59/20/21/58d9b47fec606.png"/>
          <p:cNvPicPr>
            <a:picLocks noChangeAspect="1" noChangeArrowheads="1"/>
          </p:cNvPicPr>
          <p:nvPr/>
        </p:nvPicPr>
        <p:blipFill>
          <a:blip r:embed="rId2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5613" y="393701"/>
            <a:ext cx="3973512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47689" y="1074739"/>
            <a:ext cx="4233862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掀开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 使遮挡覆盖的东西向上或离开；揭。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36589" y="3440113"/>
            <a:ext cx="7481887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 一掀开锅盖，我就看到妈妈为我准备的香喷喷的饭菜。</a:t>
            </a:r>
          </a:p>
        </p:txBody>
      </p:sp>
      <p:pic>
        <p:nvPicPr>
          <p:cNvPr id="37894" name="Picture 6" descr="http://picm.photophoto.cn/005/021/006/0210060050.jpg"/>
          <p:cNvPicPr>
            <a:picLocks noChangeAspect="1" noChangeArrowheads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1709" y="604934"/>
            <a:ext cx="3309217" cy="272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88260" y="1866916"/>
            <a:ext cx="8367713" cy="200824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marL="266700" indent="-266700" defTabSz="342900">
              <a:lnSpc>
                <a:spcPct val="150000"/>
              </a:lnSpc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1.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认识“端、粽”等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13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个生字，会写“午、节”等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7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个生字；认识立字、米字头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2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个偏旁。 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)</a:t>
            </a:r>
            <a:endParaRPr lang="en-US" altLang="zh-CN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266700" indent="-266700" defTabSz="342900">
              <a:lnSpc>
                <a:spcPct val="150000"/>
              </a:lnSpc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2.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引导学生了解“剥开、掀开、裹着”等的含义。 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)</a:t>
            </a:r>
            <a:endParaRPr lang="en-US" altLang="zh-CN" sz="21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266700" indent="-266700" defTabSz="342900">
              <a:lnSpc>
                <a:spcPct val="150000"/>
              </a:lnSpc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3.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初步感知文意，了解课文内容。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难点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)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3695701" y="731839"/>
            <a:ext cx="2208213" cy="50323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endParaRPr lang="en-US" altLang="zh-CN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60286" y="226931"/>
            <a:ext cx="2583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436689" y="3876676"/>
            <a:ext cx="66897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造句： 他听到老师的表扬后，心里美滋滋的。</a:t>
            </a:r>
          </a:p>
        </p:txBody>
      </p:sp>
      <p:sp>
        <p:nvSpPr>
          <p:cNvPr id="38915" name="矩形 5"/>
          <p:cNvSpPr>
            <a:spLocks noChangeArrowheads="1"/>
          </p:cNvSpPr>
          <p:nvPr/>
        </p:nvSpPr>
        <p:spPr bwMode="auto">
          <a:xfrm>
            <a:off x="1355725" y="922339"/>
            <a:ext cx="4572000" cy="2654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剥开：</a:t>
            </a:r>
          </a:p>
          <a:p>
            <a:pPr eaLnBrk="1" hangingPunct="1"/>
            <a:endParaRPr lang="en-US" altLang="zh-CN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/>
            <a:endParaRPr lang="en-US" altLang="zh-CN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清香：</a:t>
            </a:r>
          </a:p>
          <a:p>
            <a:pPr eaLnBrk="1" hangingPunct="1"/>
            <a:endParaRPr lang="en-US" altLang="zh-CN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/>
            <a:endParaRPr lang="en-US" altLang="zh-CN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美滋滋：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498726" y="3143251"/>
            <a:ext cx="602297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形容很高兴或很得意的样子。</a:t>
            </a:r>
            <a:endParaRPr lang="en-US" altLang="zh-CN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198689" y="904876"/>
            <a:ext cx="3856037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去掉表面的皮或壳。</a:t>
            </a:r>
            <a:endParaRPr lang="en-US" altLang="zh-CN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341439" y="1417639"/>
            <a:ext cx="66897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造句： 我剥开橘子的外皮，几口就把果肉吃了。</a:t>
            </a:r>
            <a:endParaRPr lang="en-US" altLang="zh-CN" sz="24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246314" y="2008189"/>
            <a:ext cx="357187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清淡的香味。</a:t>
            </a:r>
            <a:endParaRPr lang="en-US" altLang="zh-CN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404939" y="2533651"/>
            <a:ext cx="554831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造句： 晨风吹来野花的清香。</a:t>
            </a:r>
            <a:endParaRPr lang="en-US" altLang="zh-CN" sz="24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文本框 12"/>
          <p:cNvSpPr txBox="1">
            <a:spLocks noChangeArrowheads="1"/>
          </p:cNvSpPr>
          <p:nvPr/>
        </p:nvSpPr>
        <p:spPr bwMode="auto">
          <a:xfrm>
            <a:off x="241935" y="549116"/>
            <a:ext cx="7714298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初读课文，想一想端午节外婆包什么？这个传统习俗为了纪念谁？</a:t>
            </a:r>
          </a:p>
        </p:txBody>
      </p:sp>
      <p:sp>
        <p:nvSpPr>
          <p:cNvPr id="10" name="文本框 19"/>
          <p:cNvSpPr txBox="1"/>
          <p:nvPr/>
        </p:nvSpPr>
        <p:spPr>
          <a:xfrm>
            <a:off x="1451698" y="1418071"/>
            <a:ext cx="1355725" cy="623248"/>
          </a:xfrm>
          <a:prstGeom prst="rect">
            <a:avLst/>
          </a:prstGeom>
          <a:solidFill>
            <a:srgbClr val="E04236"/>
          </a:solidFill>
          <a:ln w="3175" cmpd="tri">
            <a:solidFill>
              <a:srgbClr val="E04236"/>
            </a:solidFill>
            <a:bevel/>
          </a:ln>
          <a:effectLst/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包粽子</a:t>
            </a:r>
            <a:endParaRPr lang="en-US" altLang="zh-CN" sz="24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9"/>
          <p:cNvSpPr txBox="1"/>
          <p:nvPr/>
        </p:nvSpPr>
        <p:spPr>
          <a:xfrm>
            <a:off x="4998173" y="1422834"/>
            <a:ext cx="1355725" cy="623248"/>
          </a:xfrm>
          <a:prstGeom prst="rect">
            <a:avLst/>
          </a:prstGeom>
          <a:solidFill>
            <a:srgbClr val="E04236"/>
          </a:solidFill>
          <a:ln w="3175" cmpd="tri">
            <a:solidFill>
              <a:srgbClr val="E04236"/>
            </a:solidFill>
            <a:bevel/>
          </a:ln>
          <a:effectLst/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屈原</a:t>
            </a:r>
            <a:endParaRPr lang="en-US" altLang="zh-CN" sz="24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9952" name="Picture 16" descr="http://uploads.5068.com/allimg/1801/165-1P124095S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892" y="2551510"/>
            <a:ext cx="2715593" cy="2281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4" name="Picture 18" descr="http://img.88tph.com/production/20171229/12418252-1.jpg!/watermark/url/L3BhdGgvbG9nby5wbmc/align/cent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0384" y="2302309"/>
            <a:ext cx="1695450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1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矩形 3"/>
          <p:cNvSpPr>
            <a:spLocks noChangeArrowheads="1"/>
          </p:cNvSpPr>
          <p:nvPr/>
        </p:nvSpPr>
        <p:spPr bwMode="auto">
          <a:xfrm>
            <a:off x="534989" y="825501"/>
            <a:ext cx="791051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一、我会给画横线的字写上正确的读音。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TextBox 28"/>
          <p:cNvSpPr txBox="1">
            <a:spLocks noChangeArrowheads="1"/>
          </p:cNvSpPr>
          <p:nvPr/>
        </p:nvSpPr>
        <p:spPr bwMode="auto">
          <a:xfrm>
            <a:off x="876301" y="1876426"/>
            <a:ext cx="2624138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u="sng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鲜</a:t>
            </a:r>
            <a:r>
              <a:rPr lang="zh-CN" altLang="en-US" sz="2400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肉（          ）</a:t>
            </a:r>
          </a:p>
        </p:txBody>
      </p:sp>
      <p:sp>
        <p:nvSpPr>
          <p:cNvPr id="9" name="TextBox 30"/>
          <p:cNvSpPr txBox="1">
            <a:spLocks noChangeArrowheads="1"/>
          </p:cNvSpPr>
          <p:nvPr/>
        </p:nvSpPr>
        <p:spPr bwMode="auto">
          <a:xfrm>
            <a:off x="5140326" y="1930401"/>
            <a:ext cx="2757488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u="sng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粽</a:t>
            </a:r>
            <a:r>
              <a:rPr lang="zh-CN" altLang="en-US" sz="2400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子 （         ）</a:t>
            </a:r>
          </a:p>
        </p:txBody>
      </p:sp>
      <p:sp>
        <p:nvSpPr>
          <p:cNvPr id="11" name="TextBox 35"/>
          <p:cNvSpPr txBox="1">
            <a:spLocks noChangeArrowheads="1"/>
          </p:cNvSpPr>
          <p:nvPr/>
        </p:nvSpPr>
        <p:spPr bwMode="auto">
          <a:xfrm>
            <a:off x="876300" y="3019426"/>
            <a:ext cx="2876550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u="sng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知</a:t>
            </a:r>
            <a:r>
              <a:rPr lang="zh-CN" altLang="en-US" sz="2400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道 （           ）</a:t>
            </a:r>
          </a:p>
        </p:txBody>
      </p:sp>
      <p:sp>
        <p:nvSpPr>
          <p:cNvPr id="13" name="TextBox 37"/>
          <p:cNvSpPr txBox="1">
            <a:spLocks noChangeArrowheads="1"/>
          </p:cNvSpPr>
          <p:nvPr/>
        </p:nvSpPr>
        <p:spPr bwMode="auto">
          <a:xfrm>
            <a:off x="5140326" y="3073401"/>
            <a:ext cx="2868613" cy="4385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红</a:t>
            </a:r>
            <a:r>
              <a:rPr lang="zh-CN" altLang="en-US" sz="2400" u="sng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豆 </a:t>
            </a:r>
            <a:r>
              <a:rPr lang="zh-CN" altLang="en-US" sz="2400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微软雅黑" panose="020B0503020204020204" charset="-122"/>
                <a:ea typeface="微软雅黑" panose="020B0503020204020204" charset="-122"/>
              </a:rPr>
              <a:t>（         ）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978026" y="1930401"/>
            <a:ext cx="17748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 err="1">
                <a:solidFill>
                  <a:srgbClr val="E04236"/>
                </a:solidFill>
                <a:latin typeface="Pinyin Adjust" panose="02000500000000000000" pitchFamily="2" charset="0"/>
                <a:ea typeface="GB Pinyinok-B"/>
                <a:cs typeface="GB Pinyinok-B"/>
              </a:rPr>
              <a:t>xiān</a:t>
            </a:r>
            <a:endParaRPr lang="zh-CN" altLang="en-US" sz="2400" b="1" dirty="0">
              <a:solidFill>
                <a:srgbClr val="E04236"/>
              </a:solidFill>
              <a:latin typeface="Pinyin Adjust" panose="02000500000000000000" pitchFamily="2" charset="0"/>
              <a:ea typeface="GB Pinyinok-B"/>
              <a:cs typeface="GB Pinyinok-B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261101" y="1973668"/>
            <a:ext cx="1227138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E04236"/>
                </a:solidFill>
                <a:latin typeface="Pinyin Adjust" panose="02000500000000000000" pitchFamily="2" charset="0"/>
                <a:ea typeface="GB Pinyinok-B"/>
                <a:cs typeface="GB Pinyinok-B"/>
              </a:rPr>
              <a:t>zòn</a:t>
            </a:r>
            <a:r>
              <a:rPr lang="en-US" altLang="zh-CN" sz="2400" b="1">
                <a:solidFill>
                  <a:srgbClr val="E04236"/>
                </a:solidFill>
                <a:latin typeface="Pinyin Adjust" panose="02000500000000000000" pitchFamily="2" charset="0"/>
              </a:rPr>
              <a:t>g</a:t>
            </a:r>
            <a:endParaRPr lang="zh-CN" altLang="en-US" sz="2400" b="1">
              <a:solidFill>
                <a:srgbClr val="E04236"/>
              </a:solidFill>
              <a:latin typeface="Pinyin Adjust" panose="02000500000000000000" pitchFamily="2" charset="0"/>
              <a:ea typeface="GB Pinyinok-B"/>
              <a:cs typeface="GB Pinyinok-B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283326" y="3100793"/>
            <a:ext cx="1614488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E04236"/>
                </a:solidFill>
                <a:latin typeface="Pinyin Adjust" panose="02000500000000000000" pitchFamily="2" charset="0"/>
                <a:ea typeface="GB Pinyinok-B"/>
                <a:cs typeface="GB Pinyinok-B"/>
              </a:rPr>
              <a:t>dòu</a:t>
            </a:r>
            <a:endParaRPr lang="zh-CN" altLang="en-US" sz="2400" b="1">
              <a:solidFill>
                <a:srgbClr val="E04236"/>
              </a:solidFill>
              <a:latin typeface="Pinyin Adjust" panose="02000500000000000000" pitchFamily="2" charset="0"/>
              <a:ea typeface="GB Pinyinok-B"/>
              <a:cs typeface="GB Pinyinok-B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126962" y="3073400"/>
            <a:ext cx="1798638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 err="1">
                <a:solidFill>
                  <a:srgbClr val="E04236"/>
                </a:solidFill>
                <a:latin typeface="Pinyin Adjust" panose="02000500000000000000" pitchFamily="2" charset="0"/>
                <a:ea typeface="GB Pinyinok-B"/>
                <a:cs typeface="GB Pinyinok-B"/>
              </a:rPr>
              <a:t>zhī</a:t>
            </a:r>
            <a:endParaRPr lang="zh-CN" altLang="en-US" sz="2400" b="1" dirty="0">
              <a:solidFill>
                <a:srgbClr val="E04236"/>
              </a:solidFill>
              <a:latin typeface="Pinyin Adjust" panose="02000500000000000000" pitchFamily="2" charset="0"/>
              <a:ea typeface="GB Pinyinok-B"/>
              <a:cs typeface="GB Pinyinok-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33489" y="2128839"/>
            <a:ext cx="2990242" cy="43858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           ）的箬竹叶</a:t>
            </a:r>
          </a:p>
        </p:txBody>
      </p:sp>
      <p:sp>
        <p:nvSpPr>
          <p:cNvPr id="5" name="矩形 4"/>
          <p:cNvSpPr/>
          <p:nvPr/>
        </p:nvSpPr>
        <p:spPr>
          <a:xfrm>
            <a:off x="1217614" y="3328989"/>
            <a:ext cx="2682465" cy="4385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           ）的糯米</a:t>
            </a:r>
            <a:endParaRPr lang="zh-CN" altLang="en-US" sz="15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1988" name="TextBox 9"/>
          <p:cNvSpPr txBox="1">
            <a:spLocks noChangeArrowheads="1"/>
          </p:cNvSpPr>
          <p:nvPr/>
        </p:nvSpPr>
        <p:spPr bwMode="auto">
          <a:xfrm>
            <a:off x="1093788" y="817996"/>
            <a:ext cx="805021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二、根据课文内容填一填。</a:t>
            </a:r>
          </a:p>
        </p:txBody>
      </p:sp>
      <p:sp>
        <p:nvSpPr>
          <p:cNvPr id="10" name="矩形 9"/>
          <p:cNvSpPr/>
          <p:nvPr/>
        </p:nvSpPr>
        <p:spPr>
          <a:xfrm>
            <a:off x="5218114" y="3335339"/>
            <a:ext cx="2374688" cy="4385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           ）的枣</a:t>
            </a:r>
            <a:endParaRPr lang="zh-CN" altLang="en-US" sz="15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712913" y="3322639"/>
            <a:ext cx="1219200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白白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712913" y="2122489"/>
            <a:ext cx="1219200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青青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702300" y="3313114"/>
            <a:ext cx="1219200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红红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10" grpId="0" bldLvl="0" animBg="1"/>
      <p:bldP spid="11" grpId="0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20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282701" y="3540981"/>
            <a:ext cx="6821488" cy="80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你知道在端午节这个传统节日里，人们都会吃什么吗？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128799" y="4246549"/>
            <a:ext cx="1497012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粽子</a:t>
            </a:r>
          </a:p>
        </p:txBody>
      </p:sp>
      <p:pic>
        <p:nvPicPr>
          <p:cNvPr id="21509" name="Picture 5" descr="http://pic3.nipic.com/20090521/1147613_195013013_2.jpg"/>
          <p:cNvPicPr>
            <a:picLocks noChangeAspect="1" noChangeArrowheads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1658" y="427845"/>
            <a:ext cx="3801845" cy="2851384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63117" y="1540518"/>
            <a:ext cx="5759450" cy="2469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屠再华  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笔名杜鹃花。主要作品：散文集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常有灯为伴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》《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娃娃闹海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等，童话集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卖花小鹿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等。</a:t>
            </a:r>
          </a:p>
        </p:txBody>
      </p:sp>
      <p:pic>
        <p:nvPicPr>
          <p:cNvPr id="22532" name="Picture 4" descr="http://a2.att.hudong.com/55/69/163000005604041273746999123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456"/>
          <a:stretch>
            <a:fillRect/>
          </a:stretch>
        </p:blipFill>
        <p:spPr bwMode="auto">
          <a:xfrm>
            <a:off x="6393202" y="451751"/>
            <a:ext cx="2255853" cy="2291092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203326" y="1846263"/>
            <a:ext cx="108267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Pinyin Adjust" panose="02000500000000000000" pitchFamily="2" charset="0"/>
              </a:rPr>
              <a:t>duān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268538" y="1857376"/>
            <a:ext cx="98107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Pinyin Adjust" panose="02000500000000000000" pitchFamily="2" charset="0"/>
              </a:rPr>
              <a:t>zòng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417889" y="1868489"/>
            <a:ext cx="70167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Pinyin Adjust" panose="02000500000000000000" pitchFamily="2" charset="0"/>
              </a:rPr>
              <a:t>jié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416425" y="1839914"/>
            <a:ext cx="1227138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Pinyin Adjust" panose="02000500000000000000" pitchFamily="2" charset="0"/>
              </a:rPr>
              <a:t>zǒng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562601" y="1858964"/>
            <a:ext cx="8096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Pinyin Adjust" panose="02000500000000000000" pitchFamily="2" charset="0"/>
              </a:rPr>
              <a:t>mǐ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511426" y="3095626"/>
            <a:ext cx="128746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Pinyin Adjust" panose="02000500000000000000" pitchFamily="2" charset="0"/>
              </a:rPr>
              <a:t>ròu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754564" y="3109914"/>
            <a:ext cx="93027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Pinyin Adjust" panose="02000500000000000000" pitchFamily="2" charset="0"/>
              </a:rPr>
              <a:t>zhī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5886451" y="3109914"/>
            <a:ext cx="70167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Pinyin Adjust" panose="02000500000000000000" pitchFamily="2" charset="0"/>
              </a:rPr>
              <a:t>jù</a:t>
            </a:r>
            <a:endParaRPr lang="en-US" altLang="zh-CN" sz="2400" b="1">
              <a:solidFill>
                <a:srgbClr val="2F5597"/>
              </a:solidFill>
              <a:latin typeface="Pinyin Adjust" panose="02000500000000000000" pitchFamily="2" charset="0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376988" y="1873251"/>
            <a:ext cx="11906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Pinyin Adjust" panose="02000500000000000000" pitchFamily="2" charset="0"/>
              </a:rPr>
              <a:t>jiān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676650" y="3109914"/>
            <a:ext cx="750888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Pinyin Adjust" panose="02000500000000000000" pitchFamily="2" charset="0"/>
              </a:rPr>
              <a:t>dài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753226" y="3138489"/>
            <a:ext cx="98901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Pinyin Adjust" panose="02000500000000000000" pitchFamily="2" charset="0"/>
              </a:rPr>
              <a:t>niàn</a:t>
            </a:r>
          </a:p>
        </p:txBody>
      </p:sp>
      <p:sp>
        <p:nvSpPr>
          <p:cNvPr id="24590" name="TextBox 21"/>
          <p:cNvSpPr txBox="1">
            <a:spLocks noChangeArrowheads="1"/>
          </p:cNvSpPr>
          <p:nvPr/>
        </p:nvSpPr>
        <p:spPr bwMode="auto">
          <a:xfrm>
            <a:off x="1314101" y="2314575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端</a:t>
            </a:r>
          </a:p>
        </p:txBody>
      </p:sp>
      <p:sp>
        <p:nvSpPr>
          <p:cNvPr id="24591" name="TextBox 22"/>
          <p:cNvSpPr txBox="1">
            <a:spLocks noChangeArrowheads="1"/>
          </p:cNvSpPr>
          <p:nvPr/>
        </p:nvSpPr>
        <p:spPr bwMode="auto">
          <a:xfrm>
            <a:off x="2397570" y="2322513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粽</a:t>
            </a:r>
          </a:p>
        </p:txBody>
      </p:sp>
      <p:sp>
        <p:nvSpPr>
          <p:cNvPr id="24592" name="TextBox 23"/>
          <p:cNvSpPr txBox="1">
            <a:spLocks noChangeArrowheads="1"/>
          </p:cNvSpPr>
          <p:nvPr/>
        </p:nvSpPr>
        <p:spPr bwMode="auto">
          <a:xfrm>
            <a:off x="3441351" y="2349500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</a:t>
            </a:r>
          </a:p>
        </p:txBody>
      </p:sp>
      <p:sp>
        <p:nvSpPr>
          <p:cNvPr id="24593" name="TextBox 24"/>
          <p:cNvSpPr txBox="1">
            <a:spLocks noChangeArrowheads="1"/>
          </p:cNvSpPr>
          <p:nvPr/>
        </p:nvSpPr>
        <p:spPr bwMode="auto">
          <a:xfrm>
            <a:off x="4512120" y="2324100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</a:t>
            </a:r>
          </a:p>
        </p:txBody>
      </p:sp>
      <p:sp>
        <p:nvSpPr>
          <p:cNvPr id="24594" name="TextBox 25"/>
          <p:cNvSpPr txBox="1">
            <a:spLocks noChangeArrowheads="1"/>
          </p:cNvSpPr>
          <p:nvPr/>
        </p:nvSpPr>
        <p:spPr bwMode="auto">
          <a:xfrm>
            <a:off x="5553520" y="2332038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</a:p>
        </p:txBody>
      </p:sp>
      <p:sp>
        <p:nvSpPr>
          <p:cNvPr id="24595" name="TextBox 26"/>
          <p:cNvSpPr txBox="1">
            <a:spLocks noChangeArrowheads="1"/>
          </p:cNvSpPr>
          <p:nvPr/>
        </p:nvSpPr>
        <p:spPr bwMode="auto">
          <a:xfrm>
            <a:off x="6468714" y="2347913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间</a:t>
            </a:r>
          </a:p>
        </p:txBody>
      </p:sp>
      <p:sp>
        <p:nvSpPr>
          <p:cNvPr id="24596" name="TextBox 27"/>
          <p:cNvSpPr txBox="1">
            <a:spLocks noChangeArrowheads="1"/>
          </p:cNvSpPr>
          <p:nvPr/>
        </p:nvSpPr>
        <p:spPr bwMode="auto">
          <a:xfrm>
            <a:off x="2555526" y="3498850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肉</a:t>
            </a:r>
          </a:p>
        </p:txBody>
      </p:sp>
      <p:sp>
        <p:nvSpPr>
          <p:cNvPr id="24597" name="TextBox 28"/>
          <p:cNvSpPr txBox="1">
            <a:spLocks noChangeArrowheads="1"/>
          </p:cNvSpPr>
          <p:nvPr/>
        </p:nvSpPr>
        <p:spPr bwMode="auto">
          <a:xfrm>
            <a:off x="3709639" y="3509963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带</a:t>
            </a:r>
          </a:p>
        </p:txBody>
      </p:sp>
      <p:sp>
        <p:nvSpPr>
          <p:cNvPr id="24598" name="TextBox 29"/>
          <p:cNvSpPr txBox="1">
            <a:spLocks noChangeArrowheads="1"/>
          </p:cNvSpPr>
          <p:nvPr/>
        </p:nvSpPr>
        <p:spPr bwMode="auto">
          <a:xfrm>
            <a:off x="4786757" y="3509963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</a:t>
            </a:r>
          </a:p>
        </p:txBody>
      </p:sp>
      <p:sp>
        <p:nvSpPr>
          <p:cNvPr id="24599" name="TextBox 30"/>
          <p:cNvSpPr txBox="1">
            <a:spLocks noChangeArrowheads="1"/>
          </p:cNvSpPr>
          <p:nvPr/>
        </p:nvSpPr>
        <p:spPr bwMode="auto">
          <a:xfrm>
            <a:off x="5851176" y="3514725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据</a:t>
            </a:r>
          </a:p>
        </p:txBody>
      </p:sp>
      <p:sp>
        <p:nvSpPr>
          <p:cNvPr id="24600" name="TextBox 31"/>
          <p:cNvSpPr txBox="1">
            <a:spLocks noChangeArrowheads="1"/>
          </p:cNvSpPr>
          <p:nvPr/>
        </p:nvSpPr>
        <p:spPr bwMode="auto">
          <a:xfrm>
            <a:off x="6828025" y="3529444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念</a:t>
            </a:r>
          </a:p>
        </p:txBody>
      </p:sp>
      <p:sp>
        <p:nvSpPr>
          <p:cNvPr id="24601" name="TextBox 34"/>
          <p:cNvSpPr txBox="1">
            <a:spLocks noChangeArrowheads="1"/>
          </p:cNvSpPr>
          <p:nvPr/>
        </p:nvSpPr>
        <p:spPr bwMode="auto">
          <a:xfrm>
            <a:off x="1428824" y="3498850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豆</a:t>
            </a: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1398434" y="3109914"/>
            <a:ext cx="857250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Pinyin Adjust" panose="02000500000000000000" pitchFamily="2" charset="0"/>
              </a:rPr>
              <a:t>dòu</a:t>
            </a:r>
          </a:p>
        </p:txBody>
      </p:sp>
      <p:sp>
        <p:nvSpPr>
          <p:cNvPr id="24603" name="TextBox 37"/>
          <p:cNvSpPr txBox="1">
            <a:spLocks noChangeArrowheads="1"/>
          </p:cNvSpPr>
          <p:nvPr/>
        </p:nvSpPr>
        <p:spPr bwMode="auto">
          <a:xfrm>
            <a:off x="7305326" y="2330450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7253289" y="1873251"/>
            <a:ext cx="58896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Pinyin Adjust" panose="02000500000000000000" pitchFamily="2" charset="0"/>
              </a:rPr>
              <a:t>fēn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695701" y="731839"/>
            <a:ext cx="2208213" cy="50323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  <a:endParaRPr lang="en-US" altLang="zh-CN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37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57289" y="1204914"/>
            <a:ext cx="71558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5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粽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23875" y="1966913"/>
            <a:ext cx="3188614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加一加：米</a:t>
            </a:r>
            <a:r>
              <a:rPr lang="en-US" altLang="zh-CN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+</a:t>
            </a:r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宗</a:t>
            </a:r>
            <a:r>
              <a:rPr lang="en-US" altLang="zh-CN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=</a:t>
            </a:r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粽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57289" y="2849564"/>
            <a:ext cx="71558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5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总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23875" y="3756025"/>
            <a:ext cx="3733234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字谜：八口人一条心。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01639" y="2701925"/>
            <a:ext cx="6370637" cy="127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圆角矩形 12"/>
          <p:cNvSpPr/>
          <p:nvPr/>
        </p:nvSpPr>
        <p:spPr>
          <a:xfrm>
            <a:off x="493713" y="504826"/>
            <a:ext cx="1543050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识字方法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144964" y="3751263"/>
            <a:ext cx="2866410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组词：总是  总理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2489" y="984286"/>
            <a:ext cx="4052513" cy="1362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5" grpId="0" autoUpdateAnimBg="0"/>
      <p:bldP spid="10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23875" y="1966913"/>
            <a:ext cx="4452180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巧记：“内”里有“人”。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57289" y="2849564"/>
            <a:ext cx="71558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5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念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23874" y="3756025"/>
            <a:ext cx="3014287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字谜：今天有心。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628650" y="2698751"/>
            <a:ext cx="6870700" cy="15875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089026" y="1004889"/>
            <a:ext cx="71558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5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肉</a:t>
            </a:r>
          </a:p>
        </p:txBody>
      </p:sp>
      <p:pic>
        <p:nvPicPr>
          <p:cNvPr id="26634" name="Picture 10" descr="https://image-qzone.mamaquan.mama.cn/upload/2017/10/11/ef379c06b67c436db9ea71fb27c065fe_w300X234_w196X15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0289" y="672380"/>
            <a:ext cx="2773363" cy="1891433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26636" name="Picture 12" descr="http://pic.90sjimg.com/design/00/14/27/32/594261ca32d61.png"/>
          <p:cNvPicPr>
            <a:picLocks noChangeAspect="1" noChangeArrowheads="1"/>
          </p:cNvPicPr>
          <p:nvPr/>
        </p:nvPicPr>
        <p:blipFill>
          <a:blip r:embed="rId3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3638" y="2946373"/>
            <a:ext cx="2077317" cy="1956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  <p:bldP spid="1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661026" y="1573214"/>
            <a:ext cx="71558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5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间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082675" y="3716339"/>
            <a:ext cx="6846888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会意字，表示从两扇门缝隙中看到月亮。</a:t>
            </a:r>
          </a:p>
        </p:txBody>
      </p:sp>
      <p:sp>
        <p:nvSpPr>
          <p:cNvPr id="12" name="右箭头 11"/>
          <p:cNvSpPr/>
          <p:nvPr/>
        </p:nvSpPr>
        <p:spPr>
          <a:xfrm>
            <a:off x="4805364" y="1789113"/>
            <a:ext cx="417512" cy="393700"/>
          </a:xfrm>
          <a:prstGeom prst="rightArrow">
            <a:avLst/>
          </a:prstGeom>
          <a:solidFill>
            <a:srgbClr val="E0423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 dirty="0">
              <a:solidFill>
                <a:srgbClr val="FF0000"/>
              </a:solidFill>
            </a:endParaRPr>
          </a:p>
        </p:txBody>
      </p:sp>
      <p:pic>
        <p:nvPicPr>
          <p:cNvPr id="27653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650" y="482600"/>
            <a:ext cx="3562350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1" grpId="0"/>
      <p:bldP spid="12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77"/>
          <p:cNvGrpSpPr/>
          <p:nvPr/>
        </p:nvGrpSpPr>
        <p:grpSpPr bwMode="auto">
          <a:xfrm>
            <a:off x="2481264" y="2271714"/>
            <a:ext cx="749300" cy="749300"/>
            <a:chOff x="714348" y="428604"/>
            <a:chExt cx="1000132" cy="1000926"/>
          </a:xfrm>
        </p:grpSpPr>
        <p:sp>
          <p:nvSpPr>
            <p:cNvPr id="3" name="矩形 2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b="1">
                <a:solidFill>
                  <a:srgbClr val="E04236"/>
                </a:solidFill>
              </a:endParaRPr>
            </a:p>
          </p:txBody>
        </p:sp>
        <p:cxnSp>
          <p:nvCxnSpPr>
            <p:cNvPr id="4" name="直接连接符 3"/>
            <p:cNvCxnSpPr>
              <a:stCxn id="3" idx="0"/>
              <a:endCxn id="3" idx="2"/>
            </p:cNvCxnSpPr>
            <p:nvPr/>
          </p:nvCxnSpPr>
          <p:spPr>
            <a:xfrm rot="16200000" flipH="1">
              <a:off x="713951" y="926947"/>
              <a:ext cx="1000926" cy="423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3" idx="1"/>
              <a:endCxn id="3" idx="3"/>
            </p:cNvCxnSpPr>
            <p:nvPr/>
          </p:nvCxnSpPr>
          <p:spPr>
            <a:xfrm rot="10800000" flipH="1">
              <a:off x="714348" y="929067"/>
              <a:ext cx="1000132" cy="2120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675" name="组合 81"/>
          <p:cNvGrpSpPr/>
          <p:nvPr/>
        </p:nvGrpSpPr>
        <p:grpSpPr bwMode="auto">
          <a:xfrm>
            <a:off x="3392488" y="2282825"/>
            <a:ext cx="749300" cy="750888"/>
            <a:chOff x="714348" y="428604"/>
            <a:chExt cx="1000132" cy="1000926"/>
          </a:xfrm>
        </p:grpSpPr>
        <p:sp>
          <p:nvSpPr>
            <p:cNvPr id="7" name="矩形 6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b="1">
                <a:solidFill>
                  <a:srgbClr val="E04236"/>
                </a:solidFill>
              </a:endParaRPr>
            </a:p>
          </p:txBody>
        </p:sp>
        <p:cxnSp>
          <p:nvCxnSpPr>
            <p:cNvPr id="8" name="直接连接符 7"/>
            <p:cNvCxnSpPr>
              <a:stCxn id="7" idx="0"/>
              <a:endCxn id="7" idx="2"/>
            </p:cNvCxnSpPr>
            <p:nvPr/>
          </p:nvCxnSpPr>
          <p:spPr>
            <a:xfrm rot="16200000" flipH="1">
              <a:off x="713951" y="926947"/>
              <a:ext cx="1000926" cy="423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7" idx="1"/>
              <a:endCxn id="7" idx="3"/>
            </p:cNvCxnSpPr>
            <p:nvPr/>
          </p:nvCxnSpPr>
          <p:spPr>
            <a:xfrm rot="10800000" flipH="1">
              <a:off x="714348" y="928009"/>
              <a:ext cx="1000132" cy="211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676" name="组合 85"/>
          <p:cNvGrpSpPr/>
          <p:nvPr/>
        </p:nvGrpSpPr>
        <p:grpSpPr bwMode="auto">
          <a:xfrm>
            <a:off x="4291014" y="2289175"/>
            <a:ext cx="749300" cy="750888"/>
            <a:chOff x="714348" y="428604"/>
            <a:chExt cx="1000132" cy="1000926"/>
          </a:xfrm>
        </p:grpSpPr>
        <p:sp>
          <p:nvSpPr>
            <p:cNvPr id="11" name="矩形 10"/>
            <p:cNvSpPr/>
            <p:nvPr/>
          </p:nvSpPr>
          <p:spPr>
            <a:xfrm>
              <a:off x="714348" y="428604"/>
              <a:ext cx="1000132" cy="99880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b="1">
                <a:solidFill>
                  <a:srgbClr val="E04236"/>
                </a:solidFill>
              </a:endParaRPr>
            </a:p>
          </p:txBody>
        </p:sp>
        <p:cxnSp>
          <p:nvCxnSpPr>
            <p:cNvPr id="12" name="直接连接符 11"/>
            <p:cNvCxnSpPr>
              <a:stCxn id="11" idx="0"/>
              <a:endCxn id="11" idx="2"/>
            </p:cNvCxnSpPr>
            <p:nvPr/>
          </p:nvCxnSpPr>
          <p:spPr>
            <a:xfrm rot="16200000" flipH="1">
              <a:off x="715009" y="928006"/>
              <a:ext cx="998809" cy="423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11" idx="1"/>
              <a:endCxn id="11" idx="3"/>
            </p:cNvCxnSpPr>
            <p:nvPr/>
          </p:nvCxnSpPr>
          <p:spPr>
            <a:xfrm rot="10800000" flipH="1">
              <a:off x="714348" y="928009"/>
              <a:ext cx="1000132" cy="211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677" name="组合 76"/>
          <p:cNvGrpSpPr/>
          <p:nvPr/>
        </p:nvGrpSpPr>
        <p:grpSpPr bwMode="auto">
          <a:xfrm>
            <a:off x="1570039" y="2271714"/>
            <a:ext cx="750887" cy="749300"/>
            <a:chOff x="714348" y="428604"/>
            <a:chExt cx="1000132" cy="1000926"/>
          </a:xfrm>
        </p:grpSpPr>
        <p:sp>
          <p:nvSpPr>
            <p:cNvPr id="15" name="矩形 14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b="1">
                <a:solidFill>
                  <a:srgbClr val="E04236"/>
                </a:solidFill>
              </a:endParaRPr>
            </a:p>
          </p:txBody>
        </p:sp>
        <p:cxnSp>
          <p:nvCxnSpPr>
            <p:cNvPr id="16" name="直接连接符 15"/>
            <p:cNvCxnSpPr>
              <a:stCxn id="15" idx="0"/>
              <a:endCxn id="15" idx="2"/>
            </p:cNvCxnSpPr>
            <p:nvPr/>
          </p:nvCxnSpPr>
          <p:spPr>
            <a:xfrm rot="16200000" flipH="1">
              <a:off x="713952" y="928009"/>
              <a:ext cx="1000926" cy="2114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5" idx="1"/>
              <a:endCxn id="15" idx="3"/>
            </p:cNvCxnSpPr>
            <p:nvPr/>
          </p:nvCxnSpPr>
          <p:spPr>
            <a:xfrm rot="10800000" flipH="1">
              <a:off x="714348" y="929067"/>
              <a:ext cx="1000132" cy="2120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64"/>
          <p:cNvSpPr txBox="1">
            <a:spLocks noChangeArrowheads="1"/>
          </p:cNvSpPr>
          <p:nvPr/>
        </p:nvSpPr>
        <p:spPr bwMode="auto">
          <a:xfrm>
            <a:off x="1593850" y="2233614"/>
            <a:ext cx="457200" cy="82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午</a:t>
            </a:r>
          </a:p>
        </p:txBody>
      </p:sp>
      <p:sp>
        <p:nvSpPr>
          <p:cNvPr id="19" name="文本框 64"/>
          <p:cNvSpPr txBox="1">
            <a:spLocks noChangeArrowheads="1"/>
          </p:cNvSpPr>
          <p:nvPr/>
        </p:nvSpPr>
        <p:spPr bwMode="auto">
          <a:xfrm>
            <a:off x="2500602" y="2259043"/>
            <a:ext cx="457200" cy="82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节</a:t>
            </a:r>
          </a:p>
        </p:txBody>
      </p:sp>
      <p:sp>
        <p:nvSpPr>
          <p:cNvPr id="20" name="文本框 64"/>
          <p:cNvSpPr txBox="1">
            <a:spLocks noChangeArrowheads="1"/>
          </p:cNvSpPr>
          <p:nvPr/>
        </p:nvSpPr>
        <p:spPr bwMode="auto">
          <a:xfrm>
            <a:off x="3413415" y="2259043"/>
            <a:ext cx="455613" cy="82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叶</a:t>
            </a:r>
          </a:p>
        </p:txBody>
      </p:sp>
      <p:sp>
        <p:nvSpPr>
          <p:cNvPr id="21" name="文本框 64"/>
          <p:cNvSpPr txBox="1">
            <a:spLocks noChangeArrowheads="1"/>
          </p:cNvSpPr>
          <p:nvPr/>
        </p:nvSpPr>
        <p:spPr bwMode="auto">
          <a:xfrm>
            <a:off x="4321465" y="2281269"/>
            <a:ext cx="455613" cy="82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</a:p>
        </p:txBody>
      </p:sp>
      <p:grpSp>
        <p:nvGrpSpPr>
          <p:cNvPr id="28682" name="组合 89"/>
          <p:cNvGrpSpPr/>
          <p:nvPr/>
        </p:nvGrpSpPr>
        <p:grpSpPr bwMode="auto">
          <a:xfrm>
            <a:off x="5213350" y="2306639"/>
            <a:ext cx="750888" cy="750887"/>
            <a:chOff x="714348" y="428604"/>
            <a:chExt cx="1000132" cy="1000926"/>
          </a:xfrm>
        </p:grpSpPr>
        <p:sp>
          <p:nvSpPr>
            <p:cNvPr id="24" name="矩形 23"/>
            <p:cNvSpPr/>
            <p:nvPr/>
          </p:nvSpPr>
          <p:spPr>
            <a:xfrm>
              <a:off x="714348" y="428604"/>
              <a:ext cx="1000132" cy="998811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b="1">
                <a:solidFill>
                  <a:srgbClr val="E04236"/>
                </a:solidFill>
              </a:endParaRPr>
            </a:p>
          </p:txBody>
        </p:sp>
        <p:cxnSp>
          <p:nvCxnSpPr>
            <p:cNvPr id="25" name="直接连接符 24"/>
            <p:cNvCxnSpPr>
              <a:stCxn id="24" idx="0"/>
              <a:endCxn id="24" idx="2"/>
            </p:cNvCxnSpPr>
            <p:nvPr/>
          </p:nvCxnSpPr>
          <p:spPr>
            <a:xfrm rot="16200000" flipH="1">
              <a:off x="715009" y="929067"/>
              <a:ext cx="998811" cy="211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stCxn id="24" idx="1"/>
              <a:endCxn id="24" idx="3"/>
            </p:cNvCxnSpPr>
            <p:nvPr/>
          </p:nvCxnSpPr>
          <p:spPr>
            <a:xfrm rot="10800000" flipH="1">
              <a:off x="714348" y="928009"/>
              <a:ext cx="1000132" cy="211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64"/>
          <p:cNvSpPr txBox="1">
            <a:spLocks noChangeArrowheads="1"/>
          </p:cNvSpPr>
          <p:nvPr/>
        </p:nvSpPr>
        <p:spPr bwMode="auto">
          <a:xfrm>
            <a:off x="5231103" y="2274919"/>
            <a:ext cx="455612" cy="82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真</a:t>
            </a:r>
          </a:p>
        </p:txBody>
      </p:sp>
      <p:grpSp>
        <p:nvGrpSpPr>
          <p:cNvPr id="28684" name="组合 93"/>
          <p:cNvGrpSpPr/>
          <p:nvPr/>
        </p:nvGrpSpPr>
        <p:grpSpPr bwMode="auto">
          <a:xfrm>
            <a:off x="6142039" y="2301875"/>
            <a:ext cx="750887" cy="750888"/>
            <a:chOff x="714348" y="428604"/>
            <a:chExt cx="1000132" cy="1000926"/>
          </a:xfrm>
        </p:grpSpPr>
        <p:sp>
          <p:nvSpPr>
            <p:cNvPr id="39" name="矩形 38"/>
            <p:cNvSpPr/>
            <p:nvPr/>
          </p:nvSpPr>
          <p:spPr>
            <a:xfrm>
              <a:off x="714348" y="428604"/>
              <a:ext cx="1000132" cy="99880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b="1">
                <a:solidFill>
                  <a:srgbClr val="E04236"/>
                </a:solidFill>
              </a:endParaRPr>
            </a:p>
          </p:txBody>
        </p:sp>
        <p:cxnSp>
          <p:nvCxnSpPr>
            <p:cNvPr id="40" name="直接连接符 39"/>
            <p:cNvCxnSpPr>
              <a:stCxn id="39" idx="0"/>
              <a:endCxn id="39" idx="2"/>
            </p:cNvCxnSpPr>
            <p:nvPr/>
          </p:nvCxnSpPr>
          <p:spPr>
            <a:xfrm rot="16200000" flipH="1">
              <a:off x="715010" y="929068"/>
              <a:ext cx="998809" cy="2114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>
              <a:stCxn id="39" idx="1"/>
              <a:endCxn id="39" idx="3"/>
            </p:cNvCxnSpPr>
            <p:nvPr/>
          </p:nvCxnSpPr>
          <p:spPr>
            <a:xfrm rot="10800000" flipH="1">
              <a:off x="714348" y="928009"/>
              <a:ext cx="1000132" cy="211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685" name="组合 97"/>
          <p:cNvGrpSpPr/>
          <p:nvPr/>
        </p:nvGrpSpPr>
        <p:grpSpPr bwMode="auto">
          <a:xfrm>
            <a:off x="7005639" y="2289176"/>
            <a:ext cx="749300" cy="752475"/>
            <a:chOff x="714348" y="428604"/>
            <a:chExt cx="1000132" cy="1000926"/>
          </a:xfrm>
        </p:grpSpPr>
        <p:sp>
          <p:nvSpPr>
            <p:cNvPr id="43" name="矩形 42"/>
            <p:cNvSpPr/>
            <p:nvPr/>
          </p:nvSpPr>
          <p:spPr>
            <a:xfrm>
              <a:off x="714348" y="428604"/>
              <a:ext cx="1000132" cy="998815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b="1">
                <a:solidFill>
                  <a:srgbClr val="E04236"/>
                </a:solidFill>
              </a:endParaRPr>
            </a:p>
          </p:txBody>
        </p:sp>
        <p:cxnSp>
          <p:nvCxnSpPr>
            <p:cNvPr id="44" name="直接连接符 43"/>
            <p:cNvCxnSpPr>
              <a:stCxn id="43" idx="0"/>
              <a:endCxn id="43" idx="2"/>
            </p:cNvCxnSpPr>
            <p:nvPr/>
          </p:nvCxnSpPr>
          <p:spPr>
            <a:xfrm rot="16200000" flipH="1">
              <a:off x="715006" y="928004"/>
              <a:ext cx="998814" cy="423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>
              <a:stCxn id="43" idx="1"/>
              <a:endCxn id="43" idx="3"/>
            </p:cNvCxnSpPr>
            <p:nvPr/>
          </p:nvCxnSpPr>
          <p:spPr>
            <a:xfrm rot="10800000" flipH="1">
              <a:off x="714348" y="929068"/>
              <a:ext cx="1000132" cy="0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64"/>
          <p:cNvSpPr txBox="1">
            <a:spLocks noChangeArrowheads="1"/>
          </p:cNvSpPr>
          <p:nvPr/>
        </p:nvSpPr>
        <p:spPr bwMode="auto">
          <a:xfrm>
            <a:off x="6177253" y="2271744"/>
            <a:ext cx="455612" cy="82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</a:p>
        </p:txBody>
      </p:sp>
      <p:sp>
        <p:nvSpPr>
          <p:cNvPr id="47" name="文本框 64"/>
          <p:cNvSpPr txBox="1">
            <a:spLocks noChangeArrowheads="1"/>
          </p:cNvSpPr>
          <p:nvPr/>
        </p:nvSpPr>
        <p:spPr bwMode="auto">
          <a:xfrm>
            <a:off x="7024978" y="2265393"/>
            <a:ext cx="455612" cy="82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豆</a:t>
            </a:r>
          </a:p>
        </p:txBody>
      </p:sp>
      <p:sp>
        <p:nvSpPr>
          <p:cNvPr id="55" name="圆角矩形 54"/>
          <p:cNvSpPr/>
          <p:nvPr/>
        </p:nvSpPr>
        <p:spPr>
          <a:xfrm>
            <a:off x="3695701" y="731839"/>
            <a:ext cx="2208213" cy="50323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7" grpId="0"/>
      <p:bldP spid="46" grpId="0"/>
      <p:bldP spid="47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楷体">
      <a:majorFont>
        <a:latin typeface="GB Pinyinok-B"/>
        <a:ea typeface="楷体"/>
        <a:cs typeface=""/>
      </a:majorFont>
      <a:minorFont>
        <a:latin typeface="GB Pinyinok-B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707</Words>
  <Application>Microsoft Office PowerPoint</Application>
  <PresentationFormat>全屏显示(16:9)</PresentationFormat>
  <Paragraphs>168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GB Pinyinok-B</vt:lpstr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Pinyin Adjust</vt:lpstr>
      <vt:lpstr>Wingdings</vt:lpstr>
      <vt:lpstr>第一PPT模板网-WWW.1PPT.COM</vt:lpstr>
      <vt:lpstr>Office Theme</vt:lpstr>
      <vt:lpstr>10.端午粽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161</cp:revision>
  <dcterms:created xsi:type="dcterms:W3CDTF">2019-01-28T06:44:00Z</dcterms:created>
  <dcterms:modified xsi:type="dcterms:W3CDTF">2021-04-16T06:10:03Z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2052-11.1.0.9145</vt:lpwstr>
  </property>
</Properties>
</file>