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notesSlides/notesSlide10.xml" ContentType="application/vnd.openxmlformats-officedocument.presentationml.notesSlide+xml"/>
  <Override PartName="/ppt/tags/tag14.xml" ContentType="application/vnd.openxmlformats-officedocument.presentationml.tags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12.xml" ContentType="application/vnd.openxmlformats-officedocument.presentationml.notesSlide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1" r:id="rId2"/>
  </p:sldMasterIdLst>
  <p:notesMasterIdLst>
    <p:notesMasterId r:id="rId26"/>
  </p:notesMasterIdLst>
  <p:sldIdLst>
    <p:sldId id="371" r:id="rId3"/>
    <p:sldId id="414" r:id="rId4"/>
    <p:sldId id="545" r:id="rId5"/>
    <p:sldId id="375" r:id="rId6"/>
    <p:sldId id="573" r:id="rId7"/>
    <p:sldId id="572" r:id="rId8"/>
    <p:sldId id="457" r:id="rId9"/>
    <p:sldId id="510" r:id="rId10"/>
    <p:sldId id="415" r:id="rId11"/>
    <p:sldId id="403" r:id="rId12"/>
    <p:sldId id="385" r:id="rId13"/>
    <p:sldId id="546" r:id="rId14"/>
    <p:sldId id="441" r:id="rId15"/>
    <p:sldId id="571" r:id="rId16"/>
    <p:sldId id="574" r:id="rId17"/>
    <p:sldId id="402" r:id="rId18"/>
    <p:sldId id="476" r:id="rId19"/>
    <p:sldId id="575" r:id="rId20"/>
    <p:sldId id="569" r:id="rId21"/>
    <p:sldId id="536" r:id="rId22"/>
    <p:sldId id="442" r:id="rId23"/>
    <p:sldId id="612" r:id="rId24"/>
    <p:sldId id="613" r:id="rId25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50">
          <p15:clr>
            <a:srgbClr val="A4A3A4"/>
          </p15:clr>
        </p15:guide>
        <p15:guide id="2" pos="289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B24F"/>
    <a:srgbClr val="F49806"/>
    <a:srgbClr val="BFE5E6"/>
    <a:srgbClr val="4972B8"/>
    <a:srgbClr val="FABC00"/>
    <a:srgbClr val="F5A361"/>
    <a:srgbClr val="E6A640"/>
    <a:srgbClr val="754209"/>
    <a:srgbClr val="5B6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1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2" y="120"/>
      </p:cViewPr>
      <p:guideLst>
        <p:guide orient="horz" pos="1850"/>
        <p:guide pos="289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CCA6-6EA6-4EEA-A4EB-59FEDC1331C9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A43CB-8CD8-481B-826F-9EA9627E8B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7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23660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1120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83574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78717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0586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0106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9572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5132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351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88593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278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078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0248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6276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6" name="矩形 5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4920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037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0126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0048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8810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8799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150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8382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4170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8397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715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ags" Target="../tags/tag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28" Type="http://schemas.openxmlformats.org/officeDocument/2006/relationships/tags" Target="../tags/tag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4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5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6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2021/4/14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7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8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806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Relationship Id="rId6" Type="http://schemas.openxmlformats.org/officeDocument/2006/relationships/image" Target="../media/image22.png"/><Relationship Id="rId5" Type="http://schemas.openxmlformats.org/officeDocument/2006/relationships/image" Target="../media/image21.GIF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4.xml"/><Relationship Id="rId5" Type="http://schemas.openxmlformats.org/officeDocument/2006/relationships/image" Target="../media/image2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8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1.xml"/><Relationship Id="rId1" Type="http://schemas.openxmlformats.org/officeDocument/2006/relationships/tags" Target="../tags/tag19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20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22.xml"/><Relationship Id="rId4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0.xml"/><Relationship Id="rId6" Type="http://schemas.openxmlformats.org/officeDocument/2006/relationships/image" Target="../media/image10.png"/><Relationship Id="rId5" Type="http://schemas.openxmlformats.org/officeDocument/2006/relationships/image" Target="../media/image9.GIF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4.png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1.xml"/><Relationship Id="rId6" Type="http://schemas.openxmlformats.org/officeDocument/2006/relationships/image" Target="../media/image13.png"/><Relationship Id="rId5" Type="http://schemas.openxmlformats.org/officeDocument/2006/relationships/image" Target="../media/image12.GIF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2.xml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567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72839" y="352439"/>
            <a:ext cx="2756535" cy="108491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夜色</a:t>
            </a:r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4005500" y="1718285"/>
            <a:ext cx="1132999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bg1"/>
                </a:solidFill>
                <a:latin typeface="华文新魏" panose="02010800040101010101" charset="-122"/>
                <a:ea typeface="华文新魏" panose="02010800040101010101" charset="-122"/>
              </a:rPr>
              <a:t>一年级下册</a:t>
            </a:r>
          </a:p>
        </p:txBody>
      </p:sp>
      <p:sp>
        <p:nvSpPr>
          <p:cNvPr id="6" name="矩形 5"/>
          <p:cNvSpPr/>
          <p:nvPr/>
        </p:nvSpPr>
        <p:spPr>
          <a:xfrm>
            <a:off x="-24" y="4525620"/>
            <a:ext cx="9144024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53466" y="782479"/>
            <a:ext cx="1722596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en-US" altLang="zh-CN" sz="33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xiào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476149" y="1282542"/>
            <a:ext cx="2043113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dist" eaLnBrk="0" hangingPunct="0"/>
            <a:r>
              <a:rPr lang="zh-CN" altLang="en-US" sz="3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左右结构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77615" y="2247900"/>
            <a:ext cx="1193275" cy="7001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41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笑容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576536" y="1282541"/>
            <a:ext cx="1193275" cy="7001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 eaLnBrk="0" hangingPunct="0"/>
            <a:r>
              <a:rPr lang="zh-CN" altLang="en-US" sz="41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微笑</a:t>
            </a:r>
          </a:p>
        </p:txBody>
      </p:sp>
      <p:pic>
        <p:nvPicPr>
          <p:cNvPr id="15369" name="图片 3" descr="笑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4" y="1282541"/>
            <a:ext cx="2901315" cy="203168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465" y="3314224"/>
            <a:ext cx="5014913" cy="75009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7022" y="2694623"/>
            <a:ext cx="1447800" cy="1369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8" grpId="0" bldLvl="0" animBg="1"/>
      <p:bldP spid="9" grpId="1" bldLvl="0" animBg="1"/>
      <p:bldP spid="11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1020843" y="1007983"/>
            <a:ext cx="1853803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en-US" altLang="zh-CN" sz="33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zài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929664" y="922973"/>
            <a:ext cx="2075021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dist" eaLnBrk="0" hangingPunct="0"/>
            <a:r>
              <a:rPr lang="zh-CN" altLang="en-US" sz="27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独体结构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411504" y="3122771"/>
            <a:ext cx="979170" cy="5762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3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charset="-122"/>
              </a:rPr>
              <a:t>再见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696551" y="3122771"/>
            <a:ext cx="979170" cy="5762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 eaLnBrk="0" hangingPunct="0"/>
            <a:r>
              <a:rPr lang="zh-CN" altLang="en-US" sz="33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charset="-122"/>
              </a:rPr>
              <a:t>再次</a:t>
            </a:r>
          </a:p>
        </p:txBody>
      </p:sp>
      <p:pic>
        <p:nvPicPr>
          <p:cNvPr id="16394" name="图片 12" descr="再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942" y="1584484"/>
            <a:ext cx="3570685" cy="249912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1504" y="1976438"/>
            <a:ext cx="2993231" cy="7429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1"/>
      <p:bldP spid="12" grpId="0" bldLvl="0" animBg="1"/>
      <p:bldP spid="7" grpId="0" bldLvl="0" animBg="1"/>
      <p:bldP spid="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12457" y="1351122"/>
            <a:ext cx="5533073" cy="1938814"/>
            <a:chOff x="1286" y="2837"/>
            <a:chExt cx="11618" cy="4071"/>
          </a:xfrm>
        </p:grpSpPr>
        <p:sp>
          <p:nvSpPr>
            <p:cNvPr id="7" name="云形标注 6"/>
            <p:cNvSpPr/>
            <p:nvPr/>
          </p:nvSpPr>
          <p:spPr>
            <a:xfrm>
              <a:off x="1286" y="2837"/>
              <a:ext cx="11618" cy="4071"/>
            </a:xfrm>
            <a:prstGeom prst="cloudCallout">
              <a:avLst>
                <a:gd name="adj1" fmla="val 50964"/>
                <a:gd name="adj2" fmla="val 4135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470" y="4268"/>
              <a:ext cx="10199" cy="12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none" rtlCol="0">
              <a:spAutoFit/>
            </a:bodyPr>
            <a:lstStyle/>
            <a:p>
              <a:pPr eaLnBrk="0" hangingPunct="0"/>
              <a:r>
                <a:rPr lang="zh-CN" altLang="en-US" sz="33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再次</a:t>
              </a:r>
              <a:r>
                <a:rPr lang="zh-CN" altLang="en-US" sz="3300" b="1">
                  <a:solidFill>
                    <a:schemeClr val="accent4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见到他，我很开心。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1787" y="1484948"/>
            <a:ext cx="1850708" cy="230838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34426" y="1960516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dǎn</a:t>
            </a:r>
            <a:endParaRPr lang="en-US" altLang="zh-CN" sz="30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4500" dirty="0"/>
              <a:t>胆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623214" y="1960516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gǎn</a:t>
            </a:r>
            <a:endParaRPr lang="en-US" altLang="zh-CN" sz="3000" b="1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4500" dirty="0"/>
              <a:t>敢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794901" y="1960516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wǎng</a:t>
            </a:r>
            <a:endParaRPr lang="en-US" altLang="zh-CN" sz="3000" b="1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4500" dirty="0"/>
              <a:t>往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684572" y="1960516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chuāng</a:t>
            </a:r>
            <a:endParaRPr lang="en-US" altLang="zh-CN" sz="3000" b="1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4500" dirty="0"/>
              <a:t>窗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3655" y="3661853"/>
            <a:ext cx="7482908" cy="28575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我会认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0843" y="1181543"/>
            <a:ext cx="7482908" cy="285750"/>
          </a:xfrm>
          <a:prstGeom prst="rect">
            <a:avLst/>
          </a:prstGeom>
        </p:spPr>
      </p:pic>
      <p:sp>
        <p:nvSpPr>
          <p:cNvPr id="11" name="文本框 8"/>
          <p:cNvSpPr txBox="1"/>
          <p:nvPr/>
        </p:nvSpPr>
        <p:spPr>
          <a:xfrm>
            <a:off x="5460077" y="1960516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yǒng</a:t>
            </a:r>
            <a:endParaRPr lang="en-US" altLang="zh-CN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ctr"/>
            <a:r>
              <a:rPr lang="zh-CN" altLang="en-US" sz="4500" dirty="0">
                <a:solidFill>
                  <a:schemeClr val="tx2">
                    <a:lumMod val="50000"/>
                  </a:schemeClr>
                </a:solidFill>
              </a:rPr>
              <a:t>勇</a:t>
            </a:r>
          </a:p>
        </p:txBody>
      </p:sp>
      <p:sp>
        <p:nvSpPr>
          <p:cNvPr id="12" name="文本框 8"/>
          <p:cNvSpPr txBox="1"/>
          <p:nvPr/>
        </p:nvSpPr>
        <p:spPr>
          <a:xfrm>
            <a:off x="4238720" y="1960516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wài</a:t>
            </a:r>
          </a:p>
          <a:p>
            <a:pPr algn="ctr"/>
            <a:r>
              <a:rPr lang="zh-CN" altLang="en-US" sz="4500" dirty="0"/>
              <a:t>外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9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76349" y="1960516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luàn</a:t>
            </a:r>
            <a:endParaRPr lang="en-US" altLang="zh-CN" sz="3000" b="1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  <a:p>
            <a:pPr algn="ctr"/>
            <a:r>
              <a:rPr lang="zh-CN" altLang="en-US" sz="4500" dirty="0"/>
              <a:t>乱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765136" y="1960516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piān</a:t>
            </a:r>
            <a:endParaRPr lang="en-US" altLang="zh-CN" sz="3000" b="1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4500" dirty="0"/>
              <a:t>偏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936824" y="1960516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sàn</a:t>
            </a:r>
            <a:endParaRPr lang="en-US" altLang="zh-CN" sz="3000" b="1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4500" dirty="0"/>
              <a:t>散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826495" y="1960516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wēi</a:t>
            </a:r>
            <a:endParaRPr lang="en-US" altLang="zh-CN" sz="3000" b="1">
              <a:solidFill>
                <a:srgbClr val="7030A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4500" dirty="0"/>
              <a:t>微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3655" y="3661853"/>
            <a:ext cx="7482908" cy="28575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我会认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0843" y="1181543"/>
            <a:ext cx="7482908" cy="285750"/>
          </a:xfrm>
          <a:prstGeom prst="rect">
            <a:avLst/>
          </a:prstGeom>
        </p:spPr>
      </p:pic>
      <p:sp>
        <p:nvSpPr>
          <p:cNvPr id="11" name="文本框 8"/>
          <p:cNvSpPr txBox="1"/>
          <p:nvPr/>
        </p:nvSpPr>
        <p:spPr>
          <a:xfrm>
            <a:off x="5601999" y="1960516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xiàng</a:t>
            </a:r>
            <a:endParaRPr lang="en-US" altLang="zh-CN" sz="3000" b="1">
              <a:solidFill>
                <a:srgbClr val="C0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algn="ctr"/>
            <a:r>
              <a:rPr lang="zh-CN" altLang="en-US" sz="4500" dirty="0">
                <a:solidFill>
                  <a:schemeClr val="tx2">
                    <a:lumMod val="50000"/>
                  </a:schemeClr>
                </a:solidFill>
              </a:rPr>
              <a:t>像</a:t>
            </a:r>
          </a:p>
        </p:txBody>
      </p:sp>
      <p:sp>
        <p:nvSpPr>
          <p:cNvPr id="12" name="文本框 8"/>
          <p:cNvSpPr txBox="1"/>
          <p:nvPr/>
        </p:nvSpPr>
        <p:spPr>
          <a:xfrm>
            <a:off x="4380643" y="1960516"/>
            <a:ext cx="1567481" cy="12225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3000" b="1">
                <a:solidFill>
                  <a:srgbClr val="7030A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yuán</a:t>
            </a:r>
          </a:p>
          <a:p>
            <a:pPr algn="ctr"/>
            <a:r>
              <a:rPr lang="zh-CN" altLang="en-US" sz="4500" dirty="0"/>
              <a:t>原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8" grpId="0"/>
      <p:bldP spid="9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3827" y="32385"/>
            <a:ext cx="2450804" cy="90533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62408" y="163015"/>
            <a:ext cx="142875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/>
              <a:t>段落大意</a:t>
            </a:r>
          </a:p>
        </p:txBody>
      </p:sp>
      <p:sp>
        <p:nvSpPr>
          <p:cNvPr id="4" name="矩形 3"/>
          <p:cNvSpPr/>
          <p:nvPr/>
        </p:nvSpPr>
        <p:spPr>
          <a:xfrm>
            <a:off x="657046" y="1456009"/>
            <a:ext cx="3041333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100" b="1" dirty="0"/>
              <a:t>第一部分（第</a:t>
            </a:r>
            <a:r>
              <a:rPr lang="en-US" sz="2100" b="1" dirty="0"/>
              <a:t>1</a:t>
            </a:r>
            <a:r>
              <a:rPr lang="zh-CN" altLang="en-US" sz="2100" b="1" dirty="0"/>
              <a:t>小节）</a:t>
            </a:r>
            <a:endParaRPr lang="zh-CN" altLang="en-US" sz="2100" b="1" dirty="0">
              <a:latin typeface="+mj-ea"/>
              <a:ea typeface="+mj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5676" y="2561319"/>
            <a:ext cx="3041333" cy="39147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100" b="1" dirty="0"/>
              <a:t>第二部分（</a:t>
            </a:r>
            <a:r>
              <a:rPr lang="zh-CN" altLang="en-US" sz="2100" b="1" dirty="0">
                <a:sym typeface="+mn-ea"/>
              </a:rPr>
              <a:t>第</a:t>
            </a:r>
            <a:r>
              <a:rPr lang="en-US" altLang="zh-CN" sz="2100" b="1" dirty="0">
                <a:sym typeface="+mn-ea"/>
              </a:rPr>
              <a:t>2</a:t>
            </a:r>
            <a:r>
              <a:rPr lang="zh-CN" altLang="en-US" sz="2100" b="1" dirty="0">
                <a:sym typeface="+mn-ea"/>
              </a:rPr>
              <a:t>小节</a:t>
            </a:r>
            <a:r>
              <a:rPr lang="zh-CN" altLang="en-US" sz="2100" b="1" dirty="0"/>
              <a:t>）</a:t>
            </a:r>
            <a:endParaRPr lang="zh-CN" altLang="en-US" sz="2100" b="1" dirty="0">
              <a:latin typeface="+mj-ea"/>
              <a:ea typeface="+mj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5799" y="3105626"/>
            <a:ext cx="6063139" cy="3914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/>
              <a:t>写“我”和爸爸在夜色中散步,发现了夜色的美丽。</a:t>
            </a:r>
          </a:p>
        </p:txBody>
      </p:sp>
      <p:sp>
        <p:nvSpPr>
          <p:cNvPr id="11" name="矩形 10"/>
          <p:cNvSpPr/>
          <p:nvPr/>
        </p:nvSpPr>
        <p:spPr>
          <a:xfrm>
            <a:off x="657225" y="2012156"/>
            <a:ext cx="5329238" cy="3914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/>
              <a:t>写“我”以前胆子很小,天黑后不敢看外面。</a:t>
            </a:r>
          </a:p>
        </p:txBody>
      </p:sp>
      <p:pic>
        <p:nvPicPr>
          <p:cNvPr id="8" name="图片 7" descr="91e5bfb86a4fc626760f7454122f74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8854" y="1264920"/>
            <a:ext cx="3163253" cy="316325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 bldLvl="0" animBg="1"/>
      <p:bldP spid="11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内容占位符 2"/>
          <p:cNvSpPr>
            <a:spLocks noGrp="1"/>
          </p:cNvSpPr>
          <p:nvPr/>
        </p:nvSpPr>
        <p:spPr>
          <a:xfrm>
            <a:off x="802720" y="2396252"/>
            <a:ext cx="4880372" cy="391477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/>
          <a:lstStyle/>
          <a:p>
            <a:pPr eaLnBrk="0" hangingPunct="0">
              <a:spcBef>
                <a:spcPct val="20000"/>
              </a:spcBef>
            </a:pPr>
            <a:endParaRPr lang="zh-CN" altLang="en-US" sz="3300" b="1" dirty="0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3" y="-10954"/>
            <a:ext cx="905335" cy="804742"/>
          </a:xfrm>
          <a:prstGeom prst="rect">
            <a:avLst/>
          </a:prstGeo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913924" y="1247062"/>
            <a:ext cx="6190298" cy="228457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本文是一首生动有趣的儿童诗,主要描</a:t>
            </a:r>
            <a:r>
              <a:rPr lang="zh-CN" altLang="en-US" sz="2400" b="1" dirty="0" smtClean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写了</a:t>
            </a:r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“我”以前胆子小害怕天黑,后来爸爸晚上带“我”去散步，“我”领略到夜晚的美好之后再也不害怕黑夜了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578644" y="1247299"/>
            <a:ext cx="7976235" cy="2386965"/>
          </a:xfrm>
          <a:prstGeom prst="roundRect">
            <a:avLst/>
          </a:prstGeom>
          <a:noFill/>
          <a:ln w="28575">
            <a:prstDash val="lg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1377" y="2032159"/>
            <a:ext cx="972503" cy="1079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035005" cy="77543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22565" y="277587"/>
            <a:ext cx="142875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E77C20"/>
                </a:solidFill>
              </a:rPr>
              <a:t>句段精析</a:t>
            </a:r>
          </a:p>
        </p:txBody>
      </p:sp>
      <p:sp>
        <p:nvSpPr>
          <p:cNvPr id="9" name="矩形 8"/>
          <p:cNvSpPr/>
          <p:nvPr/>
        </p:nvSpPr>
        <p:spPr>
          <a:xfrm>
            <a:off x="606742" y="1291114"/>
            <a:ext cx="4889183" cy="256127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eaLnBrk="0" hangingPunct="0">
              <a:lnSpc>
                <a:spcPct val="150000"/>
              </a:lnSpc>
            </a:pPr>
            <a:r>
              <a:rPr lang="zh-CN" altLang="en-US" sz="27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我从前胆子很小很小，</a:t>
            </a:r>
            <a:endParaRPr lang="zh-CN" altLang="en-US" sz="2700" b="1" dirty="0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57175" indent="-257175" eaLnBrk="0" hangingPunct="0">
              <a:lnSpc>
                <a:spcPct val="150000"/>
              </a:lnSpc>
            </a:pPr>
            <a:r>
              <a:rPr lang="zh-CN" altLang="en-US" sz="27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天一黑就不敢往外瞧。</a:t>
            </a:r>
            <a:endParaRPr lang="zh-CN" altLang="en-US" sz="2700" b="1" dirty="0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57175" indent="-257175" eaLnBrk="0" hangingPunct="0">
              <a:lnSpc>
                <a:spcPct val="150000"/>
              </a:lnSpc>
            </a:pPr>
            <a:r>
              <a:rPr lang="zh-CN" altLang="en-US" sz="27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妈妈把勇敢的故事讲了讲，</a:t>
            </a:r>
            <a:endParaRPr lang="zh-CN" altLang="en-US" sz="2700" b="1" dirty="0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57175" indent="-257175" eaLnBrk="0" hangingPunct="0">
              <a:lnSpc>
                <a:spcPct val="150000"/>
              </a:lnSpc>
            </a:pPr>
            <a:r>
              <a:rPr lang="zh-CN" altLang="en-US" sz="27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可我一看窗外心就乱跳</a:t>
            </a:r>
            <a:r>
              <a:rPr lang="en-US" altLang="zh-CN" sz="27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5925" y="1623536"/>
            <a:ext cx="3143250" cy="2228850"/>
          </a:xfrm>
          <a:prstGeom prst="rect">
            <a:avLst/>
          </a:prstGeom>
          <a:effectLst>
            <a:softEdge rad="127000"/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035005" cy="77543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22565" y="277587"/>
            <a:ext cx="142875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E77C20"/>
                </a:solidFill>
              </a:rPr>
              <a:t>句段精析</a:t>
            </a:r>
          </a:p>
        </p:txBody>
      </p:sp>
      <p:sp>
        <p:nvSpPr>
          <p:cNvPr id="9" name="矩形 8"/>
          <p:cNvSpPr/>
          <p:nvPr/>
        </p:nvSpPr>
        <p:spPr>
          <a:xfrm>
            <a:off x="454343" y="1265872"/>
            <a:ext cx="7243286" cy="2873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eaLnBrk="0" hangingPunct="0">
              <a:lnSpc>
                <a:spcPct val="14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爸爸晚上偏要拉我出去散步，</a:t>
            </a:r>
            <a:endParaRPr lang="zh-CN" altLang="en-US" sz="2400" b="1" dirty="0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57175" indent="-257175" eaLnBrk="0" hangingPunct="0">
              <a:lnSpc>
                <a:spcPct val="14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原来花草都像白天一样微笑。</a:t>
            </a:r>
            <a:endParaRPr lang="zh-CN" altLang="en-US" sz="2400" b="1" dirty="0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57175" indent="-257175" eaLnBrk="0" hangingPunct="0">
              <a:lnSpc>
                <a:spcPct val="14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从此再黑再黑的夜晚，</a:t>
            </a:r>
            <a:endParaRPr lang="zh-CN" altLang="en-US" sz="2400" b="1" dirty="0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57175" indent="-257175" eaLnBrk="0" hangingPunct="0">
              <a:lnSpc>
                <a:spcPct val="140000"/>
              </a:lnSpc>
              <a:spcBef>
                <a:spcPct val="20000"/>
              </a:spcBef>
            </a:pP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我也能看见小鸟怎样在月光下睡觉</a:t>
            </a:r>
            <a:r>
              <a:rPr lang="en-US" altLang="zh-CN" sz="24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宋体" panose="02010600030101010101" pitchFamily="2" charset="-122"/>
              </a:rPr>
              <a:t>……</a:t>
            </a:r>
          </a:p>
          <a:p>
            <a:pPr marL="257175" indent="-257175" eaLnBrk="0" hangingPunct="0">
              <a:lnSpc>
                <a:spcPct val="120000"/>
              </a:lnSpc>
              <a:spcBef>
                <a:spcPct val="20000"/>
              </a:spcBef>
            </a:pPr>
            <a:endParaRPr lang="en-US" altLang="zh-CN" sz="2400" b="1" dirty="0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1700" y="1463993"/>
            <a:ext cx="2756535" cy="2030254"/>
          </a:xfrm>
          <a:prstGeom prst="rect">
            <a:avLst/>
          </a:prstGeom>
          <a:effectLst>
            <a:softEdge rad="63500"/>
          </a:effectLst>
        </p:spPr>
      </p:pic>
      <p:cxnSp>
        <p:nvCxnSpPr>
          <p:cNvPr id="5" name="直接连接符 4"/>
          <p:cNvCxnSpPr/>
          <p:nvPr/>
        </p:nvCxnSpPr>
        <p:spPr>
          <a:xfrm>
            <a:off x="1666876" y="1786414"/>
            <a:ext cx="697706" cy="10954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544830" y="2389823"/>
            <a:ext cx="3901440" cy="3857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035005" cy="77543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22565" y="277587"/>
            <a:ext cx="142875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E77C20"/>
                </a:solidFill>
              </a:rPr>
              <a:t>句段精析</a:t>
            </a:r>
          </a:p>
        </p:txBody>
      </p:sp>
      <p:grpSp>
        <p:nvGrpSpPr>
          <p:cNvPr id="6" name="组合 7"/>
          <p:cNvGrpSpPr/>
          <p:nvPr/>
        </p:nvGrpSpPr>
        <p:grpSpPr>
          <a:xfrm>
            <a:off x="350044" y="984409"/>
            <a:ext cx="8444389" cy="2793206"/>
            <a:chOff x="663599" y="1823730"/>
            <a:chExt cx="11478560" cy="3407309"/>
          </a:xfrm>
        </p:grpSpPr>
        <p:sp>
          <p:nvSpPr>
            <p:cNvPr id="2" name="圆角矩形标注 1"/>
            <p:cNvSpPr/>
            <p:nvPr/>
          </p:nvSpPr>
          <p:spPr>
            <a:xfrm>
              <a:off x="663599" y="1823730"/>
              <a:ext cx="11478560" cy="3407309"/>
            </a:xfrm>
            <a:prstGeom prst="wedgeRoundRectCallout">
              <a:avLst>
                <a:gd name="adj1" fmla="val 35392"/>
                <a:gd name="adj2" fmla="val 56810"/>
                <a:gd name="adj3" fmla="val 16667"/>
              </a:avLst>
            </a:prstGeom>
            <a:solidFill>
              <a:srgbClr val="C0E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/>
            </a:p>
          </p:txBody>
        </p:sp>
        <p:sp>
          <p:nvSpPr>
            <p:cNvPr id="5" name="矩形 4"/>
            <p:cNvSpPr/>
            <p:nvPr/>
          </p:nvSpPr>
          <p:spPr>
            <a:xfrm>
              <a:off x="907659" y="2007312"/>
              <a:ext cx="10989794" cy="30401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256699" fontAlgn="base">
                <a:lnSpc>
                  <a:spcPct val="150000"/>
                </a:lnSpc>
                <a:spcAft>
                  <a:spcPct val="0"/>
                </a:spcAft>
                <a:buClr>
                  <a:schemeClr val="tx2"/>
                </a:buClr>
                <a:buSzPct val="75000"/>
                <a:defRPr/>
              </a:pPr>
              <a:r>
                <a:rPr kumimoji="1" lang="en-US" sz="2100" b="1" kern="0" dirty="0">
                  <a:solidFill>
                    <a:srgbClr val="C0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“</a:t>
              </a:r>
              <a:r>
                <a:rPr kumimoji="1" altLang="en-US" sz="2100" b="1" kern="0" dirty="0" err="1">
                  <a:solidFill>
                    <a:srgbClr val="C0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偏要”</a:t>
              </a:r>
              <a:r>
                <a:rPr kumimoji="1" altLang="en-US" sz="2100" b="1" kern="0" dirty="0" err="1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一词说明“我”是在极不情愿的情况下被爸爸拉去散步的</a:t>
              </a:r>
              <a:r>
                <a:rPr kumimoji="1" lang="zh-CN" altLang="en-US" sz="2100" b="1" kern="0" dirty="0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。</a:t>
              </a:r>
              <a:r>
                <a:rPr kumimoji="1" altLang="en-US" sz="2100" b="1" kern="0" dirty="0">
                  <a:solidFill>
                    <a:srgbClr val="C0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“原来”</a:t>
              </a:r>
              <a:r>
                <a:rPr kumimoji="1" altLang="en-US" sz="2100" b="1" kern="0" dirty="0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一词充分体现了“我”发现</a:t>
              </a:r>
              <a:r>
                <a:rPr kumimoji="1" altLang="en-US" sz="2100" b="1" kern="0" dirty="0">
                  <a:solidFill>
                    <a:srgbClr val="C0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“花草都像白天一样微笑”</a:t>
              </a:r>
              <a:r>
                <a:rPr kumimoji="1" altLang="en-US" sz="2100" b="1" kern="0" dirty="0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时的惊讶心情,因为以前的“我”胆子很小很小,天一黑就不敢往外瞧，所以从来没有发现</a:t>
              </a:r>
              <a:r>
                <a:rPr kumimoji="1" altLang="en-US" sz="2100" b="1" kern="0" dirty="0">
                  <a:solidFill>
                    <a:srgbClr val="C00000"/>
                  </a:solidFill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夜色的美丽</a:t>
              </a:r>
              <a:r>
                <a:rPr kumimoji="1" altLang="en-US" sz="2100" b="1" kern="0" dirty="0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。从这句话中可以看出，“我”在爸爸的坚持下,勇敢地迈出了家门,逐渐体会到了夜色的美。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2375" y="3403282"/>
            <a:ext cx="1222058" cy="1222058"/>
          </a:xfrm>
          <a:prstGeom prst="rect">
            <a:avLst/>
          </a:prstGeom>
        </p:spPr>
      </p:pic>
      <p:pic>
        <p:nvPicPr>
          <p:cNvPr id="21513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2134" y="179546"/>
            <a:ext cx="1161574" cy="1244918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我会认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163503" y="1036320"/>
            <a:ext cx="1935956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zh-CN" altLang="en-US" sz="33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上下结构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20341" y="964168"/>
            <a:ext cx="1853803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en-US" altLang="zh-CN" sz="33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sè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750469" y="3127534"/>
            <a:ext cx="1297305" cy="7001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zh-CN" altLang="en-US" sz="41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charset="-122"/>
              </a:rPr>
              <a:t>颜色</a:t>
            </a:r>
            <a:r>
              <a:rPr lang="zh-CN" altLang="en-US" sz="41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7099459" y="3127534"/>
            <a:ext cx="1193275" cy="7001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 eaLnBrk="0" hangingPunct="0"/>
            <a:r>
              <a:rPr lang="zh-CN" altLang="en-US" sz="41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红色</a:t>
            </a:r>
          </a:p>
        </p:txBody>
      </p:sp>
      <p:pic>
        <p:nvPicPr>
          <p:cNvPr id="10253" name="图片 3" descr="色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41" y="1612583"/>
            <a:ext cx="3292079" cy="2305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999" y="1949768"/>
            <a:ext cx="3299460" cy="840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2" grpId="1"/>
      <p:bldP spid="3" grpId="0" bldLvl="0" animBg="1"/>
      <p:bldP spid="6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1035005" cy="77543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97731" y="2923223"/>
            <a:ext cx="3069908" cy="4838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r>
              <a:rPr kumimoji="1" lang="zh-CN" altLang="zh-TW" sz="2700" b="1" kern="0">
                <a:solidFill>
                  <a:srgbClr val="00B24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胆子很小,心会乱跳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431631" y="2923223"/>
            <a:ext cx="3342323" cy="48387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68580" tIns="34290" rIns="68580" bIns="34290" rtlCol="0" anchor="t">
            <a:spAutoFit/>
          </a:bodyPr>
          <a:lstStyle/>
          <a:p>
            <a:r>
              <a:rPr kumimoji="1" lang="zh-CN" altLang="zh-TW" sz="2700" b="1" kern="0">
                <a:solidFill>
                  <a:srgbClr val="00B24F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不再害怕,夜色很美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53515" y="1503522"/>
            <a:ext cx="109489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3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从前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677025" y="1415892"/>
            <a:ext cx="1094899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zh-CN" altLang="en-US" sz="30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现在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3751" y="918686"/>
            <a:ext cx="2538413" cy="1700213"/>
          </a:xfrm>
          <a:prstGeom prst="rect">
            <a:avLst/>
          </a:prstGeom>
        </p:spPr>
      </p:pic>
      <p:sp>
        <p:nvSpPr>
          <p:cNvPr id="18" name="下箭头 17"/>
          <p:cNvSpPr/>
          <p:nvPr/>
        </p:nvSpPr>
        <p:spPr>
          <a:xfrm>
            <a:off x="1983105" y="2291715"/>
            <a:ext cx="250508" cy="327184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9" name="下箭头 18"/>
          <p:cNvSpPr/>
          <p:nvPr/>
        </p:nvSpPr>
        <p:spPr>
          <a:xfrm>
            <a:off x="7189946" y="2291715"/>
            <a:ext cx="250508" cy="327184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21513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18" y="1268730"/>
            <a:ext cx="769144" cy="824389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1963" y="1268730"/>
            <a:ext cx="769144" cy="824389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bldLvl="0" animBg="1"/>
      <p:bldP spid="18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63918" y="1429703"/>
            <a:ext cx="7128510" cy="228457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>
              <a:lnSpc>
                <a:spcPct val="150000"/>
              </a:lnSpc>
            </a:pPr>
            <a:r>
              <a:rPr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小朋友们,美丽的夜色中藏着许多我们原来并不知道的小秘密，只要我们勇敢地走出去,就一-定会有惊喜。希望大家在今后的生活中更加勇敢独立,收获更多精彩的发现。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572844" y="1169896"/>
            <a:ext cx="7495391" cy="2767404"/>
          </a:xfrm>
          <a:prstGeom prst="round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200"/>
          </a:p>
        </p:txBody>
      </p:sp>
      <p:pic>
        <p:nvPicPr>
          <p:cNvPr id="9" name="图片 8" descr="353243570b708850b4f7fcda60408776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2089" y="335079"/>
            <a:ext cx="2003723" cy="1270052"/>
          </a:xfrm>
          <a:prstGeom prst="rect">
            <a:avLst/>
          </a:prstGeom>
        </p:spPr>
      </p:pic>
      <p:sp>
        <p:nvSpPr>
          <p:cNvPr id="11" name="文本框 3"/>
          <p:cNvSpPr txBox="1"/>
          <p:nvPr/>
        </p:nvSpPr>
        <p:spPr>
          <a:xfrm>
            <a:off x="922565" y="277587"/>
            <a:ext cx="142875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solidFill>
                  <a:srgbClr val="002060"/>
                </a:solidFill>
              </a:rPr>
              <a:t>课堂小结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64037" cy="964613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图片 1" descr="timg (6)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762" y="-14287"/>
            <a:ext cx="9155112" cy="5165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 167"/>
          <p:cNvSpPr/>
          <p:nvPr/>
        </p:nvSpPr>
        <p:spPr>
          <a:xfrm>
            <a:off x="2087563" y="1612900"/>
            <a:ext cx="4359275" cy="1165225"/>
          </a:xfrm>
          <a:prstGeom prst="round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0" noProof="1">
              <a:solidFill>
                <a:srgbClr val="FFFFFF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86939" y="1580695"/>
            <a:ext cx="4728210" cy="117633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7200" b="1" noProof="1">
                <a:ln w="50800" cmpd="thickThin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谢谢观看！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789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我会认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923223" y="1412082"/>
            <a:ext cx="5977890" cy="1938814"/>
            <a:chOff x="6138" y="2965"/>
            <a:chExt cx="12552" cy="4071"/>
          </a:xfrm>
        </p:grpSpPr>
        <p:sp>
          <p:nvSpPr>
            <p:cNvPr id="7" name="云形标注 6"/>
            <p:cNvSpPr/>
            <p:nvPr/>
          </p:nvSpPr>
          <p:spPr>
            <a:xfrm>
              <a:off x="6138" y="2965"/>
              <a:ext cx="11618" cy="4071"/>
            </a:xfrm>
            <a:prstGeom prst="cloudCallout">
              <a:avLst>
                <a:gd name="adj1" fmla="val -58753"/>
                <a:gd name="adj2" fmla="val 5260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365" y="4492"/>
              <a:ext cx="11325" cy="10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eaLnBrk="0" hangingPunct="0"/>
              <a:r>
                <a:rPr lang="zh-CN" altLang="en-US" sz="2700" b="1" dirty="0">
                  <a:solidFill>
                    <a:schemeClr val="accent4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妹妹今天穿了</a:t>
              </a:r>
              <a:r>
                <a:rPr lang="zh-CN" altLang="en-US" sz="27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红色</a:t>
              </a:r>
              <a:r>
                <a:rPr lang="zh-CN" altLang="en-US" sz="2700" b="1" dirty="0">
                  <a:solidFill>
                    <a:schemeClr val="accent4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的裙子。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073" y="1412081"/>
            <a:ext cx="1771650" cy="21145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339562" y="200234"/>
            <a:ext cx="23694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250520" y="1032273"/>
            <a:ext cx="1853803" cy="6224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en-US" altLang="zh-CN" sz="36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wài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300187" y="546735"/>
            <a:ext cx="2217896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dist" eaLnBrk="0" hangingPunct="0"/>
            <a:r>
              <a:rPr lang="zh-CN" altLang="en-US" sz="33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左右结构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84822" y="2555081"/>
            <a:ext cx="1193275" cy="7001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41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charset="-122"/>
              </a:rPr>
              <a:t>外面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940141" y="3246596"/>
            <a:ext cx="1457771" cy="7001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 eaLnBrk="0" hangingPunct="0"/>
            <a:r>
              <a:rPr lang="zh-CN" altLang="en-US" sz="41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等线" panose="02010600030101010101" charset="-122"/>
              </a:rPr>
              <a:t>外公</a:t>
            </a:r>
            <a:r>
              <a:rPr lang="zh-CN" altLang="en-US" sz="41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</a:p>
        </p:txBody>
      </p:sp>
      <p:pic>
        <p:nvPicPr>
          <p:cNvPr id="11274" name="图片 6" descr="外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0171" y="1785700"/>
            <a:ext cx="3614738" cy="253007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2113" y="1986439"/>
            <a:ext cx="2493169" cy="75723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/>
      <p:bldP spid="16" grpId="0" bldLvl="0" animBg="1"/>
      <p:bldP spid="17" grpId="0" bldLvl="0" animBg="1"/>
      <p:bldP spid="18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我会认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923223" y="1412082"/>
            <a:ext cx="6097905" cy="1938814"/>
            <a:chOff x="6138" y="2965"/>
            <a:chExt cx="12804" cy="4071"/>
          </a:xfrm>
        </p:grpSpPr>
        <p:sp>
          <p:nvSpPr>
            <p:cNvPr id="7" name="云形标注 6"/>
            <p:cNvSpPr/>
            <p:nvPr/>
          </p:nvSpPr>
          <p:spPr>
            <a:xfrm>
              <a:off x="6138" y="2965"/>
              <a:ext cx="11618" cy="4071"/>
            </a:xfrm>
            <a:prstGeom prst="cloudCallout">
              <a:avLst>
                <a:gd name="adj1" fmla="val -58753"/>
                <a:gd name="adj2" fmla="val 5260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617" y="4492"/>
              <a:ext cx="11325" cy="10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eaLnBrk="0" hangingPunct="0"/>
              <a:r>
                <a:rPr lang="zh-CN" altLang="en-US" sz="2700" b="1" dirty="0">
                  <a:solidFill>
                    <a:schemeClr val="accent4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每周我都要去看</a:t>
              </a:r>
              <a:r>
                <a:rPr lang="zh-CN" altLang="en-US" sz="27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外公</a:t>
              </a:r>
              <a:r>
                <a:rPr lang="zh-CN" altLang="en-US" sz="2700" b="1" dirty="0">
                  <a:solidFill>
                    <a:schemeClr val="accent4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。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508" y="1328738"/>
            <a:ext cx="1611630" cy="2105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227660" y="1032273"/>
            <a:ext cx="1853803" cy="6224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en-US" altLang="zh-CN" sz="36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kàn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300662" y="546735"/>
            <a:ext cx="2490788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dist" eaLnBrk="0" hangingPunct="0"/>
            <a:r>
              <a:rPr lang="zh-CN" altLang="en-US" sz="33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半包围结构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84822" y="2462213"/>
            <a:ext cx="1193275" cy="7001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41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charset="-122"/>
              </a:rPr>
              <a:t>看见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940141" y="3246596"/>
            <a:ext cx="1457771" cy="7001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 eaLnBrk="0" hangingPunct="0"/>
            <a:r>
              <a:rPr lang="zh-CN" altLang="en-US" sz="41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charset="-122"/>
              </a:rPr>
              <a:t>看书</a:t>
            </a:r>
            <a:r>
              <a:rPr lang="zh-CN" altLang="en-US" sz="41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</a:p>
        </p:txBody>
      </p:sp>
      <p:pic>
        <p:nvPicPr>
          <p:cNvPr id="12297" name="图片 3" descr="看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573" y="1654731"/>
            <a:ext cx="3570685" cy="2500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206" y="1459230"/>
            <a:ext cx="4457700" cy="72151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0356" y="2180749"/>
            <a:ext cx="2355056" cy="208359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/>
      <p:bldP spid="16" grpId="0" bldLvl="0" animBg="1"/>
      <p:bldP spid="17" grpId="0" bldLvl="0" animBg="1"/>
      <p:bldP spid="1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335418" y="546498"/>
            <a:ext cx="1853803" cy="6224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en-US" altLang="zh-CN" sz="36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bà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095524" y="3536632"/>
            <a:ext cx="2053590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/>
            <a:r>
              <a:rPr lang="zh-CN" altLang="en-US" sz="33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上下结构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038701" y="1716882"/>
            <a:ext cx="1055370" cy="6224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charset="-122"/>
              </a:rPr>
              <a:t>爸爸</a:t>
            </a:r>
          </a:p>
        </p:txBody>
      </p:sp>
      <p:pic>
        <p:nvPicPr>
          <p:cNvPr id="3" name="图片 4" descr="爸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2234" y="1169194"/>
            <a:ext cx="3260408" cy="228171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954" y="3391377"/>
            <a:ext cx="4021931" cy="72151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4074" y="1003935"/>
            <a:ext cx="2396014" cy="204882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1"/>
      <p:bldP spid="12" grpId="0" bldLvl="0" animBg="1"/>
      <p:bldP spid="1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612457" y="1351122"/>
            <a:ext cx="5533073" cy="1938814"/>
            <a:chOff x="1286" y="2837"/>
            <a:chExt cx="11618" cy="4071"/>
          </a:xfrm>
        </p:grpSpPr>
        <p:sp>
          <p:nvSpPr>
            <p:cNvPr id="7" name="云形标注 6"/>
            <p:cNvSpPr/>
            <p:nvPr/>
          </p:nvSpPr>
          <p:spPr>
            <a:xfrm>
              <a:off x="1286" y="2837"/>
              <a:ext cx="11618" cy="4071"/>
            </a:xfrm>
            <a:prstGeom prst="cloudCallout">
              <a:avLst>
                <a:gd name="adj1" fmla="val 50964"/>
                <a:gd name="adj2" fmla="val 41353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339" y="4268"/>
              <a:ext cx="6631" cy="12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6">
                      <a:lumMod val="20000"/>
                      <a:lumOff val="80000"/>
                    </a:schemeClr>
                  </a:solidFill>
                </a14:hiddenFill>
              </a:ext>
            </a:extLst>
          </p:spPr>
          <p:txBody>
            <a:bodyPr wrap="none" rtlCol="0">
              <a:spAutoFit/>
            </a:bodyPr>
            <a:lstStyle/>
            <a:p>
              <a:pPr eaLnBrk="0" hangingPunct="0"/>
              <a:r>
                <a:rPr lang="zh-CN" altLang="en-US" sz="3300" b="1" dirty="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爸爸</a:t>
              </a:r>
              <a:r>
                <a:rPr lang="zh-CN" altLang="en-US" sz="3300" b="1" dirty="0">
                  <a:solidFill>
                    <a:schemeClr val="accent4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  <a:sym typeface="+mn-ea"/>
                </a:rPr>
                <a:t>非常爱我。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274" y="1832134"/>
            <a:ext cx="2396014" cy="204882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"/>
            <a:ext cx="2349937" cy="546497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291874" y="53958"/>
            <a:ext cx="1298122" cy="4376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spc="450" dirty="0"/>
              <a:t>我会写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941309" y="1218486"/>
            <a:ext cx="1853803" cy="57626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/>
            <a:r>
              <a:rPr lang="en-US" altLang="zh-CN" sz="3300" b="1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wǎn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230052" y="1047274"/>
            <a:ext cx="1780223" cy="48387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dist" eaLnBrk="0" hangingPunct="0"/>
            <a:r>
              <a:rPr lang="zh-CN" altLang="en-US" sz="2700" b="1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左右结构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534852" y="1943100"/>
            <a:ext cx="1457771" cy="7001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lIns="68580" tIns="34290" rIns="68580" bIns="34290" rtlCol="0">
            <a:spAutoFit/>
          </a:bodyPr>
          <a:lstStyle/>
          <a:p>
            <a:pPr algn="l" eaLnBrk="0" hangingPunct="0"/>
            <a:r>
              <a:rPr lang="zh-CN" altLang="en-US" sz="4100" b="1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charset="-122"/>
              </a:rPr>
              <a:t>夜晚</a:t>
            </a:r>
            <a:r>
              <a:rPr lang="zh-CN" altLang="en-US" sz="4100" b="1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charset="-122"/>
              </a:rPr>
              <a:t> </a:t>
            </a:r>
          </a:p>
        </p:txBody>
      </p:sp>
      <p:pic>
        <p:nvPicPr>
          <p:cNvPr id="14345" name="图片 4" descr="晚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8" y="1942862"/>
            <a:ext cx="3571875" cy="2500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2301" y="3439002"/>
            <a:ext cx="5450681" cy="70723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2669" y="1560195"/>
            <a:ext cx="2500313" cy="1457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12" grpId="0" bldLvl="0" animBg="1"/>
      <p:bldP spid="8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9、12、13、15、19、23"/>
  <p:tag name="KSO_WM_TEMPLATE_CATEGORY" val="custom"/>
  <p:tag name="KSO_WM_TEMPLATE_INDEX" val="160394"/>
  <p:tag name="KSO_WM_TAG_VERSION" val="1.0"/>
  <p:tag name="KSO_WM_SLIDE_ID" val="custom160394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10413616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160394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476</Words>
  <Application>Microsoft Office PowerPoint</Application>
  <PresentationFormat>全屏显示(16:9)</PresentationFormat>
  <Paragraphs>116</Paragraphs>
  <Slides>23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5" baseType="lpstr">
      <vt:lpstr>Meiryo</vt:lpstr>
      <vt:lpstr>等线</vt:lpstr>
      <vt:lpstr>华文新魏</vt:lpstr>
      <vt:lpstr>楷体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762</cp:revision>
  <dcterms:created xsi:type="dcterms:W3CDTF">2015-04-02T07:05:00Z</dcterms:created>
  <dcterms:modified xsi:type="dcterms:W3CDTF">2021-04-14T08:33:12Z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