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72" r:id="rId4"/>
    <p:sldId id="258" r:id="rId5"/>
    <p:sldId id="259" r:id="rId6"/>
    <p:sldId id="260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8" r:id="rId17"/>
    <p:sldId id="280" r:id="rId18"/>
    <p:sldId id="28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2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96A0F"/>
    <a:srgbClr val="8A95A6"/>
    <a:srgbClr val="BCB4B0"/>
    <a:srgbClr val="3BA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205"/>
        <p:guide pos="3840"/>
        <p:guide orient="horz" pos="232"/>
        <p:guide orient="horz" pos="3952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85017-4FE1-4BEA-9582-77F7344F4D42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89076-B48B-4439-ACFF-ADE83242C8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89076-B48B-4439-ACFF-ADE83242C80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862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9345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05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80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409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69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48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249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21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0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23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4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8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206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95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487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40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2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550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66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8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43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8DE77-CF64-480C-8380-CB325A4AF36B}" type="datetimeFigureOut">
              <a:rPr lang="zh-CN" altLang="en-US" smtClean="0"/>
              <a:t>2021/4/12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74006-C4EA-4666-A805-744318BB58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34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2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5138" y="0"/>
            <a:ext cx="11441723" cy="6858000"/>
          </a:xfrm>
          <a:prstGeom prst="rect">
            <a:avLst/>
          </a:pr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mtClean="0">
                <a:solidFill>
                  <a:schemeClr val="bg1"/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20</a:t>
            </a:r>
            <a:r>
              <a:rPr lang="zh-CN" altLang="en-US" smtClean="0">
                <a:solidFill>
                  <a:schemeClr val="bg1"/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岁开始与别人</a:t>
            </a:r>
            <a:r>
              <a:rPr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拉开距离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9771" y="2472397"/>
            <a:ext cx="11732455" cy="1913206"/>
          </a:xfrm>
          <a:prstGeom prst="rect">
            <a:avLst/>
          </a:prstGeom>
          <a:solidFill>
            <a:srgbClr val="E96A0F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07" y="1027477"/>
            <a:ext cx="3406416" cy="48030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4438690" y="2658238"/>
            <a:ext cx="7328125" cy="1569660"/>
            <a:chOff x="4349594" y="2500850"/>
            <a:chExt cx="7328125" cy="1569660"/>
          </a:xfrm>
        </p:grpSpPr>
        <p:sp>
          <p:nvSpPr>
            <p:cNvPr id="10" name="文本框 9"/>
            <p:cNvSpPr txBox="1"/>
            <p:nvPr/>
          </p:nvSpPr>
          <p:spPr>
            <a:xfrm>
              <a:off x="4349594" y="2500850"/>
              <a:ext cx="73281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20</a:t>
              </a:r>
              <a:r>
                <a:rPr lang="zh-CN" altLang="en-US" sz="5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岁开始与别人</a:t>
              </a:r>
              <a:r>
                <a:rPr lang="zh-CN" altLang="en-US" sz="5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拉开距离</a:t>
              </a:r>
              <a:endParaRPr lang="en-US" altLang="zh-CN" sz="5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  <a:p>
              <a:pPr algn="dist"/>
              <a:endPara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  <a:p>
              <a:pPr algn="dist"/>
              <a:r>
                <a:rPr lang="zh-CN" altLang="en-US" sz="3600" dirty="0" smtClean="0">
                  <a:solidFill>
                    <a:schemeClr val="bg1">
                      <a:lumMod val="95000"/>
                    </a:schemeClr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改变你当下状态 实现自己的目标</a:t>
              </a:r>
              <a:endParaRPr lang="zh-CN" altLang="en-US" sz="3600" dirty="0">
                <a:solidFill>
                  <a:schemeClr val="bg1">
                    <a:lumMod val="95000"/>
                  </a:schemeClr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>
              <a:off x="4349594" y="3285680"/>
              <a:ext cx="7202755" cy="3077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8880661" y="4728327"/>
            <a:ext cx="2760784" cy="461665"/>
          </a:xfrm>
          <a:prstGeom prst="rect">
            <a:avLst/>
          </a:prstGeom>
          <a:noFill/>
          <a:ln>
            <a:solidFill>
              <a:srgbClr val="EA6A05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rgbClr val="EA6A05"/>
                </a:solidFill>
              </a:rPr>
              <a:t>清水克彦（日）</a:t>
            </a:r>
            <a:endParaRPr lang="zh-CN" altLang="en-US" dirty="0">
              <a:solidFill>
                <a:srgbClr val="EA6A05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80661" y="5368858"/>
            <a:ext cx="2760784" cy="461665"/>
          </a:xfrm>
          <a:prstGeom prst="rect">
            <a:avLst/>
          </a:prstGeom>
          <a:noFill/>
          <a:ln>
            <a:solidFill>
              <a:srgbClr val="EA6A05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>
                <a:solidFill>
                  <a:srgbClr val="EA6A05"/>
                </a:solidFill>
              </a:rPr>
              <a:t>@Eric</a:t>
            </a:r>
            <a:r>
              <a:rPr lang="zh-CN" altLang="en-US" dirty="0" smtClean="0">
                <a:solidFill>
                  <a:srgbClr val="EA6A05"/>
                </a:solidFill>
              </a:rPr>
              <a:t>陈陈陈陈陈</a:t>
            </a:r>
            <a:endParaRPr lang="zh-CN" altLang="en-US" dirty="0">
              <a:solidFill>
                <a:srgbClr val="EA6A05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61755" y="4728327"/>
            <a:ext cx="1418905" cy="461665"/>
          </a:xfrm>
          <a:prstGeom prst="rect">
            <a:avLst/>
          </a:prstGeom>
          <a:solidFill>
            <a:srgbClr val="DC3F0A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本书作者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61755" y="5368858"/>
            <a:ext cx="1418905" cy="461665"/>
          </a:xfrm>
          <a:prstGeom prst="rect">
            <a:avLst/>
          </a:prstGeom>
          <a:solidFill>
            <a:srgbClr val="DC3F0A"/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smtClean="0"/>
              <a:t>PPT</a:t>
            </a:r>
            <a:r>
              <a:rPr lang="zh-CN" altLang="en-US" dirty="0" smtClean="0"/>
              <a:t>分享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748" y="380629"/>
            <a:ext cx="1286367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35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三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培养对于信息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的敏感度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工作时间和娱乐时间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353" y="3163613"/>
            <a:ext cx="8020233" cy="2324751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24" name="任意多边形 23"/>
          <p:cNvSpPr/>
          <p:nvPr/>
        </p:nvSpPr>
        <p:spPr>
          <a:xfrm>
            <a:off x="1061286" y="2958037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作者给我们的忠告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1064" y="3684184"/>
            <a:ext cx="75536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不要严格的区分“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”和“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”，休息时间也好，娱乐时间也好，对耳闻目睹的事物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多留意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，努力形成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多思考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多发问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的良好习惯，这是我希望大家从今天起就开始学着去掌握的。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" b="18378"/>
          <a:stretch/>
        </p:blipFill>
        <p:spPr>
          <a:xfrm>
            <a:off x="9095587" y="3163613"/>
            <a:ext cx="2044505" cy="2324751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</p:pic>
      <p:grpSp>
        <p:nvGrpSpPr>
          <p:cNvPr id="11" name="组合 1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12" name="矩形 11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忠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31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三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培养对于信息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的敏感度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不要过度依赖网络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1286" y="3607853"/>
            <a:ext cx="523648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查收邮件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回复来信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很重要。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白天用于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浏览网页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的时间，尽量控制在</a:t>
            </a:r>
            <a:r>
              <a:rPr lang="en-US" altLang="zh-CN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以内。</a:t>
            </a:r>
          </a:p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条原创信息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远比</a:t>
            </a:r>
            <a:r>
              <a:rPr lang="en-US" altLang="zh-CN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条二手信息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更能打动老板和客户的心。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10" name="矩形 9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网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络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075354" y="3268454"/>
            <a:ext cx="10080326" cy="3003750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46" b="100000" l="2148" r="100000">
                        <a14:foregroundMark x1="14160" y1="56642" x2="4883" y2="97518"/>
                        <a14:foregroundMark x1="5762" y1="99124" x2="8008" y2="99562"/>
                        <a14:foregroundMark x1="3125" y1="95766" x2="2637" y2="98686"/>
                        <a14:foregroundMark x1="82129" y1="98832" x2="92383" y2="99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31" t="10851" r="16009"/>
          <a:stretch/>
        </p:blipFill>
        <p:spPr>
          <a:xfrm>
            <a:off x="6297771" y="2292440"/>
            <a:ext cx="4881092" cy="3973324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1061285" y="297137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在电脑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前要注意以下三点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812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三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培养对于信息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的敏感度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不要吝惜信息分享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12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1286" y="3650992"/>
            <a:ext cx="989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记得将自己知道的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和拥有的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人脉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与好朋友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自己现在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积累的经验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处理问题的方法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也要毫不吝惜地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传授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给他人。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从现在起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不要为了图回报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而做事情，也不要摆出一副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恩人自居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的姿态。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075352" y="3243928"/>
            <a:ext cx="10060961" cy="2666235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12" name="任意多边形 11"/>
          <p:cNvSpPr/>
          <p:nvPr/>
        </p:nvSpPr>
        <p:spPr>
          <a:xfrm>
            <a:off x="1061285" y="2953831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47" b="89876" l="0" r="100000">
                        <a14:backgroundMark x1="5593" y1="26465" x2="47270" y2="37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71" t="33385" r="9090" b="26800"/>
          <a:stretch/>
        </p:blipFill>
        <p:spPr>
          <a:xfrm>
            <a:off x="6117465" y="2304155"/>
            <a:ext cx="5035639" cy="170410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13" name="矩形 12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享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51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四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两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个人一起的人生更充实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人应该恋爱的理由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13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9889" y="3690421"/>
            <a:ext cx="49034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看了这个窗口后我们就会明白，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人连自己都无法</a:t>
            </a:r>
            <a:r>
              <a:rPr lang="en-US" altLang="zh-CN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的完全理解自己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，想要与对方互相理解就更难了。但是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通过恋爱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，我们能在恋爱的过程中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拼命的试图理解对方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，从而得到可以彼此理解的搭档。</a:t>
            </a:r>
          </a:p>
        </p:txBody>
      </p:sp>
      <p:sp>
        <p:nvSpPr>
          <p:cNvPr id="11" name="矩形 10"/>
          <p:cNvSpPr/>
          <p:nvPr/>
        </p:nvSpPr>
        <p:spPr>
          <a:xfrm>
            <a:off x="1005008" y="3214824"/>
            <a:ext cx="5015626" cy="3055788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12" name="任意多边形 11"/>
          <p:cNvSpPr/>
          <p:nvPr/>
        </p:nvSpPr>
        <p:spPr>
          <a:xfrm>
            <a:off x="990940" y="2941813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07237" y="2661075"/>
            <a:ext cx="224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自己知道的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154427" y="2665212"/>
            <a:ext cx="223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自己不知道的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221189" y="3152495"/>
            <a:ext cx="492443" cy="15996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他人知道的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239997" y="4721648"/>
            <a:ext cx="492443" cy="16743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他人不知道的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07237" y="3231892"/>
            <a:ext cx="4494380" cy="3041907"/>
            <a:chOff x="6541477" y="2984338"/>
            <a:chExt cx="4860140" cy="3289462"/>
          </a:xfrm>
        </p:grpSpPr>
        <p:sp>
          <p:nvSpPr>
            <p:cNvPr id="13" name="矩形 12"/>
            <p:cNvSpPr/>
            <p:nvPr/>
          </p:nvSpPr>
          <p:spPr>
            <a:xfrm>
              <a:off x="6541477" y="4628272"/>
              <a:ext cx="2430070" cy="1643934"/>
            </a:xfrm>
            <a:prstGeom prst="rect">
              <a:avLst/>
            </a:prstGeom>
            <a:noFill/>
            <a:ln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秘密窗口</a:t>
              </a:r>
              <a:endParaRPr lang="en-US" altLang="zh-CN" sz="28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自己知道却</a:t>
              </a:r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对比</a:t>
              </a:r>
              <a:endPara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隐藏着的自己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541477" y="2984338"/>
              <a:ext cx="2430070" cy="1643934"/>
            </a:xfrm>
            <a:prstGeom prst="rect">
              <a:avLst/>
            </a:prstGeom>
            <a:noFill/>
            <a:ln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公开窗口</a:t>
              </a:r>
            </a:p>
            <a:p>
              <a:pPr algn="ctr"/>
              <a:endPara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完全</a:t>
              </a: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公开的自己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8971547" y="2984338"/>
              <a:ext cx="2430070" cy="1643934"/>
            </a:xfrm>
            <a:prstGeom prst="rect">
              <a:avLst/>
            </a:prstGeom>
            <a:noFill/>
            <a:ln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盲目窗口</a:t>
              </a:r>
            </a:p>
            <a:p>
              <a:pPr algn="ctr"/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自己</a:t>
              </a: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不知道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别人却知道的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971547" y="4629866"/>
              <a:ext cx="2430070" cy="1643934"/>
            </a:xfrm>
            <a:prstGeom prst="rect">
              <a:avLst/>
            </a:prstGeom>
            <a:noFill/>
            <a:ln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未知窗口</a:t>
              </a:r>
            </a:p>
            <a:p>
              <a:pPr algn="ct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无论是谁都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不知道的自己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6553263" y="1930722"/>
            <a:ext cx="4583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心理学上，人与人的关系模式图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400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23" name="矩形 22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享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868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四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两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个人一起的人生更充实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与异性交谈的益处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353" y="3577325"/>
            <a:ext cx="6948185" cy="90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男人目光长远，女人目光深邃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”。两性之间对待事物的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着眼点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把握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的主要方向是不同的。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9" name="矩形 8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交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谈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>
            <a:off x="1061285" y="297137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德国剧作家格拉佩里说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5354" y="5141543"/>
            <a:ext cx="6948184" cy="1338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多和异性交谈，有时候异性的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一句很不经意的话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，有着可以让你意识到你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未曾发觉的自身的魅力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所在，从而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唤醒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你未能表现出来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沉睡的才能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1061285" y="4558989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异性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交谈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的益处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80" b="100000" l="9987" r="83888">
                        <a14:foregroundMark x1="35153" y1="60279" x2="41811" y2="67465"/>
                        <a14:foregroundMark x1="23036" y1="63673" x2="23569" y2="67465"/>
                        <a14:foregroundMark x1="34754" y1="43313" x2="33955" y2="40719"/>
                        <a14:backgroundMark x1="47803" y1="90220" x2="48069" y2="98403"/>
                        <a14:backgroundMark x1="62716" y1="88024" x2="64048" y2="97405"/>
                        <a14:backgroundMark x1="21571" y1="68064" x2="9720" y2="702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60" y="1883559"/>
            <a:ext cx="6582148" cy="439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2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四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两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个人一起的人生更充实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“爱的三原则”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9" name="矩形 8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原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则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318863" y="3779947"/>
            <a:ext cx="503471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不要不敢说“</a:t>
            </a: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对不起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不要吝啬说“</a:t>
            </a: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谢谢你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不要羞于说“</a:t>
            </a: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我爱你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</a:p>
        </p:txBody>
      </p:sp>
      <p:sp>
        <p:nvSpPr>
          <p:cNvPr id="17" name="矩形 16"/>
          <p:cNvSpPr/>
          <p:nvPr/>
        </p:nvSpPr>
        <p:spPr>
          <a:xfrm>
            <a:off x="1075354" y="3268454"/>
            <a:ext cx="10080326" cy="3003750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18" name="任意多边形 17"/>
          <p:cNvSpPr/>
          <p:nvPr/>
        </p:nvSpPr>
        <p:spPr>
          <a:xfrm>
            <a:off x="1061285" y="297137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“爱的三原则”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786" b="100000" l="9987" r="896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806" y="2383856"/>
            <a:ext cx="5832069" cy="38899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108879" y="1768102"/>
            <a:ext cx="50274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趁着</a:t>
            </a:r>
            <a:r>
              <a:rPr lang="en-US" altLang="zh-CN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岁的时候找一个能与你分享喜怒哀乐的人生伴侣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吧。</a:t>
            </a:r>
            <a:endParaRPr lang="zh-CN" altLang="en-US" sz="2800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85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5138" y="0"/>
            <a:ext cx="11441723" cy="6858000"/>
          </a:xfrm>
          <a:prstGeom prst="rect">
            <a:avLst/>
          </a:pr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mtClean="0">
                <a:solidFill>
                  <a:schemeClr val="bg1"/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20</a:t>
            </a:r>
            <a:r>
              <a:rPr lang="zh-CN" altLang="en-US" smtClean="0">
                <a:solidFill>
                  <a:schemeClr val="bg1"/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岁开始与别人</a:t>
            </a:r>
            <a:r>
              <a:rPr lang="zh-CN" altLang="en-US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_GBK" panose="03000509000000000000" pitchFamily="65" charset="-122"/>
                <a:ea typeface="方正粗宋_GBK" panose="03000509000000000000" pitchFamily="65" charset="-122"/>
              </a:rPr>
              <a:t>拉开距离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9771" y="2472397"/>
            <a:ext cx="11732455" cy="1913206"/>
          </a:xfrm>
          <a:prstGeom prst="rect">
            <a:avLst/>
          </a:prstGeom>
          <a:solidFill>
            <a:srgbClr val="E96A0F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07" y="1027477"/>
            <a:ext cx="3406416" cy="48030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5354655" y="3733187"/>
            <a:ext cx="5434901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EA6A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 smtClean="0">
                <a:solidFill>
                  <a:schemeClr val="bg1"/>
                </a:solidFill>
                <a:effectLst/>
              </a:rPr>
              <a:t>更多读书笔记，请关注</a:t>
            </a:r>
            <a:r>
              <a:rPr lang="en-US" altLang="zh-CN" sz="2000" dirty="0" smtClean="0">
                <a:solidFill>
                  <a:schemeClr val="bg1"/>
                </a:solidFill>
                <a:effectLst/>
              </a:rPr>
              <a:t>@</a:t>
            </a:r>
            <a:r>
              <a:rPr lang="zh-CN" altLang="en-US" sz="2000" dirty="0" smtClean="0">
                <a:solidFill>
                  <a:schemeClr val="bg1"/>
                </a:solidFill>
                <a:effectLst/>
              </a:rPr>
              <a:t>读书</a:t>
            </a:r>
            <a:r>
              <a:rPr lang="zh-CN" altLang="en-US" sz="2000" dirty="0">
                <a:solidFill>
                  <a:schemeClr val="bg1"/>
                </a:solidFill>
                <a:effectLst/>
              </a:rPr>
              <a:t>笔记</a:t>
            </a:r>
            <a:r>
              <a:rPr lang="en-US" altLang="zh-CN" sz="2000" dirty="0" smtClean="0">
                <a:solidFill>
                  <a:schemeClr val="bg1"/>
                </a:solidFill>
                <a:effectLst/>
              </a:rPr>
              <a:t>PPT</a:t>
            </a:r>
            <a:endParaRPr lang="zh-CN" altLang="en-US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19231" y="2628780"/>
            <a:ext cx="5997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谢谢观赏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748" y="380629"/>
            <a:ext cx="1286367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7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14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5138" y="0"/>
            <a:ext cx="11441723" cy="6858000"/>
          </a:xfrm>
          <a:prstGeom prst="rect">
            <a:avLst/>
          </a:pr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9771" y="362243"/>
            <a:ext cx="11732455" cy="956603"/>
          </a:xfrm>
          <a:prstGeom prst="rect">
            <a:avLst/>
          </a:prstGeom>
          <a:solidFill>
            <a:srgbClr val="E96A0F"/>
          </a:solidFill>
          <a:ln>
            <a:noFill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 录</a:t>
            </a:r>
            <a:endParaRPr lang="zh-CN" altLang="en-US" sz="40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1957589" y="2258991"/>
            <a:ext cx="4935580" cy="580292"/>
          </a:xfrm>
          <a:custGeom>
            <a:avLst/>
            <a:gdLst>
              <a:gd name="connsiteX0" fmla="*/ 6614 w 4935580"/>
              <a:gd name="connsiteY0" fmla="*/ 0 h 580292"/>
              <a:gd name="connsiteX1" fmla="*/ 4378146 w 4935580"/>
              <a:gd name="connsiteY1" fmla="*/ 0 h 580292"/>
              <a:gd name="connsiteX2" fmla="*/ 4935580 w 4935580"/>
              <a:gd name="connsiteY2" fmla="*/ 580292 h 580292"/>
              <a:gd name="connsiteX3" fmla="*/ 0 w 4935580"/>
              <a:gd name="connsiteY3" fmla="*/ 580292 h 580292"/>
              <a:gd name="connsiteX4" fmla="*/ 0 w 4935580"/>
              <a:gd name="connsiteY4" fmla="*/ 6885 h 58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580" h="580292">
                <a:moveTo>
                  <a:pt x="6614" y="0"/>
                </a:moveTo>
                <a:lnTo>
                  <a:pt x="4378146" y="0"/>
                </a:lnTo>
                <a:lnTo>
                  <a:pt x="4935580" y="580292"/>
                </a:lnTo>
                <a:lnTo>
                  <a:pt x="0" y="580292"/>
                </a:lnTo>
                <a:lnTo>
                  <a:pt x="0" y="68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作者简介及前言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872537" y="2877980"/>
            <a:ext cx="738664" cy="26399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CONTENTS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  <a:latin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61120" y="2380632"/>
            <a:ext cx="71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/>
              <a:t>03</a:t>
            </a:r>
            <a:endParaRPr lang="zh-CN" altLang="en-US" sz="24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9933437" y="1562988"/>
            <a:ext cx="1205133" cy="1275106"/>
            <a:chOff x="815926" y="1519310"/>
            <a:chExt cx="1393432" cy="1474338"/>
          </a:xfrm>
        </p:grpSpPr>
        <p:sp>
          <p:nvSpPr>
            <p:cNvPr id="38" name="矩形 37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b="1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000" b="1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219370" y="2041305"/>
            <a:ext cx="843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699204" y="2824026"/>
            <a:ext cx="2979368" cy="1"/>
          </a:xfrm>
          <a:prstGeom prst="line">
            <a:avLst/>
          </a:prstGeom>
          <a:ln w="28575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任意多边形 70"/>
          <p:cNvSpPr/>
          <p:nvPr/>
        </p:nvSpPr>
        <p:spPr>
          <a:xfrm>
            <a:off x="1957589" y="3152271"/>
            <a:ext cx="4935580" cy="580292"/>
          </a:xfrm>
          <a:custGeom>
            <a:avLst/>
            <a:gdLst>
              <a:gd name="connsiteX0" fmla="*/ 6614 w 4935580"/>
              <a:gd name="connsiteY0" fmla="*/ 0 h 580292"/>
              <a:gd name="connsiteX1" fmla="*/ 4378146 w 4935580"/>
              <a:gd name="connsiteY1" fmla="*/ 0 h 580292"/>
              <a:gd name="connsiteX2" fmla="*/ 4935580 w 4935580"/>
              <a:gd name="connsiteY2" fmla="*/ 580292 h 580292"/>
              <a:gd name="connsiteX3" fmla="*/ 0 w 4935580"/>
              <a:gd name="connsiteY3" fmla="*/ 580292 h 580292"/>
              <a:gd name="connsiteX4" fmla="*/ 0 w 4935580"/>
              <a:gd name="connsiteY4" fmla="*/ 6885 h 58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580" h="580292">
                <a:moveTo>
                  <a:pt x="6614" y="0"/>
                </a:moveTo>
                <a:lnTo>
                  <a:pt x="4378146" y="0"/>
                </a:lnTo>
                <a:lnTo>
                  <a:pt x="4935580" y="580292"/>
                </a:lnTo>
                <a:lnTo>
                  <a:pt x="0" y="580292"/>
                </a:lnTo>
                <a:lnTo>
                  <a:pt x="0" y="68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en-US" altLang="zh-CN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岁打造自己的武器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8961120" y="3273912"/>
            <a:ext cx="71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/>
              <a:t>05</a:t>
            </a:r>
            <a:endParaRPr lang="zh-CN" altLang="en-US" sz="2400" dirty="0"/>
          </a:p>
        </p:txBody>
      </p:sp>
      <p:sp>
        <p:nvSpPr>
          <p:cNvPr id="73" name="文本框 72"/>
          <p:cNvSpPr txBox="1"/>
          <p:nvPr/>
        </p:nvSpPr>
        <p:spPr>
          <a:xfrm>
            <a:off x="1219370" y="2934585"/>
            <a:ext cx="843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6699204" y="3717306"/>
            <a:ext cx="2979368" cy="1"/>
          </a:xfrm>
          <a:prstGeom prst="line">
            <a:avLst/>
          </a:prstGeom>
          <a:ln w="28575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任意多边形 75"/>
          <p:cNvSpPr/>
          <p:nvPr/>
        </p:nvSpPr>
        <p:spPr>
          <a:xfrm>
            <a:off x="1957589" y="4045551"/>
            <a:ext cx="4935580" cy="580292"/>
          </a:xfrm>
          <a:custGeom>
            <a:avLst/>
            <a:gdLst>
              <a:gd name="connsiteX0" fmla="*/ 6614 w 4935580"/>
              <a:gd name="connsiteY0" fmla="*/ 0 h 580292"/>
              <a:gd name="connsiteX1" fmla="*/ 4378146 w 4935580"/>
              <a:gd name="connsiteY1" fmla="*/ 0 h 580292"/>
              <a:gd name="connsiteX2" fmla="*/ 4935580 w 4935580"/>
              <a:gd name="connsiteY2" fmla="*/ 580292 h 580292"/>
              <a:gd name="connsiteX3" fmla="*/ 0 w 4935580"/>
              <a:gd name="connsiteY3" fmla="*/ 580292 h 580292"/>
              <a:gd name="connsiteX4" fmla="*/ 0 w 4935580"/>
              <a:gd name="connsiteY4" fmla="*/ 6885 h 58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580" h="580292">
                <a:moveTo>
                  <a:pt x="6614" y="0"/>
                </a:moveTo>
                <a:lnTo>
                  <a:pt x="4378146" y="0"/>
                </a:lnTo>
                <a:lnTo>
                  <a:pt x="4935580" y="580292"/>
                </a:lnTo>
                <a:lnTo>
                  <a:pt x="0" y="580292"/>
                </a:lnTo>
                <a:lnTo>
                  <a:pt x="0" y="68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培养对于信息的敏感度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8961120" y="4167192"/>
            <a:ext cx="71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/>
              <a:t>12</a:t>
            </a:r>
            <a:endParaRPr lang="zh-CN" altLang="en-US" sz="2400" dirty="0"/>
          </a:p>
        </p:txBody>
      </p:sp>
      <p:sp>
        <p:nvSpPr>
          <p:cNvPr id="78" name="文本框 77"/>
          <p:cNvSpPr txBox="1"/>
          <p:nvPr/>
        </p:nvSpPr>
        <p:spPr>
          <a:xfrm>
            <a:off x="1219370" y="3814325"/>
            <a:ext cx="843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6699204" y="4610586"/>
            <a:ext cx="2979368" cy="1"/>
          </a:xfrm>
          <a:prstGeom prst="line">
            <a:avLst/>
          </a:prstGeom>
          <a:ln w="28575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任意多边形 80"/>
          <p:cNvSpPr/>
          <p:nvPr/>
        </p:nvSpPr>
        <p:spPr>
          <a:xfrm>
            <a:off x="1957589" y="4938831"/>
            <a:ext cx="4935580" cy="580292"/>
          </a:xfrm>
          <a:custGeom>
            <a:avLst/>
            <a:gdLst>
              <a:gd name="connsiteX0" fmla="*/ 6614 w 4935580"/>
              <a:gd name="connsiteY0" fmla="*/ 0 h 580292"/>
              <a:gd name="connsiteX1" fmla="*/ 4378146 w 4935580"/>
              <a:gd name="connsiteY1" fmla="*/ 0 h 580292"/>
              <a:gd name="connsiteX2" fmla="*/ 4935580 w 4935580"/>
              <a:gd name="connsiteY2" fmla="*/ 580292 h 580292"/>
              <a:gd name="connsiteX3" fmla="*/ 0 w 4935580"/>
              <a:gd name="connsiteY3" fmla="*/ 580292 h 580292"/>
              <a:gd name="connsiteX4" fmla="*/ 0 w 4935580"/>
              <a:gd name="connsiteY4" fmla="*/ 6885 h 58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580" h="580292">
                <a:moveTo>
                  <a:pt x="6614" y="0"/>
                </a:moveTo>
                <a:lnTo>
                  <a:pt x="4378146" y="0"/>
                </a:lnTo>
                <a:lnTo>
                  <a:pt x="4935580" y="580292"/>
                </a:lnTo>
                <a:lnTo>
                  <a:pt x="0" y="580292"/>
                </a:lnTo>
                <a:lnTo>
                  <a:pt x="0" y="68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28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两个人一起的人生更充实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8961120" y="5060472"/>
            <a:ext cx="71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/>
              <a:t>17</a:t>
            </a:r>
            <a:endParaRPr lang="zh-CN" altLang="en-US" sz="2400" dirty="0"/>
          </a:p>
        </p:txBody>
      </p:sp>
      <p:sp>
        <p:nvSpPr>
          <p:cNvPr id="83" name="文本框 82"/>
          <p:cNvSpPr txBox="1"/>
          <p:nvPr/>
        </p:nvSpPr>
        <p:spPr>
          <a:xfrm>
            <a:off x="1219370" y="4721145"/>
            <a:ext cx="843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6699204" y="5503866"/>
            <a:ext cx="2979368" cy="1"/>
          </a:xfrm>
          <a:prstGeom prst="line">
            <a:avLst/>
          </a:prstGeom>
          <a:ln w="28575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219370" y="2354874"/>
            <a:ext cx="738219" cy="443394"/>
          </a:xfrm>
          <a:prstGeom prst="line">
            <a:avLst/>
          </a:prstGeom>
          <a:ln w="38100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1219370" y="3268395"/>
            <a:ext cx="738219" cy="443394"/>
          </a:xfrm>
          <a:prstGeom prst="line">
            <a:avLst/>
          </a:prstGeom>
          <a:ln w="38100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219370" y="4143279"/>
            <a:ext cx="738219" cy="443394"/>
          </a:xfrm>
          <a:prstGeom prst="line">
            <a:avLst/>
          </a:prstGeom>
          <a:ln w="38100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219370" y="5056800"/>
            <a:ext cx="738219" cy="443394"/>
          </a:xfrm>
          <a:prstGeom prst="line">
            <a:avLst/>
          </a:prstGeom>
          <a:ln w="38100">
            <a:solidFill>
              <a:srgbClr val="E96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20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作者简介及前言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4351" y="703385"/>
            <a:ext cx="392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作者简介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8" name="矩形 7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者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075353" y="3179298"/>
            <a:ext cx="10066260" cy="3066757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清水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克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彦（日）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39484" y="3522039"/>
            <a:ext cx="70459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广播电台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节目主持人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大学教师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毕业于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早稻田大学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，毕业后进入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文化广播电台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工作。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作为提倡“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父亲的影响力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”的教育记者也被大众所熟知，曾多次举办演讲并发表连载。</a:t>
            </a: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代表作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为什么说</a:t>
            </a:r>
            <a:r>
              <a:rPr lang="en-US" altLang="zh-CN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岁才开始发达为时已晚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每天都做出成绩的时间术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03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800" b="100000" l="400" r="99600">
                        <a14:backgroundMark x1="14800" y1="38933" x2="28000" y2="38933"/>
                        <a14:backgroundMark x1="3200" y1="57600" x2="0" y2="581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65" y="2824633"/>
            <a:ext cx="2280948" cy="3421422"/>
          </a:xfrm>
          <a:prstGeom prst="rect">
            <a:avLst/>
          </a:prstGeom>
          <a:ln w="38100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578353" y="1873188"/>
            <a:ext cx="3346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EEEEE"/>
                </a:solidFill>
              </a:rPr>
              <a:t>https://www.ypppt.com/</a:t>
            </a:r>
            <a:endParaRPr lang="zh-CN" altLang="en-US" dirty="0">
              <a:solidFill>
                <a:srgbClr val="EEEEE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作者简介及前言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4351" y="703385"/>
            <a:ext cx="392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8" name="矩形 7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前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言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58233" y="4112512"/>
            <a:ext cx="50347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人生就要先发制人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为自己树立品牌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为自己描绘一个整体的人生蓝图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50547" y="3373848"/>
            <a:ext cx="48660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培养对于信息的敏感度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zh-CN" altLang="en-US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工作上争当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第一名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与其一味存钱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不如将钱用于投资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异性交往拓宽自己的人脉</a:t>
            </a:r>
          </a:p>
        </p:txBody>
      </p:sp>
      <p:sp>
        <p:nvSpPr>
          <p:cNvPr id="15" name="矩形 14"/>
          <p:cNvSpPr/>
          <p:nvPr/>
        </p:nvSpPr>
        <p:spPr>
          <a:xfrm>
            <a:off x="1075353" y="3179298"/>
            <a:ext cx="10066260" cy="3066757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岁到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岁要注意的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095999" y="3155128"/>
            <a:ext cx="0" cy="3090927"/>
          </a:xfrm>
          <a:prstGeom prst="line">
            <a:avLst/>
          </a:prstGeom>
          <a:noFill/>
          <a:ln w="28575">
            <a:solidFill>
              <a:srgbClr val="E96A0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任意多边形 17"/>
          <p:cNvSpPr/>
          <p:nvPr/>
        </p:nvSpPr>
        <p:spPr>
          <a:xfrm flipH="1">
            <a:off x="7554349" y="2091716"/>
            <a:ext cx="3615397" cy="633047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E96A0F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致中国的读者朋友</a:t>
            </a:r>
            <a:endParaRPr lang="zh-CN" altLang="en-US" sz="2800" dirty="0">
              <a:solidFill>
                <a:srgbClr val="E96A0F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04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89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二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岁打造自己的武器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554351" y="703385"/>
            <a:ext cx="392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1.“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三分理论”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8" name="矩形 7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概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念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75353" y="3499680"/>
            <a:ext cx="98833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不管身处怎样的组织，只要能跻身到组织中的前</a:t>
            </a:r>
            <a:r>
              <a:rPr lang="en-US" altLang="zh-CN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，遭遇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淘汰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的可能性就很小，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晋升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加薪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的目标就很容易顺利达成。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05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5353" y="5081621"/>
            <a:ext cx="97300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岁的时候，不论处于什么样的岗位，以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学会一项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能让你进入中组织中的前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为目标会比较好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外语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某领域专业知识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075353" y="3179298"/>
            <a:ext cx="10066260" cy="1354579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75353" y="4801876"/>
            <a:ext cx="10066260" cy="1806422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什么是“三分理论”？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061285" y="4533877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因此，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042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二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岁打造自己的武器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554351" y="703385"/>
            <a:ext cx="392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向能者学习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06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5353" y="3581328"/>
            <a:ext cx="53235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多数情况下，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模仿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也能成为发挥创造力的捷径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踏实地向那些有能力的人学习，在这个基础上</a:t>
            </a:r>
            <a:r>
              <a:rPr lang="zh-CN" altLang="en-US" sz="2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发挥自己的创造力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，会对你的人生大有帮助。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13" name="矩形 12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习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075353" y="3179298"/>
            <a:ext cx="10066260" cy="3066757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模仿与创新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581" b="100000" l="13582" r="99867">
                        <a14:foregroundMark x1="38482" y1="45709" x2="18509" y2="66267"/>
                        <a14:foregroundMark x1="22770" y1="56886" x2="34088" y2="46707"/>
                        <a14:foregroundMark x1="43941" y1="42715" x2="40213" y2="47305"/>
                        <a14:backgroundMark x1="78429" y1="42116" x2="79228" y2="50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55" t="8774" b="2206"/>
          <a:stretch/>
        </p:blipFill>
        <p:spPr>
          <a:xfrm>
            <a:off x="6391882" y="2942927"/>
            <a:ext cx="4742728" cy="327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4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二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岁打造自己的武器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554351" y="703385"/>
            <a:ext cx="3924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让周围的人看到你的努力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07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7282" y="4264899"/>
            <a:ext cx="6348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让周围的人知道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你在干什么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你会</a:t>
            </a: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，即使这些东西你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正在掌握中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22" name="矩形 21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努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力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075353" y="3109176"/>
            <a:ext cx="10060960" cy="3164624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28" name="任意多边形 27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TIPS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99" b="100000" l="17310" r="73369">
                        <a14:foregroundMark x1="56458" y1="95808" x2="55126" y2="992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26848" b="13634"/>
          <a:stretch/>
        </p:blipFill>
        <p:spPr>
          <a:xfrm rot="20869835" flipH="1">
            <a:off x="7876157" y="1883682"/>
            <a:ext cx="4475503" cy="4558207"/>
          </a:xfrm>
          <a:custGeom>
            <a:avLst/>
            <a:gdLst>
              <a:gd name="connsiteX0" fmla="*/ 0 w 4475503"/>
              <a:gd name="connsiteY0" fmla="*/ 0 h 4558207"/>
              <a:gd name="connsiteX1" fmla="*/ 0 w 4475503"/>
              <a:gd name="connsiteY1" fmla="*/ 1683843 h 4558207"/>
              <a:gd name="connsiteX2" fmla="*/ 1016218 w 4475503"/>
              <a:gd name="connsiteY2" fmla="*/ 1464696 h 4558207"/>
              <a:gd name="connsiteX3" fmla="*/ 1683330 w 4475503"/>
              <a:gd name="connsiteY3" fmla="*/ 4558207 h 4558207"/>
              <a:gd name="connsiteX4" fmla="*/ 3295964 w 4475503"/>
              <a:gd name="connsiteY4" fmla="*/ 4210444 h 4558207"/>
              <a:gd name="connsiteX5" fmla="*/ 4475503 w 4475503"/>
              <a:gd name="connsiteY5" fmla="*/ 3507665 h 4558207"/>
              <a:gd name="connsiteX6" fmla="*/ 4475503 w 4475503"/>
              <a:gd name="connsiteY6" fmla="*/ 0 h 4558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75503" h="4558207">
                <a:moveTo>
                  <a:pt x="0" y="0"/>
                </a:moveTo>
                <a:lnTo>
                  <a:pt x="0" y="1683843"/>
                </a:lnTo>
                <a:lnTo>
                  <a:pt x="1016218" y="1464696"/>
                </a:lnTo>
                <a:lnTo>
                  <a:pt x="1683330" y="4558207"/>
                </a:lnTo>
                <a:lnTo>
                  <a:pt x="3295964" y="4210444"/>
                </a:lnTo>
                <a:lnTo>
                  <a:pt x="4475503" y="3507665"/>
                </a:lnTo>
                <a:lnTo>
                  <a:pt x="4475503" y="0"/>
                </a:lnTo>
                <a:close/>
              </a:path>
            </a:pathLst>
          </a:custGeom>
        </p:spPr>
      </p:pic>
      <p:sp>
        <p:nvSpPr>
          <p:cNvPr id="4" name="文本框 3"/>
          <p:cNvSpPr txBox="1"/>
          <p:nvPr/>
        </p:nvSpPr>
        <p:spPr>
          <a:xfrm rot="1678501">
            <a:off x="5642084" y="1783118"/>
            <a:ext cx="2293154" cy="369332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pPr algn="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在学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 rot="981995">
            <a:off x="5402376" y="2255089"/>
            <a:ext cx="2293154" cy="369332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我在考驾照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 rot="203106">
            <a:off x="5238322" y="2782171"/>
            <a:ext cx="2293154" cy="369332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pPr algn="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在学吉他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801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二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20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岁打造自己的武器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学会使用礼貌用语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08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353" y="3109176"/>
            <a:ext cx="10060960" cy="3164624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6168" b="100000" l="0" r="100000">
                        <a14:foregroundMark x1="23169" y1="43513" x2="26099" y2="47904"/>
                        <a14:foregroundMark x1="49534" y1="26547" x2="47803" y2="38723"/>
                        <a14:backgroundMark x1="32623" y1="19561" x2="30626" y2="36128"/>
                        <a14:backgroundMark x1="30360" y1="54890" x2="30360" y2="78244"/>
                        <a14:backgroundMark x1="43941" y1="54291" x2="41145" y2="80838"/>
                        <a14:backgroundMark x1="57390" y1="62076" x2="56991" y2="80040"/>
                        <a14:backgroundMark x1="44474" y1="21158" x2="43409" y2="39321"/>
                        <a14:backgroundMark x1="56192" y1="20160" x2="55925" y2="34531"/>
                        <a14:backgroundMark x1="70306" y1="70259" x2="70040" y2="806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84" t="15389" r="17689"/>
          <a:stretch/>
        </p:blipFill>
        <p:spPr>
          <a:xfrm>
            <a:off x="6117101" y="2570805"/>
            <a:ext cx="5019212" cy="37014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22" name="矩形 21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礼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貌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1061285" y="2881256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经常用到的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礼貌用语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75353" y="3700904"/>
            <a:ext cx="5020647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拜托您了</a:t>
            </a:r>
            <a:endParaRPr lang="en-US" altLang="zh-CN" sz="2800" dirty="0" smtClean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endParaRPr lang="en-US" altLang="zh-CN" sz="105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非常感谢</a:t>
            </a:r>
            <a:endParaRPr lang="en-US" altLang="zh-CN" sz="2800" dirty="0" smtClean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endParaRPr lang="en-US" altLang="zh-CN" sz="105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非常</a:t>
            </a:r>
            <a:r>
              <a:rPr lang="zh-CN" altLang="en-US" sz="28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抱歉</a:t>
            </a:r>
            <a:endParaRPr lang="en-US" altLang="zh-CN" sz="2800" dirty="0" smtClean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endParaRPr lang="en-US" altLang="zh-CN" sz="105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对不起我先失陪了</a:t>
            </a:r>
          </a:p>
        </p:txBody>
      </p:sp>
    </p:spTree>
    <p:extLst>
      <p:ext uri="{BB962C8B-B14F-4D97-AF65-F5344CB8AC3E}">
        <p14:creationId xmlns:p14="http://schemas.microsoft.com/office/powerpoint/2010/main" val="34785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>
            <a:off x="375138" y="0"/>
            <a:ext cx="11441723" cy="6858000"/>
          </a:xfrm>
          <a:custGeom>
            <a:avLst/>
            <a:gdLst>
              <a:gd name="connsiteX0" fmla="*/ 0 w 11441723"/>
              <a:gd name="connsiteY0" fmla="*/ 1317868 h 6858000"/>
              <a:gd name="connsiteX1" fmla="*/ 6809670 w 11441723"/>
              <a:gd name="connsiteY1" fmla="*/ 1317868 h 6858000"/>
              <a:gd name="connsiteX2" fmla="*/ 6994214 w 11441723"/>
              <a:gd name="connsiteY2" fmla="*/ 1317868 h 6858000"/>
              <a:gd name="connsiteX3" fmla="*/ 11441723 w 11441723"/>
              <a:gd name="connsiteY3" fmla="*/ 1317868 h 6858000"/>
              <a:gd name="connsiteX4" fmla="*/ 11441723 w 11441723"/>
              <a:gd name="connsiteY4" fmla="*/ 6858000 h 6858000"/>
              <a:gd name="connsiteX5" fmla="*/ 0 w 11441723"/>
              <a:gd name="connsiteY5" fmla="*/ 6858000 h 6858000"/>
              <a:gd name="connsiteX6" fmla="*/ 0 w 11441723"/>
              <a:gd name="connsiteY6" fmla="*/ 0 h 6858000"/>
              <a:gd name="connsiteX7" fmla="*/ 11441723 w 11441723"/>
              <a:gd name="connsiteY7" fmla="*/ 0 h 6858000"/>
              <a:gd name="connsiteX8" fmla="*/ 11441723 w 11441723"/>
              <a:gd name="connsiteY8" fmla="*/ 1153551 h 6858000"/>
              <a:gd name="connsiteX9" fmla="*/ 6915558 w 11441723"/>
              <a:gd name="connsiteY9" fmla="*/ 1153551 h 6858000"/>
              <a:gd name="connsiteX10" fmla="*/ 6539672 w 11441723"/>
              <a:gd name="connsiteY10" fmla="*/ 368300 h 6858000"/>
              <a:gd name="connsiteX11" fmla="*/ 2408 w 11441723"/>
              <a:gd name="connsiteY11" fmla="*/ 368300 h 6858000"/>
              <a:gd name="connsiteX12" fmla="*/ 0 w 11441723"/>
              <a:gd name="connsiteY12" fmla="*/ 37333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41723" h="6858000">
                <a:moveTo>
                  <a:pt x="0" y="1317868"/>
                </a:moveTo>
                <a:lnTo>
                  <a:pt x="6809670" y="1317868"/>
                </a:lnTo>
                <a:lnTo>
                  <a:pt x="6994214" y="1317868"/>
                </a:lnTo>
                <a:lnTo>
                  <a:pt x="11441723" y="1317868"/>
                </a:lnTo>
                <a:lnTo>
                  <a:pt x="11441723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1441723" y="0"/>
                </a:lnTo>
                <a:lnTo>
                  <a:pt x="11441723" y="1153551"/>
                </a:lnTo>
                <a:lnTo>
                  <a:pt x="6915558" y="1153551"/>
                </a:lnTo>
                <a:lnTo>
                  <a:pt x="6539672" y="368300"/>
                </a:lnTo>
                <a:lnTo>
                  <a:pt x="2408" y="368300"/>
                </a:lnTo>
                <a:lnTo>
                  <a:pt x="0" y="373330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方正粗宋_GBK" panose="03000509000000000000" pitchFamily="65" charset="-122"/>
              <a:ea typeface="方正粗宋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5138" y="466770"/>
            <a:ext cx="6532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三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培养对于信息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的敏感度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87065" y="703385"/>
            <a:ext cx="4192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学会甄别信息</a:t>
            </a:r>
            <a:endParaRPr lang="zh-CN" altLang="en-US" sz="2400" b="1" dirty="0">
              <a:solidFill>
                <a:srgbClr val="E96A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958732" y="0"/>
            <a:ext cx="85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</a:rPr>
              <a:t>09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354" y="3268454"/>
            <a:ext cx="10080326" cy="3003750"/>
          </a:xfrm>
          <a:prstGeom prst="rect">
            <a:avLst/>
          </a:prstGeom>
          <a:noFill/>
          <a:ln w="28575">
            <a:solidFill>
              <a:srgbClr val="E96A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en-US" altLang="zh-CN" dirty="0"/>
          </a:p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59934" y="1464711"/>
            <a:ext cx="84957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当今社会是一个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信息泛滥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的社会。你只有善于从海量信息中有效地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甄别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对自己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的那一部分信息，并且善于地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400" dirty="0" smtClean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它，才有可能获得成功。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1061286" y="2965573"/>
            <a:ext cx="4262511" cy="547744"/>
          </a:xfrm>
          <a:custGeom>
            <a:avLst/>
            <a:gdLst>
              <a:gd name="connsiteX0" fmla="*/ 0 w 4262511"/>
              <a:gd name="connsiteY0" fmla="*/ 0 h 661185"/>
              <a:gd name="connsiteX1" fmla="*/ 3914331 w 4262511"/>
              <a:gd name="connsiteY1" fmla="*/ 0 h 661185"/>
              <a:gd name="connsiteX2" fmla="*/ 4262511 w 4262511"/>
              <a:gd name="connsiteY2" fmla="*/ 661185 h 661185"/>
              <a:gd name="connsiteX3" fmla="*/ 0 w 4262511"/>
              <a:gd name="connsiteY3" fmla="*/ 661185 h 661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2511" h="661185">
                <a:moveTo>
                  <a:pt x="0" y="0"/>
                </a:moveTo>
                <a:lnTo>
                  <a:pt x="3914331" y="0"/>
                </a:lnTo>
                <a:lnTo>
                  <a:pt x="4262511" y="661185"/>
                </a:lnTo>
                <a:lnTo>
                  <a:pt x="0" y="661185"/>
                </a:lnTo>
                <a:close/>
              </a:path>
            </a:pathLst>
          </a:custGeom>
          <a:solidFill>
            <a:srgbClr val="E96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为了获得成功，应注意的两点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1064" y="3669357"/>
            <a:ext cx="97676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当会见朋友或者遇到比较难得、少有的机会时，好好考虑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些东西是对自己没有益处的。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40000"/>
              </a:lnSpc>
            </a:pP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4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如果是从媒体或者通过小道消息获得了比较有意思的情报，哪怕那些情报与现在的工作无关，也要直接试着想想什么时候，哪些东西是不能够使用的。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061285" y="1449658"/>
            <a:ext cx="1205133" cy="1275106"/>
            <a:chOff x="815926" y="1519310"/>
            <a:chExt cx="1393432" cy="1474338"/>
          </a:xfrm>
        </p:grpSpPr>
        <p:sp>
          <p:nvSpPr>
            <p:cNvPr id="11" name="矩形 10"/>
            <p:cNvSpPr/>
            <p:nvPr/>
          </p:nvSpPr>
          <p:spPr>
            <a:xfrm>
              <a:off x="815926" y="1519310"/>
              <a:ext cx="1055077" cy="1055077"/>
            </a:xfrm>
            <a:prstGeom prst="rect">
              <a:avLst/>
            </a:prstGeom>
            <a:solidFill>
              <a:srgbClr val="E96A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甄</a:t>
              </a:r>
              <a:endPara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477400" y="2261689"/>
              <a:ext cx="731958" cy="73195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E96A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 smtClean="0">
                  <a:solidFill>
                    <a:srgbClr val="E96A0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</a:t>
              </a:r>
              <a:endParaRPr lang="zh-CN" altLang="en-US" sz="4000" dirty="0">
                <a:solidFill>
                  <a:srgbClr val="E96A0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24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1214</Words>
  <Application>Microsoft Office PowerPoint</Application>
  <PresentationFormat>宽屏</PresentationFormat>
  <Paragraphs>199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宋体</vt:lpstr>
      <vt:lpstr>Calibri Light</vt:lpstr>
      <vt:lpstr>方正粗宋简体</vt:lpstr>
      <vt:lpstr>微软雅黑</vt:lpstr>
      <vt:lpstr>Calibri</vt:lpstr>
      <vt:lpstr>Verdana</vt:lpstr>
      <vt:lpstr>方正大黑简体</vt:lpstr>
      <vt:lpstr>方正粗宋_GBK</vt:lpstr>
      <vt:lpstr>Wingdings</vt:lpstr>
      <vt:lpstr>Meiryo</vt:lpstr>
      <vt:lpstr>Arial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55</cp:revision>
  <dcterms:created xsi:type="dcterms:W3CDTF">2014-03-19T07:05:42Z</dcterms:created>
  <dcterms:modified xsi:type="dcterms:W3CDTF">2021-04-12T08:11:18Z</dcterms:modified>
</cp:coreProperties>
</file>