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738" r:id="rId2"/>
  </p:sldMasterIdLst>
  <p:notesMasterIdLst>
    <p:notesMasterId r:id="rId21"/>
  </p:notesMasterIdLst>
  <p:handoutMasterIdLst>
    <p:handoutMasterId r:id="rId22"/>
  </p:handoutMasterIdLst>
  <p:sldIdLst>
    <p:sldId id="280" r:id="rId3"/>
    <p:sldId id="378" r:id="rId4"/>
    <p:sldId id="347" r:id="rId5"/>
    <p:sldId id="348" r:id="rId6"/>
    <p:sldId id="349" r:id="rId7"/>
    <p:sldId id="350" r:id="rId8"/>
    <p:sldId id="363" r:id="rId9"/>
    <p:sldId id="351" r:id="rId10"/>
    <p:sldId id="364" r:id="rId11"/>
    <p:sldId id="382" r:id="rId12"/>
    <p:sldId id="383" r:id="rId13"/>
    <p:sldId id="384" r:id="rId14"/>
    <p:sldId id="385" r:id="rId15"/>
    <p:sldId id="386" r:id="rId16"/>
    <p:sldId id="387" r:id="rId17"/>
    <p:sldId id="379" r:id="rId18"/>
    <p:sldId id="372" r:id="rId19"/>
    <p:sldId id="388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9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516" y="120"/>
      </p:cViewPr>
      <p:guideLst>
        <p:guide orient="horz" pos="1620"/>
        <p:guide pos="29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 noProof="1"/>
            </a:lvl1pPr>
          </a:lstStyle>
          <a:p>
            <a:fld id="{E3037A08-FDA8-43E0-9911-04041F5E41AA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11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 noProof="1"/>
            </a:lvl1pPr>
          </a:lstStyle>
          <a:p>
            <a:fld id="{AD24A956-C021-4A3D-9B46-BBC5D5776410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513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25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1FE7D3E1-23E7-471F-9ADD-CC33A8E83069}" type="slidenum">
              <a:rPr altLang="en-US"/>
              <a:pPr eaLnBrk="1" hangingPunct="1">
                <a:buFont typeface="Arial" pitchFamily="34" charset="0"/>
                <a:buNone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064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B0E69DB-546A-4752-AAB2-54BDA226E55F}" type="slidenum">
              <a:rPr altLang="zh-CN"/>
              <a:pPr eaLnBrk="1" hangingPunct="1"/>
              <a:t>2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96374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https://www.ypppt.com/</a:t>
            </a:r>
            <a:endParaRPr lang="zh-CN" altLang="en-US" smtClean="0"/>
          </a:p>
        </p:txBody>
      </p:sp>
      <p:sp>
        <p:nvSpPr>
          <p:cNvPr id="327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7B8CCB0-D514-481E-A075-2FA31350828A}" type="slidenum">
              <a:rPr altLang="zh-CN">
                <a:solidFill>
                  <a:srgbClr val="000000"/>
                </a:solidFill>
              </a:rPr>
              <a:pPr eaLnBrk="1" hangingPunct="1"/>
              <a:t>9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59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C269E9F-91FC-445B-887C-4C22D4BF3E90}" type="slidenum">
              <a:rPr altLang="zh-CN">
                <a:solidFill>
                  <a:srgbClr val="000000"/>
                </a:solidFill>
              </a:rPr>
              <a:pPr eaLnBrk="1" hangingPunct="1"/>
              <a:t>11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80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89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1D268A3-C9AD-499E-911F-EEC4996E1645}" type="slidenum">
              <a:rPr altLang="zh-CN">
                <a:solidFill>
                  <a:srgbClr val="000000"/>
                </a:solidFill>
              </a:rPr>
              <a:pPr eaLnBrk="1" hangingPunct="1"/>
              <a:t>13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27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19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D9C8DA0-11AD-497B-987E-D493C161699E}" type="slidenum">
              <a:rPr altLang="zh-CN">
                <a:solidFill>
                  <a:srgbClr val="000000"/>
                </a:solidFill>
              </a:rPr>
              <a:pPr eaLnBrk="1" hangingPunct="1"/>
              <a:t>15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9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50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0CC7E18-EDD6-4ABD-B2BE-1FAD45AE5697}" type="slidenum">
              <a:rPr altLang="zh-CN">
                <a:solidFill>
                  <a:srgbClr val="000000"/>
                </a:solidFill>
              </a:rPr>
              <a:pPr eaLnBrk="1" hangingPunct="1"/>
              <a:t>17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9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47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BE0437E8-298B-4795-8195-C90D85E1EE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4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73ADFCAB-A837-4115-8A4E-9243B2871D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457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19E9A730-1A73-4A55-A6D4-0614607628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84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C6C8EC20-C94E-40C8-9C98-C00502144A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889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86ECDB4A-1CCE-4C98-9132-DD3FCE90B2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574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99A90A61-E805-4832-9A91-2194D994FD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633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BBC3544E-6427-4B74-9048-F8A6E426BE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01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7532F522-CBE9-4E73-B18F-D43EC93097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797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6C3F0959-B9CB-4E89-85DF-AD909E261D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817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4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173896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92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67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34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17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55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4878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1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859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664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4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47A7EE92-851E-4D6A-9CDD-9C28E9191D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30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9764E79A-5CD1-4A5D-8AE6-319DD0284F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16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287AB5F8-55E5-4949-BA9B-5E9A208DC0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16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D02E905B-81C5-4676-9378-D777331CDF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94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D6D074D1-CDE7-4794-8657-E8370BF6AE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83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41DA55CF-7984-422E-8ED1-3D0309546E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76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3AF189BD-0F47-4E1A-8D2C-65477AAD9A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86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2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027" name="图片 21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210" y="142875"/>
            <a:ext cx="746879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28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4635" y="189310"/>
            <a:ext cx="392906" cy="27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8"/>
          <p:cNvSpPr>
            <a:spLocks noChangeArrowheads="1"/>
          </p:cNvSpPr>
          <p:nvPr/>
        </p:nvSpPr>
        <p:spPr bwMode="auto">
          <a:xfrm>
            <a:off x="6194822" y="210741"/>
            <a:ext cx="2300288" cy="25360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教育部组织编写</a:t>
            </a:r>
            <a:r>
              <a:rPr lang="en-US" altLang="zh-CN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一年级</a:t>
            </a:r>
            <a:r>
              <a:rPr lang="zh-CN" altLang="zh-CN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</p:sldLayoutIdLst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0701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1506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107" y="189310"/>
            <a:ext cx="392906" cy="27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263254" y="1952625"/>
            <a:ext cx="4048125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4100" b="1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一个接一个</a:t>
            </a:r>
          </a:p>
        </p:txBody>
      </p:sp>
      <p:pic>
        <p:nvPicPr>
          <p:cNvPr id="21508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6938" y="750887"/>
            <a:ext cx="3058715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矩形 16"/>
          <p:cNvSpPr>
            <a:spLocks noChangeArrowheads="1"/>
          </p:cNvSpPr>
          <p:nvPr/>
        </p:nvSpPr>
        <p:spPr bwMode="auto">
          <a:xfrm>
            <a:off x="2171700" y="1452256"/>
            <a:ext cx="2281238" cy="374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第二单元 </a:t>
            </a:r>
            <a:r>
              <a:rPr lang="en-US" altLang="zh-CN" sz="1500" b="1" dirty="0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· </a:t>
            </a:r>
            <a:r>
              <a:rPr lang="zh-CN" altLang="en-US" sz="1500" b="1" dirty="0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课文</a:t>
            </a:r>
            <a:endParaRPr lang="en-US" altLang="zh-CN" sz="1500" b="1" dirty="0">
              <a:solidFill>
                <a:srgbClr val="262626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38956" y="3975216"/>
            <a:ext cx="896720" cy="32316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500" b="1" kern="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</a:t>
            </a:r>
            <a:r>
              <a:rPr lang="zh-CN" altLang="en-US" sz="1500" b="1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</a:t>
            </a:r>
            <a:r>
              <a:rPr lang="en-US" altLang="zh-CN" sz="1500" b="1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500" b="1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1"/>
          <p:cNvSpPr>
            <a:spLocks noChangeArrowheads="1"/>
          </p:cNvSpPr>
          <p:nvPr/>
        </p:nvSpPr>
        <p:spPr bwMode="auto">
          <a:xfrm>
            <a:off x="292894" y="1117997"/>
            <a:ext cx="5707856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说一说：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小朋友正做着美梦，这时他听到什么声音？谁来说说小朋友当时的心情如何？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想一想：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小朋友是不是真的不想上学？是什么吸引着小朋友去到学校呢？谁能说一说小朋友心情的变化？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379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012" y="1158479"/>
            <a:ext cx="3328988" cy="29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4781" y="1713310"/>
          <a:ext cx="2149079" cy="1543050"/>
        </p:xfrm>
        <a:graphic>
          <a:graphicData uri="http://schemas.openxmlformats.org/drawingml/2006/table">
            <a:tbl>
              <a:tblPr/>
              <a:tblGrid>
                <a:gridCol w="2149079"/>
              </a:tblGrid>
              <a:tr h="1543050">
                <a:tc>
                  <a:txBody>
                    <a:bodyPr/>
                    <a:lstStyle/>
                    <a:p>
                      <a:endParaRPr lang="zh-CN" altLang="en-US" sz="14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72399" marR="72399" marT="36182" marB="3618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23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品读课文，体验探究</a:t>
            </a:r>
          </a:p>
        </p:txBody>
      </p:sp>
      <p:sp>
        <p:nvSpPr>
          <p:cNvPr id="34824" name="TextBox 3"/>
          <p:cNvSpPr txBox="1">
            <a:spLocks noChangeArrowheads="1"/>
          </p:cNvSpPr>
          <p:nvPr/>
        </p:nvSpPr>
        <p:spPr bwMode="auto">
          <a:xfrm>
            <a:off x="4068366" y="1485900"/>
            <a:ext cx="622815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正和小伙伴们玩着跳房子，            　             操场上却响起了上课铃声。            　        　唉，要是没有上课铃就好了。            　　    不过，听老师讲故事，            　　                也是很快乐很有趣的呀！</a:t>
            </a:r>
            <a:endParaRPr lang="en-US" altLang="zh-CN" sz="24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482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4" y="1397794"/>
            <a:ext cx="3209925" cy="310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1"/>
          <p:cNvSpPr>
            <a:spLocks noChangeArrowheads="1"/>
          </p:cNvSpPr>
          <p:nvPr/>
        </p:nvSpPr>
        <p:spPr bwMode="auto">
          <a:xfrm>
            <a:off x="292894" y="1321594"/>
            <a:ext cx="5707856" cy="197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说一说：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小伙伴们正在玩着“跳房子”，这时发生了什么事情？小朋友此时的心情如何，谁来告诉老师？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想一想：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是什么吸引着小朋友回到课堂？他的心情经历了怎样的变化？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86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012" y="1158479"/>
            <a:ext cx="3328988" cy="29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4781" y="1713310"/>
          <a:ext cx="2149079" cy="1543050"/>
        </p:xfrm>
        <a:graphic>
          <a:graphicData uri="http://schemas.openxmlformats.org/drawingml/2006/table">
            <a:tbl>
              <a:tblPr/>
              <a:tblGrid>
                <a:gridCol w="2149079"/>
              </a:tblGrid>
              <a:tr h="1543050">
                <a:tc>
                  <a:txBody>
                    <a:bodyPr/>
                    <a:lstStyle/>
                    <a:p>
                      <a:endParaRPr lang="zh-CN" altLang="en-US" sz="14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72399" marR="72399" marT="36182" marB="3618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95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品读课文，体验探究</a:t>
            </a:r>
          </a:p>
        </p:txBody>
      </p:sp>
      <p:sp>
        <p:nvSpPr>
          <p:cNvPr id="37896" name="TextBox 3"/>
          <p:cNvSpPr txBox="1">
            <a:spLocks noChangeArrowheads="1"/>
          </p:cNvSpPr>
          <p:nvPr/>
        </p:nvSpPr>
        <p:spPr bwMode="auto">
          <a:xfrm>
            <a:off x="4599386" y="2116931"/>
            <a:ext cx="356880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别的孩子也是这样吗？            　       </a:t>
            </a:r>
            <a:endParaRPr lang="en-US" altLang="zh-CN" sz="24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也像我一样，这么想吗？</a:t>
            </a:r>
            <a:endParaRPr lang="en-US" altLang="zh-CN" sz="24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789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1385887"/>
            <a:ext cx="3155156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1"/>
          <p:cNvSpPr>
            <a:spLocks noChangeArrowheads="1"/>
          </p:cNvSpPr>
          <p:nvPr/>
        </p:nvSpPr>
        <p:spPr bwMode="auto">
          <a:xfrm>
            <a:off x="217885" y="1289448"/>
            <a:ext cx="5707856" cy="197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Aft>
                <a:spcPts val="450"/>
              </a:spcAft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说一说：</a:t>
            </a:r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“别的孩子”指的是那些孩子？“这样”指的是怎么样？这么想”是指怎么想？</a:t>
            </a:r>
            <a:endParaRPr lang="en-US" altLang="zh-CN" sz="24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0" hangingPunct="0">
              <a:spcAft>
                <a:spcPts val="450"/>
              </a:spcAft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想一想：</a:t>
            </a:r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当你遇到类似事情的时候，也是小朋友这么想的吗？</a:t>
            </a:r>
            <a:endParaRPr lang="en-US" altLang="zh-CN" sz="24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993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012" y="1158479"/>
            <a:ext cx="3328988" cy="29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总结课文，明确主旨</a:t>
            </a:r>
          </a:p>
        </p:txBody>
      </p:sp>
      <p:sp>
        <p:nvSpPr>
          <p:cNvPr id="3" name="矩形 2"/>
          <p:cNvSpPr/>
          <p:nvPr/>
        </p:nvSpPr>
        <p:spPr>
          <a:xfrm>
            <a:off x="1119186" y="1762125"/>
            <a:ext cx="7329869" cy="17192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1350"/>
              </a:spcAft>
              <a:defRPr/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谁来告诉老师与同学们，课文中的小朋友经历了那几件事？</a:t>
            </a:r>
            <a:endParaRPr lang="en-US" altLang="zh-CN" sz="2400" b="1" dirty="0">
              <a:solidFill>
                <a:schemeClr val="accent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pPr eaLnBrk="0" hangingPunct="0">
              <a:buFontTx/>
              <a:buNone/>
              <a:defRPr/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你觉得课文中的小朋友是一个怎样的人？生活中，你愿意与他交朋友吗？为什么？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13"/>
          <p:cNvSpPr txBox="1">
            <a:spLocks noChangeArrowheads="1"/>
          </p:cNvSpPr>
          <p:nvPr/>
        </p:nvSpPr>
        <p:spPr bwMode="auto">
          <a:xfrm>
            <a:off x="350044" y="757238"/>
            <a:ext cx="2215754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趣味识字，书写指导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47738" y="2144316"/>
          <a:ext cx="1609726" cy="13870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4863"/>
                <a:gridCol w="804863"/>
              </a:tblGrid>
              <a:tr h="693539">
                <a:tc>
                  <a:txBody>
                    <a:bodyPr/>
                    <a:lstStyle/>
                    <a:p>
                      <a:endParaRPr lang="zh-CN" altLang="en-US" sz="12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59851" marR="59851" marT="29947" marB="2994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59851" marR="59851" marT="29947" marB="29947">
                    <a:lnL w="12700" cmpd="sng">
                      <a:noFill/>
                    </a:lnL>
                  </a:tcPr>
                </a:tc>
              </a:tr>
              <a:tr h="693539">
                <a:tc>
                  <a:txBody>
                    <a:bodyPr/>
                    <a:lstStyle/>
                    <a:p>
                      <a:endParaRPr lang="zh-CN" altLang="en-US" sz="120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59851" marR="59851" marT="29947" marB="29947"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59851" marR="59851" marT="29947" marB="29947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 bwMode="auto">
          <a:xfrm>
            <a:off x="1270398" y="2262188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26" name="直接连接符 10"/>
          <p:cNvCxnSpPr>
            <a:cxnSpLocks noChangeShapeType="1"/>
            <a:stCxn id="6" idx="1"/>
            <a:endCxn id="6" idx="3"/>
          </p:cNvCxnSpPr>
          <p:nvPr/>
        </p:nvCxnSpPr>
        <p:spPr bwMode="auto">
          <a:xfrm>
            <a:off x="1270398" y="2759869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7" name="直接连接符 13"/>
          <p:cNvCxnSpPr>
            <a:cxnSpLocks noChangeShapeType="1"/>
            <a:stCxn id="6" idx="0"/>
            <a:endCxn id="6" idx="2"/>
          </p:cNvCxnSpPr>
          <p:nvPr/>
        </p:nvCxnSpPr>
        <p:spPr bwMode="auto">
          <a:xfrm>
            <a:off x="1759744" y="2262188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8" name="标题 21"/>
          <p:cNvSpPr txBox="1">
            <a:spLocks noChangeArrowheads="1"/>
          </p:cNvSpPr>
          <p:nvPr/>
        </p:nvSpPr>
        <p:spPr bwMode="auto">
          <a:xfrm>
            <a:off x="1154907" y="2259807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3029" name="标题 21"/>
          <p:cNvSpPr txBox="1">
            <a:spLocks noChangeArrowheads="1"/>
          </p:cNvSpPr>
          <p:nvPr/>
        </p:nvSpPr>
        <p:spPr bwMode="auto">
          <a:xfrm>
            <a:off x="1237060" y="2284810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过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2240757" y="2259807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31" name="直接连接符 10"/>
          <p:cNvCxnSpPr>
            <a:cxnSpLocks noChangeShapeType="1"/>
            <a:stCxn id="11" idx="1"/>
            <a:endCxn id="11" idx="3"/>
          </p:cNvCxnSpPr>
          <p:nvPr/>
        </p:nvCxnSpPr>
        <p:spPr bwMode="auto">
          <a:xfrm>
            <a:off x="2240757" y="2756297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32" name="直接连接符 13"/>
          <p:cNvCxnSpPr>
            <a:cxnSpLocks noChangeShapeType="1"/>
            <a:stCxn id="11" idx="0"/>
            <a:endCxn id="11" idx="2"/>
          </p:cNvCxnSpPr>
          <p:nvPr/>
        </p:nvCxnSpPr>
        <p:spPr bwMode="auto">
          <a:xfrm>
            <a:off x="2730104" y="2259807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33" name="标题 21"/>
          <p:cNvSpPr txBox="1">
            <a:spLocks noChangeArrowheads="1"/>
          </p:cNvSpPr>
          <p:nvPr/>
        </p:nvSpPr>
        <p:spPr bwMode="auto">
          <a:xfrm>
            <a:off x="2110978" y="2265760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6155532" y="2262188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35" name="直接连接符 10"/>
          <p:cNvCxnSpPr>
            <a:cxnSpLocks noChangeShapeType="1"/>
            <a:stCxn id="19" idx="1"/>
            <a:endCxn id="19" idx="3"/>
          </p:cNvCxnSpPr>
          <p:nvPr/>
        </p:nvCxnSpPr>
        <p:spPr bwMode="auto">
          <a:xfrm>
            <a:off x="6155532" y="2758679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36" name="直接连接符 13"/>
          <p:cNvCxnSpPr>
            <a:cxnSpLocks noChangeShapeType="1"/>
            <a:stCxn id="19" idx="0"/>
            <a:endCxn id="19" idx="2"/>
          </p:cNvCxnSpPr>
          <p:nvPr/>
        </p:nvCxnSpPr>
        <p:spPr bwMode="auto">
          <a:xfrm>
            <a:off x="6644879" y="2262188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37" name="标题 21"/>
          <p:cNvSpPr txBox="1">
            <a:spLocks noChangeArrowheads="1"/>
          </p:cNvSpPr>
          <p:nvPr/>
        </p:nvSpPr>
        <p:spPr bwMode="auto">
          <a:xfrm>
            <a:off x="6155532" y="2262188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198144" y="2262188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39" name="直接连接符 10"/>
          <p:cNvCxnSpPr>
            <a:cxnSpLocks noChangeShapeType="1"/>
            <a:stCxn id="23" idx="1"/>
            <a:endCxn id="23" idx="3"/>
          </p:cNvCxnSpPr>
          <p:nvPr/>
        </p:nvCxnSpPr>
        <p:spPr bwMode="auto">
          <a:xfrm>
            <a:off x="4198144" y="2759869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40" name="直接连接符 13"/>
          <p:cNvCxnSpPr>
            <a:cxnSpLocks noChangeShapeType="1"/>
            <a:stCxn id="23" idx="0"/>
            <a:endCxn id="23" idx="2"/>
          </p:cNvCxnSpPr>
          <p:nvPr/>
        </p:nvCxnSpPr>
        <p:spPr bwMode="auto">
          <a:xfrm>
            <a:off x="4687491" y="2262188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41" name="标题 21"/>
          <p:cNvSpPr txBox="1">
            <a:spLocks noChangeArrowheads="1"/>
          </p:cNvSpPr>
          <p:nvPr/>
        </p:nvSpPr>
        <p:spPr bwMode="auto">
          <a:xfrm>
            <a:off x="4198144" y="2219326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3219450" y="2259807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43" name="直接连接符 10"/>
          <p:cNvCxnSpPr>
            <a:cxnSpLocks noChangeShapeType="1"/>
            <a:stCxn id="27" idx="1"/>
            <a:endCxn id="27" idx="3"/>
          </p:cNvCxnSpPr>
          <p:nvPr/>
        </p:nvCxnSpPr>
        <p:spPr bwMode="auto">
          <a:xfrm>
            <a:off x="3219450" y="2756297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44" name="直接连接符 13"/>
          <p:cNvCxnSpPr>
            <a:cxnSpLocks noChangeShapeType="1"/>
            <a:stCxn id="27" idx="0"/>
            <a:endCxn id="27" idx="2"/>
          </p:cNvCxnSpPr>
          <p:nvPr/>
        </p:nvCxnSpPr>
        <p:spPr bwMode="auto">
          <a:xfrm>
            <a:off x="3708797" y="2259807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矩形 29"/>
          <p:cNvSpPr/>
          <p:nvPr/>
        </p:nvSpPr>
        <p:spPr bwMode="auto">
          <a:xfrm>
            <a:off x="5176838" y="2259807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46" name="直接连接符 10"/>
          <p:cNvCxnSpPr>
            <a:cxnSpLocks noChangeShapeType="1"/>
            <a:stCxn id="30" idx="1"/>
            <a:endCxn id="30" idx="3"/>
          </p:cNvCxnSpPr>
          <p:nvPr/>
        </p:nvCxnSpPr>
        <p:spPr bwMode="auto">
          <a:xfrm>
            <a:off x="5176838" y="2756297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47" name="直接连接符 13"/>
          <p:cNvCxnSpPr>
            <a:cxnSpLocks noChangeShapeType="1"/>
            <a:stCxn id="30" idx="0"/>
            <a:endCxn id="30" idx="2"/>
          </p:cNvCxnSpPr>
          <p:nvPr/>
        </p:nvCxnSpPr>
        <p:spPr bwMode="auto">
          <a:xfrm>
            <a:off x="5666185" y="2259807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48" name="标题 21"/>
          <p:cNvSpPr txBox="1">
            <a:spLocks noChangeArrowheads="1"/>
          </p:cNvSpPr>
          <p:nvPr/>
        </p:nvSpPr>
        <p:spPr bwMode="auto">
          <a:xfrm>
            <a:off x="5176838" y="2259807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3049" name="标题 21"/>
          <p:cNvSpPr txBox="1">
            <a:spLocks noChangeArrowheads="1"/>
          </p:cNvSpPr>
          <p:nvPr/>
        </p:nvSpPr>
        <p:spPr bwMode="auto">
          <a:xfrm>
            <a:off x="2239566" y="2281238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各</a:t>
            </a:r>
          </a:p>
        </p:txBody>
      </p:sp>
      <p:sp>
        <p:nvSpPr>
          <p:cNvPr id="43050" name="标题 21"/>
          <p:cNvSpPr txBox="1">
            <a:spLocks noChangeArrowheads="1"/>
          </p:cNvSpPr>
          <p:nvPr/>
        </p:nvSpPr>
        <p:spPr bwMode="auto">
          <a:xfrm>
            <a:off x="3240882" y="2284810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种</a:t>
            </a:r>
          </a:p>
        </p:txBody>
      </p:sp>
      <p:sp>
        <p:nvSpPr>
          <p:cNvPr id="43051" name="标题 21"/>
          <p:cNvSpPr txBox="1">
            <a:spLocks noChangeArrowheads="1"/>
          </p:cNvSpPr>
          <p:nvPr/>
        </p:nvSpPr>
        <p:spPr bwMode="auto">
          <a:xfrm>
            <a:off x="4207669" y="2290763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样</a:t>
            </a:r>
          </a:p>
        </p:txBody>
      </p:sp>
      <p:sp>
        <p:nvSpPr>
          <p:cNvPr id="43052" name="标题 21"/>
          <p:cNvSpPr txBox="1">
            <a:spLocks noChangeArrowheads="1"/>
          </p:cNvSpPr>
          <p:nvPr/>
        </p:nvSpPr>
        <p:spPr bwMode="auto">
          <a:xfrm>
            <a:off x="5197078" y="2281238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伙</a:t>
            </a:r>
          </a:p>
        </p:txBody>
      </p:sp>
      <p:sp>
        <p:nvSpPr>
          <p:cNvPr id="43053" name="标题 21"/>
          <p:cNvSpPr txBox="1">
            <a:spLocks noChangeArrowheads="1"/>
          </p:cNvSpPr>
          <p:nvPr/>
        </p:nvSpPr>
        <p:spPr bwMode="auto">
          <a:xfrm>
            <a:off x="6165057" y="2290763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伴</a:t>
            </a:r>
          </a:p>
        </p:txBody>
      </p:sp>
      <p:sp>
        <p:nvSpPr>
          <p:cNvPr id="24623" name="TextBox 1"/>
          <p:cNvSpPr txBox="1">
            <a:spLocks noChangeArrowheads="1"/>
          </p:cNvSpPr>
          <p:nvPr/>
        </p:nvSpPr>
        <p:spPr bwMode="auto">
          <a:xfrm>
            <a:off x="1466850" y="1646635"/>
            <a:ext cx="770461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guò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gè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zhǒng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yàng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huǒ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bàn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en-US" altLang="zh-CN" sz="2700" dirty="0" err="1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lù</a:t>
            </a:r>
            <a:r>
              <a:rPr lang="en-US" altLang="zh-CN" sz="27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       </a:t>
            </a:r>
            <a:endParaRPr lang="zh-CN" altLang="en-US" sz="2700" dirty="0">
              <a:solidFill>
                <a:schemeClr val="accent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7131844" y="2258616"/>
            <a:ext cx="978694" cy="994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43056" name="直接连接符 10"/>
          <p:cNvCxnSpPr>
            <a:cxnSpLocks noChangeShapeType="1"/>
            <a:stCxn id="45" idx="1"/>
            <a:endCxn id="45" idx="3"/>
          </p:cNvCxnSpPr>
          <p:nvPr/>
        </p:nvCxnSpPr>
        <p:spPr bwMode="auto">
          <a:xfrm>
            <a:off x="7131844" y="2756297"/>
            <a:ext cx="978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57" name="直接连接符 13"/>
          <p:cNvCxnSpPr>
            <a:cxnSpLocks noChangeShapeType="1"/>
            <a:stCxn id="45" idx="0"/>
            <a:endCxn id="45" idx="2"/>
          </p:cNvCxnSpPr>
          <p:nvPr/>
        </p:nvCxnSpPr>
        <p:spPr bwMode="auto">
          <a:xfrm>
            <a:off x="7621191" y="2258616"/>
            <a:ext cx="0" cy="9941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58" name="标题 21"/>
          <p:cNvSpPr txBox="1">
            <a:spLocks noChangeArrowheads="1"/>
          </p:cNvSpPr>
          <p:nvPr/>
        </p:nvSpPr>
        <p:spPr bwMode="auto">
          <a:xfrm>
            <a:off x="7016353" y="2212182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90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3059" name="标题 21"/>
          <p:cNvSpPr txBox="1">
            <a:spLocks noChangeArrowheads="1"/>
          </p:cNvSpPr>
          <p:nvPr/>
        </p:nvSpPr>
        <p:spPr bwMode="auto">
          <a:xfrm>
            <a:off x="7075885" y="2259807"/>
            <a:ext cx="110847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914400" indent="-914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6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路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4781" y="1713310"/>
          <a:ext cx="2149079" cy="1543050"/>
        </p:xfrm>
        <a:graphic>
          <a:graphicData uri="http://schemas.openxmlformats.org/drawingml/2006/table">
            <a:tbl>
              <a:tblPr/>
              <a:tblGrid>
                <a:gridCol w="2149079"/>
              </a:tblGrid>
              <a:tr h="1543050">
                <a:tc>
                  <a:txBody>
                    <a:bodyPr/>
                    <a:lstStyle/>
                    <a:p>
                      <a:endParaRPr lang="zh-CN" altLang="en-US" sz="14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72399" marR="72399" marT="36182" marB="3618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040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课后作业</a:t>
            </a:r>
          </a:p>
        </p:txBody>
      </p:sp>
      <p:sp>
        <p:nvSpPr>
          <p:cNvPr id="44041" name="TextBox 1"/>
          <p:cNvSpPr txBox="1">
            <a:spLocks noChangeArrowheads="1"/>
          </p:cNvSpPr>
          <p:nvPr/>
        </p:nvSpPr>
        <p:spPr bwMode="auto">
          <a:xfrm>
            <a:off x="1215629" y="1759744"/>
            <a:ext cx="7174706" cy="158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rgbClr val="1F4E79"/>
                </a:solidFill>
                <a:latin typeface="微软雅黑"/>
                <a:ea typeface="微软雅黑"/>
                <a:sym typeface="微软雅黑"/>
              </a:rPr>
              <a:t>1. </a:t>
            </a:r>
            <a:r>
              <a:rPr lang="zh-CN" altLang="en-US" sz="2100" b="1" dirty="0">
                <a:solidFill>
                  <a:srgbClr val="1F4E79"/>
                </a:solidFill>
                <a:latin typeface="微软雅黑"/>
                <a:ea typeface="微软雅黑"/>
                <a:sym typeface="微软雅黑"/>
              </a:rPr>
              <a:t>结合自己生活中类似的经历，仿照课文中小朋友的口吻，将不快乐变为快乐，说给老师与同学们听；</a:t>
            </a:r>
          </a:p>
          <a:p>
            <a:pPr>
              <a:lnSpc>
                <a:spcPct val="150000"/>
              </a:lnSpc>
              <a:spcBef>
                <a:spcPts val="900"/>
              </a:spcBef>
            </a:pPr>
            <a:r>
              <a:rPr lang="en-US" altLang="zh-CN" sz="2100" b="1" dirty="0">
                <a:solidFill>
                  <a:srgbClr val="1F4E79"/>
                </a:solidFill>
                <a:latin typeface="微软雅黑"/>
                <a:ea typeface="微软雅黑"/>
                <a:sym typeface="微软雅黑"/>
              </a:rPr>
              <a:t>2. </a:t>
            </a:r>
            <a:r>
              <a:rPr lang="zh-CN" altLang="en-US" sz="2100" b="1" dirty="0">
                <a:solidFill>
                  <a:srgbClr val="1F4E79"/>
                </a:solidFill>
                <a:latin typeface="微软雅黑"/>
                <a:ea typeface="微软雅黑"/>
                <a:sym typeface="微软雅黑"/>
              </a:rPr>
              <a:t>生字词巩固练习</a:t>
            </a:r>
            <a:r>
              <a:rPr lang="zh-CN" altLang="en-US" sz="2100" b="1" dirty="0" smtClean="0">
                <a:solidFill>
                  <a:srgbClr val="1F4E79"/>
                </a:solidFill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100" b="1" dirty="0">
              <a:solidFill>
                <a:srgbClr val="1F4E79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2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1"/>
          <p:cNvSpPr txBox="1">
            <a:spLocks noChangeArrowheads="1"/>
          </p:cNvSpPr>
          <p:nvPr/>
        </p:nvSpPr>
        <p:spPr bwMode="auto">
          <a:xfrm>
            <a:off x="342900" y="860822"/>
            <a:ext cx="1062038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师生谈话</a:t>
            </a:r>
          </a:p>
        </p:txBody>
      </p:sp>
      <p:pic>
        <p:nvPicPr>
          <p:cNvPr id="23554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22" y="1628775"/>
            <a:ext cx="3348038" cy="284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4102894" y="1735931"/>
            <a:ext cx="3908822" cy="3917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zh-CN" sz="21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小朋友们，你们喜欢做游戏吗？</a:t>
            </a:r>
            <a:endParaRPr lang="zh-CN" altLang="en-US" sz="2100" b="1" dirty="0">
              <a:solidFill>
                <a:schemeClr val="accent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02894" y="2343150"/>
            <a:ext cx="3369469" cy="3917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你们都喜欢做哪些小游戏？</a:t>
            </a:r>
          </a:p>
        </p:txBody>
      </p:sp>
      <p:sp>
        <p:nvSpPr>
          <p:cNvPr id="7" name="矩形 6"/>
          <p:cNvSpPr/>
          <p:nvPr/>
        </p:nvSpPr>
        <p:spPr>
          <a:xfrm>
            <a:off x="4102894" y="3039667"/>
            <a:ext cx="4213622" cy="71556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生活中还有哪些事情令你感到快乐高兴的？</a:t>
            </a:r>
          </a:p>
        </p:txBody>
      </p:sp>
      <p:sp>
        <p:nvSpPr>
          <p:cNvPr id="9" name="矩形 8"/>
          <p:cNvSpPr/>
          <p:nvPr/>
        </p:nvSpPr>
        <p:spPr>
          <a:xfrm>
            <a:off x="4102894" y="3944542"/>
            <a:ext cx="4726781" cy="3917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如果这些事情被制止打断，你会怎样？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1"/>
          <p:cNvSpPr txBox="1">
            <a:spLocks noChangeArrowheads="1"/>
          </p:cNvSpPr>
          <p:nvPr/>
        </p:nvSpPr>
        <p:spPr bwMode="auto">
          <a:xfrm>
            <a:off x="246460" y="850107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范读课文，识读生字</a:t>
            </a:r>
          </a:p>
        </p:txBody>
      </p:sp>
      <p:sp>
        <p:nvSpPr>
          <p:cNvPr id="25602" name="内容占位符 2"/>
          <p:cNvSpPr txBox="1">
            <a:spLocks noChangeArrowheads="1"/>
          </p:cNvSpPr>
          <p:nvPr/>
        </p:nvSpPr>
        <p:spPr bwMode="auto">
          <a:xfrm>
            <a:off x="848916" y="1943100"/>
            <a:ext cx="78581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接  </a:t>
            </a:r>
            <a:r>
              <a:rPr lang="zh-CN" altLang="en-US" sz="45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觉</a:t>
            </a:r>
            <a:r>
              <a:rPr lang="zh-CN" altLang="en-US" sz="45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再  做  各  种  样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endParaRPr lang="en-US" altLang="zh-CN" sz="45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 altLang="zh-CN" sz="45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45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梦  伙  伴  却  趣  这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848916" y="1540669"/>
            <a:ext cx="76914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jiē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jiào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zài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zuò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gè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zhǒng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yàng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</a:t>
            </a:r>
            <a:endParaRPr lang="zh-CN" altLang="en-US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1125141" y="2940844"/>
            <a:ext cx="62068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b="1" dirty="0" err="1" smtClean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mèng</a:t>
            </a:r>
            <a:r>
              <a:rPr lang="en-US" altLang="zh-CN" b="1" dirty="0" smtClean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huǒ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bàn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què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qù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zhè</a:t>
            </a:r>
            <a:endParaRPr lang="zh-CN" altLang="en-US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1"/>
          <p:cNvSpPr txBox="1">
            <a:spLocks noChangeArrowheads="1"/>
          </p:cNvSpPr>
          <p:nvPr/>
        </p:nvSpPr>
        <p:spPr bwMode="auto">
          <a:xfrm>
            <a:off x="342900" y="860822"/>
            <a:ext cx="831056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我会读</a:t>
            </a:r>
          </a:p>
        </p:txBody>
      </p:sp>
      <p:sp>
        <p:nvSpPr>
          <p:cNvPr id="26626" name="内容占位符 2"/>
          <p:cNvSpPr txBox="1">
            <a:spLocks noChangeArrowheads="1"/>
          </p:cNvSpPr>
          <p:nvPr/>
        </p:nvSpPr>
        <p:spPr bwMode="auto">
          <a:xfrm>
            <a:off x="848916" y="1718072"/>
            <a:ext cx="78581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zh-CN" altLang="en-US" sz="45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接  觉  再  做  各  种  样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endParaRPr lang="en-US" altLang="zh-CN" sz="45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 altLang="zh-CN" sz="45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45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梦  伙  伴  却  趣  这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24823" y="1852956"/>
            <a:ext cx="6203156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1.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自由朗读，同桌对读，标注自然段序号； 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2.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小老师分段落示范朗读；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3.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师生有感情地齐读。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650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初读课文，感知内容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品读课文，体验探究</a:t>
            </a:r>
          </a:p>
        </p:txBody>
      </p:sp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38" y="2982516"/>
            <a:ext cx="1621631" cy="216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43263" y="2219326"/>
            <a:ext cx="2446735" cy="6226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3600" b="1" u="sng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接</a:t>
            </a:r>
            <a:r>
              <a:rPr lang="zh-CN" altLang="en-US" sz="3600" b="1" u="sng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一个</a:t>
            </a:r>
            <a:endParaRPr lang="zh-CN" altLang="en-US" sz="3600" b="1" u="sng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37435" y="2913460"/>
            <a:ext cx="715565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5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品读课文，体验探究</a:t>
            </a:r>
          </a:p>
        </p:txBody>
      </p:sp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4010025" y="1563291"/>
            <a:ext cx="5510213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月夜，正玩着踩影子，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就听大人叫着：“快回家睡觉！”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唉，我好想再多玩一会儿啊。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不过，回家睡着了，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倒可以做各种各样的梦呢！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9699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5" y="1502569"/>
            <a:ext cx="3378994" cy="295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1"/>
          <p:cNvSpPr>
            <a:spLocks noChangeArrowheads="1"/>
          </p:cNvSpPr>
          <p:nvPr/>
        </p:nvSpPr>
        <p:spPr bwMode="auto">
          <a:xfrm>
            <a:off x="292894" y="1117997"/>
            <a:ext cx="5575697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说一说：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小朋友在什么时候玩着什么游戏？小朋友玩游戏时的心情如何？你是怎么读出来的？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0" hangingPunct="0">
              <a:spcAft>
                <a:spcPts val="45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想一想：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当大人叫着“快回家睡觉！”，小朋友的心情发生了怎样的变化？你是怎样看出来的？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012" y="1158479"/>
            <a:ext cx="3328988" cy="29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4781" y="1713310"/>
          <a:ext cx="2149079" cy="1543050"/>
        </p:xfrm>
        <a:graphic>
          <a:graphicData uri="http://schemas.openxmlformats.org/drawingml/2006/table">
            <a:tbl>
              <a:tblPr/>
              <a:tblGrid>
                <a:gridCol w="2149079"/>
              </a:tblGrid>
              <a:tr h="1543050">
                <a:tc>
                  <a:txBody>
                    <a:bodyPr/>
                    <a:lstStyle/>
                    <a:p>
                      <a:endParaRPr lang="zh-CN" altLang="en-US" sz="14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72399" marR="72399" marT="36182" marB="3618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1751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17" y="1496616"/>
            <a:ext cx="3221831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Box 13"/>
          <p:cNvSpPr txBox="1">
            <a:spLocks noChangeArrowheads="1"/>
          </p:cNvSpPr>
          <p:nvPr/>
        </p:nvSpPr>
        <p:spPr bwMode="auto">
          <a:xfrm>
            <a:off x="275035" y="767953"/>
            <a:ext cx="221575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品读课文，体验探究</a:t>
            </a:r>
          </a:p>
        </p:txBody>
      </p:sp>
      <p:sp>
        <p:nvSpPr>
          <p:cNvPr id="31753" name="TextBox 3"/>
          <p:cNvSpPr txBox="1">
            <a:spLocks noChangeArrowheads="1"/>
          </p:cNvSpPr>
          <p:nvPr/>
        </p:nvSpPr>
        <p:spPr bwMode="auto">
          <a:xfrm>
            <a:off x="3913585" y="1485900"/>
            <a:ext cx="622815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正做着好梦，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又听见大人在叫：“该起床上学啦！”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唉，要是不上学就好了。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不过，去了学校，            　　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就能见到小伙伴，多么开心哪！</a:t>
            </a:r>
            <a:endParaRPr lang="en-US" altLang="zh-CN" sz="24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599</Words>
  <Application>Microsoft Office PowerPoint</Application>
  <PresentationFormat>全屏显示(16:9)</PresentationFormat>
  <Paragraphs>82</Paragraphs>
  <Slides>18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83</cp:revision>
  <dcterms:created xsi:type="dcterms:W3CDTF">2013-07-01T03:05:00Z</dcterms:created>
  <dcterms:modified xsi:type="dcterms:W3CDTF">2021-04-12T00:28:28Z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