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handoutMasterIdLst>
    <p:handoutMasterId r:id="rId36"/>
  </p:handoutMasterIdLst>
  <p:sldIdLst>
    <p:sldId id="273" r:id="rId3"/>
    <p:sldId id="274" r:id="rId4"/>
    <p:sldId id="298" r:id="rId5"/>
    <p:sldId id="260" r:id="rId6"/>
    <p:sldId id="272" r:id="rId7"/>
    <p:sldId id="267" r:id="rId8"/>
    <p:sldId id="268" r:id="rId9"/>
    <p:sldId id="266" r:id="rId10"/>
    <p:sldId id="269" r:id="rId11"/>
    <p:sldId id="261" r:id="rId12"/>
    <p:sldId id="271" r:id="rId13"/>
    <p:sldId id="270" r:id="rId14"/>
    <p:sldId id="276" r:id="rId15"/>
    <p:sldId id="277" r:id="rId16"/>
    <p:sldId id="278" r:id="rId17"/>
    <p:sldId id="283" r:id="rId18"/>
    <p:sldId id="284" r:id="rId19"/>
    <p:sldId id="279" r:id="rId20"/>
    <p:sldId id="285" r:id="rId21"/>
    <p:sldId id="286" r:id="rId22"/>
    <p:sldId id="297" r:id="rId23"/>
    <p:sldId id="287" r:id="rId24"/>
    <p:sldId id="288" r:id="rId25"/>
    <p:sldId id="281" r:id="rId26"/>
    <p:sldId id="289" r:id="rId27"/>
    <p:sldId id="290" r:id="rId28"/>
    <p:sldId id="282" r:id="rId29"/>
    <p:sldId id="291" r:id="rId30"/>
    <p:sldId id="262" r:id="rId31"/>
    <p:sldId id="292" r:id="rId32"/>
    <p:sldId id="263" r:id="rId33"/>
    <p:sldId id="299"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778" userDrawn="1">
          <p15:clr>
            <a:srgbClr val="A4A3A4"/>
          </p15:clr>
        </p15:guide>
        <p15:guide id="3" pos="6902" userDrawn="1">
          <p15:clr>
            <a:srgbClr val="A4A3A4"/>
          </p15:clr>
        </p15:guide>
        <p15:guide id="4"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8D410D"/>
    <a:srgbClr val="B45210"/>
    <a:srgbClr val="F09252"/>
    <a:srgbClr val="F6BA92"/>
    <a:srgbClr val="F2A068"/>
    <a:srgbClr val="C49D30"/>
    <a:srgbClr val="514113"/>
    <a:srgbClr val="79611D"/>
    <a:srgbClr val="5D4B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6314" autoAdjust="0"/>
  </p:normalViewPr>
  <p:slideViewPr>
    <p:cSldViewPr snapToGrid="0" showGuides="1">
      <p:cViewPr varScale="1">
        <p:scale>
          <a:sx n="108" d="100"/>
          <a:sy n="108" d="100"/>
        </p:scale>
        <p:origin x="684" y="114"/>
      </p:cViewPr>
      <p:guideLst>
        <p:guide orient="horz" pos="2160"/>
        <p:guide pos="778"/>
        <p:guide pos="6902"/>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7" d="100"/>
          <a:sy n="57" d="100"/>
        </p:scale>
        <p:origin x="1890"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AD3153-F66E-4151-802F-395657A7FE7B}" type="datetimeFigureOut">
              <a:rPr lang="zh-CN" altLang="en-US" smtClean="0"/>
              <a:t>2021/4/9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6FC93FC-CB0A-4F78-8BEA-40E69E29E938}" type="slidenum">
              <a:rPr lang="zh-CN" altLang="en-US" smtClean="0"/>
              <a:t>‹#›</a:t>
            </a:fld>
            <a:endParaRPr lang="zh-CN" altLang="en-US"/>
          </a:p>
        </p:txBody>
      </p:sp>
    </p:spTree>
    <p:extLst>
      <p:ext uri="{BB962C8B-B14F-4D97-AF65-F5344CB8AC3E}">
        <p14:creationId xmlns:p14="http://schemas.microsoft.com/office/powerpoint/2010/main" val="36942386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65E841-404E-4480-A17E-693D85B86683}" type="datetimeFigureOut">
              <a:rPr lang="zh-CN" altLang="en-US" smtClean="0"/>
              <a:t>2021/4/9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2C4B95-AC52-4861-8208-2A9D7F842055}" type="slidenum">
              <a:rPr lang="zh-CN" altLang="en-US" smtClean="0"/>
              <a:t>‹#›</a:t>
            </a:fld>
            <a:endParaRPr lang="zh-CN" altLang="en-US"/>
          </a:p>
        </p:txBody>
      </p:sp>
    </p:spTree>
    <p:extLst>
      <p:ext uri="{BB962C8B-B14F-4D97-AF65-F5344CB8AC3E}">
        <p14:creationId xmlns:p14="http://schemas.microsoft.com/office/powerpoint/2010/main" val="34397331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2C4B95-AC52-4861-8208-2A9D7F842055}" type="slidenum">
              <a:rPr lang="zh-CN" altLang="en-US" smtClean="0"/>
              <a:t>3</a:t>
            </a:fld>
            <a:endParaRPr lang="zh-CN" altLang="en-US"/>
          </a:p>
        </p:txBody>
      </p:sp>
    </p:spTree>
    <p:extLst>
      <p:ext uri="{BB962C8B-B14F-4D97-AF65-F5344CB8AC3E}">
        <p14:creationId xmlns:p14="http://schemas.microsoft.com/office/powerpoint/2010/main" val="3630495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A2C4B95-AC52-4861-8208-2A9D7F842055}" type="slidenum">
              <a:rPr lang="zh-CN" altLang="en-US" smtClean="0"/>
              <a:t>12</a:t>
            </a:fld>
            <a:endParaRPr lang="zh-CN" altLang="en-US"/>
          </a:p>
        </p:txBody>
      </p:sp>
    </p:spTree>
    <p:extLst>
      <p:ext uri="{BB962C8B-B14F-4D97-AF65-F5344CB8AC3E}">
        <p14:creationId xmlns:p14="http://schemas.microsoft.com/office/powerpoint/2010/main" val="4156098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94249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11766020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458328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1602412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91278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2627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15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8104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01041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30409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89319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1736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112414900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6987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24043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8742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34049090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1762389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3494677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1106916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376391366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3094556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A9ED8F0-743E-48EB-BE65-593A2B06E9FF}" type="datetimeFigureOut">
              <a:rPr lang="zh-CN" altLang="en-US" smtClean="0"/>
              <a:t>2021/4/9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144264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9ED8F0-743E-48EB-BE65-593A2B06E9FF}" type="datetimeFigureOut">
              <a:rPr lang="zh-CN" altLang="en-US" smtClean="0"/>
              <a:t>2021/4/9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67A894-580C-4C9B-A54B-FF57A317933C}" type="slidenum">
              <a:rPr lang="zh-CN" altLang="en-US" smtClean="0"/>
              <a:t>‹#›</a:t>
            </a:fld>
            <a:endParaRPr lang="zh-CN" altLang="en-US"/>
          </a:p>
        </p:txBody>
      </p:sp>
    </p:spTree>
    <p:extLst>
      <p:ext uri="{BB962C8B-B14F-4D97-AF65-F5344CB8AC3E}">
        <p14:creationId xmlns:p14="http://schemas.microsoft.com/office/powerpoint/2010/main" val="64057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2021/4/9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60338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直角三角形 17"/>
          <p:cNvSpPr/>
          <p:nvPr/>
        </p:nvSpPr>
        <p:spPr>
          <a:xfrm rot="10800000" flipV="1">
            <a:off x="5656738" y="5706156"/>
            <a:ext cx="966770" cy="19964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flipV="1">
            <a:off x="5832083" y="5542372"/>
            <a:ext cx="616079" cy="16378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2485818" y="830228"/>
            <a:ext cx="1506272" cy="978504"/>
            <a:chOff x="2172058" y="842021"/>
            <a:chExt cx="1506272" cy="978504"/>
          </a:xfrm>
        </p:grpSpPr>
        <p:sp>
          <p:nvSpPr>
            <p:cNvPr id="11" name="梯形 10"/>
            <p:cNvSpPr/>
            <p:nvPr/>
          </p:nvSpPr>
          <p:spPr>
            <a:xfrm rot="7861324" flipH="1">
              <a:off x="3183242" y="543156"/>
              <a:ext cx="196224" cy="793953"/>
            </a:xfrm>
            <a:prstGeom prst="trapezoid">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梯形 11"/>
            <p:cNvSpPr/>
            <p:nvPr/>
          </p:nvSpPr>
          <p:spPr>
            <a:xfrm rot="7217031" flipH="1">
              <a:off x="2615278" y="575929"/>
              <a:ext cx="291002" cy="1177442"/>
            </a:xfrm>
            <a:prstGeom prst="trapezoid">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梯形 12"/>
            <p:cNvSpPr/>
            <p:nvPr/>
          </p:nvSpPr>
          <p:spPr>
            <a:xfrm rot="5737138">
              <a:off x="2627986" y="1262886"/>
              <a:ext cx="220581" cy="894697"/>
            </a:xfrm>
            <a:custGeom>
              <a:avLst/>
              <a:gdLst>
                <a:gd name="connsiteX0" fmla="*/ 0 w 306719"/>
                <a:gd name="connsiteY0" fmla="*/ 1241039 h 1241039"/>
                <a:gd name="connsiteX1" fmla="*/ 76680 w 306719"/>
                <a:gd name="connsiteY1" fmla="*/ 0 h 1241039"/>
                <a:gd name="connsiteX2" fmla="*/ 230039 w 306719"/>
                <a:gd name="connsiteY2" fmla="*/ 0 h 1241039"/>
                <a:gd name="connsiteX3" fmla="*/ 306719 w 306719"/>
                <a:gd name="connsiteY3" fmla="*/ 1241039 h 1241039"/>
                <a:gd name="connsiteX4" fmla="*/ 0 w 306719"/>
                <a:gd name="connsiteY4" fmla="*/ 1241039 h 1241039"/>
                <a:gd name="connsiteX0" fmla="*/ 0 w 306719"/>
                <a:gd name="connsiteY0" fmla="*/ 1244079 h 1244079"/>
                <a:gd name="connsiteX1" fmla="*/ 76680 w 306719"/>
                <a:gd name="connsiteY1" fmla="*/ 3040 h 1244079"/>
                <a:gd name="connsiteX2" fmla="*/ 301706 w 306719"/>
                <a:gd name="connsiteY2" fmla="*/ 0 h 1244079"/>
                <a:gd name="connsiteX3" fmla="*/ 306719 w 306719"/>
                <a:gd name="connsiteY3" fmla="*/ 1244079 h 1244079"/>
                <a:gd name="connsiteX4" fmla="*/ 0 w 306719"/>
                <a:gd name="connsiteY4" fmla="*/ 1244079 h 1244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19" h="1244079">
                  <a:moveTo>
                    <a:pt x="0" y="1244079"/>
                  </a:moveTo>
                  <a:lnTo>
                    <a:pt x="76680" y="3040"/>
                  </a:lnTo>
                  <a:lnTo>
                    <a:pt x="301706" y="0"/>
                  </a:lnTo>
                  <a:lnTo>
                    <a:pt x="306719" y="1244079"/>
                  </a:lnTo>
                  <a:lnTo>
                    <a:pt x="0" y="1244079"/>
                  </a:ln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梯形 14"/>
          <p:cNvSpPr/>
          <p:nvPr/>
        </p:nvSpPr>
        <p:spPr>
          <a:xfrm flipV="1">
            <a:off x="5102353" y="4357960"/>
            <a:ext cx="2075539" cy="3179928"/>
          </a:xfrm>
          <a:prstGeom prst="trapezoi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850752" y="5064700"/>
            <a:ext cx="2578741" cy="477672"/>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609551" y="5905797"/>
            <a:ext cx="3061143" cy="477672"/>
          </a:xfrm>
          <a:prstGeom prst="rect">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990070" y="4357960"/>
            <a:ext cx="2300105" cy="4949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流程图: 联系 2"/>
          <p:cNvSpPr/>
          <p:nvPr/>
        </p:nvSpPr>
        <p:spPr>
          <a:xfrm>
            <a:off x="3992090" y="497227"/>
            <a:ext cx="4296064" cy="4296064"/>
          </a:xfrm>
          <a:prstGeom prst="flowChartConnector">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4338186" y="1410092"/>
            <a:ext cx="3603872" cy="2525035"/>
            <a:chOff x="4336785" y="1386730"/>
            <a:chExt cx="3637521" cy="2525035"/>
          </a:xfrm>
        </p:grpSpPr>
        <p:sp>
          <p:nvSpPr>
            <p:cNvPr id="8" name="文本框 7"/>
            <p:cNvSpPr txBox="1"/>
            <p:nvPr/>
          </p:nvSpPr>
          <p:spPr>
            <a:xfrm>
              <a:off x="4501010" y="1386730"/>
              <a:ext cx="3309072" cy="830997"/>
            </a:xfrm>
            <a:prstGeom prst="rect">
              <a:avLst/>
            </a:prstGeom>
            <a:noFill/>
          </p:spPr>
          <p:txBody>
            <a:bodyPr wrap="none" rtlCol="0">
              <a:spAutoFit/>
            </a:bodyPr>
            <a:lstStyle/>
            <a:p>
              <a:r>
                <a:rPr lang="zh-CN" altLang="en-US" sz="4800" b="1" dirty="0" smtClean="0">
                  <a:solidFill>
                    <a:srgbClr val="ED7D31"/>
                  </a:solidFill>
                  <a:latin typeface="方正大黑简体" panose="02010601030101010101" pitchFamily="2" charset="-122"/>
                  <a:ea typeface="方正大黑简体" panose="02010601030101010101" pitchFamily="2" charset="-122"/>
                </a:rPr>
                <a:t>淘金微营销</a:t>
              </a:r>
              <a:endParaRPr lang="zh-CN" altLang="en-US" sz="4800" b="1" dirty="0">
                <a:solidFill>
                  <a:srgbClr val="ED7D31"/>
                </a:solidFill>
                <a:latin typeface="方正大黑简体" panose="02010601030101010101" pitchFamily="2" charset="-122"/>
                <a:ea typeface="方正大黑简体" panose="02010601030101010101" pitchFamily="2" charset="-122"/>
              </a:endParaRPr>
            </a:p>
          </p:txBody>
        </p:sp>
        <p:cxnSp>
          <p:nvCxnSpPr>
            <p:cNvPr id="6" name="直接连接符 5"/>
            <p:cNvCxnSpPr/>
            <p:nvPr/>
          </p:nvCxnSpPr>
          <p:spPr>
            <a:xfrm>
              <a:off x="4535819" y="2193445"/>
              <a:ext cx="3120360"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139883" y="2217728"/>
              <a:ext cx="2031325" cy="830997"/>
            </a:xfrm>
            <a:prstGeom prst="rect">
              <a:avLst/>
            </a:prstGeom>
            <a:noFill/>
            <a:effectLst>
              <a:outerShdw blurRad="63500" sx="102000" sy="102000" algn="ctr" rotWithShape="0">
                <a:prstClr val="black">
                  <a:alpha val="40000"/>
                </a:prstClr>
              </a:outerShdw>
            </a:effectLst>
          </p:spPr>
          <p:txBody>
            <a:bodyPr wrap="none" rtlCol="0">
              <a:spAutoFit/>
            </a:bodyPr>
            <a:lstStyle/>
            <a:p>
              <a:r>
                <a:rPr lang="zh-CN" altLang="en-US" sz="4800" dirty="0">
                  <a:solidFill>
                    <a:srgbClr val="ED7D31"/>
                  </a:solidFill>
                  <a:latin typeface="方正大黑简体" panose="02010601030101010101" pitchFamily="2" charset="-122"/>
                  <a:ea typeface="方正大黑简体" panose="02010601030101010101" pitchFamily="2" charset="-122"/>
                </a:rPr>
                <a:t>微时代</a:t>
              </a:r>
            </a:p>
          </p:txBody>
        </p:sp>
        <p:cxnSp>
          <p:nvCxnSpPr>
            <p:cNvPr id="10" name="直接连接符 9"/>
            <p:cNvCxnSpPr/>
            <p:nvPr/>
          </p:nvCxnSpPr>
          <p:spPr>
            <a:xfrm>
              <a:off x="4535819" y="3048725"/>
              <a:ext cx="3120360" cy="0"/>
            </a:xfrm>
            <a:prstGeom prst="line">
              <a:avLst/>
            </a:prstGeom>
            <a:ln>
              <a:solidFill>
                <a:srgbClr val="ED7D31"/>
              </a:solidFill>
            </a:ln>
            <a:effectLst/>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4336785" y="3080768"/>
              <a:ext cx="3637521" cy="830997"/>
            </a:xfrm>
            <a:prstGeom prst="rect">
              <a:avLst/>
            </a:prstGeom>
            <a:noFill/>
            <a:effectLst>
              <a:outerShdw blurRad="63500" sx="102000" sy="102000" algn="ctr" rotWithShape="0">
                <a:prstClr val="black">
                  <a:alpha val="40000"/>
                </a:prstClr>
              </a:outerShdw>
            </a:effectLst>
          </p:spPr>
          <p:txBody>
            <a:bodyPr wrap="none" rtlCol="0">
              <a:spAutoFit/>
            </a:bodyPr>
            <a:lstStyle>
              <a:defPPr>
                <a:defRPr lang="zh-CN"/>
              </a:defPPr>
              <a:lvl1pPr>
                <a:defRPr sz="4800">
                  <a:solidFill>
                    <a:srgbClr val="C49D30"/>
                  </a:solidFill>
                  <a:latin typeface="方正大黑简体" panose="02010601030101010101" pitchFamily="2" charset="-122"/>
                  <a:ea typeface="方正大黑简体" panose="02010601030101010101" pitchFamily="2" charset="-122"/>
                </a:defRPr>
              </a:lvl1pPr>
            </a:lstStyle>
            <a:p>
              <a:r>
                <a:rPr lang="en-US" altLang="zh-CN" dirty="0">
                  <a:solidFill>
                    <a:srgbClr val="ED7D31"/>
                  </a:solidFill>
                </a:rPr>
                <a:t>6</a:t>
              </a:r>
              <a:r>
                <a:rPr lang="zh-CN" altLang="en-US" dirty="0">
                  <a:solidFill>
                    <a:srgbClr val="ED7D31"/>
                  </a:solidFill>
                </a:rPr>
                <a:t>个成功法则</a:t>
              </a:r>
            </a:p>
          </p:txBody>
        </p:sp>
      </p:grpSp>
      <p:sp>
        <p:nvSpPr>
          <p:cNvPr id="7" name="文本框 6"/>
          <p:cNvSpPr txBox="1"/>
          <p:nvPr/>
        </p:nvSpPr>
        <p:spPr>
          <a:xfrm>
            <a:off x="4855956" y="5944578"/>
            <a:ext cx="2568332" cy="400110"/>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作者：孙庆磊 曲秋晨</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153314" y="5096670"/>
            <a:ext cx="1973617"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PPT</a:t>
            </a:r>
            <a:r>
              <a:rPr lang="zh-CN" altLang="en-US" sz="2000" dirty="0" smtClean="0">
                <a:solidFill>
                  <a:schemeClr val="bg1"/>
                </a:solidFill>
                <a:latin typeface="微软雅黑" panose="020B0503020204020204" pitchFamily="34" charset="-122"/>
                <a:ea typeface="微软雅黑" panose="020B0503020204020204" pitchFamily="34" charset="-122"/>
              </a:rPr>
              <a:t>：初梦想</a:t>
            </a:r>
            <a:r>
              <a:rPr lang="en-US" altLang="zh-CN" sz="2000" dirty="0" smtClean="0">
                <a:solidFill>
                  <a:schemeClr val="bg1"/>
                </a:solidFill>
                <a:latin typeface="微软雅黑" panose="020B0503020204020204" pitchFamily="34" charset="-122"/>
                <a:ea typeface="微软雅黑" panose="020B0503020204020204" pitchFamily="34" charset="-122"/>
              </a:rPr>
              <a:t>24</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10070158" y="106417"/>
            <a:ext cx="1990778" cy="584775"/>
            <a:chOff x="10070158" y="106417"/>
            <a:chExt cx="1990778" cy="584775"/>
          </a:xfrm>
        </p:grpSpPr>
        <p:sp>
          <p:nvSpPr>
            <p:cNvPr id="2" name="文本框 1"/>
            <p:cNvSpPr txBox="1"/>
            <p:nvPr/>
          </p:nvSpPr>
          <p:spPr>
            <a:xfrm>
              <a:off x="10590662" y="106417"/>
              <a:ext cx="1470274" cy="584775"/>
            </a:xfrm>
            <a:prstGeom prst="rect">
              <a:avLst/>
            </a:prstGeom>
            <a:noFill/>
          </p:spPr>
          <p:txBody>
            <a:bodyPr wrap="none" rtlCol="0">
              <a:spAutoFit/>
            </a:bodyPr>
            <a:lstStyle/>
            <a:p>
              <a:r>
                <a:rPr lang="zh-CN" altLang="en-US" sz="1600" dirty="0" smtClean="0">
                  <a:solidFill>
                    <a:schemeClr val="bg1"/>
                  </a:solidFill>
                  <a:latin typeface="造字工房尚黑 G0v1 常规体" pitchFamily="50" charset="-122"/>
                  <a:ea typeface="造字工房尚黑 G0v1 常规体" pitchFamily="50" charset="-122"/>
                </a:rPr>
                <a:t>初梦想</a:t>
              </a:r>
              <a:r>
                <a:rPr lang="en-US" altLang="zh-CN" sz="1600" dirty="0" smtClean="0">
                  <a:solidFill>
                    <a:schemeClr val="bg1"/>
                  </a:solidFill>
                  <a:latin typeface="造字工房尚黑 G0v1 常规体" pitchFamily="50" charset="-122"/>
                  <a:ea typeface="造字工房尚黑 G0v1 常规体" pitchFamily="50" charset="-122"/>
                </a:rPr>
                <a:t>24</a:t>
              </a:r>
            </a:p>
            <a:p>
              <a:r>
                <a:rPr lang="en-US" altLang="zh-CN" sz="1600" dirty="0" smtClean="0">
                  <a:solidFill>
                    <a:schemeClr val="bg1"/>
                  </a:solidFill>
                  <a:latin typeface="造字工房尚黑 G0v1 常规体" pitchFamily="50" charset="-122"/>
                  <a:ea typeface="造字工房尚黑 G0v1 常规体" pitchFamily="50" charset="-122"/>
                </a:rPr>
                <a:t>My Story Begins</a:t>
              </a:r>
              <a:endParaRPr lang="zh-CN" altLang="en-US" sz="1600" dirty="0">
                <a:solidFill>
                  <a:schemeClr val="bg1"/>
                </a:solidFill>
                <a:latin typeface="造字工房尚黑 G0v1 常规体" pitchFamily="50" charset="-122"/>
                <a:ea typeface="造字工房尚黑 G0v1 常规体" pitchFamily="50" charset="-122"/>
              </a:endParaRP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70158" y="106417"/>
              <a:ext cx="520504" cy="520504"/>
            </a:xfrm>
            <a:prstGeom prst="flowChartConnector">
              <a:avLst/>
            </a:prstGeom>
          </p:spPr>
        </p:pic>
      </p:grpSp>
    </p:spTree>
    <p:extLst>
      <p:ext uri="{BB962C8B-B14F-4D97-AF65-F5344CB8AC3E}">
        <p14:creationId xmlns:p14="http://schemas.microsoft.com/office/powerpoint/2010/main" val="1078075946"/>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7907186">
            <a:off x="7427409" y="4440562"/>
            <a:ext cx="822190" cy="83275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联系 1"/>
          <p:cNvSpPr/>
          <p:nvPr/>
        </p:nvSpPr>
        <p:spPr>
          <a:xfrm>
            <a:off x="3973773" y="1197590"/>
            <a:ext cx="4244453" cy="4244453"/>
          </a:xfrm>
          <a:prstGeom prst="flowChartConnector">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 name="文本框 3"/>
          <p:cNvSpPr txBox="1"/>
          <p:nvPr/>
        </p:nvSpPr>
        <p:spPr>
          <a:xfrm>
            <a:off x="4681990" y="2024201"/>
            <a:ext cx="2828018" cy="1015663"/>
          </a:xfrm>
          <a:prstGeom prst="rect">
            <a:avLst/>
          </a:prstGeom>
          <a:noFill/>
        </p:spPr>
        <p:txBody>
          <a:bodyPr wrap="none" rtlCol="0">
            <a:spAutoFit/>
          </a:bodyPr>
          <a:lstStyle/>
          <a:p>
            <a:r>
              <a:rPr lang="en-US" altLang="zh-CN" sz="6000" dirty="0" smtClean="0">
                <a:solidFill>
                  <a:srgbClr val="ED7D31"/>
                </a:solidFill>
                <a:latin typeface="方正大黑简体" panose="02010601030101010101" pitchFamily="2" charset="-122"/>
                <a:ea typeface="方正大黑简体" panose="02010601030101010101" pitchFamily="2" charset="-122"/>
              </a:rPr>
              <a:t>PART </a:t>
            </a:r>
            <a:r>
              <a:rPr lang="en-US" altLang="zh-CN" sz="6000" dirty="0">
                <a:latin typeface="方正大黑简体" panose="02010601030101010101" pitchFamily="2" charset="-122"/>
                <a:ea typeface="方正大黑简体" panose="02010601030101010101" pitchFamily="2" charset="-122"/>
              </a:rPr>
              <a:t>2</a:t>
            </a:r>
            <a:endParaRPr lang="zh-CN" altLang="en-US" sz="6000" dirty="0">
              <a:latin typeface="方正大黑简体" panose="02010601030101010101" pitchFamily="2" charset="-122"/>
              <a:ea typeface="方正大黑简体" panose="02010601030101010101" pitchFamily="2" charset="-122"/>
            </a:endParaRPr>
          </a:p>
        </p:txBody>
      </p:sp>
      <p:cxnSp>
        <p:nvCxnSpPr>
          <p:cNvPr id="6" name="直接连接符 5"/>
          <p:cNvCxnSpPr/>
          <p:nvPr/>
        </p:nvCxnSpPr>
        <p:spPr>
          <a:xfrm>
            <a:off x="4675292" y="3011172"/>
            <a:ext cx="2841415"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964919" y="3011172"/>
            <a:ext cx="2262159" cy="923330"/>
          </a:xfrm>
          <a:prstGeom prst="rect">
            <a:avLst/>
          </a:prstGeom>
          <a:noFill/>
        </p:spPr>
        <p:txBody>
          <a:bodyPr wrap="none" rtlCol="0">
            <a:spAutoFit/>
          </a:bodyPr>
          <a:lstStyle/>
          <a:p>
            <a:pPr algn="ctr"/>
            <a:r>
              <a:rPr lang="zh-CN" altLang="en-US" sz="5400" dirty="0">
                <a:solidFill>
                  <a:srgbClr val="ED7D31"/>
                </a:solidFill>
                <a:latin typeface="方正大黑简体" panose="02010601030101010101" pitchFamily="2" charset="-122"/>
                <a:ea typeface="方正大黑简体" panose="02010601030101010101" pitchFamily="2" charset="-122"/>
              </a:rPr>
              <a:t>微营销</a:t>
            </a:r>
            <a:endParaRPr lang="en-US" altLang="zh-CN" sz="5400" dirty="0" smtClean="0">
              <a:solidFill>
                <a:srgbClr val="ED7D31"/>
              </a:solidFill>
              <a:latin typeface="方正大黑简体" panose="02010601030101010101" pitchFamily="2" charset="-122"/>
              <a:ea typeface="方正大黑简体" panose="02010601030101010101" pitchFamily="2" charset="-122"/>
            </a:endParaRPr>
          </a:p>
        </p:txBody>
      </p:sp>
      <p:cxnSp>
        <p:nvCxnSpPr>
          <p:cNvPr id="9" name="直接连接符 8"/>
          <p:cNvCxnSpPr/>
          <p:nvPr/>
        </p:nvCxnSpPr>
        <p:spPr>
          <a:xfrm>
            <a:off x="4675292" y="3934502"/>
            <a:ext cx="2841415"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311169" y="3933608"/>
            <a:ext cx="1569661" cy="923330"/>
          </a:xfrm>
          <a:prstGeom prst="rect">
            <a:avLst/>
          </a:prstGeom>
          <a:noFill/>
        </p:spPr>
        <p:txBody>
          <a:bodyPr wrap="none" rtlCol="0">
            <a:spAutoFit/>
          </a:bodyPr>
          <a:lstStyle/>
          <a:p>
            <a:pPr algn="ctr"/>
            <a:r>
              <a:rPr lang="zh-CN" altLang="en-US" sz="5400" dirty="0">
                <a:solidFill>
                  <a:srgbClr val="ED7D31"/>
                </a:solidFill>
                <a:latin typeface="方正大黑简体" panose="02010601030101010101" pitchFamily="2" charset="-122"/>
                <a:ea typeface="方正大黑简体" panose="02010601030101010101" pitchFamily="2" charset="-122"/>
              </a:rPr>
              <a:t>六步</a:t>
            </a:r>
            <a:endParaRPr lang="en-US" altLang="zh-CN" sz="5400" dirty="0" smtClean="0">
              <a:solidFill>
                <a:srgbClr val="ED7D31"/>
              </a:solidFill>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126450415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09609"/>
            <a:ext cx="12192000" cy="5850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30865" y="173934"/>
            <a:ext cx="3416320" cy="646331"/>
          </a:xfrm>
          <a:prstGeom prst="rect">
            <a:avLst/>
          </a:prstGeom>
          <a:noFill/>
        </p:spPr>
        <p:txBody>
          <a:bodyPr wrap="none" rtlCol="0">
            <a:spAutoFit/>
          </a:bodyPr>
          <a:lstStyle/>
          <a:p>
            <a:r>
              <a:rPr lang="zh-CN" altLang="en-US" sz="3600" dirty="0">
                <a:solidFill>
                  <a:schemeClr val="bg1"/>
                </a:solidFill>
                <a:latin typeface="华康俪金黑W8" panose="020B0809000000000000" pitchFamily="49" charset="-122"/>
                <a:ea typeface="华康俪金黑W8" panose="020B0809000000000000" pitchFamily="49" charset="-122"/>
              </a:rPr>
              <a:t>微</a:t>
            </a:r>
            <a:r>
              <a:rPr lang="zh-CN" altLang="en-US" sz="3600" dirty="0" smtClean="0">
                <a:solidFill>
                  <a:schemeClr val="bg1"/>
                </a:solidFill>
                <a:latin typeface="华康俪金黑W8" panose="020B0809000000000000" pitchFamily="49" charset="-122"/>
                <a:ea typeface="华康俪金黑W8" panose="020B0809000000000000" pitchFamily="49" charset="-122"/>
              </a:rPr>
              <a:t>营销关系漏斗</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20" name="梯形 19"/>
          <p:cNvSpPr/>
          <p:nvPr/>
        </p:nvSpPr>
        <p:spPr>
          <a:xfrm rot="10800000">
            <a:off x="3556000" y="1708897"/>
            <a:ext cx="3947885" cy="1157650"/>
          </a:xfrm>
          <a:prstGeom prst="trapezoid">
            <a:avLst/>
          </a:prstGeom>
          <a:solidFill>
            <a:srgbClr val="F6BA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梯形 20"/>
          <p:cNvSpPr/>
          <p:nvPr/>
        </p:nvSpPr>
        <p:spPr>
          <a:xfrm rot="10800000">
            <a:off x="3988624" y="3443893"/>
            <a:ext cx="3082638" cy="1055534"/>
          </a:xfrm>
          <a:prstGeom prst="trapezoid">
            <a:avLst/>
          </a:prstGeom>
          <a:solidFill>
            <a:srgbClr val="F092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梯形 21"/>
          <p:cNvSpPr/>
          <p:nvPr/>
        </p:nvSpPr>
        <p:spPr>
          <a:xfrm rot="10800000">
            <a:off x="4350241" y="5076773"/>
            <a:ext cx="2359404" cy="1037240"/>
          </a:xfrm>
          <a:prstGeom prst="trapezoid">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平行四边形 22"/>
          <p:cNvSpPr/>
          <p:nvPr/>
        </p:nvSpPr>
        <p:spPr>
          <a:xfrm>
            <a:off x="3982767" y="2866547"/>
            <a:ext cx="3239491" cy="586493"/>
          </a:xfrm>
          <a:prstGeom prst="parallelogram">
            <a:avLst>
              <a:gd name="adj" fmla="val 111617"/>
            </a:avLst>
          </a:prstGeom>
          <a:solidFill>
            <a:srgbClr val="8D4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a:off x="4336220" y="4490280"/>
            <a:ext cx="2474529" cy="586493"/>
          </a:xfrm>
          <a:prstGeom prst="parallelogram">
            <a:avLst>
              <a:gd name="adj" fmla="val 111617"/>
            </a:avLst>
          </a:prstGeom>
          <a:solidFill>
            <a:srgbClr val="8D41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792033" y="1789939"/>
            <a:ext cx="1620957" cy="1015663"/>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泛关系</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dirty="0" smtClean="0">
                <a:solidFill>
                  <a:schemeClr val="bg1"/>
                </a:solidFill>
                <a:latin typeface="微软雅黑" panose="020B0503020204020204" pitchFamily="34" charset="-122"/>
                <a:ea typeface="微软雅黑" panose="020B0503020204020204" pitchFamily="34" charset="-122"/>
              </a:rPr>
              <a:t>目标受众</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792033" y="3443893"/>
            <a:ext cx="1620957" cy="1015663"/>
          </a:xfrm>
          <a:prstGeom prst="rect">
            <a:avLst/>
          </a:prstGeom>
          <a:noFill/>
        </p:spPr>
        <p:txBody>
          <a:bodyPr wrap="non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弱</a:t>
            </a:r>
            <a:r>
              <a:rPr lang="zh-CN" altLang="en-US" sz="3200" b="1" dirty="0" smtClean="0">
                <a:solidFill>
                  <a:schemeClr val="bg1"/>
                </a:solidFill>
                <a:latin typeface="微软雅黑" panose="020B0503020204020204" pitchFamily="34" charset="-122"/>
                <a:ea typeface="微软雅黑" panose="020B0503020204020204" pitchFamily="34" charset="-122"/>
              </a:rPr>
              <a:t>关系</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rPr>
              <a:t>互动</a:t>
            </a:r>
            <a:r>
              <a:rPr lang="zh-CN" altLang="en-US" sz="2800" dirty="0" smtClean="0">
                <a:solidFill>
                  <a:schemeClr val="bg1"/>
                </a:solidFill>
                <a:latin typeface="微软雅黑" panose="020B0503020204020204" pitchFamily="34" charset="-122"/>
                <a:ea typeface="微软雅黑" panose="020B0503020204020204" pitchFamily="34" charset="-122"/>
              </a:rPr>
              <a:t>粉丝</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792032" y="5074186"/>
            <a:ext cx="1620957" cy="1015663"/>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强关系</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rPr>
              <a:t>意见领袖</a:t>
            </a:r>
          </a:p>
        </p:txBody>
      </p:sp>
      <p:sp>
        <p:nvSpPr>
          <p:cNvPr id="30" name="形状 29"/>
          <p:cNvSpPr/>
          <p:nvPr/>
        </p:nvSpPr>
        <p:spPr>
          <a:xfrm rot="16886139">
            <a:off x="1337598" y="2787726"/>
            <a:ext cx="3890707" cy="2431692"/>
          </a:xfrm>
          <a:prstGeom prst="swooshArrow">
            <a:avLst>
              <a:gd name="adj1" fmla="val 15433"/>
              <a:gd name="adj2" fmla="val 25000"/>
            </a:avLst>
          </a:prstGeom>
          <a:solidFill>
            <a:srgbClr val="ED7D31"/>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7" name="形状 36"/>
          <p:cNvSpPr/>
          <p:nvPr/>
        </p:nvSpPr>
        <p:spPr>
          <a:xfrm rot="7173969">
            <a:off x="5911238" y="2787726"/>
            <a:ext cx="3890707" cy="2431692"/>
          </a:xfrm>
          <a:prstGeom prst="swooshArrow">
            <a:avLst>
              <a:gd name="adj1" fmla="val 15433"/>
              <a:gd name="adj2" fmla="val 25000"/>
            </a:avLst>
          </a:prstGeom>
          <a:solidFill>
            <a:srgbClr val="ED7D31"/>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8" name="文本框 37"/>
          <p:cNvSpPr txBox="1"/>
          <p:nvPr/>
        </p:nvSpPr>
        <p:spPr>
          <a:xfrm>
            <a:off x="1670634" y="3690114"/>
            <a:ext cx="902811" cy="523220"/>
          </a:xfrm>
          <a:prstGeom prst="rect">
            <a:avLst/>
          </a:prstGeom>
          <a:noFill/>
        </p:spPr>
        <p:txBody>
          <a:bodyPr wrap="none" rtlCol="0">
            <a:spAutoFit/>
          </a:bodyPr>
          <a:lstStyle/>
          <a:p>
            <a:r>
              <a:rPr lang="zh-CN" altLang="en-US" sz="2800" dirty="0" smtClean="0">
                <a:latin typeface="微软雅黑" panose="020B0503020204020204" pitchFamily="34" charset="-122"/>
                <a:ea typeface="微软雅黑" panose="020B0503020204020204" pitchFamily="34" charset="-122"/>
              </a:rPr>
              <a:t>口碑</a:t>
            </a:r>
            <a:endParaRPr lang="zh-CN" altLang="en-US" sz="2800" dirty="0">
              <a:latin typeface="微软雅黑" panose="020B0503020204020204" pitchFamily="34" charset="-122"/>
              <a:ea typeface="微软雅黑" panose="020B0503020204020204" pitchFamily="34" charset="-122"/>
            </a:endParaRPr>
          </a:p>
        </p:txBody>
      </p:sp>
      <p:sp>
        <p:nvSpPr>
          <p:cNvPr id="39" name="文本框 38"/>
          <p:cNvSpPr txBox="1"/>
          <p:nvPr/>
        </p:nvSpPr>
        <p:spPr>
          <a:xfrm>
            <a:off x="8331593" y="1708897"/>
            <a:ext cx="902811" cy="523220"/>
          </a:xfrm>
          <a:prstGeom prst="rect">
            <a:avLst/>
          </a:prstGeom>
          <a:noFill/>
        </p:spPr>
        <p:txBody>
          <a:bodyPr wrap="none" rtlCol="0">
            <a:spAutoFit/>
          </a:bodyPr>
          <a:lstStyle/>
          <a:p>
            <a:r>
              <a:rPr lang="zh-CN" altLang="en-US" sz="2800" dirty="0">
                <a:latin typeface="微软雅黑" panose="020B0503020204020204" pitchFamily="34" charset="-122"/>
                <a:ea typeface="微软雅黑" panose="020B0503020204020204" pitchFamily="34" charset="-122"/>
              </a:rPr>
              <a:t>概念</a:t>
            </a:r>
          </a:p>
        </p:txBody>
      </p:sp>
      <p:sp>
        <p:nvSpPr>
          <p:cNvPr id="40" name="文本框 39"/>
          <p:cNvSpPr txBox="1"/>
          <p:nvPr/>
        </p:nvSpPr>
        <p:spPr>
          <a:xfrm>
            <a:off x="8685179" y="2499826"/>
            <a:ext cx="902811" cy="523220"/>
          </a:xfrm>
          <a:prstGeom prst="rect">
            <a:avLst/>
          </a:prstGeom>
          <a:noFill/>
        </p:spPr>
        <p:txBody>
          <a:bodyPr wrap="none" rtlCol="0">
            <a:spAutoFit/>
          </a:bodyPr>
          <a:lstStyle/>
          <a:p>
            <a:r>
              <a:rPr lang="zh-CN" altLang="en-US" sz="2800" dirty="0">
                <a:latin typeface="微软雅黑" panose="020B0503020204020204" pitchFamily="34" charset="-122"/>
                <a:ea typeface="微软雅黑" panose="020B0503020204020204" pitchFamily="34" charset="-122"/>
              </a:rPr>
              <a:t>定向</a:t>
            </a:r>
          </a:p>
        </p:txBody>
      </p:sp>
      <p:sp>
        <p:nvSpPr>
          <p:cNvPr id="41" name="文本框 40"/>
          <p:cNvSpPr txBox="1"/>
          <p:nvPr/>
        </p:nvSpPr>
        <p:spPr>
          <a:xfrm>
            <a:off x="8902937" y="3290755"/>
            <a:ext cx="902811" cy="523220"/>
          </a:xfrm>
          <a:prstGeom prst="rect">
            <a:avLst/>
          </a:prstGeom>
          <a:noFill/>
        </p:spPr>
        <p:txBody>
          <a:bodyPr wrap="none" rtlCol="0">
            <a:spAutoFit/>
          </a:bodyPr>
          <a:lstStyle/>
          <a:p>
            <a:r>
              <a:rPr lang="zh-CN" altLang="en-US" sz="2800" dirty="0" smtClean="0">
                <a:latin typeface="微软雅黑" panose="020B0503020204020204" pitchFamily="34" charset="-122"/>
                <a:ea typeface="微软雅黑" panose="020B0503020204020204" pitchFamily="34" charset="-122"/>
              </a:rPr>
              <a:t>引爆</a:t>
            </a:r>
            <a:endParaRPr lang="zh-CN" altLang="en-US" sz="2800" dirty="0">
              <a:latin typeface="微软雅黑" panose="020B0503020204020204" pitchFamily="34" charset="-122"/>
              <a:ea typeface="微软雅黑" panose="020B0503020204020204" pitchFamily="34" charset="-122"/>
            </a:endParaRPr>
          </a:p>
        </p:txBody>
      </p:sp>
      <p:sp>
        <p:nvSpPr>
          <p:cNvPr id="42" name="文本框 41"/>
          <p:cNvSpPr txBox="1"/>
          <p:nvPr/>
        </p:nvSpPr>
        <p:spPr>
          <a:xfrm>
            <a:off x="8685178" y="4081684"/>
            <a:ext cx="902811" cy="523220"/>
          </a:xfrm>
          <a:prstGeom prst="rect">
            <a:avLst/>
          </a:prstGeom>
          <a:noFill/>
        </p:spPr>
        <p:txBody>
          <a:bodyPr wrap="none" rtlCol="0">
            <a:spAutoFit/>
          </a:bodyPr>
          <a:lstStyle/>
          <a:p>
            <a:r>
              <a:rPr lang="zh-CN" altLang="en-US" sz="2800" dirty="0">
                <a:latin typeface="微软雅黑" panose="020B0503020204020204" pitchFamily="34" charset="-122"/>
                <a:ea typeface="微软雅黑" panose="020B0503020204020204" pitchFamily="34" charset="-122"/>
              </a:rPr>
              <a:t>转化</a:t>
            </a:r>
          </a:p>
        </p:txBody>
      </p:sp>
      <p:sp>
        <p:nvSpPr>
          <p:cNvPr id="43" name="文本框 42"/>
          <p:cNvSpPr txBox="1"/>
          <p:nvPr/>
        </p:nvSpPr>
        <p:spPr>
          <a:xfrm>
            <a:off x="8331593" y="4872613"/>
            <a:ext cx="902811" cy="523220"/>
          </a:xfrm>
          <a:prstGeom prst="rect">
            <a:avLst/>
          </a:prstGeom>
          <a:noFill/>
        </p:spPr>
        <p:txBody>
          <a:bodyPr wrap="none" rtlCol="0">
            <a:spAutoFit/>
          </a:bodyPr>
          <a:lstStyle/>
          <a:p>
            <a:r>
              <a:rPr lang="zh-CN" altLang="en-US" sz="2800" dirty="0">
                <a:latin typeface="微软雅黑" panose="020B0503020204020204" pitchFamily="34" charset="-122"/>
                <a:ea typeface="微软雅黑" panose="020B0503020204020204" pitchFamily="34" charset="-122"/>
              </a:rPr>
              <a:t>关系</a:t>
            </a:r>
          </a:p>
        </p:txBody>
      </p:sp>
      <p:sp>
        <p:nvSpPr>
          <p:cNvPr id="29" name="文本框 28"/>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Tree>
    <p:extLst>
      <p:ext uri="{BB962C8B-B14F-4D97-AF65-F5344CB8AC3E}">
        <p14:creationId xmlns:p14="http://schemas.microsoft.com/office/powerpoint/2010/main" val="24474962"/>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直角三角形 17"/>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30865" y="173934"/>
            <a:ext cx="8268610" cy="646331"/>
          </a:xfrm>
          <a:prstGeom prst="rect">
            <a:avLst/>
          </a:prstGeom>
          <a:noFill/>
        </p:spPr>
        <p:txBody>
          <a:bodyPr wrap="none" rtlCol="0">
            <a:spAutoFit/>
          </a:bodyPr>
          <a:lstStyle/>
          <a:p>
            <a:r>
              <a:rPr lang="en-US" altLang="zh-CN" sz="3600" dirty="0" smtClean="0">
                <a:solidFill>
                  <a:schemeClr val="bg1"/>
                </a:solidFill>
                <a:latin typeface="华康俪金黑W8" panose="020B0809000000000000" pitchFamily="49" charset="-122"/>
                <a:ea typeface="华康俪金黑W8" panose="020B0809000000000000" pitchFamily="49" charset="-122"/>
              </a:rPr>
              <a:t>1</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概念法则</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独特概念打动亿万粉丝</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21" name="矩形 20"/>
          <p:cNvSpPr/>
          <p:nvPr/>
        </p:nvSpPr>
        <p:spPr>
          <a:xfrm>
            <a:off x="-1" y="11096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 y="65960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1179555"/>
            <a:ext cx="12191999" cy="54164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6" name="组合 5"/>
          <p:cNvGrpSpPr/>
          <p:nvPr/>
        </p:nvGrpSpPr>
        <p:grpSpPr>
          <a:xfrm>
            <a:off x="7562989" y="2347610"/>
            <a:ext cx="3272971" cy="3080342"/>
            <a:chOff x="7190692" y="2053713"/>
            <a:chExt cx="3272971" cy="3080342"/>
          </a:xfrm>
        </p:grpSpPr>
        <p:sp>
          <p:nvSpPr>
            <p:cNvPr id="4" name="流程图: 联系 3"/>
            <p:cNvSpPr/>
            <p:nvPr/>
          </p:nvSpPr>
          <p:spPr>
            <a:xfrm>
              <a:off x="7894831" y="2053713"/>
              <a:ext cx="1886857" cy="1886857"/>
            </a:xfrm>
            <a:prstGeom prst="flowChartConnector">
              <a:avLst/>
            </a:prstGeom>
            <a:solidFill>
              <a:srgbClr val="ED7D3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latin typeface="微软雅黑" panose="020B0503020204020204" pitchFamily="34" charset="-122"/>
                <a:ea typeface="微软雅黑" panose="020B0503020204020204" pitchFamily="34" charset="-122"/>
              </a:endParaRPr>
            </a:p>
          </p:txBody>
        </p:sp>
        <p:sp>
          <p:nvSpPr>
            <p:cNvPr id="27" name="流程图: 联系 26"/>
            <p:cNvSpPr/>
            <p:nvPr/>
          </p:nvSpPr>
          <p:spPr>
            <a:xfrm>
              <a:off x="7190692" y="3247198"/>
              <a:ext cx="1886857" cy="1886857"/>
            </a:xfrm>
            <a:prstGeom prst="flowChartConnector">
              <a:avLst/>
            </a:prstGeom>
            <a:solidFill>
              <a:srgbClr val="ED7D3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28" name="流程图: 联系 27"/>
            <p:cNvSpPr/>
            <p:nvPr/>
          </p:nvSpPr>
          <p:spPr>
            <a:xfrm>
              <a:off x="8576806" y="3177252"/>
              <a:ext cx="1886857" cy="1886857"/>
            </a:xfrm>
            <a:prstGeom prst="flowChartConnector">
              <a:avLst/>
            </a:prstGeom>
            <a:solidFill>
              <a:srgbClr val="ED7D3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grpSp>
      <p:sp>
        <p:nvSpPr>
          <p:cNvPr id="7" name="文本框 6"/>
          <p:cNvSpPr txBox="1"/>
          <p:nvPr/>
        </p:nvSpPr>
        <p:spPr>
          <a:xfrm>
            <a:off x="8605262" y="2911804"/>
            <a:ext cx="1210588" cy="400110"/>
          </a:xfrm>
          <a:prstGeom prst="rect">
            <a:avLst/>
          </a:prstGeom>
          <a:noFill/>
        </p:spPr>
        <p:txBody>
          <a:bodyPr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产品特点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7678512" y="4287478"/>
            <a:ext cx="1217000"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市场趋势</a:t>
            </a:r>
          </a:p>
        </p:txBody>
      </p:sp>
      <p:sp>
        <p:nvSpPr>
          <p:cNvPr id="30" name="文本框 29"/>
          <p:cNvSpPr txBox="1"/>
          <p:nvPr/>
        </p:nvSpPr>
        <p:spPr>
          <a:xfrm>
            <a:off x="9211301" y="4284468"/>
            <a:ext cx="1475084"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消费者洞察</a:t>
            </a:r>
          </a:p>
        </p:txBody>
      </p:sp>
      <p:cxnSp>
        <p:nvCxnSpPr>
          <p:cNvPr id="9" name="直接连接符 8"/>
          <p:cNvCxnSpPr/>
          <p:nvPr/>
        </p:nvCxnSpPr>
        <p:spPr>
          <a:xfrm flipH="1">
            <a:off x="6831154" y="4053375"/>
            <a:ext cx="2379402" cy="0"/>
          </a:xfrm>
          <a:prstGeom prst="line">
            <a:avLst/>
          </a:prstGeom>
          <a:ln w="381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5845083" y="3553255"/>
            <a:ext cx="1422184" cy="461665"/>
          </a:xfrm>
          <a:prstGeom prst="rect">
            <a:avLst/>
          </a:prstGeom>
          <a:noFill/>
        </p:spPr>
        <p:txBody>
          <a:bodyPr wrap="none" rtlCol="0">
            <a:spAutoFit/>
          </a:bodyPr>
          <a:lstStyle/>
          <a:p>
            <a:r>
              <a:rPr lang="zh-CN" altLang="en-US" sz="2400" b="1" dirty="0">
                <a:solidFill>
                  <a:srgbClr val="ED7D31"/>
                </a:solidFill>
                <a:latin typeface="微软雅黑" panose="020B0503020204020204" pitchFamily="34" charset="-122"/>
                <a:ea typeface="微软雅黑" panose="020B0503020204020204" pitchFamily="34" charset="-122"/>
              </a:rPr>
              <a:t>品牌概念</a:t>
            </a:r>
          </a:p>
        </p:txBody>
      </p:sp>
      <p:grpSp>
        <p:nvGrpSpPr>
          <p:cNvPr id="8" name="组合 7"/>
          <p:cNvGrpSpPr/>
          <p:nvPr/>
        </p:nvGrpSpPr>
        <p:grpSpPr>
          <a:xfrm>
            <a:off x="1731595" y="2633788"/>
            <a:ext cx="3431513" cy="2526994"/>
            <a:chOff x="1155748" y="2167990"/>
            <a:chExt cx="3431513" cy="2526994"/>
          </a:xfrm>
        </p:grpSpPr>
        <p:sp>
          <p:nvSpPr>
            <p:cNvPr id="5" name="文本框 4"/>
            <p:cNvSpPr txBox="1"/>
            <p:nvPr/>
          </p:nvSpPr>
          <p:spPr>
            <a:xfrm>
              <a:off x="1324829" y="2485148"/>
              <a:ext cx="3262432" cy="2209836"/>
            </a:xfrm>
            <a:prstGeom prst="rect">
              <a:avLst/>
            </a:prstGeom>
            <a:noFill/>
          </p:spPr>
          <p:txBody>
            <a:bodyPr wrap="none" rtlCol="0">
              <a:spAutoFit/>
            </a:bodyPr>
            <a:lstStyle/>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找到属于</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自己的</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独特品牌</a:t>
              </a:r>
              <a:r>
                <a:rPr lang="zh-CN" altLang="en-US" sz="4000" dirty="0">
                  <a:solidFill>
                    <a:schemeClr val="bg1"/>
                  </a:solidFill>
                  <a:latin typeface="华康俪金黑W8" panose="020B0809000000000000" pitchFamily="49" charset="-122"/>
                  <a:ea typeface="华康俪金黑W8" panose="020B0809000000000000" pitchFamily="49" charset="-122"/>
                </a:rPr>
                <a:t>概念</a:t>
              </a:r>
            </a:p>
          </p:txBody>
        </p:sp>
        <p:grpSp>
          <p:nvGrpSpPr>
            <p:cNvPr id="26" name="组合 25"/>
            <p:cNvGrpSpPr/>
            <p:nvPr/>
          </p:nvGrpSpPr>
          <p:grpSpPr>
            <a:xfrm rot="775835">
              <a:off x="1155748" y="2167990"/>
              <a:ext cx="801854" cy="520900"/>
              <a:chOff x="2172058" y="842021"/>
              <a:chExt cx="1506272" cy="978504"/>
            </a:xfrm>
            <a:solidFill>
              <a:srgbClr val="C49D30"/>
            </a:solidFill>
          </p:grpSpPr>
          <p:sp>
            <p:nvSpPr>
              <p:cNvPr id="32" name="梯形 31"/>
              <p:cNvSpPr/>
              <p:nvPr/>
            </p:nvSpPr>
            <p:spPr>
              <a:xfrm rot="7861324" flipH="1">
                <a:off x="3183242" y="543156"/>
                <a:ext cx="196224" cy="793953"/>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梯形 32"/>
              <p:cNvSpPr/>
              <p:nvPr/>
            </p:nvSpPr>
            <p:spPr>
              <a:xfrm rot="7217031" flipH="1">
                <a:off x="2615278" y="575929"/>
                <a:ext cx="291002" cy="1177442"/>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梯形 12"/>
              <p:cNvSpPr/>
              <p:nvPr/>
            </p:nvSpPr>
            <p:spPr>
              <a:xfrm rot="5737138">
                <a:off x="2627986" y="1262886"/>
                <a:ext cx="220581" cy="894697"/>
              </a:xfrm>
              <a:custGeom>
                <a:avLst/>
                <a:gdLst>
                  <a:gd name="connsiteX0" fmla="*/ 0 w 306719"/>
                  <a:gd name="connsiteY0" fmla="*/ 1241039 h 1241039"/>
                  <a:gd name="connsiteX1" fmla="*/ 76680 w 306719"/>
                  <a:gd name="connsiteY1" fmla="*/ 0 h 1241039"/>
                  <a:gd name="connsiteX2" fmla="*/ 230039 w 306719"/>
                  <a:gd name="connsiteY2" fmla="*/ 0 h 1241039"/>
                  <a:gd name="connsiteX3" fmla="*/ 306719 w 306719"/>
                  <a:gd name="connsiteY3" fmla="*/ 1241039 h 1241039"/>
                  <a:gd name="connsiteX4" fmla="*/ 0 w 306719"/>
                  <a:gd name="connsiteY4" fmla="*/ 1241039 h 1241039"/>
                  <a:gd name="connsiteX0" fmla="*/ 0 w 306719"/>
                  <a:gd name="connsiteY0" fmla="*/ 1244079 h 1244079"/>
                  <a:gd name="connsiteX1" fmla="*/ 76680 w 306719"/>
                  <a:gd name="connsiteY1" fmla="*/ 3040 h 1244079"/>
                  <a:gd name="connsiteX2" fmla="*/ 301706 w 306719"/>
                  <a:gd name="connsiteY2" fmla="*/ 0 h 1244079"/>
                  <a:gd name="connsiteX3" fmla="*/ 306719 w 306719"/>
                  <a:gd name="connsiteY3" fmla="*/ 1244079 h 1244079"/>
                  <a:gd name="connsiteX4" fmla="*/ 0 w 306719"/>
                  <a:gd name="connsiteY4" fmla="*/ 1244079 h 1244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19" h="1244079">
                    <a:moveTo>
                      <a:pt x="0" y="1244079"/>
                    </a:moveTo>
                    <a:lnTo>
                      <a:pt x="76680" y="3040"/>
                    </a:lnTo>
                    <a:lnTo>
                      <a:pt x="301706" y="0"/>
                    </a:lnTo>
                    <a:lnTo>
                      <a:pt x="306719" y="1244079"/>
                    </a:lnTo>
                    <a:lnTo>
                      <a:pt x="0" y="1244079"/>
                    </a:lnTo>
                    <a:close/>
                  </a:path>
                </a:pathLst>
              </a:cu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5" name="文本框 34"/>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Tree>
    <p:extLst>
      <p:ext uri="{BB962C8B-B14F-4D97-AF65-F5344CB8AC3E}">
        <p14:creationId xmlns:p14="http://schemas.microsoft.com/office/powerpoint/2010/main" val="3109852736"/>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8268610" cy="646331"/>
          </a:xfrm>
          <a:prstGeom prst="rect">
            <a:avLst/>
          </a:prstGeom>
          <a:noFill/>
        </p:spPr>
        <p:txBody>
          <a:bodyPr wrap="none" rtlCol="0">
            <a:spAutoFit/>
          </a:bodyPr>
          <a:lstStyle/>
          <a:p>
            <a:r>
              <a:rPr lang="en-US" altLang="zh-CN" sz="3600" dirty="0" smtClean="0">
                <a:solidFill>
                  <a:schemeClr val="bg1"/>
                </a:solidFill>
                <a:latin typeface="华康俪金黑W8" panose="020B0809000000000000" pitchFamily="49" charset="-122"/>
                <a:ea typeface="华康俪金黑W8" panose="020B0809000000000000" pitchFamily="49" charset="-122"/>
              </a:rPr>
              <a:t>1</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概念法则</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独特概念打动亿万粉丝</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3951823" y="1692320"/>
            <a:ext cx="4288353" cy="584775"/>
          </a:xfrm>
          <a:prstGeom prst="rect">
            <a:avLst/>
          </a:prstGeom>
          <a:noFill/>
        </p:spPr>
        <p:txBody>
          <a:bodyPr wrap="none" rtlCol="0">
            <a:spAutoFit/>
          </a:bodyPr>
          <a:lstStyle/>
          <a:p>
            <a:r>
              <a:rPr lang="zh-CN" altLang="en-US" sz="3200" dirty="0" smtClean="0">
                <a:solidFill>
                  <a:srgbClr val="ED7D31"/>
                </a:solidFill>
                <a:latin typeface="华康俪金黑W8" panose="020B0809000000000000" pitchFamily="49" charset="-122"/>
                <a:ea typeface="华康俪金黑W8" panose="020B0809000000000000" pitchFamily="49" charset="-122"/>
              </a:rPr>
              <a:t>独特概念打动亿万粉丝</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smtClean="0">
                <a:latin typeface="微软雅黑" panose="020B0503020204020204" pitchFamily="34" charset="-122"/>
                <a:ea typeface="微软雅黑" panose="020B0503020204020204" pitchFamily="34" charset="-122"/>
              </a:rPr>
              <a:t>所谓“言之无文，行而不远”，概念，是品牌赖以生存的内在灵魂。</a:t>
            </a:r>
            <a:endParaRPr lang="en-US" altLang="zh-CN" sz="2000" dirty="0" smtClean="0">
              <a:latin typeface="微软雅黑" panose="020B0503020204020204" pitchFamily="34" charset="-122"/>
              <a:ea typeface="微软雅黑" panose="020B0503020204020204" pitchFamily="34" charset="-122"/>
            </a:endParaRPr>
          </a:p>
          <a:p>
            <a:pPr indent="457200">
              <a:lnSpc>
                <a:spcPct val="150000"/>
              </a:lnSpc>
            </a:pPr>
            <a:r>
              <a:rPr lang="zh-CN" altLang="en-US" sz="2000" dirty="0" smtClean="0">
                <a:latin typeface="微软雅黑" panose="020B0503020204020204" pitchFamily="34" charset="-122"/>
                <a:ea typeface="微软雅黑" panose="020B0503020204020204" pitchFamily="34" charset="-122"/>
              </a:rPr>
              <a:t>好概念拥有创造奇迹、起死回生的力量。它能帮助企业在红海市场中杀出一条血路，更能为创业者打造一片全新天地。</a:t>
            </a:r>
            <a:endParaRPr lang="zh-CN" altLang="en-US" sz="2000" dirty="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a:blip r:embed="rId2">
            <a:extLst>
              <a:ext uri="{BEBA8EAE-BF5A-486C-A8C5-ECC9F3942E4B}">
                <a14:imgProps xmlns:a14="http://schemas.microsoft.com/office/drawing/2010/main">
                  <a14:imgLayer>
                    <a14:imgEffect>
                      <a14:backgroundRemoval t="6250" b="100000" l="10000" r="100000">
                        <a14:foregroundMark x1="46563" y1="13125" x2="46563" y2="13125"/>
                        <a14:foregroundMark x1="57031" y1="13125" x2="57031" y2="13125"/>
                        <a14:foregroundMark x1="62656" y1="15937" x2="62656" y2="15937"/>
                        <a14:foregroundMark x1="66875" y1="19479" x2="66875" y2="19479"/>
                        <a14:foregroundMark x1="71875" y1="23646" x2="71875" y2="23646"/>
                        <a14:foregroundMark x1="73906" y1="33854" x2="73906" y2="33854"/>
                        <a14:foregroundMark x1="75469" y1="40000" x2="75469" y2="40000"/>
                        <a14:foregroundMark x1="78750" y1="38958" x2="78750" y2="38958"/>
                        <a14:foregroundMark x1="35469" y1="38021" x2="35469" y2="38021"/>
                        <a14:foregroundMark x1="37188" y1="33646" x2="37188" y2="33646"/>
                        <a14:foregroundMark x1="40313" y1="36042" x2="40313" y2="36042"/>
                        <a14:foregroundMark x1="36094" y1="31875" x2="36094" y2="31875"/>
                        <a14:foregroundMark x1="31563" y1="22083" x2="31563" y2="22083"/>
                        <a14:foregroundMark x1="33438" y1="23854" x2="33438" y2="23854"/>
                        <a14:foregroundMark x1="35156" y1="20104" x2="35156" y2="20104"/>
                        <a14:foregroundMark x1="36719" y1="18542" x2="36719" y2="18542"/>
                        <a14:foregroundMark x1="38438" y1="16563" x2="38438" y2="16563"/>
                        <a14:foregroundMark x1="40313" y1="14688" x2="40313" y2="14688"/>
                        <a14:foregroundMark x1="40781" y1="14167" x2="40781" y2="14167"/>
                        <a14:foregroundMark x1="42031" y1="13750" x2="42031" y2="13750"/>
                        <a14:foregroundMark x1="45000" y1="12708" x2="45000" y2="12708"/>
                        <a14:foregroundMark x1="49219" y1="11979" x2="49219" y2="11979"/>
                        <a14:foregroundMark x1="53438" y1="11979" x2="53438" y2="11979"/>
                        <a14:foregroundMark x1="55781" y1="12708" x2="55781" y2="12708"/>
                        <a14:foregroundMark x1="58438" y1="14896" x2="58438" y2="14896"/>
                        <a14:foregroundMark x1="59688" y1="16146" x2="59688" y2="16146"/>
                        <a14:foregroundMark x1="59688" y1="16563" x2="59688" y2="16563"/>
                        <a14:foregroundMark x1="64688" y1="19271" x2="64688" y2="19271"/>
                        <a14:foregroundMark x1="72813" y1="29063" x2="72813" y2="29063"/>
                        <a14:foregroundMark x1="73438" y1="30833" x2="73438" y2="30833"/>
                        <a14:foregroundMark x1="74531" y1="34063" x2="74531" y2="34583"/>
                        <a14:foregroundMark x1="76406" y1="38854" x2="76406" y2="38854"/>
                        <a14:foregroundMark x1="72188" y1="38958" x2="72188" y2="38958"/>
                        <a14:foregroundMark x1="70625" y1="36042" x2="70625" y2="36042"/>
                        <a14:foregroundMark x1="71563" y1="40417" x2="71563" y2="40417"/>
                        <a14:foregroundMark x1="71563" y1="41563" x2="71563" y2="42188"/>
                        <a14:foregroundMark x1="71563" y1="42813" x2="71563" y2="42813"/>
                        <a14:foregroundMark x1="72500" y1="43229" x2="72500" y2="43229"/>
                        <a14:foregroundMark x1="72813" y1="43333" x2="72813" y2="43333"/>
                        <a14:foregroundMark x1="73438" y1="43542" x2="73438" y2="43542"/>
                        <a14:foregroundMark x1="70156" y1="20729" x2="70156" y2="20729"/>
                        <a14:foregroundMark x1="70156" y1="20729" x2="70156" y2="20729"/>
                        <a14:foregroundMark x1="61094" y1="12188" x2="61094" y2="12188"/>
                        <a14:foregroundMark x1="54844" y1="10313" x2="54844" y2="10313"/>
                        <a14:foregroundMark x1="54844" y1="10313" x2="54844" y2="10313"/>
                        <a14:foregroundMark x1="48906" y1="9375" x2="48906" y2="9375"/>
                        <a14:foregroundMark x1="60625" y1="12188" x2="60625" y2="12188"/>
                        <a14:foregroundMark x1="65625" y1="14688" x2="65625" y2="14688"/>
                        <a14:foregroundMark x1="68281" y1="17083" x2="68281" y2="17083"/>
                        <a14:foregroundMark x1="72188" y1="18750" x2="72188" y2="18750"/>
                        <a14:foregroundMark x1="75469" y1="22917" x2="75469" y2="22917"/>
                        <a14:foregroundMark x1="78438" y1="24063" x2="78438" y2="24063"/>
                        <a14:foregroundMark x1="81094" y1="27083" x2="81094" y2="27083"/>
                        <a14:foregroundMark x1="29219" y1="27813" x2="29219" y2="27813"/>
                        <a14:foregroundMark x1="28594" y1="34063" x2="28594" y2="34063"/>
                        <a14:foregroundMark x1="31875" y1="37396" x2="31875" y2="37396"/>
                        <a14:foregroundMark x1="73906" y1="21146" x2="73906" y2="21146"/>
                        <a14:foregroundMark x1="75938" y1="20521" x2="75938" y2="20521"/>
                        <a14:foregroundMark x1="93594" y1="37917" x2="93594" y2="37917"/>
                        <a14:foregroundMark x1="90469" y1="35521" x2="90469" y2="35521"/>
                        <a14:foregroundMark x1="30781" y1="20208" x2="30781" y2="20208"/>
                        <a14:foregroundMark x1="33438" y1="18542" x2="33438" y2="18542"/>
                        <a14:foregroundMark x1="35313" y1="15833" x2="35313" y2="15833"/>
                        <a14:backgroundMark x1="39688" y1="10104" x2="39688" y2="10104"/>
                        <a14:backgroundMark x1="95000" y1="85625" x2="95000" y2="85625"/>
                        <a14:backgroundMark x1="63125" y1="8542" x2="63125" y2="8542"/>
                        <a14:backgroundMark x1="58750" y1="6979" x2="58750" y2="6979"/>
                      </a14:backgroundRemoval>
                    </a14:imgEffect>
                  </a14:imgLayer>
                </a14:imgProps>
              </a:ext>
              <a:ext uri="{28A0092B-C50C-407E-A947-70E740481C1C}">
                <a14:useLocalDpi xmlns:a14="http://schemas.microsoft.com/office/drawing/2010/main" val="0"/>
              </a:ext>
            </a:extLst>
          </a:blip>
          <a:stretch>
            <a:fillRect/>
          </a:stretch>
        </p:blipFill>
        <p:spPr>
          <a:xfrm>
            <a:off x="9238189" y="2753552"/>
            <a:ext cx="2736299" cy="4104448"/>
          </a:xfrm>
          <a:prstGeom prst="rect">
            <a:avLst/>
          </a:prstGeom>
          <a:effectLst/>
        </p:spPr>
      </p:pic>
      <p:sp>
        <p:nvSpPr>
          <p:cNvPr id="29" name="文本框 28"/>
          <p:cNvSpPr txBox="1"/>
          <p:nvPr/>
        </p:nvSpPr>
        <p:spPr>
          <a:xfrm>
            <a:off x="2166341" y="4692544"/>
            <a:ext cx="7421991" cy="1338828"/>
          </a:xfrm>
          <a:prstGeom prst="rect">
            <a:avLst/>
          </a:prstGeom>
          <a:noFill/>
        </p:spPr>
        <p:txBody>
          <a:bodyPr wrap="square" rtlCol="0">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“维多利亚的秘密”</a:t>
            </a:r>
            <a:r>
              <a:rPr lang="zh-CN" altLang="en-US" dirty="0" smtClean="0">
                <a:solidFill>
                  <a:schemeClr val="bg1"/>
                </a:solidFill>
                <a:latin typeface="微软雅黑" panose="020B0503020204020204" pitchFamily="34" charset="-122"/>
                <a:ea typeface="微软雅黑" panose="020B0503020204020204" pitchFamily="34" charset="-122"/>
              </a:rPr>
              <a:t>品牌已经成为神秘、魅力、奢侈的代名词，其名字灵感来自维多利亚时代层层包裹的服饰之下，引人好奇的女性之美。直到今天，也没有人能够说清楚这个秘密到底是什么。</a:t>
            </a:r>
            <a:endParaRPr lang="zh-CN" alt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409625"/>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8268610" cy="646331"/>
          </a:xfrm>
          <a:prstGeom prst="rect">
            <a:avLst/>
          </a:prstGeom>
          <a:noFill/>
        </p:spPr>
        <p:txBody>
          <a:bodyPr wrap="none" rtlCol="0">
            <a:spAutoFit/>
          </a:bodyPr>
          <a:lstStyle/>
          <a:p>
            <a:r>
              <a:rPr lang="en-US" altLang="zh-CN" sz="3600" dirty="0" smtClean="0">
                <a:solidFill>
                  <a:schemeClr val="bg1"/>
                </a:solidFill>
                <a:latin typeface="华康俪金黑W8" panose="020B0809000000000000" pitchFamily="49" charset="-122"/>
                <a:ea typeface="华康俪金黑W8" panose="020B0809000000000000" pitchFamily="49" charset="-122"/>
              </a:rPr>
              <a:t>1</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概念法则</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独特概念打动亿万粉丝</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4157008" y="1692320"/>
            <a:ext cx="3877985" cy="584775"/>
          </a:xfrm>
          <a:prstGeom prst="rect">
            <a:avLst/>
          </a:prstGeom>
          <a:noFill/>
        </p:spPr>
        <p:txBody>
          <a:bodyPr wrap="none" rtlCol="0">
            <a:spAutoFit/>
          </a:bodyPr>
          <a:lstStyle/>
          <a:p>
            <a:r>
              <a:rPr lang="zh-CN" altLang="en-US" sz="3200" dirty="0" smtClean="0">
                <a:solidFill>
                  <a:srgbClr val="ED7D31"/>
                </a:solidFill>
                <a:latin typeface="华康俪金黑W8" panose="020B0809000000000000" pitchFamily="49" charset="-122"/>
                <a:ea typeface="华康俪金黑W8" panose="020B0809000000000000" pitchFamily="49" charset="-122"/>
              </a:rPr>
              <a:t>没有个性，注定失败</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smtClean="0">
                <a:latin typeface="微软雅黑" panose="020B0503020204020204" pitchFamily="34" charset="-122"/>
                <a:ea typeface="微软雅黑" panose="020B0503020204020204" pitchFamily="34" charset="-122"/>
              </a:rPr>
              <a:t>“唯一性、简洁有力的核心概念”这个看似简单的道理，却往往被大家忽视。</a:t>
            </a:r>
            <a:endParaRPr lang="en-US" altLang="zh-CN" sz="2000" dirty="0" smtClean="0">
              <a:latin typeface="微软雅黑" panose="020B0503020204020204" pitchFamily="34" charset="-122"/>
              <a:ea typeface="微软雅黑" panose="020B0503020204020204" pitchFamily="34" charset="-122"/>
            </a:endParaRPr>
          </a:p>
          <a:p>
            <a:pPr indent="457200">
              <a:lnSpc>
                <a:spcPct val="150000"/>
              </a:lnSpc>
            </a:pPr>
            <a:r>
              <a:rPr lang="zh-CN" altLang="en-US" sz="2000" dirty="0" smtClean="0">
                <a:latin typeface="微软雅黑" panose="020B0503020204020204" pitchFamily="34" charset="-122"/>
                <a:ea typeface="微软雅黑" panose="020B0503020204020204" pitchFamily="34" charset="-122"/>
              </a:rPr>
              <a:t>在这个追求个性、服务个性的新媒体时代，少即是多，没有个性就注定失败。</a:t>
            </a:r>
            <a:endParaRPr lang="zh-CN" altLang="en-US" sz="2000" dirty="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2166341" y="4692544"/>
            <a:ext cx="7421991" cy="1338828"/>
          </a:xfrm>
          <a:prstGeom prst="rect">
            <a:avLst/>
          </a:prstGeom>
          <a:noFill/>
        </p:spPr>
        <p:txBody>
          <a:bodyPr wrap="square" rtlCol="0">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在国内众多电商大佬纷纷为物流问题犯愁的时候，上线于</a:t>
            </a:r>
            <a:r>
              <a:rPr lang="en-US" altLang="zh-CN" dirty="0" smtClean="0">
                <a:solidFill>
                  <a:schemeClr val="bg1"/>
                </a:solidFill>
                <a:latin typeface="微软雅黑" panose="020B0503020204020204" pitchFamily="34" charset="-122"/>
                <a:ea typeface="微软雅黑" panose="020B0503020204020204" pitchFamily="34" charset="-122"/>
              </a:rPr>
              <a:t>2010</a:t>
            </a:r>
            <a:r>
              <a:rPr lang="zh-CN" altLang="en-US" dirty="0" smtClean="0">
                <a:solidFill>
                  <a:schemeClr val="bg1"/>
                </a:solidFill>
                <a:latin typeface="微软雅黑" panose="020B0503020204020204" pitchFamily="34" charset="-122"/>
                <a:ea typeface="微软雅黑" panose="020B0503020204020204" pitchFamily="34" charset="-122"/>
              </a:rPr>
              <a:t>年</a:t>
            </a:r>
            <a:r>
              <a:rPr lang="en-US" altLang="zh-CN" dirty="0" smtClean="0">
                <a:solidFill>
                  <a:schemeClr val="bg1"/>
                </a:solidFill>
                <a:latin typeface="微软雅黑" panose="020B0503020204020204" pitchFamily="34" charset="-122"/>
                <a:ea typeface="微软雅黑" panose="020B0503020204020204" pitchFamily="34" charset="-122"/>
              </a:rPr>
              <a:t>6</a:t>
            </a:r>
            <a:r>
              <a:rPr lang="zh-CN" altLang="en-US" dirty="0" smtClean="0">
                <a:solidFill>
                  <a:schemeClr val="bg1"/>
                </a:solidFill>
                <a:latin typeface="微软雅黑" panose="020B0503020204020204" pitchFamily="34" charset="-122"/>
                <a:ea typeface="微软雅黑" panose="020B0503020204020204" pitchFamily="34" charset="-122"/>
              </a:rPr>
              <a:t>月</a:t>
            </a:r>
            <a:r>
              <a:rPr lang="en-US" altLang="zh-CN" dirty="0" smtClean="0">
                <a:solidFill>
                  <a:schemeClr val="bg1"/>
                </a:solidFill>
                <a:latin typeface="微软雅黑" panose="020B0503020204020204" pitchFamily="34" charset="-122"/>
                <a:ea typeface="微软雅黑" panose="020B0503020204020204" pitchFamily="34" charset="-122"/>
              </a:rPr>
              <a:t>9</a:t>
            </a:r>
            <a:r>
              <a:rPr lang="zh-CN" altLang="en-US" dirty="0" smtClean="0">
                <a:solidFill>
                  <a:schemeClr val="bg1"/>
                </a:solidFill>
                <a:latin typeface="微软雅黑" panose="020B0503020204020204" pitchFamily="34" charset="-122"/>
                <a:ea typeface="微软雅黑" panose="020B0503020204020204" pitchFamily="34" charset="-122"/>
              </a:rPr>
              <a:t>日的毛头小子</a:t>
            </a:r>
            <a:r>
              <a:rPr lang="zh-CN" altLang="en-US" b="1" dirty="0" smtClean="0">
                <a:solidFill>
                  <a:schemeClr val="bg1"/>
                </a:solidFill>
                <a:latin typeface="微软雅黑" panose="020B0503020204020204" pitchFamily="34" charset="-122"/>
                <a:ea typeface="微软雅黑" panose="020B0503020204020204" pitchFamily="34" charset="-122"/>
              </a:rPr>
              <a:t>“快书包”</a:t>
            </a:r>
            <a:r>
              <a:rPr lang="zh-CN" altLang="en-US" dirty="0" smtClean="0">
                <a:solidFill>
                  <a:schemeClr val="bg1"/>
                </a:solidFill>
                <a:latin typeface="微软雅黑" panose="020B0503020204020204" pitchFamily="34" charset="-122"/>
                <a:ea typeface="微软雅黑" panose="020B0503020204020204" pitchFamily="34" charset="-122"/>
              </a:rPr>
              <a:t>却敢承诺“一小时到货”服务！是的，你没有看错，就是“一小时到货”！</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80087" y="4217240"/>
            <a:ext cx="2289436" cy="2289436"/>
          </a:xfrm>
          <a:prstGeom prst="flowChartConnector">
            <a:avLst/>
          </a:prstGeom>
          <a:ln w="38100">
            <a:solidFill>
              <a:schemeClr val="accent6">
                <a:lumMod val="20000"/>
                <a:lumOff val="80000"/>
              </a:schemeClr>
            </a:solidFill>
          </a:ln>
        </p:spPr>
      </p:pic>
    </p:spTree>
    <p:extLst>
      <p:ext uri="{BB962C8B-B14F-4D97-AF65-F5344CB8AC3E}">
        <p14:creationId xmlns:p14="http://schemas.microsoft.com/office/powerpoint/2010/main" val="2480645504"/>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直角三角形 17"/>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30865" y="173934"/>
            <a:ext cx="8730275"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2</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定向法则</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为圈定受众编织营销网络</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21" name="矩形 20"/>
          <p:cNvSpPr/>
          <p:nvPr/>
        </p:nvSpPr>
        <p:spPr>
          <a:xfrm>
            <a:off x="-1" y="11096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 y="65960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1179555"/>
            <a:ext cx="12191999" cy="54164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8" name="组合 7"/>
          <p:cNvGrpSpPr/>
          <p:nvPr/>
        </p:nvGrpSpPr>
        <p:grpSpPr>
          <a:xfrm>
            <a:off x="1616039" y="2559732"/>
            <a:ext cx="3894744" cy="2116857"/>
            <a:chOff x="1155748" y="2167990"/>
            <a:chExt cx="3894744" cy="2116857"/>
          </a:xfrm>
        </p:grpSpPr>
        <p:sp>
          <p:nvSpPr>
            <p:cNvPr id="5" name="文本框 4"/>
            <p:cNvSpPr txBox="1"/>
            <p:nvPr/>
          </p:nvSpPr>
          <p:spPr>
            <a:xfrm>
              <a:off x="1788060" y="2715187"/>
              <a:ext cx="3262432" cy="1569660"/>
            </a:xfrm>
            <a:prstGeom prst="rect">
              <a:avLst/>
            </a:prstGeom>
            <a:noFill/>
          </p:spPr>
          <p:txBody>
            <a:bodyPr wrap="none" rtlCol="0">
              <a:spAutoFit/>
            </a:bodyPr>
            <a:lstStyle/>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整合优势资源</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a:p>
              <a:pPr algn="ctr">
                <a:lnSpc>
                  <a:spcPct val="120000"/>
                </a:lnSpc>
              </a:pPr>
              <a:r>
                <a:rPr lang="zh-CN" altLang="en-US" sz="4000" dirty="0">
                  <a:solidFill>
                    <a:schemeClr val="bg1"/>
                  </a:solidFill>
                  <a:latin typeface="华康俪金黑W8" panose="020B0809000000000000" pitchFamily="49" charset="-122"/>
                  <a:ea typeface="华康俪金黑W8" panose="020B0809000000000000" pitchFamily="49" charset="-122"/>
                </a:rPr>
                <a:t>定向</a:t>
              </a:r>
              <a:r>
                <a:rPr lang="zh-CN" altLang="en-US" sz="4000" dirty="0" smtClean="0">
                  <a:solidFill>
                    <a:schemeClr val="bg1"/>
                  </a:solidFill>
                  <a:latin typeface="华康俪金黑W8" panose="020B0809000000000000" pitchFamily="49" charset="-122"/>
                  <a:ea typeface="华康俪金黑W8" panose="020B0809000000000000" pitchFamily="49" charset="-122"/>
                </a:rPr>
                <a:t>传播矩阵</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p:txBody>
        </p:sp>
        <p:grpSp>
          <p:nvGrpSpPr>
            <p:cNvPr id="26" name="组合 25"/>
            <p:cNvGrpSpPr/>
            <p:nvPr/>
          </p:nvGrpSpPr>
          <p:grpSpPr>
            <a:xfrm rot="775835">
              <a:off x="1155748" y="2167990"/>
              <a:ext cx="801854" cy="520900"/>
              <a:chOff x="2172058" y="842021"/>
              <a:chExt cx="1506272" cy="978504"/>
            </a:xfrm>
            <a:solidFill>
              <a:srgbClr val="C49D30"/>
            </a:solidFill>
          </p:grpSpPr>
          <p:sp>
            <p:nvSpPr>
              <p:cNvPr id="32" name="梯形 31"/>
              <p:cNvSpPr/>
              <p:nvPr/>
            </p:nvSpPr>
            <p:spPr>
              <a:xfrm rot="7861324" flipH="1">
                <a:off x="3183242" y="543156"/>
                <a:ext cx="196224" cy="793953"/>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梯形 32"/>
              <p:cNvSpPr/>
              <p:nvPr/>
            </p:nvSpPr>
            <p:spPr>
              <a:xfrm rot="7217031" flipH="1">
                <a:off x="2615278" y="575929"/>
                <a:ext cx="291002" cy="1177442"/>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梯形 12"/>
              <p:cNvSpPr/>
              <p:nvPr/>
            </p:nvSpPr>
            <p:spPr>
              <a:xfrm rot="5737138">
                <a:off x="2627986" y="1262886"/>
                <a:ext cx="220581" cy="894697"/>
              </a:xfrm>
              <a:custGeom>
                <a:avLst/>
                <a:gdLst>
                  <a:gd name="connsiteX0" fmla="*/ 0 w 306719"/>
                  <a:gd name="connsiteY0" fmla="*/ 1241039 h 1241039"/>
                  <a:gd name="connsiteX1" fmla="*/ 76680 w 306719"/>
                  <a:gd name="connsiteY1" fmla="*/ 0 h 1241039"/>
                  <a:gd name="connsiteX2" fmla="*/ 230039 w 306719"/>
                  <a:gd name="connsiteY2" fmla="*/ 0 h 1241039"/>
                  <a:gd name="connsiteX3" fmla="*/ 306719 w 306719"/>
                  <a:gd name="connsiteY3" fmla="*/ 1241039 h 1241039"/>
                  <a:gd name="connsiteX4" fmla="*/ 0 w 306719"/>
                  <a:gd name="connsiteY4" fmla="*/ 1241039 h 1241039"/>
                  <a:gd name="connsiteX0" fmla="*/ 0 w 306719"/>
                  <a:gd name="connsiteY0" fmla="*/ 1244079 h 1244079"/>
                  <a:gd name="connsiteX1" fmla="*/ 76680 w 306719"/>
                  <a:gd name="connsiteY1" fmla="*/ 3040 h 1244079"/>
                  <a:gd name="connsiteX2" fmla="*/ 301706 w 306719"/>
                  <a:gd name="connsiteY2" fmla="*/ 0 h 1244079"/>
                  <a:gd name="connsiteX3" fmla="*/ 306719 w 306719"/>
                  <a:gd name="connsiteY3" fmla="*/ 1244079 h 1244079"/>
                  <a:gd name="connsiteX4" fmla="*/ 0 w 306719"/>
                  <a:gd name="connsiteY4" fmla="*/ 1244079 h 1244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19" h="1244079">
                    <a:moveTo>
                      <a:pt x="0" y="1244079"/>
                    </a:moveTo>
                    <a:lnTo>
                      <a:pt x="76680" y="3040"/>
                    </a:lnTo>
                    <a:lnTo>
                      <a:pt x="301706" y="0"/>
                    </a:lnTo>
                    <a:lnTo>
                      <a:pt x="306719" y="1244079"/>
                    </a:lnTo>
                    <a:lnTo>
                      <a:pt x="0" y="1244079"/>
                    </a:lnTo>
                    <a:close/>
                  </a:path>
                </a:pathLst>
              </a:cu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5" name="文本框 34"/>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grpSp>
        <p:nvGrpSpPr>
          <p:cNvPr id="13" name="组合 12"/>
          <p:cNvGrpSpPr/>
          <p:nvPr/>
        </p:nvGrpSpPr>
        <p:grpSpPr>
          <a:xfrm>
            <a:off x="6784951" y="2093101"/>
            <a:ext cx="3589361" cy="3589361"/>
            <a:chOff x="6771303" y="1867367"/>
            <a:chExt cx="3589361" cy="3589361"/>
          </a:xfrm>
        </p:grpSpPr>
        <p:grpSp>
          <p:nvGrpSpPr>
            <p:cNvPr id="11" name="组合 10"/>
            <p:cNvGrpSpPr/>
            <p:nvPr/>
          </p:nvGrpSpPr>
          <p:grpSpPr>
            <a:xfrm>
              <a:off x="6957651" y="2071832"/>
              <a:ext cx="3216667" cy="3174048"/>
              <a:chOff x="6960753" y="2500915"/>
              <a:chExt cx="3216667" cy="3174048"/>
            </a:xfrm>
          </p:grpSpPr>
          <p:sp>
            <p:nvSpPr>
              <p:cNvPr id="10" name="矩形 9"/>
              <p:cNvSpPr/>
              <p:nvPr/>
            </p:nvSpPr>
            <p:spPr>
              <a:xfrm>
                <a:off x="6960753" y="2500915"/>
                <a:ext cx="896547" cy="896547"/>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搜索</a:t>
                </a:r>
                <a:endParaRPr lang="en-US" altLang="zh-CN" sz="2000" b="1" dirty="0" smtClean="0">
                  <a:latin typeface="微软雅黑" panose="020B0503020204020204" pitchFamily="34" charset="-122"/>
                  <a:ea typeface="微软雅黑" panose="020B0503020204020204" pitchFamily="34" charset="-122"/>
                </a:endParaRPr>
              </a:p>
              <a:p>
                <a:pPr algn="ctr"/>
                <a:r>
                  <a:rPr lang="zh-CN" altLang="en-US" sz="2000" b="1" dirty="0" smtClean="0">
                    <a:latin typeface="微软雅黑" panose="020B0503020204020204" pitchFamily="34" charset="-122"/>
                    <a:ea typeface="微软雅黑" panose="020B0503020204020204" pitchFamily="34" charset="-122"/>
                  </a:rPr>
                  <a:t>引擎</a:t>
                </a:r>
                <a:endParaRPr lang="zh-CN" altLang="en-US" sz="2000" b="1" dirty="0">
                  <a:latin typeface="微软雅黑" panose="020B0503020204020204" pitchFamily="34" charset="-122"/>
                  <a:ea typeface="微软雅黑" panose="020B0503020204020204" pitchFamily="34" charset="-122"/>
                </a:endParaRPr>
              </a:p>
            </p:txBody>
          </p:sp>
          <p:sp>
            <p:nvSpPr>
              <p:cNvPr id="36" name="矩形 35"/>
              <p:cNvSpPr/>
              <p:nvPr/>
            </p:nvSpPr>
            <p:spPr>
              <a:xfrm>
                <a:off x="8120813" y="2510492"/>
                <a:ext cx="896547" cy="896547"/>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视频网站</a:t>
                </a:r>
              </a:p>
            </p:txBody>
          </p:sp>
          <p:sp>
            <p:nvSpPr>
              <p:cNvPr id="37" name="矩形 36"/>
              <p:cNvSpPr/>
              <p:nvPr/>
            </p:nvSpPr>
            <p:spPr>
              <a:xfrm>
                <a:off x="9280873" y="2510492"/>
                <a:ext cx="896547" cy="896547"/>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微博</a:t>
                </a:r>
              </a:p>
            </p:txBody>
          </p:sp>
          <p:sp>
            <p:nvSpPr>
              <p:cNvPr id="38" name="矩形 37"/>
              <p:cNvSpPr/>
              <p:nvPr/>
            </p:nvSpPr>
            <p:spPr>
              <a:xfrm>
                <a:off x="6960753" y="3646051"/>
                <a:ext cx="896547" cy="896547"/>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微信</a:t>
                </a:r>
              </a:p>
            </p:txBody>
          </p:sp>
          <p:sp>
            <p:nvSpPr>
              <p:cNvPr id="39" name="矩形 38"/>
              <p:cNvSpPr/>
              <p:nvPr/>
            </p:nvSpPr>
            <p:spPr>
              <a:xfrm>
                <a:off x="8120813" y="3646051"/>
                <a:ext cx="896547" cy="896547"/>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论坛</a:t>
                </a:r>
              </a:p>
            </p:txBody>
          </p:sp>
          <p:sp>
            <p:nvSpPr>
              <p:cNvPr id="40" name="矩形 39"/>
              <p:cNvSpPr/>
              <p:nvPr/>
            </p:nvSpPr>
            <p:spPr>
              <a:xfrm>
                <a:off x="9280873" y="3646051"/>
                <a:ext cx="896547" cy="896547"/>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百科</a:t>
                </a:r>
              </a:p>
            </p:txBody>
          </p:sp>
          <p:sp>
            <p:nvSpPr>
              <p:cNvPr id="41" name="矩形 40"/>
              <p:cNvSpPr/>
              <p:nvPr/>
            </p:nvSpPr>
            <p:spPr>
              <a:xfrm>
                <a:off x="6960753" y="4778416"/>
                <a:ext cx="896547" cy="896547"/>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问答</a:t>
                </a:r>
              </a:p>
            </p:txBody>
          </p:sp>
          <p:sp>
            <p:nvSpPr>
              <p:cNvPr id="42" name="矩形 41"/>
              <p:cNvSpPr/>
              <p:nvPr/>
            </p:nvSpPr>
            <p:spPr>
              <a:xfrm>
                <a:off x="8120813" y="4778416"/>
                <a:ext cx="896547" cy="896547"/>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博客</a:t>
                </a:r>
              </a:p>
            </p:txBody>
          </p:sp>
          <p:sp>
            <p:nvSpPr>
              <p:cNvPr id="43" name="矩形 42"/>
              <p:cNvSpPr/>
              <p:nvPr/>
            </p:nvSpPr>
            <p:spPr>
              <a:xfrm>
                <a:off x="9280873" y="4778416"/>
                <a:ext cx="896547" cy="896547"/>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社交</a:t>
                </a:r>
                <a:endParaRPr lang="en-US" altLang="zh-CN" sz="2000" b="1" dirty="0">
                  <a:latin typeface="微软雅黑" panose="020B0503020204020204" pitchFamily="34" charset="-122"/>
                  <a:ea typeface="微软雅黑" panose="020B0503020204020204" pitchFamily="34" charset="-122"/>
                </a:endParaRPr>
              </a:p>
              <a:p>
                <a:pPr algn="ctr"/>
                <a:r>
                  <a:rPr lang="zh-CN" altLang="en-US" sz="2000" b="1" dirty="0">
                    <a:latin typeface="微软雅黑" panose="020B0503020204020204" pitchFamily="34" charset="-122"/>
                    <a:ea typeface="微软雅黑" panose="020B0503020204020204" pitchFamily="34" charset="-122"/>
                  </a:rPr>
                  <a:t>人脉</a:t>
                </a:r>
              </a:p>
            </p:txBody>
          </p:sp>
        </p:grpSp>
        <p:sp>
          <p:nvSpPr>
            <p:cNvPr id="12" name="矩形 11"/>
            <p:cNvSpPr/>
            <p:nvPr/>
          </p:nvSpPr>
          <p:spPr>
            <a:xfrm>
              <a:off x="6771303" y="1867367"/>
              <a:ext cx="3589361" cy="358936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747502018"/>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945309" y="4721574"/>
            <a:ext cx="7165075"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8730275"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2</a:t>
            </a:r>
            <a:r>
              <a:rPr lang="zh-CN" altLang="en-US"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定向法则</a:t>
            </a:r>
            <a:r>
              <a:rPr lang="en-US" altLang="zh-CN"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为圈定受众编织营销网络</a:t>
            </a: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3951824" y="1692320"/>
            <a:ext cx="4288353" cy="584775"/>
          </a:xfrm>
          <a:prstGeom prst="rect">
            <a:avLst/>
          </a:prstGeom>
          <a:noFill/>
        </p:spPr>
        <p:txBody>
          <a:bodyPr wrap="none" rtlCol="0">
            <a:spAutoFit/>
          </a:bodyPr>
          <a:lstStyle/>
          <a:p>
            <a:r>
              <a:rPr lang="zh-CN" altLang="en-US" sz="3200" dirty="0">
                <a:solidFill>
                  <a:srgbClr val="ED7D31"/>
                </a:solidFill>
                <a:latin typeface="华康俪金黑W8" panose="020B0809000000000000" pitchFamily="49" charset="-122"/>
                <a:ea typeface="华康俪金黑W8" panose="020B0809000000000000" pitchFamily="49" charset="-122"/>
              </a:rPr>
              <a:t>网络</a:t>
            </a:r>
            <a:r>
              <a:rPr lang="zh-CN" altLang="en-US" sz="3200" dirty="0" smtClean="0">
                <a:solidFill>
                  <a:srgbClr val="ED7D31"/>
                </a:solidFill>
                <a:latin typeface="华康俪金黑W8" panose="020B0809000000000000" pitchFamily="49" charset="-122"/>
                <a:ea typeface="华康俪金黑W8" panose="020B0809000000000000" pitchFamily="49" charset="-122"/>
              </a:rPr>
              <a:t>视频引爆病毒传播</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smtClean="0">
                <a:latin typeface="微软雅黑" panose="020B0503020204020204" pitchFamily="34" charset="-122"/>
                <a:ea typeface="微软雅黑" panose="020B0503020204020204" pitchFamily="34" charset="-122"/>
              </a:rPr>
              <a:t>网络视频的成功与否的主要因素在于创意，而非成本高低，有时甚至是零成本的制作费用，同样可以得到很好的传播效果。</a:t>
            </a:r>
            <a:endParaRPr lang="en-US" altLang="zh-CN" sz="2000" dirty="0" smtClean="0">
              <a:latin typeface="微软雅黑" panose="020B0503020204020204" pitchFamily="34" charset="-122"/>
              <a:ea typeface="微软雅黑" panose="020B0503020204020204" pitchFamily="34" charset="-122"/>
            </a:endParaRPr>
          </a:p>
          <a:p>
            <a:pPr indent="457200">
              <a:lnSpc>
                <a:spcPct val="150000"/>
              </a:lnSpc>
            </a:pPr>
            <a:r>
              <a:rPr lang="zh-CN" altLang="en-US" sz="2000" dirty="0" smtClean="0">
                <a:latin typeface="微软雅黑" panose="020B0503020204020204" pitchFamily="34" charset="-122"/>
                <a:ea typeface="微软雅黑" panose="020B0503020204020204" pitchFamily="34" charset="-122"/>
              </a:rPr>
              <a:t>好的网络视频可以通过四个标准来衡量：自然真实、制造共鸣、鼓励分享、关联品牌。</a:t>
            </a:r>
            <a:endParaRPr lang="zh-CN" altLang="en-US" sz="2000" dirty="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1947430" y="4737346"/>
            <a:ext cx="7026323" cy="1338828"/>
          </a:xfrm>
          <a:prstGeom prst="rect">
            <a:avLst/>
          </a:prstGeom>
          <a:noFill/>
        </p:spPr>
        <p:txBody>
          <a:bodyPr wrap="square" rtlCol="0">
            <a:spAutoFit/>
          </a:bodyPr>
          <a:lstStyle/>
          <a:p>
            <a:pP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2010</a:t>
            </a:r>
            <a:r>
              <a:rPr lang="zh-CN" altLang="en-US" dirty="0" smtClean="0">
                <a:solidFill>
                  <a:schemeClr val="bg1"/>
                </a:solidFill>
                <a:latin typeface="微软雅黑" panose="020B0503020204020204" pitchFamily="34" charset="-122"/>
                <a:ea typeface="微软雅黑" panose="020B0503020204020204" pitchFamily="34" charset="-122"/>
              </a:rPr>
              <a:t>年</a:t>
            </a:r>
            <a:r>
              <a:rPr lang="en-US" altLang="zh-CN" dirty="0" smtClean="0">
                <a:solidFill>
                  <a:schemeClr val="bg1"/>
                </a:solidFill>
                <a:latin typeface="微软雅黑" panose="020B0503020204020204" pitchFamily="34" charset="-122"/>
                <a:ea typeface="微软雅黑" panose="020B0503020204020204" pitchFamily="34" charset="-122"/>
              </a:rPr>
              <a:t>iphone4</a:t>
            </a:r>
            <a:r>
              <a:rPr lang="zh-CN" altLang="en-US" dirty="0" smtClean="0">
                <a:solidFill>
                  <a:schemeClr val="bg1"/>
                </a:solidFill>
                <a:latin typeface="微软雅黑" panose="020B0503020204020204" pitchFamily="34" charset="-122"/>
                <a:ea typeface="微软雅黑" panose="020B0503020204020204" pitchFamily="34" charset="-122"/>
              </a:rPr>
              <a:t>刚刚上市，</a:t>
            </a:r>
            <a:r>
              <a:rPr lang="en-US" altLang="zh-CN" dirty="0" smtClean="0">
                <a:solidFill>
                  <a:schemeClr val="bg1"/>
                </a:solidFill>
                <a:latin typeface="微软雅黑" panose="020B0503020204020204" pitchFamily="34" charset="-122"/>
                <a:ea typeface="微软雅黑" panose="020B0503020204020204" pitchFamily="34" charset="-122"/>
              </a:rPr>
              <a:t>YouTube</a:t>
            </a:r>
            <a:r>
              <a:rPr lang="zh-CN" altLang="en-US" dirty="0" smtClean="0">
                <a:solidFill>
                  <a:schemeClr val="bg1"/>
                </a:solidFill>
                <a:latin typeface="微软雅黑" panose="020B0503020204020204" pitchFamily="34" charset="-122"/>
                <a:ea typeface="微软雅黑" panose="020B0503020204020204" pitchFamily="34" charset="-122"/>
              </a:rPr>
              <a:t>上却出现了一段搅碎</a:t>
            </a:r>
            <a:r>
              <a:rPr lang="en-US" altLang="zh-CN" dirty="0" smtClean="0">
                <a:solidFill>
                  <a:schemeClr val="bg1"/>
                </a:solidFill>
                <a:latin typeface="微软雅黑" panose="020B0503020204020204" pitchFamily="34" charset="-122"/>
                <a:ea typeface="微软雅黑" panose="020B0503020204020204" pitchFamily="34" charset="-122"/>
              </a:rPr>
              <a:t>iphone4</a:t>
            </a:r>
            <a:r>
              <a:rPr lang="zh-CN" altLang="en-US" dirty="0" smtClean="0">
                <a:solidFill>
                  <a:schemeClr val="bg1"/>
                </a:solidFill>
                <a:latin typeface="微软雅黑" panose="020B0503020204020204" pitchFamily="34" charset="-122"/>
                <a:ea typeface="微软雅黑" panose="020B0503020204020204" pitchFamily="34" charset="-122"/>
              </a:rPr>
              <a:t>的短视频，瞬间引起广泛转发。自视频推出后，</a:t>
            </a:r>
            <a:r>
              <a:rPr lang="en-US" altLang="zh-CN" dirty="0" err="1" smtClean="0">
                <a:solidFill>
                  <a:schemeClr val="bg1"/>
                </a:solidFill>
                <a:latin typeface="微软雅黑" panose="020B0503020204020204" pitchFamily="34" charset="-122"/>
                <a:ea typeface="微软雅黑" panose="020B0503020204020204" pitchFamily="34" charset="-122"/>
              </a:rPr>
              <a:t>Blendtec</a:t>
            </a:r>
            <a:r>
              <a:rPr lang="zh-CN" altLang="en-US" dirty="0" smtClean="0">
                <a:solidFill>
                  <a:schemeClr val="bg1"/>
                </a:solidFill>
                <a:latin typeface="微软雅黑" panose="020B0503020204020204" pitchFamily="34" charset="-122"/>
                <a:ea typeface="微软雅黑" panose="020B0503020204020204" pitchFamily="34" charset="-122"/>
              </a:rPr>
              <a:t>的家用搅拌机总销量增长了</a:t>
            </a:r>
            <a:r>
              <a:rPr lang="en-US" altLang="zh-CN" dirty="0" smtClean="0">
                <a:solidFill>
                  <a:schemeClr val="bg1"/>
                </a:solidFill>
                <a:latin typeface="微软雅黑" panose="020B0503020204020204" pitchFamily="34" charset="-122"/>
                <a:ea typeface="微软雅黑" panose="020B0503020204020204" pitchFamily="34" charset="-122"/>
              </a:rPr>
              <a:t>7</a:t>
            </a:r>
            <a:r>
              <a:rPr lang="zh-CN" altLang="en-US" dirty="0" smtClean="0">
                <a:solidFill>
                  <a:schemeClr val="bg1"/>
                </a:solidFill>
                <a:latin typeface="微软雅黑" panose="020B0503020204020204" pitchFamily="34" charset="-122"/>
                <a:ea typeface="微软雅黑" panose="020B0503020204020204" pitchFamily="34" charset="-122"/>
              </a:rPr>
              <a:t>倍。</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8502" y="4349414"/>
            <a:ext cx="2882765" cy="2085823"/>
          </a:xfrm>
          <a:prstGeom prst="rect">
            <a:avLst/>
          </a:prstGeom>
        </p:spPr>
      </p:pic>
    </p:spTree>
    <p:extLst>
      <p:ext uri="{BB962C8B-B14F-4D97-AF65-F5344CB8AC3E}">
        <p14:creationId xmlns:p14="http://schemas.microsoft.com/office/powerpoint/2010/main" val="387430057"/>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8730275"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2</a:t>
            </a:r>
            <a:r>
              <a:rPr lang="zh-CN" altLang="en-US"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定向法则</a:t>
            </a:r>
            <a:r>
              <a:rPr lang="en-US" altLang="zh-CN"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为圈定受众编织营销网络</a:t>
            </a: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4157008" y="1692320"/>
            <a:ext cx="3877985" cy="584775"/>
          </a:xfrm>
          <a:prstGeom prst="rect">
            <a:avLst/>
          </a:prstGeom>
          <a:noFill/>
        </p:spPr>
        <p:txBody>
          <a:bodyPr wrap="none" rtlCol="0">
            <a:spAutoFit/>
          </a:bodyPr>
          <a:lstStyle/>
          <a:p>
            <a:r>
              <a:rPr lang="zh-CN" altLang="en-US" sz="3200" dirty="0" smtClean="0">
                <a:solidFill>
                  <a:srgbClr val="ED7D31"/>
                </a:solidFill>
                <a:latin typeface="华康俪金黑W8" panose="020B0809000000000000" pitchFamily="49" charset="-122"/>
                <a:ea typeface="华康俪金黑W8" panose="020B0809000000000000" pitchFamily="49" charset="-122"/>
              </a:rPr>
              <a:t>用论坛树立品牌口碑</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smtClean="0">
                <a:latin typeface="微软雅黑" panose="020B0503020204020204" pitchFamily="34" charset="-122"/>
                <a:ea typeface="微软雅黑" panose="020B0503020204020204" pitchFamily="34" charset="-122"/>
              </a:rPr>
              <a:t>生活中我们总会发现，人们买了某个产品之后，常常会到相关的网络社区分享使用感受或者在购买之前主动搜索他人的使用经验。</a:t>
            </a:r>
            <a:endParaRPr lang="en-US" altLang="zh-CN" sz="2000" dirty="0" smtClean="0">
              <a:latin typeface="微软雅黑" panose="020B0503020204020204" pitchFamily="34" charset="-122"/>
              <a:ea typeface="微软雅黑" panose="020B0503020204020204" pitchFamily="34" charset="-122"/>
            </a:endParaRPr>
          </a:p>
          <a:p>
            <a:pPr indent="457200">
              <a:lnSpc>
                <a:spcPct val="150000"/>
              </a:lnSpc>
            </a:pPr>
            <a:r>
              <a:rPr lang="zh-CN" altLang="en-US" sz="2000" dirty="0" smtClean="0">
                <a:latin typeface="微软雅黑" panose="020B0503020204020204" pitchFamily="34" charset="-122"/>
                <a:ea typeface="微软雅黑" panose="020B0503020204020204" pitchFamily="34" charset="-122"/>
              </a:rPr>
              <a:t>因此，网络社区也就成了口碑传播的重要阵地，也是企业品牌的试金石。</a:t>
            </a:r>
            <a:endParaRPr lang="zh-CN" altLang="en-US" sz="2000" dirty="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66341" y="4692544"/>
            <a:ext cx="7421991" cy="1338828"/>
          </a:xfrm>
          <a:prstGeom prst="rect">
            <a:avLst/>
          </a:prstGeom>
          <a:noFill/>
        </p:spPr>
        <p:txBody>
          <a:bodyPr wrap="square" rtlCol="0">
            <a:spAutoFit/>
          </a:bodyPr>
          <a:lstStyle/>
          <a:p>
            <a:pP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2011</a:t>
            </a:r>
            <a:r>
              <a:rPr lang="zh-CN" altLang="en-US" dirty="0" smtClean="0">
                <a:solidFill>
                  <a:schemeClr val="bg1"/>
                </a:solidFill>
                <a:latin typeface="微软雅黑" panose="020B0503020204020204" pitchFamily="34" charset="-122"/>
                <a:ea typeface="微软雅黑" panose="020B0503020204020204" pitchFamily="34" charset="-122"/>
              </a:rPr>
              <a:t>年</a:t>
            </a:r>
            <a:r>
              <a:rPr lang="en-US" altLang="zh-CN" dirty="0" smtClean="0">
                <a:solidFill>
                  <a:schemeClr val="bg1"/>
                </a:solidFill>
                <a:latin typeface="微软雅黑" panose="020B0503020204020204" pitchFamily="34" charset="-122"/>
                <a:ea typeface="微软雅黑" panose="020B0503020204020204" pitchFamily="34" charset="-122"/>
              </a:rPr>
              <a:t>8</a:t>
            </a:r>
            <a:r>
              <a:rPr lang="zh-CN" altLang="en-US" dirty="0" smtClean="0">
                <a:solidFill>
                  <a:schemeClr val="bg1"/>
                </a:solidFill>
                <a:latin typeface="微软雅黑" panose="020B0503020204020204" pitchFamily="34" charset="-122"/>
                <a:ea typeface="微软雅黑" panose="020B0503020204020204" pitchFamily="34" charset="-122"/>
              </a:rPr>
              <a:t>月</a:t>
            </a:r>
            <a:r>
              <a:rPr lang="en-US" altLang="zh-CN" dirty="0" smtClean="0">
                <a:solidFill>
                  <a:schemeClr val="bg1"/>
                </a:solidFill>
                <a:latin typeface="微软雅黑" panose="020B0503020204020204" pitchFamily="34" charset="-122"/>
                <a:ea typeface="微软雅黑" panose="020B0503020204020204" pitchFamily="34" charset="-122"/>
              </a:rPr>
              <a:t>1</a:t>
            </a:r>
            <a:r>
              <a:rPr lang="zh-CN" altLang="en-US" dirty="0" smtClean="0">
                <a:solidFill>
                  <a:schemeClr val="bg1"/>
                </a:solidFill>
                <a:latin typeface="微软雅黑" panose="020B0503020204020204" pitchFamily="34" charset="-122"/>
                <a:ea typeface="微软雅黑" panose="020B0503020204020204" pitchFamily="34" charset="-122"/>
              </a:rPr>
              <a:t>日小米社区正式对外上线，是基于小米手机用户交流的平台，在这个用户度参与极高的论坛上，如今每天的访问浏览量已超过了绝大多数同类社区，发烧友不断对产品提出各种意见甚至批评。</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clrChange>
              <a:clrFrom>
                <a:srgbClr val="F1F2F6"/>
              </a:clrFrom>
              <a:clrTo>
                <a:srgbClr val="F1F2F6">
                  <a:alpha val="0"/>
                </a:srgbClr>
              </a:clrTo>
            </a:clrChange>
            <a:extLst>
              <a:ext uri="{28A0092B-C50C-407E-A947-70E740481C1C}">
                <a14:useLocalDpi xmlns:a14="http://schemas.microsoft.com/office/drawing/2010/main" val="0"/>
              </a:ext>
            </a:extLst>
          </a:blip>
          <a:stretch>
            <a:fillRect/>
          </a:stretch>
        </p:blipFill>
        <p:spPr>
          <a:xfrm>
            <a:off x="9252592" y="4301572"/>
            <a:ext cx="2080188" cy="2118357"/>
          </a:xfrm>
          <a:prstGeom prst="rect">
            <a:avLst/>
          </a:prstGeom>
        </p:spPr>
      </p:pic>
    </p:spTree>
    <p:extLst>
      <p:ext uri="{BB962C8B-B14F-4D97-AF65-F5344CB8AC3E}">
        <p14:creationId xmlns:p14="http://schemas.microsoft.com/office/powerpoint/2010/main" val="3733487535"/>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直角三角形 17"/>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30865" y="173934"/>
            <a:ext cx="8268610" cy="646331"/>
          </a:xfrm>
          <a:prstGeom prst="rect">
            <a:avLst/>
          </a:prstGeom>
          <a:noFill/>
        </p:spPr>
        <p:txBody>
          <a:bodyPr wrap="none" rtlCol="0">
            <a:spAutoFit/>
          </a:bodyPr>
          <a:lstStyle/>
          <a:p>
            <a:r>
              <a:rPr lang="en-US" altLang="zh-CN" sz="3600" dirty="0" smtClean="0">
                <a:solidFill>
                  <a:schemeClr val="bg1"/>
                </a:solidFill>
                <a:latin typeface="华康俪金黑W8" panose="020B0809000000000000" pitchFamily="49" charset="-122"/>
                <a:ea typeface="华康俪金黑W8" panose="020B0809000000000000" pitchFamily="49" charset="-122"/>
              </a:rPr>
              <a:t>3</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引爆</a:t>
            </a:r>
            <a:r>
              <a:rPr lang="zh-CN" altLang="en-US" sz="3600" dirty="0" smtClean="0">
                <a:solidFill>
                  <a:srgbClr val="ED7D31"/>
                </a:solidFill>
                <a:latin typeface="华康俪金黑W8" panose="020B0809000000000000" pitchFamily="49" charset="-122"/>
                <a:ea typeface="华康俪金黑W8" panose="020B0809000000000000" pitchFamily="49" charset="-122"/>
              </a:rPr>
              <a:t>法则</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创造微营销的蝴蝶效应</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21" name="矩形 20"/>
          <p:cNvSpPr/>
          <p:nvPr/>
        </p:nvSpPr>
        <p:spPr>
          <a:xfrm>
            <a:off x="-1" y="11096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 y="65960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1179555"/>
            <a:ext cx="12191999" cy="54164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8" name="组合 7"/>
          <p:cNvGrpSpPr/>
          <p:nvPr/>
        </p:nvGrpSpPr>
        <p:grpSpPr>
          <a:xfrm>
            <a:off x="1235075" y="2700108"/>
            <a:ext cx="4281866" cy="2601822"/>
            <a:chOff x="1155748" y="2167990"/>
            <a:chExt cx="4281866" cy="2601822"/>
          </a:xfrm>
        </p:grpSpPr>
        <p:sp>
          <p:nvSpPr>
            <p:cNvPr id="5" name="文本框 4"/>
            <p:cNvSpPr txBox="1"/>
            <p:nvPr/>
          </p:nvSpPr>
          <p:spPr>
            <a:xfrm>
              <a:off x="1662221" y="2461488"/>
              <a:ext cx="3775393" cy="2308324"/>
            </a:xfrm>
            <a:prstGeom prst="rect">
              <a:avLst/>
            </a:prstGeom>
            <a:noFill/>
          </p:spPr>
          <p:txBody>
            <a:bodyPr wrap="none" rtlCol="0">
              <a:spAutoFit/>
            </a:bodyPr>
            <a:lstStyle/>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天时：热门话题</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地利：媒体集结</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人和：人群聚集</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p:txBody>
        </p:sp>
        <p:grpSp>
          <p:nvGrpSpPr>
            <p:cNvPr id="26" name="组合 25"/>
            <p:cNvGrpSpPr/>
            <p:nvPr/>
          </p:nvGrpSpPr>
          <p:grpSpPr>
            <a:xfrm rot="775835">
              <a:off x="1155748" y="2167990"/>
              <a:ext cx="801854" cy="520900"/>
              <a:chOff x="2172058" y="842021"/>
              <a:chExt cx="1506272" cy="978504"/>
            </a:xfrm>
            <a:solidFill>
              <a:srgbClr val="C49D30"/>
            </a:solidFill>
          </p:grpSpPr>
          <p:sp>
            <p:nvSpPr>
              <p:cNvPr id="32" name="梯形 31"/>
              <p:cNvSpPr/>
              <p:nvPr/>
            </p:nvSpPr>
            <p:spPr>
              <a:xfrm rot="7861324" flipH="1">
                <a:off x="3183242" y="543156"/>
                <a:ext cx="196224" cy="793953"/>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梯形 32"/>
              <p:cNvSpPr/>
              <p:nvPr/>
            </p:nvSpPr>
            <p:spPr>
              <a:xfrm rot="7217031" flipH="1">
                <a:off x="2615278" y="575929"/>
                <a:ext cx="291002" cy="1177442"/>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梯形 12"/>
              <p:cNvSpPr/>
              <p:nvPr/>
            </p:nvSpPr>
            <p:spPr>
              <a:xfrm rot="5737138">
                <a:off x="2627986" y="1262886"/>
                <a:ext cx="220581" cy="894697"/>
              </a:xfrm>
              <a:custGeom>
                <a:avLst/>
                <a:gdLst>
                  <a:gd name="connsiteX0" fmla="*/ 0 w 306719"/>
                  <a:gd name="connsiteY0" fmla="*/ 1241039 h 1241039"/>
                  <a:gd name="connsiteX1" fmla="*/ 76680 w 306719"/>
                  <a:gd name="connsiteY1" fmla="*/ 0 h 1241039"/>
                  <a:gd name="connsiteX2" fmla="*/ 230039 w 306719"/>
                  <a:gd name="connsiteY2" fmla="*/ 0 h 1241039"/>
                  <a:gd name="connsiteX3" fmla="*/ 306719 w 306719"/>
                  <a:gd name="connsiteY3" fmla="*/ 1241039 h 1241039"/>
                  <a:gd name="connsiteX4" fmla="*/ 0 w 306719"/>
                  <a:gd name="connsiteY4" fmla="*/ 1241039 h 1241039"/>
                  <a:gd name="connsiteX0" fmla="*/ 0 w 306719"/>
                  <a:gd name="connsiteY0" fmla="*/ 1244079 h 1244079"/>
                  <a:gd name="connsiteX1" fmla="*/ 76680 w 306719"/>
                  <a:gd name="connsiteY1" fmla="*/ 3040 h 1244079"/>
                  <a:gd name="connsiteX2" fmla="*/ 301706 w 306719"/>
                  <a:gd name="connsiteY2" fmla="*/ 0 h 1244079"/>
                  <a:gd name="connsiteX3" fmla="*/ 306719 w 306719"/>
                  <a:gd name="connsiteY3" fmla="*/ 1244079 h 1244079"/>
                  <a:gd name="connsiteX4" fmla="*/ 0 w 306719"/>
                  <a:gd name="connsiteY4" fmla="*/ 1244079 h 1244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19" h="1244079">
                    <a:moveTo>
                      <a:pt x="0" y="1244079"/>
                    </a:moveTo>
                    <a:lnTo>
                      <a:pt x="76680" y="3040"/>
                    </a:lnTo>
                    <a:lnTo>
                      <a:pt x="301706" y="0"/>
                    </a:lnTo>
                    <a:lnTo>
                      <a:pt x="306719" y="1244079"/>
                    </a:lnTo>
                    <a:lnTo>
                      <a:pt x="0" y="1244079"/>
                    </a:lnTo>
                    <a:close/>
                  </a:path>
                </a:pathLst>
              </a:cu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5" name="文本框 34"/>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grpSp>
        <p:nvGrpSpPr>
          <p:cNvPr id="24" name="组合 23"/>
          <p:cNvGrpSpPr/>
          <p:nvPr/>
        </p:nvGrpSpPr>
        <p:grpSpPr>
          <a:xfrm>
            <a:off x="6479649" y="2160363"/>
            <a:ext cx="4804229" cy="3454836"/>
            <a:chOff x="6488595" y="2110710"/>
            <a:chExt cx="4804229" cy="3454836"/>
          </a:xfrm>
        </p:grpSpPr>
        <p:sp>
          <p:nvSpPr>
            <p:cNvPr id="10" name="文本框 9"/>
            <p:cNvSpPr txBox="1"/>
            <p:nvPr/>
          </p:nvSpPr>
          <p:spPr>
            <a:xfrm>
              <a:off x="6898813" y="3028377"/>
              <a:ext cx="4151265" cy="1446550"/>
            </a:xfrm>
            <a:prstGeom prst="rect">
              <a:avLst/>
            </a:prstGeom>
            <a:noFill/>
          </p:spPr>
          <p:txBody>
            <a:bodyPr wrap="none" rtlCol="0">
              <a:spAutoFit/>
            </a:bodyPr>
            <a:lstStyle/>
            <a:p>
              <a:r>
                <a:rPr lang="en-US" altLang="zh-CN" sz="8800" b="1" dirty="0" smtClean="0">
                  <a:solidFill>
                    <a:srgbClr val="ED7D31"/>
                  </a:solidFill>
                  <a:latin typeface="微软雅黑" panose="020B0503020204020204" pitchFamily="34" charset="-122"/>
                  <a:ea typeface="微软雅黑" panose="020B0503020204020204" pitchFamily="34" charset="-122"/>
                </a:rPr>
                <a:t>F=M*A</a:t>
              </a:r>
              <a:endParaRPr lang="zh-CN" altLang="en-US" sz="8800" b="1" dirty="0">
                <a:solidFill>
                  <a:srgbClr val="ED7D31"/>
                </a:solidFill>
                <a:latin typeface="微软雅黑" panose="020B0503020204020204" pitchFamily="34" charset="-122"/>
                <a:ea typeface="微软雅黑" panose="020B0503020204020204" pitchFamily="34" charset="-122"/>
              </a:endParaRPr>
            </a:p>
          </p:txBody>
        </p:sp>
        <p:cxnSp>
          <p:nvCxnSpPr>
            <p:cNvPr id="36" name="直接连接符 35"/>
            <p:cNvCxnSpPr/>
            <p:nvPr/>
          </p:nvCxnSpPr>
          <p:spPr>
            <a:xfrm flipV="1">
              <a:off x="7319194" y="2467002"/>
              <a:ext cx="228235" cy="723560"/>
            </a:xfrm>
            <a:prstGeom prst="line">
              <a:avLst/>
            </a:prstGeom>
            <a:ln w="28575">
              <a:solidFill>
                <a:schemeClr val="bg1"/>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7782715" y="2290760"/>
              <a:ext cx="1107996" cy="369332"/>
            </a:xfrm>
            <a:prstGeom prst="rect">
              <a:avLst/>
            </a:prstGeom>
            <a:noFill/>
          </p:spPr>
          <p:txBody>
            <a:bodyPr wrap="none" rtlCol="0">
              <a:spAutoFit/>
            </a:bodyPr>
            <a:lstStyle/>
            <a:p>
              <a:r>
                <a:rPr lang="zh-CN" altLang="en-US" dirty="0" smtClean="0">
                  <a:solidFill>
                    <a:schemeClr val="bg1"/>
                  </a:solidFill>
                  <a:latin typeface="方正大黑简体" panose="02010601030101010101" pitchFamily="2" charset="-122"/>
                  <a:ea typeface="方正大黑简体" panose="02010601030101010101" pitchFamily="2" charset="-122"/>
                </a:rPr>
                <a:t>传播效果</a:t>
              </a:r>
              <a:endParaRPr lang="en-US" altLang="zh-CN" dirty="0" smtClean="0">
                <a:solidFill>
                  <a:schemeClr val="bg1"/>
                </a:solidFill>
                <a:latin typeface="方正大黑简体" panose="02010601030101010101" pitchFamily="2" charset="-122"/>
                <a:ea typeface="方正大黑简体" panose="02010601030101010101" pitchFamily="2" charset="-122"/>
              </a:endParaRPr>
            </a:p>
          </p:txBody>
        </p:sp>
        <p:cxnSp>
          <p:nvCxnSpPr>
            <p:cNvPr id="40" name="直接连接符 39"/>
            <p:cNvCxnSpPr/>
            <p:nvPr/>
          </p:nvCxnSpPr>
          <p:spPr>
            <a:xfrm>
              <a:off x="7547429" y="2483269"/>
              <a:ext cx="278258" cy="0"/>
            </a:xfrm>
            <a:prstGeom prst="line">
              <a:avLst/>
            </a:prstGeom>
            <a:ln w="28575">
              <a:solidFill>
                <a:schemeClr val="bg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8776593" y="4312587"/>
              <a:ext cx="228235" cy="723560"/>
            </a:xfrm>
            <a:prstGeom prst="line">
              <a:avLst/>
            </a:prstGeom>
            <a:ln w="28575">
              <a:solidFill>
                <a:schemeClr val="bg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0001517" y="5039007"/>
              <a:ext cx="278258" cy="0"/>
            </a:xfrm>
            <a:prstGeom prst="line">
              <a:avLst/>
            </a:prstGeom>
            <a:ln w="28575">
              <a:solidFill>
                <a:schemeClr val="bg1"/>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6731343" y="4747252"/>
              <a:ext cx="1800493" cy="646331"/>
            </a:xfrm>
            <a:prstGeom prst="rect">
              <a:avLst/>
            </a:prstGeom>
            <a:noFill/>
          </p:spPr>
          <p:txBody>
            <a:bodyPr wrap="none" rtlCol="0">
              <a:spAutoFit/>
            </a:bodyPr>
            <a:lstStyle/>
            <a:p>
              <a:r>
                <a:rPr lang="zh-CN" altLang="en-US" dirty="0" smtClean="0">
                  <a:solidFill>
                    <a:schemeClr val="bg1"/>
                  </a:solidFill>
                  <a:latin typeface="方正大黑简体" panose="02010601030101010101" pitchFamily="2" charset="-122"/>
                  <a:ea typeface="方正大黑简体" panose="02010601030101010101" pitchFamily="2" charset="-122"/>
                </a:rPr>
                <a:t>传播内容的质量</a:t>
              </a:r>
              <a:endParaRPr lang="en-US" altLang="zh-CN" dirty="0" smtClean="0">
                <a:solidFill>
                  <a:schemeClr val="bg1"/>
                </a:solidFill>
                <a:latin typeface="方正大黑简体" panose="02010601030101010101" pitchFamily="2" charset="-122"/>
                <a:ea typeface="方正大黑简体" panose="02010601030101010101" pitchFamily="2" charset="-122"/>
              </a:endParaRPr>
            </a:p>
            <a:p>
              <a:r>
                <a:rPr lang="zh-CN" altLang="en-US" dirty="0" smtClean="0">
                  <a:solidFill>
                    <a:schemeClr val="bg1"/>
                  </a:solidFill>
                  <a:latin typeface="方正大黑简体" panose="02010601030101010101" pitchFamily="2" charset="-122"/>
                  <a:ea typeface="方正大黑简体" panose="02010601030101010101" pitchFamily="2" charset="-122"/>
                </a:rPr>
                <a:t>媒体平台的质量</a:t>
              </a:r>
              <a:endParaRPr lang="en-US" altLang="zh-CN" dirty="0" smtClean="0">
                <a:solidFill>
                  <a:schemeClr val="bg1"/>
                </a:solidFill>
                <a:latin typeface="方正大黑简体" panose="02010601030101010101" pitchFamily="2" charset="-122"/>
                <a:ea typeface="方正大黑简体" panose="02010601030101010101" pitchFamily="2" charset="-122"/>
              </a:endParaRPr>
            </a:p>
          </p:txBody>
        </p:sp>
        <p:cxnSp>
          <p:nvCxnSpPr>
            <p:cNvPr id="44" name="直接连接符 43"/>
            <p:cNvCxnSpPr/>
            <p:nvPr/>
          </p:nvCxnSpPr>
          <p:spPr>
            <a:xfrm flipV="1">
              <a:off x="10279775" y="4312587"/>
              <a:ext cx="228235" cy="723560"/>
            </a:xfrm>
            <a:prstGeom prst="line">
              <a:avLst/>
            </a:prstGeom>
            <a:ln w="28575">
              <a:solidFill>
                <a:schemeClr val="bg1"/>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8905451" y="4851481"/>
              <a:ext cx="1107996" cy="369332"/>
            </a:xfrm>
            <a:prstGeom prst="rect">
              <a:avLst/>
            </a:prstGeom>
            <a:noFill/>
          </p:spPr>
          <p:txBody>
            <a:bodyPr wrap="none" rtlCol="0">
              <a:spAutoFit/>
            </a:bodyPr>
            <a:lstStyle/>
            <a:p>
              <a:r>
                <a:rPr lang="zh-CN" altLang="en-US" dirty="0" smtClean="0">
                  <a:solidFill>
                    <a:schemeClr val="bg1"/>
                  </a:solidFill>
                  <a:latin typeface="方正大黑简体" panose="02010601030101010101" pitchFamily="2" charset="-122"/>
                  <a:ea typeface="方正大黑简体" panose="02010601030101010101" pitchFamily="2" charset="-122"/>
                </a:rPr>
                <a:t>传播速度</a:t>
              </a:r>
              <a:endParaRPr lang="en-US" altLang="zh-CN" dirty="0" smtClean="0">
                <a:solidFill>
                  <a:schemeClr val="bg1"/>
                </a:solidFill>
                <a:latin typeface="方正大黑简体" panose="02010601030101010101" pitchFamily="2" charset="-122"/>
                <a:ea typeface="方正大黑简体" panose="02010601030101010101" pitchFamily="2" charset="-122"/>
              </a:endParaRPr>
            </a:p>
          </p:txBody>
        </p:sp>
        <p:sp>
          <p:nvSpPr>
            <p:cNvPr id="22" name="矩形 21"/>
            <p:cNvSpPr/>
            <p:nvPr/>
          </p:nvSpPr>
          <p:spPr>
            <a:xfrm>
              <a:off x="6488595" y="2110710"/>
              <a:ext cx="4804229" cy="345483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a:off x="8498335" y="5036147"/>
              <a:ext cx="278258" cy="0"/>
            </a:xfrm>
            <a:prstGeom prst="line">
              <a:avLst/>
            </a:prstGeom>
            <a:ln w="28575">
              <a:solidFill>
                <a:schemeClr val="bg1"/>
              </a:solidFill>
              <a:prstDash val="sysDash"/>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12699361"/>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8268610"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3</a:t>
            </a:r>
            <a:r>
              <a:rPr lang="zh-CN" altLang="en-US"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引爆法则</a:t>
            </a:r>
            <a:r>
              <a:rPr lang="en-US" altLang="zh-CN"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创造微营销的蝴蝶效应</a:t>
            </a: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4157008" y="1692320"/>
            <a:ext cx="3877985" cy="584775"/>
          </a:xfrm>
          <a:prstGeom prst="rect">
            <a:avLst/>
          </a:prstGeom>
          <a:noFill/>
        </p:spPr>
        <p:txBody>
          <a:bodyPr wrap="none" rtlCol="0">
            <a:spAutoFit/>
          </a:bodyPr>
          <a:lstStyle/>
          <a:p>
            <a:r>
              <a:rPr lang="zh-CN" altLang="en-US" sz="3200" dirty="0" smtClean="0">
                <a:solidFill>
                  <a:srgbClr val="ED7D31"/>
                </a:solidFill>
                <a:latin typeface="华康俪金黑W8" panose="020B0809000000000000" pitchFamily="49" charset="-122"/>
                <a:ea typeface="华康俪金黑W8" panose="020B0809000000000000" pitchFamily="49" charset="-122"/>
              </a:rPr>
              <a:t>流行语引爆热门话题</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a:latin typeface="微软雅黑" panose="020B0503020204020204" pitchFamily="34" charset="-122"/>
                <a:ea typeface="微软雅黑" panose="020B0503020204020204" pitchFamily="34" charset="-122"/>
              </a:rPr>
              <a:t>一</a:t>
            </a:r>
            <a:r>
              <a:rPr lang="zh-CN" altLang="en-US" sz="2000" dirty="0" smtClean="0">
                <a:latin typeface="微软雅黑" panose="020B0503020204020204" pitchFamily="34" charset="-122"/>
                <a:ea typeface="微软雅黑" panose="020B0503020204020204" pitchFamily="34" charset="-122"/>
              </a:rPr>
              <a:t>个事件性话题的引爆，还与它能否创造一个流行语有关，而这个流行语往往是从只有自己人才懂得“暗语”开始的。</a:t>
            </a:r>
            <a:endParaRPr lang="en-US" altLang="zh-CN" sz="2000" dirty="0" smtClean="0">
              <a:latin typeface="微软雅黑" panose="020B0503020204020204" pitchFamily="34" charset="-122"/>
              <a:ea typeface="微软雅黑" panose="020B0503020204020204" pitchFamily="34" charset="-122"/>
            </a:endParaRPr>
          </a:p>
          <a:p>
            <a:pPr indent="457200">
              <a:lnSpc>
                <a:spcPct val="150000"/>
              </a:lnSpc>
            </a:pPr>
            <a:r>
              <a:rPr lang="zh-CN" altLang="en-US" sz="2000" dirty="0">
                <a:latin typeface="微软雅黑" panose="020B0503020204020204" pitchFamily="34" charset="-122"/>
                <a:ea typeface="微软雅黑" panose="020B0503020204020204" pitchFamily="34" charset="-122"/>
              </a:rPr>
              <a:t>在</a:t>
            </a:r>
            <a:r>
              <a:rPr lang="zh-CN" altLang="en-US" sz="2000" dirty="0" smtClean="0">
                <a:latin typeface="微软雅黑" panose="020B0503020204020204" pitchFamily="34" charset="-122"/>
                <a:ea typeface="微软雅黑" panose="020B0503020204020204" pitchFamily="34" charset="-122"/>
              </a:rPr>
              <a:t>话题引爆的过程中创造一些网络热词或暗号，将在微营销过程中起到推波助澜的作用。</a:t>
            </a:r>
            <a:endParaRPr lang="en-US" altLang="zh-CN" sz="2000" dirty="0" smtClean="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28625" y="4713271"/>
            <a:ext cx="7421991" cy="1338828"/>
          </a:xfrm>
          <a:prstGeom prst="rect">
            <a:avLst/>
          </a:prstGeom>
          <a:noFill/>
        </p:spPr>
        <p:txBody>
          <a:bodyPr wrap="square" rtlCol="0">
            <a:spAutoFit/>
          </a:bodyPr>
          <a:lstStyle/>
          <a:p>
            <a:pPr>
              <a:lnSpc>
                <a:spcPct val="150000"/>
              </a:lnSpc>
            </a:pPr>
            <a:r>
              <a:rPr lang="en-US" altLang="zh-CN" dirty="0">
                <a:solidFill>
                  <a:schemeClr val="bg1"/>
                </a:solidFill>
                <a:latin typeface="微软雅黑" panose="020B0503020204020204" pitchFamily="34" charset="-122"/>
                <a:ea typeface="微软雅黑" panose="020B0503020204020204" pitchFamily="34" charset="-122"/>
              </a:rPr>
              <a:t>7</a:t>
            </a:r>
            <a:r>
              <a:rPr lang="zh-CN" altLang="en-US" dirty="0">
                <a:solidFill>
                  <a:schemeClr val="bg1"/>
                </a:solidFill>
                <a:latin typeface="微软雅黑" panose="020B0503020204020204" pitchFamily="34" charset="-122"/>
                <a:ea typeface="微软雅黑" panose="020B0503020204020204" pitchFamily="34" charset="-122"/>
              </a:rPr>
              <a:t>月</a:t>
            </a:r>
            <a:r>
              <a:rPr lang="en-US" altLang="zh-CN" dirty="0">
                <a:solidFill>
                  <a:schemeClr val="bg1"/>
                </a:solidFill>
                <a:latin typeface="微软雅黑" panose="020B0503020204020204" pitchFamily="34" charset="-122"/>
                <a:ea typeface="微软雅黑" panose="020B0503020204020204" pitchFamily="34" charset="-122"/>
              </a:rPr>
              <a:t>4</a:t>
            </a:r>
            <a:r>
              <a:rPr lang="zh-CN" altLang="en-US" dirty="0">
                <a:solidFill>
                  <a:schemeClr val="bg1"/>
                </a:solidFill>
                <a:latin typeface="微软雅黑" panose="020B0503020204020204" pitchFamily="34" charset="-122"/>
                <a:ea typeface="微软雅黑" panose="020B0503020204020204" pitchFamily="34" charset="-122"/>
              </a:rPr>
              <a:t>日，韩寒在微博上发终极海报的时候说了一句</a:t>
            </a:r>
            <a:r>
              <a:rPr lang="zh-CN" altLang="en-US" dirty="0" smtClean="0">
                <a:solidFill>
                  <a:schemeClr val="bg1"/>
                </a:solidFill>
                <a:latin typeface="微软雅黑" panose="020B0503020204020204" pitchFamily="34" charset="-122"/>
                <a:ea typeface="微软雅黑" panose="020B0503020204020204" pitchFamily="34" charset="-122"/>
              </a:rPr>
              <a:t>电影</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后</a:t>
            </a:r>
            <a:r>
              <a:rPr lang="zh-CN" altLang="en-US" dirty="0">
                <a:solidFill>
                  <a:schemeClr val="bg1"/>
                </a:solidFill>
                <a:latin typeface="微软雅黑" panose="020B0503020204020204" pitchFamily="34" charset="-122"/>
                <a:ea typeface="微软雅黑" panose="020B0503020204020204" pitchFamily="34" charset="-122"/>
              </a:rPr>
              <a:t>会</a:t>
            </a:r>
            <a:r>
              <a:rPr lang="zh-CN" altLang="en-US" dirty="0" smtClean="0">
                <a:solidFill>
                  <a:schemeClr val="bg1"/>
                </a:solidFill>
                <a:latin typeface="微软雅黑" panose="020B0503020204020204" pitchFamily="34" charset="-122"/>
                <a:ea typeface="微软雅黑" panose="020B0503020204020204" pitchFamily="34" charset="-122"/>
              </a:rPr>
              <a:t>无期</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宣传</a:t>
            </a:r>
            <a:r>
              <a:rPr lang="zh-CN" altLang="en-US" dirty="0">
                <a:solidFill>
                  <a:schemeClr val="bg1"/>
                </a:solidFill>
                <a:latin typeface="微软雅黑" panose="020B0503020204020204" pitchFamily="34" charset="-122"/>
                <a:ea typeface="微软雅黑" panose="020B0503020204020204" pitchFamily="34" charset="-122"/>
              </a:rPr>
              <a:t>语，</a:t>
            </a:r>
            <a:r>
              <a:rPr lang="en-US" altLang="zh-CN" dirty="0">
                <a:solidFill>
                  <a:schemeClr val="bg1"/>
                </a:solidFill>
                <a:latin typeface="微软雅黑" panose="020B0503020204020204" pitchFamily="34" charset="-122"/>
                <a:ea typeface="微软雅黑" panose="020B0503020204020204" pitchFamily="34" charset="-122"/>
              </a:rPr>
              <a:t>24</a:t>
            </a:r>
            <a:r>
              <a:rPr lang="zh-CN" altLang="en-US" dirty="0">
                <a:solidFill>
                  <a:schemeClr val="bg1"/>
                </a:solidFill>
                <a:latin typeface="微软雅黑" panose="020B0503020204020204" pitchFamily="34" charset="-122"/>
                <a:ea typeface="微软雅黑" panose="020B0503020204020204" pitchFamily="34" charset="-122"/>
              </a:rPr>
              <a:t>小时斩获</a:t>
            </a:r>
            <a:r>
              <a:rPr lang="en-US" altLang="zh-CN" dirty="0">
                <a:solidFill>
                  <a:schemeClr val="bg1"/>
                </a:solidFill>
                <a:latin typeface="微软雅黑" panose="020B0503020204020204" pitchFamily="34" charset="-122"/>
                <a:ea typeface="微软雅黑" panose="020B0503020204020204" pitchFamily="34" charset="-122"/>
              </a:rPr>
              <a:t>16</a:t>
            </a:r>
            <a:r>
              <a:rPr lang="zh-CN" altLang="en-US" dirty="0">
                <a:solidFill>
                  <a:schemeClr val="bg1"/>
                </a:solidFill>
                <a:latin typeface="微软雅黑" panose="020B0503020204020204" pitchFamily="34" charset="-122"/>
                <a:ea typeface="微软雅黑" panose="020B0503020204020204" pitchFamily="34" charset="-122"/>
              </a:rPr>
              <a:t>万转发、</a:t>
            </a:r>
            <a:r>
              <a:rPr lang="en-US" altLang="zh-CN" dirty="0">
                <a:solidFill>
                  <a:schemeClr val="bg1"/>
                </a:solidFill>
                <a:latin typeface="微软雅黑" panose="020B0503020204020204" pitchFamily="34" charset="-122"/>
                <a:ea typeface="微软雅黑" panose="020B0503020204020204" pitchFamily="34" charset="-122"/>
              </a:rPr>
              <a:t>3</a:t>
            </a:r>
            <a:r>
              <a:rPr lang="zh-CN" altLang="en-US" dirty="0">
                <a:solidFill>
                  <a:schemeClr val="bg1"/>
                </a:solidFill>
                <a:latin typeface="微软雅黑" panose="020B0503020204020204" pitchFamily="34" charset="-122"/>
                <a:ea typeface="微软雅黑" panose="020B0503020204020204" pitchFamily="34" charset="-122"/>
              </a:rPr>
              <a:t>万评论、</a:t>
            </a:r>
            <a:r>
              <a:rPr lang="en-US" altLang="zh-CN" dirty="0">
                <a:solidFill>
                  <a:schemeClr val="bg1"/>
                </a:solidFill>
                <a:latin typeface="微软雅黑" panose="020B0503020204020204" pitchFamily="34" charset="-122"/>
                <a:ea typeface="微软雅黑" panose="020B0503020204020204" pitchFamily="34" charset="-122"/>
              </a:rPr>
              <a:t>12</a:t>
            </a:r>
            <a:r>
              <a:rPr lang="zh-CN" altLang="en-US" dirty="0">
                <a:solidFill>
                  <a:schemeClr val="bg1"/>
                </a:solidFill>
                <a:latin typeface="微软雅黑" panose="020B0503020204020204" pitchFamily="34" charset="-122"/>
                <a:ea typeface="微软雅黑" panose="020B0503020204020204" pitchFamily="34" charset="-122"/>
              </a:rPr>
              <a:t>万点赞，覆盖人群超过</a:t>
            </a:r>
            <a:r>
              <a:rPr lang="en-US" altLang="zh-CN" dirty="0">
                <a:solidFill>
                  <a:schemeClr val="bg1"/>
                </a:solidFill>
                <a:latin typeface="微软雅黑" panose="020B0503020204020204" pitchFamily="34" charset="-122"/>
                <a:ea typeface="微软雅黑" panose="020B0503020204020204" pitchFamily="34" charset="-122"/>
              </a:rPr>
              <a:t>1.76</a:t>
            </a:r>
            <a:r>
              <a:rPr lang="zh-CN" altLang="en-US" dirty="0">
                <a:solidFill>
                  <a:schemeClr val="bg1"/>
                </a:solidFill>
                <a:latin typeface="微软雅黑" panose="020B0503020204020204" pitchFamily="34" charset="-122"/>
                <a:ea typeface="微软雅黑" panose="020B0503020204020204" pitchFamily="34" charset="-122"/>
              </a:rPr>
              <a:t>亿，引发了一场持续近</a:t>
            </a:r>
            <a:r>
              <a:rPr lang="en-US" altLang="zh-CN" dirty="0">
                <a:solidFill>
                  <a:schemeClr val="bg1"/>
                </a:solidFill>
                <a:latin typeface="微软雅黑" panose="020B0503020204020204" pitchFamily="34" charset="-122"/>
                <a:ea typeface="微软雅黑" panose="020B0503020204020204" pitchFamily="34" charset="-122"/>
              </a:rPr>
              <a:t>3</a:t>
            </a:r>
            <a:r>
              <a:rPr lang="zh-CN" altLang="en-US" dirty="0">
                <a:solidFill>
                  <a:schemeClr val="bg1"/>
                </a:solidFill>
                <a:latin typeface="微软雅黑" panose="020B0503020204020204" pitchFamily="34" charset="-122"/>
                <a:ea typeface="微软雅黑" panose="020B0503020204020204" pitchFamily="34" charset="-122"/>
              </a:rPr>
              <a:t>天的</a:t>
            </a:r>
            <a:r>
              <a:rPr lang="zh-CN" altLang="en-US" b="1" dirty="0">
                <a:solidFill>
                  <a:schemeClr val="bg1"/>
                </a:solidFill>
                <a:latin typeface="微软雅黑" panose="020B0503020204020204" pitchFamily="34" charset="-122"/>
                <a:ea typeface="微软雅黑" panose="020B0503020204020204" pitchFamily="34" charset="-122"/>
              </a:rPr>
              <a:t>“依然体”</a:t>
            </a:r>
            <a:r>
              <a:rPr lang="zh-CN" altLang="en-US" dirty="0">
                <a:solidFill>
                  <a:schemeClr val="bg1"/>
                </a:solidFill>
                <a:latin typeface="微软雅黑" panose="020B0503020204020204" pitchFamily="34" charset="-122"/>
                <a:ea typeface="微软雅黑" panose="020B0503020204020204" pitchFamily="34" charset="-122"/>
              </a:rPr>
              <a:t>热。</a:t>
            </a: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2897" y="4285659"/>
            <a:ext cx="2152597" cy="2152597"/>
          </a:xfrm>
          <a:prstGeom prst="rect">
            <a:avLst/>
          </a:prstGeom>
        </p:spPr>
      </p:pic>
    </p:spTree>
    <p:extLst>
      <p:ext uri="{BB962C8B-B14F-4D97-AF65-F5344CB8AC3E}">
        <p14:creationId xmlns:p14="http://schemas.microsoft.com/office/powerpoint/2010/main" val="298017699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87356" y="2151728"/>
            <a:ext cx="3539752" cy="2554545"/>
          </a:xfrm>
          <a:prstGeom prst="rect">
            <a:avLst/>
          </a:prstGeom>
          <a:noFill/>
        </p:spPr>
        <p:txBody>
          <a:bodyPr wrap="none" rtlCol="0">
            <a:spAutoFit/>
          </a:bodyPr>
          <a:lstStyle/>
          <a:p>
            <a:r>
              <a:rPr lang="en-US" altLang="zh-CN" sz="8000" dirty="0" smtClean="0">
                <a:solidFill>
                  <a:schemeClr val="bg1"/>
                </a:solidFill>
                <a:latin typeface="方正大黑简体" panose="02010601030101010101" pitchFamily="2" charset="-122"/>
                <a:ea typeface="方正大黑简体" panose="02010601030101010101" pitchFamily="2" charset="-122"/>
              </a:rPr>
              <a:t>CON</a:t>
            </a:r>
          </a:p>
          <a:p>
            <a:r>
              <a:rPr lang="en-US" altLang="zh-CN" sz="8000" dirty="0" smtClean="0">
                <a:solidFill>
                  <a:schemeClr val="bg1"/>
                </a:solidFill>
                <a:latin typeface="方正大黑简体" panose="02010601030101010101" pitchFamily="2" charset="-122"/>
                <a:ea typeface="方正大黑简体" panose="02010601030101010101" pitchFamily="2" charset="-122"/>
              </a:rPr>
              <a:t>TENTS</a:t>
            </a:r>
            <a:endParaRPr lang="zh-CN" altLang="en-US" sz="8000" dirty="0">
              <a:solidFill>
                <a:schemeClr val="bg1"/>
              </a:solidFill>
              <a:latin typeface="方正大黑简体" panose="02010601030101010101" pitchFamily="2" charset="-122"/>
              <a:ea typeface="方正大黑简体" panose="02010601030101010101" pitchFamily="2" charset="-122"/>
            </a:endParaRPr>
          </a:p>
        </p:txBody>
      </p:sp>
      <p:sp>
        <p:nvSpPr>
          <p:cNvPr id="6" name="矩形 5"/>
          <p:cNvSpPr/>
          <p:nvPr/>
        </p:nvSpPr>
        <p:spPr>
          <a:xfrm>
            <a:off x="6095999" y="667656"/>
            <a:ext cx="2638567" cy="5333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smtClean="0">
                <a:solidFill>
                  <a:srgbClr val="ED7D31"/>
                </a:solidFill>
                <a:latin typeface="方正大黑简体" panose="02010601030101010101" pitchFamily="2" charset="-122"/>
                <a:ea typeface="方正大黑简体" panose="02010601030101010101" pitchFamily="2" charset="-122"/>
              </a:rPr>
              <a:t>1</a:t>
            </a:r>
            <a:r>
              <a:rPr lang="zh-CN" altLang="en-US" sz="2400" dirty="0" smtClean="0">
                <a:solidFill>
                  <a:srgbClr val="ED7D31"/>
                </a:solidFill>
                <a:latin typeface="方正大黑简体" panose="02010601030101010101" pitchFamily="2" charset="-122"/>
                <a:ea typeface="方正大黑简体" panose="02010601030101010101" pitchFamily="2" charset="-122"/>
              </a:rPr>
              <a:t>、新媒体的翘楚</a:t>
            </a:r>
            <a:endParaRPr lang="zh-CN" altLang="en-US" sz="2400" dirty="0">
              <a:solidFill>
                <a:srgbClr val="ED7D31"/>
              </a:solidFill>
              <a:latin typeface="方正大黑简体" panose="02010601030101010101" pitchFamily="2" charset="-122"/>
              <a:ea typeface="方正大黑简体" panose="02010601030101010101" pitchFamily="2" charset="-122"/>
            </a:endParaRPr>
          </a:p>
        </p:txBody>
      </p:sp>
      <p:sp>
        <p:nvSpPr>
          <p:cNvPr id="7" name="矩形 6"/>
          <p:cNvSpPr/>
          <p:nvPr/>
        </p:nvSpPr>
        <p:spPr>
          <a:xfrm>
            <a:off x="6096000" y="1569004"/>
            <a:ext cx="2065361" cy="436729"/>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方正大黑简体" panose="02010601030101010101" pitchFamily="2" charset="-122"/>
                <a:ea typeface="方正大黑简体" panose="02010601030101010101" pitchFamily="2" charset="-122"/>
              </a:rPr>
              <a:t>微博</a:t>
            </a:r>
            <a:r>
              <a:rPr lang="en-US" altLang="zh-CN" sz="2000" dirty="0" smtClean="0">
                <a:latin typeface="方正大黑简体" panose="02010601030101010101" pitchFamily="2" charset="-122"/>
                <a:ea typeface="方正大黑简体" panose="02010601030101010101" pitchFamily="2" charset="-122"/>
              </a:rPr>
              <a:t>—</a:t>
            </a:r>
            <a:r>
              <a:rPr lang="zh-CN" altLang="en-US" sz="2000" dirty="0" smtClean="0">
                <a:latin typeface="方正大黑简体" panose="02010601030101010101" pitchFamily="2" charset="-122"/>
                <a:ea typeface="方正大黑简体" panose="02010601030101010101" pitchFamily="2" charset="-122"/>
              </a:rPr>
              <a:t>广场效应</a:t>
            </a:r>
            <a:endParaRPr lang="zh-CN" altLang="en-US" sz="2000" dirty="0">
              <a:latin typeface="方正大黑简体" panose="02010601030101010101" pitchFamily="2" charset="-122"/>
              <a:ea typeface="方正大黑简体" panose="02010601030101010101" pitchFamily="2" charset="-122"/>
            </a:endParaRPr>
          </a:p>
        </p:txBody>
      </p:sp>
      <p:sp>
        <p:nvSpPr>
          <p:cNvPr id="10" name="矩形 9"/>
          <p:cNvSpPr/>
          <p:nvPr/>
        </p:nvSpPr>
        <p:spPr>
          <a:xfrm>
            <a:off x="6096000" y="2373734"/>
            <a:ext cx="2065361" cy="436729"/>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方正大黑简体" panose="02010601030101010101" pitchFamily="2" charset="-122"/>
                <a:ea typeface="方正大黑简体" panose="02010601030101010101" pitchFamily="2" charset="-122"/>
              </a:rPr>
              <a:t>微信</a:t>
            </a:r>
            <a:r>
              <a:rPr lang="en-US" altLang="zh-CN" sz="2000" dirty="0" smtClean="0">
                <a:latin typeface="方正大黑简体" panose="02010601030101010101" pitchFamily="2" charset="-122"/>
                <a:ea typeface="方正大黑简体" panose="02010601030101010101" pitchFamily="2" charset="-122"/>
              </a:rPr>
              <a:t>—</a:t>
            </a:r>
            <a:r>
              <a:rPr lang="zh-CN" altLang="en-US" sz="2000" dirty="0">
                <a:latin typeface="方正大黑简体" panose="02010601030101010101" pitchFamily="2" charset="-122"/>
                <a:ea typeface="方正大黑简体" panose="02010601030101010101" pitchFamily="2" charset="-122"/>
              </a:rPr>
              <a:t>圈子文化</a:t>
            </a:r>
          </a:p>
        </p:txBody>
      </p:sp>
      <p:sp>
        <p:nvSpPr>
          <p:cNvPr id="11" name="矩形 10"/>
          <p:cNvSpPr/>
          <p:nvPr/>
        </p:nvSpPr>
        <p:spPr>
          <a:xfrm>
            <a:off x="6096000" y="3178464"/>
            <a:ext cx="2380342" cy="533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a:solidFill>
                  <a:srgbClr val="ED7D31"/>
                </a:solidFill>
                <a:latin typeface="方正大黑简体" panose="02010601030101010101" pitchFamily="2" charset="-122"/>
                <a:ea typeface="方正大黑简体" panose="02010601030101010101" pitchFamily="2" charset="-122"/>
              </a:rPr>
              <a:t>2</a:t>
            </a:r>
            <a:r>
              <a:rPr lang="zh-CN" altLang="en-US" sz="2400" dirty="0" smtClean="0">
                <a:solidFill>
                  <a:srgbClr val="ED7D31"/>
                </a:solidFill>
                <a:latin typeface="方正大黑简体" panose="02010601030101010101" pitchFamily="2" charset="-122"/>
                <a:ea typeface="方正大黑简体" panose="02010601030101010101" pitchFamily="2" charset="-122"/>
              </a:rPr>
              <a:t>、微营销六步</a:t>
            </a:r>
            <a:endParaRPr lang="zh-CN" altLang="en-US" sz="2400" dirty="0">
              <a:solidFill>
                <a:srgbClr val="ED7D31"/>
              </a:solidFill>
              <a:latin typeface="方正大黑简体" panose="02010601030101010101" pitchFamily="2" charset="-122"/>
              <a:ea typeface="方正大黑简体" panose="02010601030101010101" pitchFamily="2" charset="-122"/>
            </a:endParaRPr>
          </a:p>
        </p:txBody>
      </p:sp>
      <p:sp>
        <p:nvSpPr>
          <p:cNvPr id="12" name="矩形 11"/>
          <p:cNvSpPr/>
          <p:nvPr/>
        </p:nvSpPr>
        <p:spPr>
          <a:xfrm>
            <a:off x="6095999" y="4080066"/>
            <a:ext cx="2380344" cy="436729"/>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方正大黑简体" panose="02010601030101010101" pitchFamily="2" charset="-122"/>
                <a:ea typeface="方正大黑简体" panose="02010601030101010101" pitchFamily="2" charset="-122"/>
              </a:rPr>
              <a:t>概念</a:t>
            </a:r>
            <a:r>
              <a:rPr lang="en-US" altLang="zh-CN" sz="2000" dirty="0" smtClean="0">
                <a:latin typeface="方正大黑简体" panose="02010601030101010101" pitchFamily="2" charset="-122"/>
                <a:ea typeface="方正大黑简体" panose="02010601030101010101" pitchFamily="2" charset="-122"/>
              </a:rPr>
              <a:t>-&gt;</a:t>
            </a:r>
            <a:r>
              <a:rPr lang="zh-CN" altLang="en-US" sz="2000" dirty="0" smtClean="0">
                <a:latin typeface="方正大黑简体" panose="02010601030101010101" pitchFamily="2" charset="-122"/>
                <a:ea typeface="方正大黑简体" panose="02010601030101010101" pitchFamily="2" charset="-122"/>
              </a:rPr>
              <a:t>定向</a:t>
            </a:r>
            <a:r>
              <a:rPr lang="en-US" altLang="zh-CN" sz="2000" dirty="0" smtClean="0">
                <a:latin typeface="方正大黑简体" panose="02010601030101010101" pitchFamily="2" charset="-122"/>
                <a:ea typeface="方正大黑简体" panose="02010601030101010101" pitchFamily="2" charset="-122"/>
              </a:rPr>
              <a:t>-&gt;</a:t>
            </a:r>
            <a:r>
              <a:rPr lang="zh-CN" altLang="en-US" sz="2000" dirty="0" smtClean="0">
                <a:latin typeface="方正大黑简体" panose="02010601030101010101" pitchFamily="2" charset="-122"/>
                <a:ea typeface="方正大黑简体" panose="02010601030101010101" pitchFamily="2" charset="-122"/>
              </a:rPr>
              <a:t>引爆</a:t>
            </a:r>
            <a:endParaRPr lang="zh-CN" altLang="en-US" sz="2000" dirty="0">
              <a:latin typeface="方正大黑简体" panose="02010601030101010101" pitchFamily="2" charset="-122"/>
              <a:ea typeface="方正大黑简体" panose="02010601030101010101" pitchFamily="2" charset="-122"/>
            </a:endParaRPr>
          </a:p>
        </p:txBody>
      </p:sp>
      <p:sp>
        <p:nvSpPr>
          <p:cNvPr id="13" name="矩形 12"/>
          <p:cNvSpPr/>
          <p:nvPr/>
        </p:nvSpPr>
        <p:spPr>
          <a:xfrm>
            <a:off x="6095999" y="4884796"/>
            <a:ext cx="2380343" cy="436729"/>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方正大黑简体" panose="02010601030101010101" pitchFamily="2" charset="-122"/>
                <a:ea typeface="方正大黑简体" panose="02010601030101010101" pitchFamily="2" charset="-122"/>
              </a:rPr>
              <a:t>转化</a:t>
            </a:r>
            <a:r>
              <a:rPr lang="en-US" altLang="zh-CN" sz="2000" dirty="0" smtClean="0">
                <a:latin typeface="方正大黑简体" panose="02010601030101010101" pitchFamily="2" charset="-122"/>
                <a:ea typeface="方正大黑简体" panose="02010601030101010101" pitchFamily="2" charset="-122"/>
              </a:rPr>
              <a:t>-&gt;</a:t>
            </a:r>
            <a:r>
              <a:rPr lang="zh-CN" altLang="en-US" sz="2000" dirty="0" smtClean="0">
                <a:latin typeface="方正大黑简体" panose="02010601030101010101" pitchFamily="2" charset="-122"/>
                <a:ea typeface="方正大黑简体" panose="02010601030101010101" pitchFamily="2" charset="-122"/>
              </a:rPr>
              <a:t>关系</a:t>
            </a:r>
            <a:r>
              <a:rPr lang="en-US" altLang="zh-CN" sz="2000" dirty="0" smtClean="0">
                <a:latin typeface="方正大黑简体" panose="02010601030101010101" pitchFamily="2" charset="-122"/>
                <a:ea typeface="方正大黑简体" panose="02010601030101010101" pitchFamily="2" charset="-122"/>
              </a:rPr>
              <a:t>-&gt;</a:t>
            </a:r>
            <a:r>
              <a:rPr lang="zh-CN" altLang="en-US" sz="2000" dirty="0" smtClean="0">
                <a:latin typeface="方正大黑简体" panose="02010601030101010101" pitchFamily="2" charset="-122"/>
                <a:ea typeface="方正大黑简体" panose="02010601030101010101" pitchFamily="2" charset="-122"/>
              </a:rPr>
              <a:t>口碑</a:t>
            </a:r>
            <a:endParaRPr lang="zh-CN" altLang="en-US" sz="2000" dirty="0">
              <a:latin typeface="方正大黑简体" panose="02010601030101010101" pitchFamily="2" charset="-122"/>
              <a:ea typeface="方正大黑简体" panose="02010601030101010101" pitchFamily="2" charset="-122"/>
            </a:endParaRPr>
          </a:p>
        </p:txBody>
      </p:sp>
      <p:cxnSp>
        <p:nvCxnSpPr>
          <p:cNvPr id="9" name="直接连接符 8"/>
          <p:cNvCxnSpPr/>
          <p:nvPr/>
        </p:nvCxnSpPr>
        <p:spPr>
          <a:xfrm>
            <a:off x="6095999" y="0"/>
            <a:ext cx="1" cy="6858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6096000" y="5689524"/>
            <a:ext cx="1368891" cy="533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400" dirty="0" smtClean="0">
                <a:solidFill>
                  <a:srgbClr val="ED7D31"/>
                </a:solidFill>
                <a:latin typeface="方正大黑简体" panose="02010601030101010101" pitchFamily="2" charset="-122"/>
                <a:ea typeface="方正大黑简体" panose="02010601030101010101" pitchFamily="2" charset="-122"/>
              </a:rPr>
              <a:t>3</a:t>
            </a:r>
            <a:r>
              <a:rPr lang="zh-CN" altLang="en-US" sz="2400" dirty="0" smtClean="0">
                <a:solidFill>
                  <a:srgbClr val="ED7D31"/>
                </a:solidFill>
                <a:latin typeface="方正大黑简体" panose="02010601030101010101" pitchFamily="2" charset="-122"/>
                <a:ea typeface="方正大黑简体" panose="02010601030101010101" pitchFamily="2" charset="-122"/>
              </a:rPr>
              <a:t>、结语</a:t>
            </a:r>
            <a:endParaRPr lang="zh-CN" altLang="en-US" sz="2400" dirty="0">
              <a:solidFill>
                <a:srgbClr val="ED7D31"/>
              </a:solidFill>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643746633"/>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8268610"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3</a:t>
            </a:r>
            <a:r>
              <a:rPr lang="zh-CN" altLang="en-US"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引爆法则</a:t>
            </a:r>
            <a:r>
              <a:rPr lang="en-US" altLang="zh-CN"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创造微营销的蝴蝶效应</a:t>
            </a: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4362192" y="1692320"/>
            <a:ext cx="3467616" cy="584775"/>
          </a:xfrm>
          <a:prstGeom prst="rect">
            <a:avLst/>
          </a:prstGeom>
          <a:noFill/>
        </p:spPr>
        <p:txBody>
          <a:bodyPr wrap="none" rtlCol="0">
            <a:spAutoFit/>
          </a:bodyPr>
          <a:lstStyle/>
          <a:p>
            <a:r>
              <a:rPr lang="zh-CN" altLang="en-US" sz="3200" dirty="0" smtClean="0">
                <a:solidFill>
                  <a:srgbClr val="ED7D31"/>
                </a:solidFill>
                <a:latin typeface="华康俪金黑W8" panose="020B0809000000000000" pitchFamily="49" charset="-122"/>
                <a:ea typeface="华康俪金黑W8" panose="020B0809000000000000" pitchFamily="49" charset="-122"/>
              </a:rPr>
              <a:t>吹响媒体的集结号</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smtClean="0">
                <a:latin typeface="微软雅黑" panose="020B0503020204020204" pitchFamily="34" charset="-122"/>
                <a:ea typeface="微软雅黑" panose="020B0503020204020204" pitchFamily="34" charset="-122"/>
              </a:rPr>
              <a:t>在引爆微营销之前，我们也要了解微营销的媒体地形，根据不同新媒体的特点进行优势组合，在战役开始之前，吹响新媒体的集结号。</a:t>
            </a:r>
            <a:endParaRPr lang="en-US" altLang="zh-CN" sz="2000" dirty="0" smtClean="0">
              <a:latin typeface="微软雅黑" panose="020B0503020204020204" pitchFamily="34" charset="-122"/>
              <a:ea typeface="微软雅黑" panose="020B0503020204020204" pitchFamily="34" charset="-122"/>
            </a:endParaRPr>
          </a:p>
          <a:p>
            <a:pPr indent="457200">
              <a:lnSpc>
                <a:spcPct val="150000"/>
              </a:lnSpc>
            </a:pPr>
            <a:r>
              <a:rPr lang="zh-CN" altLang="en-US" sz="2000" dirty="0" smtClean="0">
                <a:latin typeface="微软雅黑" panose="020B0503020204020204" pitchFamily="34" charset="-122"/>
                <a:ea typeface="微软雅黑" panose="020B0503020204020204" pitchFamily="34" charset="-122"/>
              </a:rPr>
              <a:t>同时，我们还要根据媒体的特点表现品牌概念，在短时间内进行密集的媒体投放。</a:t>
            </a:r>
            <a:endParaRPr lang="en-US" altLang="zh-CN" sz="2000" dirty="0" smtClean="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28626" y="4713271"/>
            <a:ext cx="6756068" cy="1338828"/>
          </a:xfrm>
          <a:prstGeom prst="rect">
            <a:avLst/>
          </a:prstGeom>
          <a:noFill/>
        </p:spPr>
        <p:txBody>
          <a:bodyPr wrap="square" rtlCol="0">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美国的首位黑人总统奥巴马曾借力新媒体赢得大选。</a:t>
            </a:r>
            <a:r>
              <a:rPr lang="en-US" altLang="zh-CN" dirty="0" smtClean="0">
                <a:solidFill>
                  <a:schemeClr val="bg1"/>
                </a:solidFill>
                <a:latin typeface="微软雅黑" panose="020B0503020204020204" pitchFamily="34" charset="-122"/>
                <a:ea typeface="微软雅黑" panose="020B0503020204020204" pitchFamily="34" charset="-122"/>
              </a:rPr>
              <a:t>2008</a:t>
            </a:r>
            <a:r>
              <a:rPr lang="zh-CN" altLang="en-US" dirty="0" smtClean="0">
                <a:solidFill>
                  <a:schemeClr val="bg1"/>
                </a:solidFill>
                <a:latin typeface="微软雅黑" panose="020B0503020204020204" pitchFamily="34" charset="-122"/>
                <a:ea typeface="微软雅黑" panose="020B0503020204020204" pitchFamily="34" charset="-122"/>
              </a:rPr>
              <a:t>年奥巴马参加大选时，大量启用了</a:t>
            </a:r>
            <a:r>
              <a:rPr lang="en-US" altLang="zh-CN" dirty="0" smtClean="0">
                <a:solidFill>
                  <a:schemeClr val="bg1"/>
                </a:solidFill>
                <a:latin typeface="微软雅黑" panose="020B0503020204020204" pitchFamily="34" charset="-122"/>
                <a:ea typeface="微软雅黑" panose="020B0503020204020204" pitchFamily="34" charset="-122"/>
              </a:rPr>
              <a:t>Facebook</a:t>
            </a:r>
            <a:r>
              <a:rPr lang="zh-CN" altLang="en-US" dirty="0" smtClean="0">
                <a:solidFill>
                  <a:schemeClr val="bg1"/>
                </a:solidFill>
                <a:latin typeface="微软雅黑" panose="020B0503020204020204" pitchFamily="34" charset="-122"/>
                <a:ea typeface="微软雅黑" panose="020B0503020204020204" pitchFamily="34" charset="-122"/>
              </a:rPr>
              <a:t>、</a:t>
            </a:r>
            <a:r>
              <a:rPr lang="en-US" altLang="zh-CN" dirty="0" err="1" smtClean="0">
                <a:solidFill>
                  <a:schemeClr val="bg1"/>
                </a:solidFill>
                <a:latin typeface="微软雅黑" panose="020B0503020204020204" pitchFamily="34" charset="-122"/>
                <a:ea typeface="微软雅黑" panose="020B0503020204020204" pitchFamily="34" charset="-122"/>
              </a:rPr>
              <a:t>Twittter</a:t>
            </a:r>
            <a:r>
              <a:rPr lang="zh-CN" altLang="en-US" dirty="0" smtClean="0">
                <a:solidFill>
                  <a:schemeClr val="bg1"/>
                </a:solidFill>
                <a:latin typeface="微软雅黑" panose="020B0503020204020204" pitchFamily="34" charset="-122"/>
                <a:ea typeface="微软雅黑" panose="020B0503020204020204" pitchFamily="34" charset="-122"/>
              </a:rPr>
              <a:t>、</a:t>
            </a:r>
            <a:r>
              <a:rPr lang="en-US" altLang="zh-CN" dirty="0" smtClean="0">
                <a:solidFill>
                  <a:schemeClr val="bg1"/>
                </a:solidFill>
                <a:latin typeface="微软雅黑" panose="020B0503020204020204" pitchFamily="34" charset="-122"/>
                <a:ea typeface="微软雅黑" panose="020B0503020204020204" pitchFamily="34" charset="-122"/>
              </a:rPr>
              <a:t>YouTube</a:t>
            </a:r>
            <a:r>
              <a:rPr lang="zh-CN" altLang="en-US" dirty="0" smtClean="0">
                <a:solidFill>
                  <a:schemeClr val="bg1"/>
                </a:solidFill>
                <a:latin typeface="微软雅黑" panose="020B0503020204020204" pitchFamily="34" charset="-122"/>
                <a:ea typeface="微软雅黑" panose="020B0503020204020204" pitchFamily="34" charset="-122"/>
              </a:rPr>
              <a:t>等网络媒体，以压倒性的媒体数量形成对方无法匹敌的传播面。</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5647" y="4192478"/>
            <a:ext cx="2762250" cy="2000250"/>
          </a:xfrm>
          <a:prstGeom prst="rect">
            <a:avLst/>
          </a:prstGeom>
        </p:spPr>
      </p:pic>
    </p:spTree>
    <p:extLst>
      <p:ext uri="{BB962C8B-B14F-4D97-AF65-F5344CB8AC3E}">
        <p14:creationId xmlns:p14="http://schemas.microsoft.com/office/powerpoint/2010/main" val="958130161"/>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直角三角形 17"/>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30865" y="173934"/>
            <a:ext cx="7345281"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4</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转化</a:t>
            </a:r>
            <a:r>
              <a:rPr lang="zh-CN" altLang="en-US" sz="3600" dirty="0" smtClean="0">
                <a:solidFill>
                  <a:srgbClr val="ED7D31"/>
                </a:solidFill>
                <a:latin typeface="华康俪金黑W8" panose="020B0809000000000000" pitchFamily="49" charset="-122"/>
                <a:ea typeface="华康俪金黑W8" panose="020B0809000000000000" pitchFamily="49" charset="-122"/>
              </a:rPr>
              <a:t>法则</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将创意转化为生意</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21" name="矩形 20"/>
          <p:cNvSpPr/>
          <p:nvPr/>
        </p:nvSpPr>
        <p:spPr>
          <a:xfrm>
            <a:off x="-1" y="11096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 y="65960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1179555"/>
            <a:ext cx="12191999" cy="54164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8" name="组合 7"/>
          <p:cNvGrpSpPr/>
          <p:nvPr/>
        </p:nvGrpSpPr>
        <p:grpSpPr>
          <a:xfrm>
            <a:off x="1587577" y="2621297"/>
            <a:ext cx="3765685" cy="2133129"/>
            <a:chOff x="1155748" y="2167990"/>
            <a:chExt cx="3765685" cy="2133129"/>
          </a:xfrm>
        </p:grpSpPr>
        <p:sp>
          <p:nvSpPr>
            <p:cNvPr id="5" name="文本框 4"/>
            <p:cNvSpPr txBox="1"/>
            <p:nvPr/>
          </p:nvSpPr>
          <p:spPr>
            <a:xfrm>
              <a:off x="1659001" y="2731459"/>
              <a:ext cx="3262432" cy="1569660"/>
            </a:xfrm>
            <a:prstGeom prst="rect">
              <a:avLst/>
            </a:prstGeom>
            <a:noFill/>
          </p:spPr>
          <p:txBody>
            <a:bodyPr wrap="none" rtlCol="0">
              <a:spAutoFit/>
            </a:bodyPr>
            <a:lstStyle/>
            <a:p>
              <a:pPr algn="ctr">
                <a:lnSpc>
                  <a:spcPct val="120000"/>
                </a:lnSpc>
              </a:pPr>
              <a:r>
                <a:rPr lang="zh-CN" altLang="en-US" sz="4000" dirty="0">
                  <a:solidFill>
                    <a:schemeClr val="bg1"/>
                  </a:solidFill>
                  <a:latin typeface="华康俪金黑W8" panose="020B0809000000000000" pitchFamily="49" charset="-122"/>
                  <a:ea typeface="华康俪金黑W8" panose="020B0809000000000000" pitchFamily="49" charset="-122"/>
                </a:rPr>
                <a:t>线</a:t>
              </a:r>
              <a:r>
                <a:rPr lang="zh-CN" altLang="en-US" sz="4000" dirty="0" smtClean="0">
                  <a:solidFill>
                    <a:schemeClr val="bg1"/>
                  </a:solidFill>
                  <a:latin typeface="华康俪金黑W8" panose="020B0809000000000000" pitchFamily="49" charset="-122"/>
                  <a:ea typeface="华康俪金黑W8" panose="020B0809000000000000" pitchFamily="49" charset="-122"/>
                </a:rPr>
                <a:t>上营销转化</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a:p>
              <a:pPr algn="ctr">
                <a:lnSpc>
                  <a:spcPct val="120000"/>
                </a:lnSpc>
              </a:pPr>
              <a:r>
                <a:rPr lang="zh-CN" altLang="en-US" sz="4000" dirty="0">
                  <a:solidFill>
                    <a:schemeClr val="bg1"/>
                  </a:solidFill>
                  <a:latin typeface="华康俪金黑W8" panose="020B0809000000000000" pitchFamily="49" charset="-122"/>
                  <a:ea typeface="华康俪金黑W8" panose="020B0809000000000000" pitchFamily="49" charset="-122"/>
                </a:rPr>
                <a:t>线</a:t>
              </a:r>
              <a:r>
                <a:rPr lang="zh-CN" altLang="en-US" sz="4000" dirty="0" smtClean="0">
                  <a:solidFill>
                    <a:schemeClr val="bg1"/>
                  </a:solidFill>
                  <a:latin typeface="华康俪金黑W8" panose="020B0809000000000000" pitchFamily="49" charset="-122"/>
                  <a:ea typeface="华康俪金黑W8" panose="020B0809000000000000" pitchFamily="49" charset="-122"/>
                </a:rPr>
                <a:t>上线下结合</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p:txBody>
        </p:sp>
        <p:grpSp>
          <p:nvGrpSpPr>
            <p:cNvPr id="26" name="组合 25"/>
            <p:cNvGrpSpPr/>
            <p:nvPr/>
          </p:nvGrpSpPr>
          <p:grpSpPr>
            <a:xfrm rot="775835">
              <a:off x="1155748" y="2167990"/>
              <a:ext cx="801854" cy="520900"/>
              <a:chOff x="2172058" y="842021"/>
              <a:chExt cx="1506272" cy="978504"/>
            </a:xfrm>
            <a:solidFill>
              <a:srgbClr val="C49D30"/>
            </a:solidFill>
          </p:grpSpPr>
          <p:sp>
            <p:nvSpPr>
              <p:cNvPr id="32" name="梯形 31"/>
              <p:cNvSpPr/>
              <p:nvPr/>
            </p:nvSpPr>
            <p:spPr>
              <a:xfrm rot="7861324" flipH="1">
                <a:off x="3183242" y="543156"/>
                <a:ext cx="196224" cy="793953"/>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梯形 32"/>
              <p:cNvSpPr/>
              <p:nvPr/>
            </p:nvSpPr>
            <p:spPr>
              <a:xfrm rot="7217031" flipH="1">
                <a:off x="2615278" y="575929"/>
                <a:ext cx="291002" cy="1177442"/>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梯形 12"/>
              <p:cNvSpPr/>
              <p:nvPr/>
            </p:nvSpPr>
            <p:spPr>
              <a:xfrm rot="5737138">
                <a:off x="2627986" y="1262886"/>
                <a:ext cx="220581" cy="894697"/>
              </a:xfrm>
              <a:custGeom>
                <a:avLst/>
                <a:gdLst>
                  <a:gd name="connsiteX0" fmla="*/ 0 w 306719"/>
                  <a:gd name="connsiteY0" fmla="*/ 1241039 h 1241039"/>
                  <a:gd name="connsiteX1" fmla="*/ 76680 w 306719"/>
                  <a:gd name="connsiteY1" fmla="*/ 0 h 1241039"/>
                  <a:gd name="connsiteX2" fmla="*/ 230039 w 306719"/>
                  <a:gd name="connsiteY2" fmla="*/ 0 h 1241039"/>
                  <a:gd name="connsiteX3" fmla="*/ 306719 w 306719"/>
                  <a:gd name="connsiteY3" fmla="*/ 1241039 h 1241039"/>
                  <a:gd name="connsiteX4" fmla="*/ 0 w 306719"/>
                  <a:gd name="connsiteY4" fmla="*/ 1241039 h 1241039"/>
                  <a:gd name="connsiteX0" fmla="*/ 0 w 306719"/>
                  <a:gd name="connsiteY0" fmla="*/ 1244079 h 1244079"/>
                  <a:gd name="connsiteX1" fmla="*/ 76680 w 306719"/>
                  <a:gd name="connsiteY1" fmla="*/ 3040 h 1244079"/>
                  <a:gd name="connsiteX2" fmla="*/ 301706 w 306719"/>
                  <a:gd name="connsiteY2" fmla="*/ 0 h 1244079"/>
                  <a:gd name="connsiteX3" fmla="*/ 306719 w 306719"/>
                  <a:gd name="connsiteY3" fmla="*/ 1244079 h 1244079"/>
                  <a:gd name="connsiteX4" fmla="*/ 0 w 306719"/>
                  <a:gd name="connsiteY4" fmla="*/ 1244079 h 1244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19" h="1244079">
                    <a:moveTo>
                      <a:pt x="0" y="1244079"/>
                    </a:moveTo>
                    <a:lnTo>
                      <a:pt x="76680" y="3040"/>
                    </a:lnTo>
                    <a:lnTo>
                      <a:pt x="301706" y="0"/>
                    </a:lnTo>
                    <a:lnTo>
                      <a:pt x="306719" y="1244079"/>
                    </a:lnTo>
                    <a:lnTo>
                      <a:pt x="0" y="1244079"/>
                    </a:lnTo>
                    <a:close/>
                  </a:path>
                </a:pathLst>
              </a:cu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5" name="文本框 34"/>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grpSp>
        <p:nvGrpSpPr>
          <p:cNvPr id="6" name="组合 5"/>
          <p:cNvGrpSpPr/>
          <p:nvPr/>
        </p:nvGrpSpPr>
        <p:grpSpPr>
          <a:xfrm rot="5400000">
            <a:off x="7351390" y="2192261"/>
            <a:ext cx="2243128" cy="4090590"/>
            <a:chOff x="7170893" y="1139235"/>
            <a:chExt cx="2872743" cy="5238762"/>
          </a:xfrm>
        </p:grpSpPr>
        <p:sp>
          <p:nvSpPr>
            <p:cNvPr id="12" name="任意多边形 11"/>
            <p:cNvSpPr/>
            <p:nvPr/>
          </p:nvSpPr>
          <p:spPr>
            <a:xfrm>
              <a:off x="7183340" y="2216036"/>
              <a:ext cx="2860296"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dirty="0"/>
            </a:p>
          </p:txBody>
        </p:sp>
        <p:sp>
          <p:nvSpPr>
            <p:cNvPr id="13" name="任意多边形 12"/>
            <p:cNvSpPr/>
            <p:nvPr/>
          </p:nvSpPr>
          <p:spPr>
            <a:xfrm>
              <a:off x="7183340" y="3306088"/>
              <a:ext cx="2860296"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a:p>
          </p:txBody>
        </p:sp>
        <p:sp>
          <p:nvSpPr>
            <p:cNvPr id="14" name="任意多边形 13"/>
            <p:cNvSpPr/>
            <p:nvPr/>
          </p:nvSpPr>
          <p:spPr>
            <a:xfrm>
              <a:off x="7183340" y="4396140"/>
              <a:ext cx="2860296"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a:p>
          </p:txBody>
        </p:sp>
        <p:sp>
          <p:nvSpPr>
            <p:cNvPr id="28" name="任意多边形 27"/>
            <p:cNvSpPr/>
            <p:nvPr/>
          </p:nvSpPr>
          <p:spPr>
            <a:xfrm>
              <a:off x="7170893" y="5505956"/>
              <a:ext cx="2860296"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dirty="0"/>
            </a:p>
          </p:txBody>
        </p:sp>
        <p:sp>
          <p:nvSpPr>
            <p:cNvPr id="29" name="任意多边形 28"/>
            <p:cNvSpPr/>
            <p:nvPr/>
          </p:nvSpPr>
          <p:spPr>
            <a:xfrm>
              <a:off x="7183340" y="1139235"/>
              <a:ext cx="2860296"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dirty="0"/>
            </a:p>
          </p:txBody>
        </p:sp>
      </p:grpSp>
      <p:sp>
        <p:nvSpPr>
          <p:cNvPr id="24" name="文本框 23"/>
          <p:cNvSpPr txBox="1"/>
          <p:nvPr/>
        </p:nvSpPr>
        <p:spPr>
          <a:xfrm>
            <a:off x="6516072" y="3426808"/>
            <a:ext cx="492443" cy="1631216"/>
          </a:xfrm>
          <a:prstGeom prst="rect">
            <a:avLst/>
          </a:prstGeom>
          <a:noFill/>
        </p:spPr>
        <p:txBody>
          <a:bodyPr vert="eaVert"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监测吸引客户</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388484" y="3426808"/>
            <a:ext cx="492443" cy="1631216"/>
          </a:xfrm>
          <a:prstGeom prst="rect">
            <a:avLst/>
          </a:prstGeom>
          <a:noFill/>
        </p:spPr>
        <p:txBody>
          <a:bodyPr vert="eaVert"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保证理念一致</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8252666" y="3426808"/>
            <a:ext cx="492443" cy="1631216"/>
          </a:xfrm>
          <a:prstGeom prst="rect">
            <a:avLst/>
          </a:prstGeom>
          <a:noFill/>
        </p:spPr>
        <p:txBody>
          <a:bodyPr vert="eaVert"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斟酌文按措辞</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9084738" y="3345008"/>
            <a:ext cx="492443" cy="1887696"/>
          </a:xfrm>
          <a:prstGeom prst="rect">
            <a:avLst/>
          </a:prstGeom>
          <a:noFill/>
        </p:spPr>
        <p:txBody>
          <a:bodyPr vert="eaVert"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找</a:t>
            </a:r>
            <a:r>
              <a:rPr lang="zh-CN" altLang="en-US" sz="2000" b="1" dirty="0" smtClean="0">
                <a:solidFill>
                  <a:schemeClr val="bg1"/>
                </a:solidFill>
                <a:latin typeface="微软雅黑" panose="020B0503020204020204" pitchFamily="34" charset="-122"/>
                <a:ea typeface="微软雅黑" panose="020B0503020204020204" pitchFamily="34" charset="-122"/>
              </a:rPr>
              <a:t>准时间做对事</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9931568" y="3683288"/>
            <a:ext cx="492443" cy="1118255"/>
          </a:xfrm>
          <a:prstGeom prst="rect">
            <a:avLst/>
          </a:prstGeom>
          <a:noFill/>
        </p:spPr>
        <p:txBody>
          <a:bodyPr vert="eaVert"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做好准备</a:t>
            </a:r>
          </a:p>
        </p:txBody>
      </p:sp>
      <p:sp>
        <p:nvSpPr>
          <p:cNvPr id="2" name="等腰三角形 1"/>
          <p:cNvSpPr/>
          <p:nvPr/>
        </p:nvSpPr>
        <p:spPr>
          <a:xfrm>
            <a:off x="6427659" y="1994703"/>
            <a:ext cx="4090590" cy="1070141"/>
          </a:xfrm>
          <a:prstGeom prst="triangle">
            <a:avLst/>
          </a:prstGeom>
          <a:solidFill>
            <a:srgbClr val="ED7D3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7611179" y="2281996"/>
            <a:ext cx="1723549" cy="830997"/>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转化活动</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400" b="1" dirty="0" smtClean="0">
                <a:solidFill>
                  <a:schemeClr val="bg1"/>
                </a:solidFill>
                <a:latin typeface="微软雅黑" panose="020B0503020204020204" pitchFamily="34" charset="-122"/>
                <a:ea typeface="微软雅黑" panose="020B0503020204020204" pitchFamily="34" charset="-122"/>
              </a:rPr>
              <a:t>的五大要点</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0901283"/>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7345281"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4</a:t>
            </a:r>
            <a:r>
              <a:rPr lang="zh-CN" altLang="en-US"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转化法则</a:t>
            </a:r>
            <a:r>
              <a:rPr lang="en-US" altLang="zh-CN"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将创意转化为生意</a:t>
            </a: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4157008" y="1692320"/>
            <a:ext cx="3877985" cy="584775"/>
          </a:xfrm>
          <a:prstGeom prst="rect">
            <a:avLst/>
          </a:prstGeom>
          <a:noFill/>
        </p:spPr>
        <p:txBody>
          <a:bodyPr wrap="none" rtlCol="0">
            <a:spAutoFit/>
          </a:bodyPr>
          <a:lstStyle/>
          <a:p>
            <a:r>
              <a:rPr lang="zh-CN" altLang="en-US" sz="3200" dirty="0" smtClean="0">
                <a:solidFill>
                  <a:srgbClr val="ED7D31"/>
                </a:solidFill>
                <a:latin typeface="华康俪金黑W8" panose="020B0809000000000000" pitchFamily="49" charset="-122"/>
                <a:ea typeface="华康俪金黑W8" panose="020B0809000000000000" pitchFamily="49" charset="-122"/>
              </a:rPr>
              <a:t>为转化活动注入创意</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smtClean="0">
                <a:latin typeface="微软雅黑" panose="020B0503020204020204" pitchFamily="34" charset="-122"/>
                <a:ea typeface="微软雅黑" panose="020B0503020204020204" pitchFamily="34" charset="-122"/>
              </a:rPr>
              <a:t>促销是有效的转化活动方式，但是网络上每天有无数的企业搞类似的活动，所以，我们必须有的放矢，用有限的资源实现精准营销。</a:t>
            </a:r>
            <a:endParaRPr lang="en-US" altLang="zh-CN" sz="2000" dirty="0" smtClean="0">
              <a:latin typeface="微软雅黑" panose="020B0503020204020204" pitchFamily="34" charset="-122"/>
              <a:ea typeface="微软雅黑" panose="020B0503020204020204" pitchFamily="34" charset="-122"/>
            </a:endParaRPr>
          </a:p>
          <a:p>
            <a:pPr indent="457200">
              <a:lnSpc>
                <a:spcPct val="150000"/>
              </a:lnSpc>
            </a:pPr>
            <a:r>
              <a:rPr lang="zh-CN" altLang="en-US" sz="2000" dirty="0" smtClean="0">
                <a:latin typeface="微软雅黑" panose="020B0503020204020204" pitchFamily="34" charset="-122"/>
                <a:ea typeface="微软雅黑" panose="020B0503020204020204" pitchFamily="34" charset="-122"/>
              </a:rPr>
              <a:t>为特定的消费者定制个性特惠活动正式使你从嘈杂的信息中脱颖而出的关键。</a:t>
            </a:r>
            <a:endParaRPr lang="en-US" altLang="zh-CN" sz="2000" dirty="0" smtClean="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00427" y="4715025"/>
            <a:ext cx="6756068" cy="1286891"/>
          </a:xfrm>
          <a:prstGeom prst="rect">
            <a:avLst/>
          </a:prstGeom>
          <a:noFill/>
        </p:spPr>
        <p:txBody>
          <a:bodyPr wrap="square" rtlCol="0">
            <a:spAutoFit/>
          </a:bodyPr>
          <a:lstStyle/>
          <a:p>
            <a:pPr>
              <a:lnSpc>
                <a:spcPct val="150000"/>
              </a:lnSpc>
            </a:pPr>
            <a:r>
              <a:rPr lang="en-US" altLang="zh-CN" dirty="0">
                <a:solidFill>
                  <a:schemeClr val="bg1"/>
                </a:solidFill>
                <a:latin typeface="微软雅黑" panose="020B0503020204020204" pitchFamily="34" charset="-122"/>
                <a:ea typeface="微软雅黑" panose="020B0503020204020204" pitchFamily="34" charset="-122"/>
              </a:rPr>
              <a:t>2013</a:t>
            </a:r>
            <a:r>
              <a:rPr lang="zh-CN" altLang="en-US" dirty="0">
                <a:solidFill>
                  <a:schemeClr val="bg1"/>
                </a:solidFill>
                <a:latin typeface="微软雅黑" panose="020B0503020204020204" pitchFamily="34" charset="-122"/>
                <a:ea typeface="微软雅黑" panose="020B0503020204020204" pitchFamily="34" charset="-122"/>
              </a:rPr>
              <a:t>年的昵称瓶夏日战役为</a:t>
            </a:r>
            <a:r>
              <a:rPr lang="zh-CN" altLang="en-US" b="1" dirty="0">
                <a:solidFill>
                  <a:schemeClr val="bg1"/>
                </a:solidFill>
                <a:latin typeface="微软雅黑" panose="020B0503020204020204" pitchFamily="34" charset="-122"/>
                <a:ea typeface="微软雅黑" panose="020B0503020204020204" pitchFamily="34" charset="-122"/>
              </a:rPr>
              <a:t>可口可乐</a:t>
            </a:r>
            <a:r>
              <a:rPr lang="zh-CN" altLang="en-US" dirty="0">
                <a:solidFill>
                  <a:schemeClr val="bg1"/>
                </a:solidFill>
                <a:latin typeface="微软雅黑" panose="020B0503020204020204" pitchFamily="34" charset="-122"/>
                <a:ea typeface="微软雅黑" panose="020B0503020204020204" pitchFamily="34" charset="-122"/>
              </a:rPr>
              <a:t>的销量带来了</a:t>
            </a:r>
            <a:r>
              <a:rPr lang="en-US" altLang="zh-CN" dirty="0">
                <a:solidFill>
                  <a:schemeClr val="bg1"/>
                </a:solidFill>
                <a:latin typeface="微软雅黑" panose="020B0503020204020204" pitchFamily="34" charset="-122"/>
                <a:ea typeface="微软雅黑" panose="020B0503020204020204" pitchFamily="34" charset="-122"/>
              </a:rPr>
              <a:t>20%</a:t>
            </a:r>
            <a:r>
              <a:rPr lang="zh-CN" altLang="en-US" dirty="0">
                <a:solidFill>
                  <a:schemeClr val="bg1"/>
                </a:solidFill>
                <a:latin typeface="微软雅黑" panose="020B0503020204020204" pitchFamily="34" charset="-122"/>
                <a:ea typeface="微软雅黑" panose="020B0503020204020204" pitchFamily="34" charset="-122"/>
              </a:rPr>
              <a:t>的增长</a:t>
            </a:r>
            <a:r>
              <a:rPr lang="zh-CN" altLang="en-US" dirty="0" smtClean="0">
                <a:solidFill>
                  <a:schemeClr val="bg1"/>
                </a:solidFill>
                <a:latin typeface="微软雅黑" panose="020B0503020204020204" pitchFamily="34" charset="-122"/>
                <a:ea typeface="微软雅黑" panose="020B0503020204020204" pitchFamily="34" charset="-122"/>
              </a:rPr>
              <a:t>。</a:t>
            </a:r>
            <a:r>
              <a:rPr lang="en-US" altLang="zh-CN" dirty="0" smtClean="0">
                <a:solidFill>
                  <a:schemeClr val="bg1"/>
                </a:solidFill>
                <a:latin typeface="微软雅黑" panose="020B0503020204020204" pitchFamily="34" charset="-122"/>
                <a:ea typeface="微软雅黑" panose="020B0503020204020204" pitchFamily="34" charset="-122"/>
              </a:rPr>
              <a:t>2014</a:t>
            </a:r>
            <a:r>
              <a:rPr lang="zh-CN" altLang="en-US" dirty="0" smtClean="0">
                <a:solidFill>
                  <a:schemeClr val="bg1"/>
                </a:solidFill>
                <a:latin typeface="微软雅黑" panose="020B0503020204020204" pitchFamily="34" charset="-122"/>
                <a:ea typeface="微软雅黑" panose="020B0503020204020204" pitchFamily="34" charset="-122"/>
              </a:rPr>
              <a:t>年，</a:t>
            </a:r>
            <a:r>
              <a:rPr lang="zh-CN" altLang="en-US" dirty="0">
                <a:solidFill>
                  <a:schemeClr val="bg1"/>
                </a:solidFill>
                <a:latin typeface="微软雅黑" panose="020B0503020204020204" pitchFamily="34" charset="-122"/>
                <a:ea typeface="微软雅黑" panose="020B0503020204020204" pitchFamily="34" charset="-122"/>
              </a:rPr>
              <a:t>它又玩起了</a:t>
            </a:r>
            <a:r>
              <a:rPr lang="zh-CN" altLang="en-US" dirty="0" smtClean="0">
                <a:solidFill>
                  <a:schemeClr val="bg1"/>
                </a:solidFill>
                <a:latin typeface="微软雅黑" panose="020B0503020204020204" pitchFamily="34" charset="-122"/>
                <a:ea typeface="微软雅黑" panose="020B0503020204020204" pitchFamily="34" charset="-122"/>
              </a:rPr>
              <a:t>“歌词瓶”</a:t>
            </a:r>
            <a:r>
              <a:rPr lang="zh-CN" altLang="en-US" dirty="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可口可乐</a:t>
            </a:r>
            <a:r>
              <a:rPr lang="zh-CN" altLang="en-US" dirty="0">
                <a:solidFill>
                  <a:schemeClr val="bg1"/>
                </a:solidFill>
                <a:latin typeface="微软雅黑" panose="020B0503020204020204" pitchFamily="34" charset="-122"/>
                <a:ea typeface="微软雅黑" panose="020B0503020204020204" pitchFamily="34" charset="-122"/>
              </a:rPr>
              <a:t>掀起的换装的热潮有望</a:t>
            </a:r>
            <a:r>
              <a:rPr lang="zh-CN" altLang="en-US" dirty="0" smtClean="0">
                <a:solidFill>
                  <a:schemeClr val="bg1"/>
                </a:solidFill>
                <a:latin typeface="微软雅黑" panose="020B0503020204020204" pitchFamily="34" charset="-122"/>
                <a:ea typeface="微软雅黑" panose="020B0503020204020204" pitchFamily="34" charset="-122"/>
              </a:rPr>
              <a:t>延续。</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00382" y="4416309"/>
            <a:ext cx="3172779" cy="1960072"/>
          </a:xfrm>
          <a:prstGeom prst="rect">
            <a:avLst/>
          </a:prstGeom>
        </p:spPr>
      </p:pic>
    </p:spTree>
    <p:extLst>
      <p:ext uri="{BB962C8B-B14F-4D97-AF65-F5344CB8AC3E}">
        <p14:creationId xmlns:p14="http://schemas.microsoft.com/office/powerpoint/2010/main" val="911214779"/>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7345281"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4</a:t>
            </a:r>
            <a:r>
              <a:rPr lang="zh-CN" altLang="en-US"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转化法则</a:t>
            </a:r>
            <a:r>
              <a:rPr lang="en-US" altLang="zh-CN"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将创意转化为生意</a:t>
            </a: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3131086" y="1692320"/>
            <a:ext cx="5929828" cy="584775"/>
          </a:xfrm>
          <a:prstGeom prst="rect">
            <a:avLst/>
          </a:prstGeom>
          <a:noFill/>
        </p:spPr>
        <p:txBody>
          <a:bodyPr wrap="none" rtlCol="0">
            <a:spAutoFit/>
          </a:bodyPr>
          <a:lstStyle/>
          <a:p>
            <a:r>
              <a:rPr lang="zh-CN" altLang="en-US" sz="3200" dirty="0">
                <a:solidFill>
                  <a:srgbClr val="ED7D31"/>
                </a:solidFill>
                <a:latin typeface="华康俪金黑W8" panose="020B0809000000000000" pitchFamily="49" charset="-122"/>
                <a:ea typeface="华康俪金黑W8" panose="020B0809000000000000" pitchFamily="49" charset="-122"/>
              </a:rPr>
              <a:t>二维</a:t>
            </a:r>
            <a:r>
              <a:rPr lang="zh-CN" altLang="en-US" sz="3200" dirty="0" smtClean="0">
                <a:solidFill>
                  <a:srgbClr val="ED7D31"/>
                </a:solidFill>
                <a:latin typeface="华康俪金黑W8" panose="020B0809000000000000" pitchFamily="49" charset="-122"/>
                <a:ea typeface="华康俪金黑W8" panose="020B0809000000000000" pitchFamily="49" charset="-122"/>
              </a:rPr>
              <a:t>码打通线上线下的信息接口</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smtClean="0">
                <a:latin typeface="微软雅黑" panose="020B0503020204020204" pitchFamily="34" charset="-122"/>
                <a:ea typeface="微软雅黑" panose="020B0503020204020204" pitchFamily="34" charset="-122"/>
              </a:rPr>
              <a:t>线上媒体与线下活动相结合的优势之一，在于将促销活动与受众体验更直接地连接在一起，换句话说，这种结合使促销信息直接与消费者的需求连接，而二维码能通过智能手机的快速扫描实现线上与线下的便捷连接。</a:t>
            </a:r>
            <a:endParaRPr lang="en-US" altLang="zh-CN" sz="2000" dirty="0" smtClean="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00427" y="4715025"/>
            <a:ext cx="6756068" cy="1338828"/>
          </a:xfrm>
          <a:prstGeom prst="rect">
            <a:avLst/>
          </a:prstGeom>
          <a:noFill/>
        </p:spPr>
        <p:txBody>
          <a:bodyPr wrap="square" rtlCol="0">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韩国第二大连锁超市</a:t>
            </a:r>
            <a:r>
              <a:rPr lang="en-US" altLang="zh-CN" dirty="0" smtClean="0">
                <a:solidFill>
                  <a:schemeClr val="bg1"/>
                </a:solidFill>
                <a:latin typeface="微软雅黑" panose="020B0503020204020204" pitchFamily="34" charset="-122"/>
                <a:ea typeface="微软雅黑" panose="020B0503020204020204" pitchFamily="34" charset="-122"/>
              </a:rPr>
              <a:t>Home plus</a:t>
            </a:r>
            <a:r>
              <a:rPr lang="zh-CN" altLang="en-US" dirty="0" smtClean="0">
                <a:solidFill>
                  <a:schemeClr val="bg1"/>
                </a:solidFill>
                <a:latin typeface="微软雅黑" panose="020B0503020204020204" pitchFamily="34" charset="-122"/>
                <a:ea typeface="微软雅黑" panose="020B0503020204020204" pitchFamily="34" charset="-122"/>
              </a:rPr>
              <a:t>在地铁通道的屏蔽门上首创了“虚拟货架”。人们只需通过手机扫描产品二维码，就能够实现商品购买，享受送货到家的服务。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rotWithShape="1">
          <a:blip r:embed="rId2">
            <a:extLst>
              <a:ext uri="{28A0092B-C50C-407E-A947-70E740481C1C}">
                <a14:useLocalDpi xmlns:a14="http://schemas.microsoft.com/office/drawing/2010/main" val="0"/>
              </a:ext>
            </a:extLst>
          </a:blip>
          <a:srcRect l="9157" b="6607"/>
          <a:stretch/>
        </p:blipFill>
        <p:spPr>
          <a:xfrm>
            <a:off x="8751344" y="4330644"/>
            <a:ext cx="3037345" cy="2123364"/>
          </a:xfrm>
          <a:prstGeom prst="rect">
            <a:avLst/>
          </a:prstGeom>
        </p:spPr>
      </p:pic>
    </p:spTree>
    <p:extLst>
      <p:ext uri="{BB962C8B-B14F-4D97-AF65-F5344CB8AC3E}">
        <p14:creationId xmlns:p14="http://schemas.microsoft.com/office/powerpoint/2010/main" val="2227734658"/>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直角三角形 17"/>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30865" y="173934"/>
            <a:ext cx="7345281" cy="646331"/>
          </a:xfrm>
          <a:prstGeom prst="rect">
            <a:avLst/>
          </a:prstGeom>
          <a:noFill/>
        </p:spPr>
        <p:txBody>
          <a:bodyPr wrap="none" rtlCol="0">
            <a:spAutoFit/>
          </a:bodyPr>
          <a:lstStyle/>
          <a:p>
            <a:r>
              <a:rPr lang="en-US" altLang="zh-CN" sz="3600" dirty="0" smtClean="0">
                <a:solidFill>
                  <a:schemeClr val="bg1"/>
                </a:solidFill>
                <a:latin typeface="华康俪金黑W8" panose="020B0809000000000000" pitchFamily="49" charset="-122"/>
                <a:ea typeface="华康俪金黑W8" panose="020B0809000000000000" pitchFamily="49" charset="-122"/>
              </a:rPr>
              <a:t>5</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关系</a:t>
            </a:r>
            <a:r>
              <a:rPr lang="zh-CN" altLang="en-US" sz="3600" dirty="0" smtClean="0">
                <a:solidFill>
                  <a:srgbClr val="ED7D31"/>
                </a:solidFill>
                <a:latin typeface="华康俪金黑W8" panose="020B0809000000000000" pitchFamily="49" charset="-122"/>
                <a:ea typeface="华康俪金黑W8" panose="020B0809000000000000" pitchFamily="49" charset="-122"/>
              </a:rPr>
              <a:t>法则</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经营你的情感账户</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21" name="矩形 20"/>
          <p:cNvSpPr/>
          <p:nvPr/>
        </p:nvSpPr>
        <p:spPr>
          <a:xfrm>
            <a:off x="-1" y="11096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 y="65960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1179555"/>
            <a:ext cx="12191999" cy="54164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8" name="组合 7"/>
          <p:cNvGrpSpPr/>
          <p:nvPr/>
        </p:nvGrpSpPr>
        <p:grpSpPr>
          <a:xfrm>
            <a:off x="1235075" y="2618405"/>
            <a:ext cx="4915510" cy="2065065"/>
            <a:chOff x="1155748" y="2167990"/>
            <a:chExt cx="4915510" cy="2065065"/>
          </a:xfrm>
        </p:grpSpPr>
        <p:sp>
          <p:nvSpPr>
            <p:cNvPr id="5" name="文本框 4"/>
            <p:cNvSpPr txBox="1"/>
            <p:nvPr/>
          </p:nvSpPr>
          <p:spPr>
            <a:xfrm>
              <a:off x="1269944" y="2663395"/>
              <a:ext cx="4801314" cy="1569660"/>
            </a:xfrm>
            <a:prstGeom prst="rect">
              <a:avLst/>
            </a:prstGeom>
            <a:noFill/>
          </p:spPr>
          <p:txBody>
            <a:bodyPr wrap="none" rtlCol="0">
              <a:spAutoFit/>
            </a:bodyPr>
            <a:lstStyle/>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与粉丝站在一起</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与意见领袖成为朋友</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p:txBody>
        </p:sp>
        <p:grpSp>
          <p:nvGrpSpPr>
            <p:cNvPr id="26" name="组合 25"/>
            <p:cNvGrpSpPr/>
            <p:nvPr/>
          </p:nvGrpSpPr>
          <p:grpSpPr>
            <a:xfrm rot="775835">
              <a:off x="1155748" y="2167990"/>
              <a:ext cx="801854" cy="520900"/>
              <a:chOff x="2172058" y="842021"/>
              <a:chExt cx="1506272" cy="978504"/>
            </a:xfrm>
            <a:solidFill>
              <a:srgbClr val="C49D30"/>
            </a:solidFill>
          </p:grpSpPr>
          <p:sp>
            <p:nvSpPr>
              <p:cNvPr id="32" name="梯形 31"/>
              <p:cNvSpPr/>
              <p:nvPr/>
            </p:nvSpPr>
            <p:spPr>
              <a:xfrm rot="7861324" flipH="1">
                <a:off x="3183242" y="543156"/>
                <a:ext cx="196224" cy="793953"/>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梯形 32"/>
              <p:cNvSpPr/>
              <p:nvPr/>
            </p:nvSpPr>
            <p:spPr>
              <a:xfrm rot="7217031" flipH="1">
                <a:off x="2615278" y="575929"/>
                <a:ext cx="291002" cy="1177442"/>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梯形 12"/>
              <p:cNvSpPr/>
              <p:nvPr/>
            </p:nvSpPr>
            <p:spPr>
              <a:xfrm rot="5737138">
                <a:off x="2627986" y="1262886"/>
                <a:ext cx="220581" cy="894697"/>
              </a:xfrm>
              <a:custGeom>
                <a:avLst/>
                <a:gdLst>
                  <a:gd name="connsiteX0" fmla="*/ 0 w 306719"/>
                  <a:gd name="connsiteY0" fmla="*/ 1241039 h 1241039"/>
                  <a:gd name="connsiteX1" fmla="*/ 76680 w 306719"/>
                  <a:gd name="connsiteY1" fmla="*/ 0 h 1241039"/>
                  <a:gd name="connsiteX2" fmla="*/ 230039 w 306719"/>
                  <a:gd name="connsiteY2" fmla="*/ 0 h 1241039"/>
                  <a:gd name="connsiteX3" fmla="*/ 306719 w 306719"/>
                  <a:gd name="connsiteY3" fmla="*/ 1241039 h 1241039"/>
                  <a:gd name="connsiteX4" fmla="*/ 0 w 306719"/>
                  <a:gd name="connsiteY4" fmla="*/ 1241039 h 1241039"/>
                  <a:gd name="connsiteX0" fmla="*/ 0 w 306719"/>
                  <a:gd name="connsiteY0" fmla="*/ 1244079 h 1244079"/>
                  <a:gd name="connsiteX1" fmla="*/ 76680 w 306719"/>
                  <a:gd name="connsiteY1" fmla="*/ 3040 h 1244079"/>
                  <a:gd name="connsiteX2" fmla="*/ 301706 w 306719"/>
                  <a:gd name="connsiteY2" fmla="*/ 0 h 1244079"/>
                  <a:gd name="connsiteX3" fmla="*/ 306719 w 306719"/>
                  <a:gd name="connsiteY3" fmla="*/ 1244079 h 1244079"/>
                  <a:gd name="connsiteX4" fmla="*/ 0 w 306719"/>
                  <a:gd name="connsiteY4" fmla="*/ 1244079 h 1244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19" h="1244079">
                    <a:moveTo>
                      <a:pt x="0" y="1244079"/>
                    </a:moveTo>
                    <a:lnTo>
                      <a:pt x="76680" y="3040"/>
                    </a:lnTo>
                    <a:lnTo>
                      <a:pt x="301706" y="0"/>
                    </a:lnTo>
                    <a:lnTo>
                      <a:pt x="306719" y="1244079"/>
                    </a:lnTo>
                    <a:lnTo>
                      <a:pt x="0" y="1244079"/>
                    </a:lnTo>
                    <a:close/>
                  </a:path>
                </a:pathLst>
              </a:cu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5" name="文本框 34"/>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grpSp>
        <p:nvGrpSpPr>
          <p:cNvPr id="2" name="组合 1"/>
          <p:cNvGrpSpPr/>
          <p:nvPr/>
        </p:nvGrpSpPr>
        <p:grpSpPr>
          <a:xfrm>
            <a:off x="6465492" y="2489273"/>
            <a:ext cx="4210850" cy="2077870"/>
            <a:chOff x="6465491" y="2122610"/>
            <a:chExt cx="4210850" cy="2077870"/>
          </a:xfrm>
        </p:grpSpPr>
        <p:grpSp>
          <p:nvGrpSpPr>
            <p:cNvPr id="27" name="组合 26"/>
            <p:cNvGrpSpPr/>
            <p:nvPr/>
          </p:nvGrpSpPr>
          <p:grpSpPr>
            <a:xfrm>
              <a:off x="8570393" y="2122610"/>
              <a:ext cx="1052974" cy="1269239"/>
              <a:chOff x="4516361" y="1282891"/>
              <a:chExt cx="1052974" cy="1269239"/>
            </a:xfrm>
          </p:grpSpPr>
          <p:sp>
            <p:nvSpPr>
              <p:cNvPr id="28" name="流程图: 联系 27"/>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6200000">
                <a:off x="4728949" y="1711745"/>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9623367" y="2139672"/>
              <a:ext cx="1052974" cy="1269238"/>
              <a:chOff x="4516360" y="1282891"/>
              <a:chExt cx="1052974" cy="1269238"/>
            </a:xfrm>
          </p:grpSpPr>
          <p:sp>
            <p:nvSpPr>
              <p:cNvPr id="31" name="流程图: 联系 30"/>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16200000">
                <a:off x="4728948" y="1711744"/>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7518466" y="2129433"/>
              <a:ext cx="1052974" cy="1269238"/>
              <a:chOff x="4516360" y="1282891"/>
              <a:chExt cx="1052974" cy="1269238"/>
            </a:xfrm>
          </p:grpSpPr>
          <p:sp>
            <p:nvSpPr>
              <p:cNvPr id="38" name="流程图: 联系 37"/>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16200000">
                <a:off x="4728948" y="1711744"/>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6465491" y="2129433"/>
              <a:ext cx="1052974" cy="1269238"/>
              <a:chOff x="4516360" y="1282891"/>
              <a:chExt cx="1052974" cy="1269238"/>
            </a:xfrm>
          </p:grpSpPr>
          <p:sp>
            <p:nvSpPr>
              <p:cNvPr id="41" name="流程图: 联系 40"/>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16200000">
                <a:off x="4728948" y="1711744"/>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043907" y="2504747"/>
              <a:ext cx="1052974" cy="1269239"/>
              <a:chOff x="4516361" y="1282891"/>
              <a:chExt cx="1052974" cy="1269239"/>
            </a:xfrm>
          </p:grpSpPr>
          <p:sp>
            <p:nvSpPr>
              <p:cNvPr id="44" name="流程图: 联系 43"/>
              <p:cNvSpPr/>
              <p:nvPr/>
            </p:nvSpPr>
            <p:spPr>
              <a:xfrm>
                <a:off x="4783539" y="1282891"/>
                <a:ext cx="518615" cy="518615"/>
              </a:xfrm>
              <a:prstGeom prst="flowChartConnector">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rot="16200000">
                <a:off x="4728949" y="1711745"/>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9096881" y="2521809"/>
              <a:ext cx="1052974" cy="1269238"/>
              <a:chOff x="4516360" y="1282891"/>
              <a:chExt cx="1052974" cy="1269238"/>
            </a:xfrm>
          </p:grpSpPr>
          <p:sp>
            <p:nvSpPr>
              <p:cNvPr id="47" name="流程图: 联系 46"/>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rot="16200000">
                <a:off x="4728948" y="1711744"/>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6991980" y="2511570"/>
              <a:ext cx="1052974" cy="1269238"/>
              <a:chOff x="4516360" y="1282891"/>
              <a:chExt cx="1052974" cy="1269238"/>
            </a:xfrm>
          </p:grpSpPr>
          <p:sp>
            <p:nvSpPr>
              <p:cNvPr id="53" name="流程图: 联系 52"/>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rot="16200000">
                <a:off x="4728948" y="1711744"/>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8570393" y="2914180"/>
              <a:ext cx="1052974" cy="1269239"/>
              <a:chOff x="4516361" y="1282891"/>
              <a:chExt cx="1052974" cy="1269239"/>
            </a:xfrm>
          </p:grpSpPr>
          <p:sp>
            <p:nvSpPr>
              <p:cNvPr id="59" name="流程图: 联系 58"/>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rot="16200000">
                <a:off x="4728949" y="1711745"/>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9623367" y="2931242"/>
              <a:ext cx="1052974" cy="1269238"/>
              <a:chOff x="4516360" y="1282891"/>
              <a:chExt cx="1052974" cy="1269238"/>
            </a:xfrm>
          </p:grpSpPr>
          <p:sp>
            <p:nvSpPr>
              <p:cNvPr id="62" name="流程图: 联系 61"/>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16200000">
                <a:off x="4728948" y="1711744"/>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7518466" y="2921003"/>
              <a:ext cx="1052974" cy="1269238"/>
              <a:chOff x="4516360" y="1282891"/>
              <a:chExt cx="1052974" cy="1269238"/>
            </a:xfrm>
          </p:grpSpPr>
          <p:sp>
            <p:nvSpPr>
              <p:cNvPr id="65" name="流程图: 联系 64"/>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16200000">
                <a:off x="4728948" y="1711744"/>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a:off x="6465491" y="2921003"/>
              <a:ext cx="1052974" cy="1269238"/>
              <a:chOff x="4516360" y="1282891"/>
              <a:chExt cx="1052974" cy="1269238"/>
            </a:xfrm>
          </p:grpSpPr>
          <p:sp>
            <p:nvSpPr>
              <p:cNvPr id="68" name="流程图: 联系 67"/>
              <p:cNvSpPr/>
              <p:nvPr/>
            </p:nvSpPr>
            <p:spPr>
              <a:xfrm>
                <a:off x="4783539" y="1282891"/>
                <a:ext cx="518615" cy="51861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16200000">
                <a:off x="4728948" y="1711744"/>
                <a:ext cx="627797" cy="1052974"/>
              </a:xfrm>
              <a:custGeom>
                <a:avLst/>
                <a:gdLst>
                  <a:gd name="connsiteX0" fmla="*/ 0 w 1132764"/>
                  <a:gd name="connsiteY0" fmla="*/ 1487606 h 1487606"/>
                  <a:gd name="connsiteX1" fmla="*/ 0 w 1132764"/>
                  <a:gd name="connsiteY1" fmla="*/ 0 h 1487606"/>
                  <a:gd name="connsiteX2" fmla="*/ 1132764 w 1132764"/>
                  <a:gd name="connsiteY2" fmla="*/ 743803 h 1487606"/>
                  <a:gd name="connsiteX3" fmla="*/ 0 w 1132764"/>
                  <a:gd name="connsiteY3" fmla="*/ 1487606 h 1487606"/>
                </a:gdLst>
                <a:ahLst/>
                <a:cxnLst>
                  <a:cxn ang="0">
                    <a:pos x="connsiteX0" y="connsiteY0"/>
                  </a:cxn>
                  <a:cxn ang="0">
                    <a:pos x="connsiteX1" y="connsiteY1"/>
                  </a:cxn>
                  <a:cxn ang="0">
                    <a:pos x="connsiteX2" y="connsiteY2"/>
                  </a:cxn>
                  <a:cxn ang="0">
                    <a:pos x="connsiteX3" y="connsiteY3"/>
                  </a:cxn>
                </a:cxnLst>
                <a:rect l="l" t="t" r="r" b="b"/>
                <a:pathLst>
                  <a:path w="1132764" h="1487606">
                    <a:moveTo>
                      <a:pt x="0" y="1487606"/>
                    </a:moveTo>
                    <a:lnTo>
                      <a:pt x="0" y="0"/>
                    </a:lnTo>
                    <a:cubicBezTo>
                      <a:pt x="625608" y="0"/>
                      <a:pt x="1132764" y="333012"/>
                      <a:pt x="1132764" y="743803"/>
                    </a:cubicBezTo>
                    <a:cubicBezTo>
                      <a:pt x="1132764" y="1154594"/>
                      <a:pt x="625608" y="1487606"/>
                      <a:pt x="0" y="148760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080516637"/>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7345281"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5</a:t>
            </a:r>
            <a:r>
              <a:rPr lang="zh-CN" altLang="en-US"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关系法则</a:t>
            </a:r>
            <a:r>
              <a:rPr lang="en-US" altLang="zh-CN"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经营你的情感账户</a:t>
            </a: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4567377" y="1692320"/>
            <a:ext cx="3057247" cy="584775"/>
          </a:xfrm>
          <a:prstGeom prst="rect">
            <a:avLst/>
          </a:prstGeom>
          <a:noFill/>
        </p:spPr>
        <p:txBody>
          <a:bodyPr wrap="none" rtlCol="0">
            <a:spAutoFit/>
          </a:bodyPr>
          <a:lstStyle/>
          <a:p>
            <a:r>
              <a:rPr lang="zh-CN" altLang="en-US" sz="3200" dirty="0">
                <a:solidFill>
                  <a:srgbClr val="ED7D31"/>
                </a:solidFill>
                <a:latin typeface="华康俪金黑W8" panose="020B0809000000000000" pitchFamily="49" charset="-122"/>
                <a:ea typeface="华康俪金黑W8" panose="020B0809000000000000" pitchFamily="49" charset="-122"/>
              </a:rPr>
              <a:t>与</a:t>
            </a:r>
            <a:r>
              <a:rPr lang="zh-CN" altLang="en-US" sz="3200" dirty="0" smtClean="0">
                <a:solidFill>
                  <a:srgbClr val="ED7D31"/>
                </a:solidFill>
                <a:latin typeface="华康俪金黑W8" panose="020B0809000000000000" pitchFamily="49" charset="-122"/>
                <a:ea typeface="华康俪金黑W8" panose="020B0809000000000000" pitchFamily="49" charset="-122"/>
              </a:rPr>
              <a:t>粉丝站在一起</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a:latin typeface="微软雅黑" panose="020B0503020204020204" pitchFamily="34" charset="-122"/>
                <a:ea typeface="微软雅黑" panose="020B0503020204020204" pitchFamily="34" charset="-122"/>
              </a:rPr>
              <a:t>网络</a:t>
            </a:r>
            <a:r>
              <a:rPr lang="zh-CN" altLang="en-US" sz="2000" dirty="0" smtClean="0">
                <a:latin typeface="微软雅黑" panose="020B0503020204020204" pitchFamily="34" charset="-122"/>
                <a:ea typeface="微软雅黑" panose="020B0503020204020204" pitchFamily="34" charset="-122"/>
              </a:rPr>
              <a:t>社交，一旦互粉成为好友，就需要时常互动，互相了解，维护关系，而企业与粉丝的关系也是这样。</a:t>
            </a:r>
            <a:endParaRPr lang="en-US" altLang="zh-CN" sz="2000" dirty="0" smtClean="0">
              <a:latin typeface="微软雅黑" panose="020B0503020204020204" pitchFamily="34" charset="-122"/>
              <a:ea typeface="微软雅黑" panose="020B0503020204020204" pitchFamily="34" charset="-122"/>
            </a:endParaRPr>
          </a:p>
          <a:p>
            <a:pPr indent="457200">
              <a:lnSpc>
                <a:spcPct val="150000"/>
              </a:lnSpc>
            </a:pPr>
            <a:r>
              <a:rPr lang="zh-CN" altLang="en-US" sz="2000" dirty="0" smtClean="0">
                <a:latin typeface="微软雅黑" panose="020B0503020204020204" pitchFamily="34" charset="-122"/>
                <a:ea typeface="微软雅黑" panose="020B0503020204020204" pitchFamily="34" charset="-122"/>
              </a:rPr>
              <a:t>企业的粉丝关系管理与维护需要从以下四个方面进行：对粉丝进行分类、人性化的沟通风格、参与创造、学会倾听。</a:t>
            </a:r>
            <a:endParaRPr lang="en-US" altLang="zh-CN" sz="2000" dirty="0" smtClean="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00427" y="4715025"/>
            <a:ext cx="6756068" cy="1338828"/>
          </a:xfrm>
          <a:prstGeom prst="rect">
            <a:avLst/>
          </a:prstGeom>
          <a:noFill/>
        </p:spPr>
        <p:txBody>
          <a:bodyPr wrap="square" rtlCol="0">
            <a:spAutoFit/>
          </a:bodyPr>
          <a:lstStyle/>
          <a:p>
            <a:pP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杜蕾斯官方微博 每个月都会从自己的粉丝中评选出“最粉丝”，为他们送出奖品，让重要的粉丝感受到企业一直把他们放在心上，同时也是在提醒粉丝们别忘了企业。</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r="23497"/>
          <a:stretch/>
        </p:blipFill>
        <p:spPr>
          <a:xfrm>
            <a:off x="8872810" y="4425683"/>
            <a:ext cx="3111739" cy="1833054"/>
          </a:xfrm>
          <a:prstGeom prst="rect">
            <a:avLst/>
          </a:prstGeom>
        </p:spPr>
      </p:pic>
    </p:spTree>
    <p:extLst>
      <p:ext uri="{BB962C8B-B14F-4D97-AF65-F5344CB8AC3E}">
        <p14:creationId xmlns:p14="http://schemas.microsoft.com/office/powerpoint/2010/main" val="232002784"/>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7345281"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5</a:t>
            </a:r>
            <a:r>
              <a:rPr lang="zh-CN" altLang="en-US"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关系法则</a:t>
            </a:r>
            <a:r>
              <a:rPr lang="en-US" altLang="zh-CN"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经营你的情感账户</a:t>
            </a: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4157008" y="1692320"/>
            <a:ext cx="3877985" cy="584775"/>
          </a:xfrm>
          <a:prstGeom prst="rect">
            <a:avLst/>
          </a:prstGeom>
          <a:noFill/>
        </p:spPr>
        <p:txBody>
          <a:bodyPr wrap="none" rtlCol="0">
            <a:spAutoFit/>
          </a:bodyPr>
          <a:lstStyle/>
          <a:p>
            <a:r>
              <a:rPr lang="zh-CN" altLang="en-US" sz="3200" dirty="0" smtClean="0">
                <a:solidFill>
                  <a:srgbClr val="ED7D31"/>
                </a:solidFill>
                <a:latin typeface="华康俪金黑W8" panose="020B0809000000000000" pitchFamily="49" charset="-122"/>
                <a:ea typeface="华康俪金黑W8" panose="020B0809000000000000" pitchFamily="49" charset="-122"/>
              </a:rPr>
              <a:t>与意见领袖成为朋友</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smtClean="0">
                <a:latin typeface="微软雅黑" panose="020B0503020204020204" pitchFamily="34" charset="-122"/>
                <a:ea typeface="微软雅黑" panose="020B0503020204020204" pitchFamily="34" charset="-122"/>
              </a:rPr>
              <a:t>在关系管理过程中，我们要找到粉丝中的意见领袖，与他们进行良好的互动，确保他们在关键时刻能够帮助企业进行良好的舆论引导。</a:t>
            </a:r>
            <a:endParaRPr lang="en-US" altLang="zh-CN" sz="2000" dirty="0" smtClean="0">
              <a:latin typeface="微软雅黑" panose="020B0503020204020204" pitchFamily="34" charset="-122"/>
              <a:ea typeface="微软雅黑" panose="020B0503020204020204" pitchFamily="34" charset="-122"/>
            </a:endParaRPr>
          </a:p>
          <a:p>
            <a:pPr indent="457200">
              <a:lnSpc>
                <a:spcPct val="150000"/>
              </a:lnSpc>
            </a:pPr>
            <a:r>
              <a:rPr lang="zh-CN" altLang="en-US" sz="2000" dirty="0">
                <a:latin typeface="微软雅黑" panose="020B0503020204020204" pitchFamily="34" charset="-122"/>
                <a:ea typeface="微软雅黑" panose="020B0503020204020204" pitchFamily="34" charset="-122"/>
              </a:rPr>
              <a:t>与</a:t>
            </a:r>
            <a:r>
              <a:rPr lang="zh-CN" altLang="en-US" sz="2000" dirty="0" smtClean="0">
                <a:latin typeface="微软雅黑" panose="020B0503020204020204" pitchFamily="34" charset="-122"/>
                <a:ea typeface="微软雅黑" panose="020B0503020204020204" pitchFamily="34" charset="-122"/>
              </a:rPr>
              <a:t>意见领袖建立良好关系是企业微营销的必要工作，他们不仅是企业发布正面信息的主力军，更是在企业爆发负面信息时的机动部队。</a:t>
            </a:r>
            <a:endParaRPr lang="en-US" altLang="zh-CN" sz="2000" dirty="0" smtClean="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00427" y="4715025"/>
            <a:ext cx="6756068" cy="1338828"/>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如果</a:t>
            </a:r>
            <a:r>
              <a:rPr lang="zh-CN" altLang="en-US" dirty="0" smtClean="0">
                <a:solidFill>
                  <a:schemeClr val="bg1"/>
                </a:solidFill>
                <a:latin typeface="微软雅黑" panose="020B0503020204020204" pitchFamily="34" charset="-122"/>
                <a:ea typeface="微软雅黑" panose="020B0503020204020204" pitchFamily="34" charset="-122"/>
              </a:rPr>
              <a:t>问</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江南</a:t>
            </a:r>
            <a:r>
              <a:rPr lang="en-US" altLang="zh-CN" dirty="0" smtClean="0">
                <a:solidFill>
                  <a:schemeClr val="bg1"/>
                </a:solidFill>
                <a:latin typeface="微软雅黑" panose="020B0503020204020204" pitchFamily="34" charset="-122"/>
                <a:ea typeface="微软雅黑" panose="020B0503020204020204" pitchFamily="34" charset="-122"/>
              </a:rPr>
              <a:t>style》</a:t>
            </a:r>
            <a:r>
              <a:rPr lang="zh-CN" altLang="en-US" dirty="0" smtClean="0">
                <a:solidFill>
                  <a:schemeClr val="bg1"/>
                </a:solidFill>
                <a:latin typeface="微软雅黑" panose="020B0503020204020204" pitchFamily="34" charset="-122"/>
                <a:ea typeface="微软雅黑" panose="020B0503020204020204" pitchFamily="34" charset="-122"/>
              </a:rPr>
              <a:t>是怎么成功的？那么答案毫无疑问是，意见领袖的力量。在这些意见领袖的推动之下，歌曲瞬间在全球范围内引发传播热潮。</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rotWithShape="1">
          <a:blip r:embed="rId2">
            <a:extLst>
              <a:ext uri="{28A0092B-C50C-407E-A947-70E740481C1C}">
                <a14:useLocalDpi xmlns:a14="http://schemas.microsoft.com/office/drawing/2010/main" val="0"/>
              </a:ext>
            </a:extLst>
          </a:blip>
          <a:srcRect l="5880" r="4749"/>
          <a:stretch/>
        </p:blipFill>
        <p:spPr>
          <a:xfrm>
            <a:off x="8728984" y="4425683"/>
            <a:ext cx="3173671" cy="2053730"/>
          </a:xfrm>
          <a:prstGeom prst="rect">
            <a:avLst/>
          </a:prstGeom>
        </p:spPr>
      </p:pic>
    </p:spTree>
    <p:extLst>
      <p:ext uri="{BB962C8B-B14F-4D97-AF65-F5344CB8AC3E}">
        <p14:creationId xmlns:p14="http://schemas.microsoft.com/office/powerpoint/2010/main" val="2120420616"/>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直角三角形 17"/>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30865" y="173934"/>
            <a:ext cx="6883616"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6</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口碑</a:t>
            </a:r>
            <a:r>
              <a:rPr lang="zh-CN" altLang="en-US" sz="3600" dirty="0" smtClean="0">
                <a:solidFill>
                  <a:srgbClr val="ED7D31"/>
                </a:solidFill>
                <a:latin typeface="华康俪金黑W8" panose="020B0809000000000000" pitchFamily="49" charset="-122"/>
                <a:ea typeface="华康俪金黑W8" panose="020B0809000000000000" pitchFamily="49" charset="-122"/>
              </a:rPr>
              <a:t>法则</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培养品牌布道者</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21" name="矩形 20"/>
          <p:cNvSpPr/>
          <p:nvPr/>
        </p:nvSpPr>
        <p:spPr>
          <a:xfrm>
            <a:off x="-1" y="11096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 y="65960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1179555"/>
            <a:ext cx="12191999" cy="54164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8" name="组合 7"/>
          <p:cNvGrpSpPr/>
          <p:nvPr/>
        </p:nvGrpSpPr>
        <p:grpSpPr>
          <a:xfrm>
            <a:off x="1385205" y="2673583"/>
            <a:ext cx="4392306" cy="1510834"/>
            <a:chOff x="1155748" y="2167990"/>
            <a:chExt cx="4392306" cy="1510834"/>
          </a:xfrm>
        </p:grpSpPr>
        <p:sp>
          <p:nvSpPr>
            <p:cNvPr id="5" name="文本框 4"/>
            <p:cNvSpPr txBox="1"/>
            <p:nvPr/>
          </p:nvSpPr>
          <p:spPr>
            <a:xfrm>
              <a:off x="1772661" y="2847827"/>
              <a:ext cx="3775393" cy="830997"/>
            </a:xfrm>
            <a:prstGeom prst="rect">
              <a:avLst/>
            </a:prstGeom>
            <a:noFill/>
          </p:spPr>
          <p:txBody>
            <a:bodyPr wrap="none" rtlCol="0">
              <a:spAutoFit/>
            </a:bodyPr>
            <a:lstStyle/>
            <a:p>
              <a:pPr algn="ctr">
                <a:lnSpc>
                  <a:spcPct val="120000"/>
                </a:lnSpc>
              </a:pPr>
              <a:r>
                <a:rPr lang="zh-CN" altLang="en-US" sz="4000" dirty="0" smtClean="0">
                  <a:solidFill>
                    <a:schemeClr val="bg1"/>
                  </a:solidFill>
                  <a:latin typeface="华康俪金黑W8" panose="020B0809000000000000" pitchFamily="49" charset="-122"/>
                  <a:ea typeface="华康俪金黑W8" panose="020B0809000000000000" pitchFamily="49" charset="-122"/>
                </a:rPr>
                <a:t>口碑就是人民币</a:t>
              </a:r>
              <a:endParaRPr lang="en-US" altLang="zh-CN" sz="4000" dirty="0" smtClean="0">
                <a:solidFill>
                  <a:schemeClr val="bg1"/>
                </a:solidFill>
                <a:latin typeface="华康俪金黑W8" panose="020B0809000000000000" pitchFamily="49" charset="-122"/>
                <a:ea typeface="华康俪金黑W8" panose="020B0809000000000000" pitchFamily="49" charset="-122"/>
              </a:endParaRPr>
            </a:p>
          </p:txBody>
        </p:sp>
        <p:grpSp>
          <p:nvGrpSpPr>
            <p:cNvPr id="26" name="组合 25"/>
            <p:cNvGrpSpPr/>
            <p:nvPr/>
          </p:nvGrpSpPr>
          <p:grpSpPr>
            <a:xfrm rot="775835">
              <a:off x="1155748" y="2167990"/>
              <a:ext cx="801854" cy="520900"/>
              <a:chOff x="2172058" y="842021"/>
              <a:chExt cx="1506272" cy="978504"/>
            </a:xfrm>
            <a:solidFill>
              <a:srgbClr val="C49D30"/>
            </a:solidFill>
          </p:grpSpPr>
          <p:sp>
            <p:nvSpPr>
              <p:cNvPr id="32" name="梯形 31"/>
              <p:cNvSpPr/>
              <p:nvPr/>
            </p:nvSpPr>
            <p:spPr>
              <a:xfrm rot="7861324" flipH="1">
                <a:off x="3183242" y="543156"/>
                <a:ext cx="196224" cy="793953"/>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梯形 32"/>
              <p:cNvSpPr/>
              <p:nvPr/>
            </p:nvSpPr>
            <p:spPr>
              <a:xfrm rot="7217031" flipH="1">
                <a:off x="2615278" y="575929"/>
                <a:ext cx="291002" cy="1177442"/>
              </a:xfrm>
              <a:prstGeom prst="trapezoid">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梯形 12"/>
              <p:cNvSpPr/>
              <p:nvPr/>
            </p:nvSpPr>
            <p:spPr>
              <a:xfrm rot="5737138">
                <a:off x="2627986" y="1262886"/>
                <a:ext cx="220581" cy="894697"/>
              </a:xfrm>
              <a:custGeom>
                <a:avLst/>
                <a:gdLst>
                  <a:gd name="connsiteX0" fmla="*/ 0 w 306719"/>
                  <a:gd name="connsiteY0" fmla="*/ 1241039 h 1241039"/>
                  <a:gd name="connsiteX1" fmla="*/ 76680 w 306719"/>
                  <a:gd name="connsiteY1" fmla="*/ 0 h 1241039"/>
                  <a:gd name="connsiteX2" fmla="*/ 230039 w 306719"/>
                  <a:gd name="connsiteY2" fmla="*/ 0 h 1241039"/>
                  <a:gd name="connsiteX3" fmla="*/ 306719 w 306719"/>
                  <a:gd name="connsiteY3" fmla="*/ 1241039 h 1241039"/>
                  <a:gd name="connsiteX4" fmla="*/ 0 w 306719"/>
                  <a:gd name="connsiteY4" fmla="*/ 1241039 h 1241039"/>
                  <a:gd name="connsiteX0" fmla="*/ 0 w 306719"/>
                  <a:gd name="connsiteY0" fmla="*/ 1244079 h 1244079"/>
                  <a:gd name="connsiteX1" fmla="*/ 76680 w 306719"/>
                  <a:gd name="connsiteY1" fmla="*/ 3040 h 1244079"/>
                  <a:gd name="connsiteX2" fmla="*/ 301706 w 306719"/>
                  <a:gd name="connsiteY2" fmla="*/ 0 h 1244079"/>
                  <a:gd name="connsiteX3" fmla="*/ 306719 w 306719"/>
                  <a:gd name="connsiteY3" fmla="*/ 1244079 h 1244079"/>
                  <a:gd name="connsiteX4" fmla="*/ 0 w 306719"/>
                  <a:gd name="connsiteY4" fmla="*/ 1244079 h 12440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719" h="1244079">
                    <a:moveTo>
                      <a:pt x="0" y="1244079"/>
                    </a:moveTo>
                    <a:lnTo>
                      <a:pt x="76680" y="3040"/>
                    </a:lnTo>
                    <a:lnTo>
                      <a:pt x="301706" y="0"/>
                    </a:lnTo>
                    <a:lnTo>
                      <a:pt x="306719" y="1244079"/>
                    </a:lnTo>
                    <a:lnTo>
                      <a:pt x="0" y="1244079"/>
                    </a:lnTo>
                    <a:close/>
                  </a:path>
                </a:pathLst>
              </a:cu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5" name="文本框 34"/>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grpSp>
        <p:nvGrpSpPr>
          <p:cNvPr id="10" name="组合 9"/>
          <p:cNvGrpSpPr/>
          <p:nvPr/>
        </p:nvGrpSpPr>
        <p:grpSpPr>
          <a:xfrm>
            <a:off x="6592313" y="1687015"/>
            <a:ext cx="3879078" cy="4090590"/>
            <a:chOff x="6465926" y="1633324"/>
            <a:chExt cx="3879078" cy="4090590"/>
          </a:xfrm>
        </p:grpSpPr>
        <p:grpSp>
          <p:nvGrpSpPr>
            <p:cNvPr id="22" name="组合 21"/>
            <p:cNvGrpSpPr/>
            <p:nvPr/>
          </p:nvGrpSpPr>
          <p:grpSpPr>
            <a:xfrm rot="16200000">
              <a:off x="6360170" y="1739080"/>
              <a:ext cx="4090590" cy="3879078"/>
              <a:chOff x="6373075" y="1521459"/>
              <a:chExt cx="4090590" cy="3879078"/>
            </a:xfrm>
          </p:grpSpPr>
          <p:grpSp>
            <p:nvGrpSpPr>
              <p:cNvPr id="24" name="组合 23"/>
              <p:cNvGrpSpPr/>
              <p:nvPr/>
            </p:nvGrpSpPr>
            <p:grpSpPr>
              <a:xfrm rot="5400000">
                <a:off x="6478831" y="1415703"/>
                <a:ext cx="3879078" cy="4090590"/>
                <a:chOff x="5321061" y="1139235"/>
                <a:chExt cx="4967882" cy="5238762"/>
              </a:xfrm>
            </p:grpSpPr>
            <p:sp>
              <p:nvSpPr>
                <p:cNvPr id="36" name="任意多边形 35"/>
                <p:cNvSpPr/>
                <p:nvPr/>
              </p:nvSpPr>
              <p:spPr>
                <a:xfrm>
                  <a:off x="6611281" y="3742109"/>
                  <a:ext cx="572059" cy="1090051"/>
                </a:xfrm>
                <a:custGeom>
                  <a:avLst/>
                  <a:gdLst>
                    <a:gd name="connsiteX0" fmla="*/ 0 w 572059"/>
                    <a:gd name="connsiteY0" fmla="*/ 0 h 1090051"/>
                    <a:gd name="connsiteX1" fmla="*/ 286029 w 572059"/>
                    <a:gd name="connsiteY1" fmla="*/ 0 h 1090051"/>
                    <a:gd name="connsiteX2" fmla="*/ 286029 w 572059"/>
                    <a:gd name="connsiteY2" fmla="*/ 1090051 h 1090051"/>
                    <a:gd name="connsiteX3" fmla="*/ 572059 w 572059"/>
                    <a:gd name="connsiteY3" fmla="*/ 1090051 h 1090051"/>
                  </a:gdLst>
                  <a:ahLst/>
                  <a:cxnLst>
                    <a:cxn ang="0">
                      <a:pos x="connsiteX0" y="connsiteY0"/>
                    </a:cxn>
                    <a:cxn ang="0">
                      <a:pos x="connsiteX1" y="connsiteY1"/>
                    </a:cxn>
                    <a:cxn ang="0">
                      <a:pos x="connsiteX2" y="connsiteY2"/>
                    </a:cxn>
                    <a:cxn ang="0">
                      <a:pos x="connsiteX3" y="connsiteY3"/>
                    </a:cxn>
                  </a:cxnLst>
                  <a:rect l="l" t="t" r="r" b="b"/>
                  <a:pathLst>
                    <a:path w="572059" h="1090051">
                      <a:moveTo>
                        <a:pt x="0" y="0"/>
                      </a:moveTo>
                      <a:lnTo>
                        <a:pt x="286029" y="0"/>
                      </a:lnTo>
                      <a:lnTo>
                        <a:pt x="286029" y="1090051"/>
                      </a:lnTo>
                      <a:lnTo>
                        <a:pt x="572059" y="1090051"/>
                      </a:lnTo>
                    </a:path>
                  </a:pathLst>
                </a:custGeom>
                <a:noFill/>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txBody>
                <a:bodyPr spcFirstLastPara="0" vert="horz" wrap="square" lIns="267954" tIns="514249" rIns="267953" bIns="51425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38" name="任意多边形 37"/>
                <p:cNvSpPr/>
                <p:nvPr/>
              </p:nvSpPr>
              <p:spPr>
                <a:xfrm>
                  <a:off x="6890938" y="2652057"/>
                  <a:ext cx="292402" cy="1090051"/>
                </a:xfrm>
                <a:custGeom>
                  <a:avLst/>
                  <a:gdLst>
                    <a:gd name="connsiteX0" fmla="*/ 0 w 572059"/>
                    <a:gd name="connsiteY0" fmla="*/ 1090051 h 1090051"/>
                    <a:gd name="connsiteX1" fmla="*/ 286029 w 572059"/>
                    <a:gd name="connsiteY1" fmla="*/ 1090051 h 1090051"/>
                    <a:gd name="connsiteX2" fmla="*/ 286029 w 572059"/>
                    <a:gd name="connsiteY2" fmla="*/ 0 h 1090051"/>
                    <a:gd name="connsiteX3" fmla="*/ 572059 w 572059"/>
                    <a:gd name="connsiteY3" fmla="*/ 0 h 1090051"/>
                    <a:gd name="connsiteX0" fmla="*/ 0 w 292402"/>
                    <a:gd name="connsiteY0" fmla="*/ 1090051 h 1090051"/>
                    <a:gd name="connsiteX1" fmla="*/ 6372 w 292402"/>
                    <a:gd name="connsiteY1" fmla="*/ 1090051 h 1090051"/>
                    <a:gd name="connsiteX2" fmla="*/ 6372 w 292402"/>
                    <a:gd name="connsiteY2" fmla="*/ 0 h 1090051"/>
                    <a:gd name="connsiteX3" fmla="*/ 292402 w 292402"/>
                    <a:gd name="connsiteY3" fmla="*/ 0 h 1090051"/>
                  </a:gdLst>
                  <a:ahLst/>
                  <a:cxnLst>
                    <a:cxn ang="0">
                      <a:pos x="connsiteX0" y="connsiteY0"/>
                    </a:cxn>
                    <a:cxn ang="0">
                      <a:pos x="connsiteX1" y="connsiteY1"/>
                    </a:cxn>
                    <a:cxn ang="0">
                      <a:pos x="connsiteX2" y="connsiteY2"/>
                    </a:cxn>
                    <a:cxn ang="0">
                      <a:pos x="connsiteX3" y="connsiteY3"/>
                    </a:cxn>
                  </a:cxnLst>
                  <a:rect l="l" t="t" r="r" b="b"/>
                  <a:pathLst>
                    <a:path w="292402" h="1090051">
                      <a:moveTo>
                        <a:pt x="0" y="1090051"/>
                      </a:moveTo>
                      <a:lnTo>
                        <a:pt x="6372" y="1090051"/>
                      </a:lnTo>
                      <a:lnTo>
                        <a:pt x="6372" y="0"/>
                      </a:lnTo>
                      <a:lnTo>
                        <a:pt x="292402" y="0"/>
                      </a:lnTo>
                    </a:path>
                  </a:pathLst>
                </a:custGeom>
                <a:noFill/>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txBody>
                <a:bodyPr spcFirstLastPara="0" vert="horz" wrap="square" lIns="267954" tIns="514250" rIns="267953" bIns="514249"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39" name="任意多边形 38"/>
                <p:cNvSpPr/>
                <p:nvPr/>
              </p:nvSpPr>
              <p:spPr>
                <a:xfrm rot="16200000">
                  <a:off x="3462236" y="3306086"/>
                  <a:ext cx="4589692" cy="872041"/>
                </a:xfrm>
                <a:custGeom>
                  <a:avLst/>
                  <a:gdLst>
                    <a:gd name="connsiteX0" fmla="*/ 0 w 4589692"/>
                    <a:gd name="connsiteY0" fmla="*/ 0 h 872041"/>
                    <a:gd name="connsiteX1" fmla="*/ 4589692 w 4589692"/>
                    <a:gd name="connsiteY1" fmla="*/ 0 h 872041"/>
                    <a:gd name="connsiteX2" fmla="*/ 4589692 w 4589692"/>
                    <a:gd name="connsiteY2" fmla="*/ 872041 h 872041"/>
                    <a:gd name="connsiteX3" fmla="*/ 0 w 4589692"/>
                    <a:gd name="connsiteY3" fmla="*/ 872041 h 872041"/>
                    <a:gd name="connsiteX4" fmla="*/ 0 w 4589692"/>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9692" h="872041">
                      <a:moveTo>
                        <a:pt x="0" y="0"/>
                      </a:moveTo>
                      <a:lnTo>
                        <a:pt x="4589692" y="0"/>
                      </a:lnTo>
                      <a:lnTo>
                        <a:pt x="4589692"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4289" tIns="34289" rIns="34290" bIns="34290" numCol="1" spcCol="1270" anchor="ctr" anchorCtr="0">
                  <a:noAutofit/>
                </a:bodyPr>
                <a:lstStyle/>
                <a:p>
                  <a:pPr lvl="0" algn="ctr" defTabSz="2400300">
                    <a:lnSpc>
                      <a:spcPct val="90000"/>
                    </a:lnSpc>
                    <a:spcBef>
                      <a:spcPct val="0"/>
                    </a:spcBef>
                    <a:spcAft>
                      <a:spcPct val="35000"/>
                    </a:spcAft>
                  </a:pPr>
                  <a:endParaRPr lang="zh-CN" altLang="en-US" sz="5400" kern="1200" dirty="0"/>
                </a:p>
              </p:txBody>
            </p:sp>
            <p:sp>
              <p:nvSpPr>
                <p:cNvPr id="40" name="任意多边形 39"/>
                <p:cNvSpPr/>
                <p:nvPr/>
              </p:nvSpPr>
              <p:spPr>
                <a:xfrm>
                  <a:off x="7183340" y="2216036"/>
                  <a:ext cx="3105603"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dirty="0"/>
                </a:p>
              </p:txBody>
            </p:sp>
            <p:sp>
              <p:nvSpPr>
                <p:cNvPr id="41" name="任意多边形 40"/>
                <p:cNvSpPr/>
                <p:nvPr/>
              </p:nvSpPr>
              <p:spPr>
                <a:xfrm>
                  <a:off x="7183339" y="3306088"/>
                  <a:ext cx="3105603"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a:p>
              </p:txBody>
            </p:sp>
            <p:sp>
              <p:nvSpPr>
                <p:cNvPr id="42" name="任意多边形 41"/>
                <p:cNvSpPr/>
                <p:nvPr/>
              </p:nvSpPr>
              <p:spPr>
                <a:xfrm>
                  <a:off x="7183340" y="4396140"/>
                  <a:ext cx="3105601"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a:p>
              </p:txBody>
            </p:sp>
            <p:sp>
              <p:nvSpPr>
                <p:cNvPr id="43" name="任意多边形 42"/>
                <p:cNvSpPr/>
                <p:nvPr/>
              </p:nvSpPr>
              <p:spPr>
                <a:xfrm>
                  <a:off x="7170893" y="5505956"/>
                  <a:ext cx="3118048"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dirty="0"/>
                </a:p>
              </p:txBody>
            </p:sp>
            <p:sp>
              <p:nvSpPr>
                <p:cNvPr id="44" name="任意多边形 43"/>
                <p:cNvSpPr/>
                <p:nvPr/>
              </p:nvSpPr>
              <p:spPr>
                <a:xfrm>
                  <a:off x="7183340" y="1139235"/>
                  <a:ext cx="3105603" cy="872041"/>
                </a:xfrm>
                <a:custGeom>
                  <a:avLst/>
                  <a:gdLst>
                    <a:gd name="connsiteX0" fmla="*/ 0 w 2860296"/>
                    <a:gd name="connsiteY0" fmla="*/ 0 h 872041"/>
                    <a:gd name="connsiteX1" fmla="*/ 2860296 w 2860296"/>
                    <a:gd name="connsiteY1" fmla="*/ 0 h 872041"/>
                    <a:gd name="connsiteX2" fmla="*/ 2860296 w 2860296"/>
                    <a:gd name="connsiteY2" fmla="*/ 872041 h 872041"/>
                    <a:gd name="connsiteX3" fmla="*/ 0 w 2860296"/>
                    <a:gd name="connsiteY3" fmla="*/ 872041 h 872041"/>
                    <a:gd name="connsiteX4" fmla="*/ 0 w 2860296"/>
                    <a:gd name="connsiteY4" fmla="*/ 0 h 872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0296" h="872041">
                      <a:moveTo>
                        <a:pt x="0" y="0"/>
                      </a:moveTo>
                      <a:lnTo>
                        <a:pt x="2860296" y="0"/>
                      </a:lnTo>
                      <a:lnTo>
                        <a:pt x="2860296" y="872041"/>
                      </a:lnTo>
                      <a:lnTo>
                        <a:pt x="0" y="872041"/>
                      </a:lnTo>
                      <a:lnTo>
                        <a:pt x="0" y="0"/>
                      </a:lnTo>
                      <a:close/>
                    </a:path>
                  </a:pathLst>
                </a:custGeom>
                <a:solidFill>
                  <a:srgbClr val="ED7D31"/>
                </a:solidFill>
                <a:ln>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4290" tIns="34290" rIns="34290" bIns="34290" numCol="1" spcCol="1270" anchor="ctr" anchorCtr="0">
                  <a:noAutofit/>
                </a:bodyPr>
                <a:lstStyle/>
                <a:p>
                  <a:pPr lvl="0" algn="ctr" defTabSz="2400300">
                    <a:lnSpc>
                      <a:spcPct val="90000"/>
                    </a:lnSpc>
                    <a:spcBef>
                      <a:spcPct val="0"/>
                    </a:spcBef>
                    <a:spcAft>
                      <a:spcPct val="35000"/>
                    </a:spcAft>
                  </a:pPr>
                  <a:endParaRPr lang="zh-CN" altLang="en-US" sz="5400" kern="1200" dirty="0"/>
                </a:p>
              </p:txBody>
            </p:sp>
            <p:sp>
              <p:nvSpPr>
                <p:cNvPr id="45" name="任意多边形 44"/>
                <p:cNvSpPr/>
                <p:nvPr/>
              </p:nvSpPr>
              <p:spPr>
                <a:xfrm>
                  <a:off x="6884237" y="4832161"/>
                  <a:ext cx="299103" cy="1090051"/>
                </a:xfrm>
                <a:custGeom>
                  <a:avLst/>
                  <a:gdLst>
                    <a:gd name="connsiteX0" fmla="*/ 0 w 572059"/>
                    <a:gd name="connsiteY0" fmla="*/ 0 h 1090051"/>
                    <a:gd name="connsiteX1" fmla="*/ 286029 w 572059"/>
                    <a:gd name="connsiteY1" fmla="*/ 0 h 1090051"/>
                    <a:gd name="connsiteX2" fmla="*/ 286029 w 572059"/>
                    <a:gd name="connsiteY2" fmla="*/ 1090051 h 1090051"/>
                    <a:gd name="connsiteX3" fmla="*/ 572059 w 572059"/>
                    <a:gd name="connsiteY3" fmla="*/ 1090051 h 1090051"/>
                    <a:gd name="connsiteX0" fmla="*/ 0 w 299103"/>
                    <a:gd name="connsiteY0" fmla="*/ 0 h 1090051"/>
                    <a:gd name="connsiteX1" fmla="*/ 13073 w 299103"/>
                    <a:gd name="connsiteY1" fmla="*/ 0 h 1090051"/>
                    <a:gd name="connsiteX2" fmla="*/ 13073 w 299103"/>
                    <a:gd name="connsiteY2" fmla="*/ 1090051 h 1090051"/>
                    <a:gd name="connsiteX3" fmla="*/ 299103 w 299103"/>
                    <a:gd name="connsiteY3" fmla="*/ 1090051 h 1090051"/>
                  </a:gdLst>
                  <a:ahLst/>
                  <a:cxnLst>
                    <a:cxn ang="0">
                      <a:pos x="connsiteX0" y="connsiteY0"/>
                    </a:cxn>
                    <a:cxn ang="0">
                      <a:pos x="connsiteX1" y="connsiteY1"/>
                    </a:cxn>
                    <a:cxn ang="0">
                      <a:pos x="connsiteX2" y="connsiteY2"/>
                    </a:cxn>
                    <a:cxn ang="0">
                      <a:pos x="connsiteX3" y="connsiteY3"/>
                    </a:cxn>
                  </a:cxnLst>
                  <a:rect l="l" t="t" r="r" b="b"/>
                  <a:pathLst>
                    <a:path w="299103" h="1090051">
                      <a:moveTo>
                        <a:pt x="0" y="0"/>
                      </a:moveTo>
                      <a:lnTo>
                        <a:pt x="13073" y="0"/>
                      </a:lnTo>
                      <a:lnTo>
                        <a:pt x="13073" y="1090051"/>
                      </a:lnTo>
                      <a:lnTo>
                        <a:pt x="299103" y="1090051"/>
                      </a:lnTo>
                    </a:path>
                  </a:pathLst>
                </a:custGeom>
                <a:noFill/>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txBody>
                <a:bodyPr spcFirstLastPara="0" vert="horz" wrap="square" lIns="267954" tIns="514249" rIns="267953" bIns="514250" numCol="1" spcCol="1270" anchor="ctr" anchorCtr="0">
                  <a:noAutofit/>
                </a:bodyPr>
                <a:lstStyle/>
                <a:p>
                  <a:pPr lvl="0" algn="ctr" defTabSz="222250">
                    <a:lnSpc>
                      <a:spcPct val="90000"/>
                    </a:lnSpc>
                    <a:spcBef>
                      <a:spcPct val="0"/>
                    </a:spcBef>
                    <a:spcAft>
                      <a:spcPct val="35000"/>
                    </a:spcAft>
                  </a:pPr>
                  <a:endParaRPr lang="zh-CN" altLang="en-US" sz="500" kern="1200"/>
                </a:p>
              </p:txBody>
            </p:sp>
            <p:sp>
              <p:nvSpPr>
                <p:cNvPr id="46" name="任意多边形 45"/>
                <p:cNvSpPr/>
                <p:nvPr/>
              </p:nvSpPr>
              <p:spPr>
                <a:xfrm flipV="1">
                  <a:off x="6884238" y="1575255"/>
                  <a:ext cx="286655" cy="1084525"/>
                </a:xfrm>
                <a:custGeom>
                  <a:avLst/>
                  <a:gdLst>
                    <a:gd name="connsiteX0" fmla="*/ 0 w 572059"/>
                    <a:gd name="connsiteY0" fmla="*/ 0 h 1090051"/>
                    <a:gd name="connsiteX1" fmla="*/ 286029 w 572059"/>
                    <a:gd name="connsiteY1" fmla="*/ 0 h 1090051"/>
                    <a:gd name="connsiteX2" fmla="*/ 286029 w 572059"/>
                    <a:gd name="connsiteY2" fmla="*/ 1090051 h 1090051"/>
                    <a:gd name="connsiteX3" fmla="*/ 572059 w 572059"/>
                    <a:gd name="connsiteY3" fmla="*/ 1090051 h 1090051"/>
                    <a:gd name="connsiteX0" fmla="*/ 0 w 299103"/>
                    <a:gd name="connsiteY0" fmla="*/ 0 h 1090051"/>
                    <a:gd name="connsiteX1" fmla="*/ 13073 w 299103"/>
                    <a:gd name="connsiteY1" fmla="*/ 0 h 1090051"/>
                    <a:gd name="connsiteX2" fmla="*/ 13073 w 299103"/>
                    <a:gd name="connsiteY2" fmla="*/ 1090051 h 1090051"/>
                    <a:gd name="connsiteX3" fmla="*/ 299103 w 299103"/>
                    <a:gd name="connsiteY3" fmla="*/ 1090051 h 1090051"/>
                  </a:gdLst>
                  <a:ahLst/>
                  <a:cxnLst>
                    <a:cxn ang="0">
                      <a:pos x="connsiteX0" y="connsiteY0"/>
                    </a:cxn>
                    <a:cxn ang="0">
                      <a:pos x="connsiteX1" y="connsiteY1"/>
                    </a:cxn>
                    <a:cxn ang="0">
                      <a:pos x="connsiteX2" y="connsiteY2"/>
                    </a:cxn>
                    <a:cxn ang="0">
                      <a:pos x="connsiteX3" y="connsiteY3"/>
                    </a:cxn>
                  </a:cxnLst>
                  <a:rect l="l" t="t" r="r" b="b"/>
                  <a:pathLst>
                    <a:path w="299103" h="1090051">
                      <a:moveTo>
                        <a:pt x="0" y="0"/>
                      </a:moveTo>
                      <a:lnTo>
                        <a:pt x="13073" y="0"/>
                      </a:lnTo>
                      <a:lnTo>
                        <a:pt x="13073" y="1090051"/>
                      </a:lnTo>
                      <a:lnTo>
                        <a:pt x="299103" y="1090051"/>
                      </a:lnTo>
                    </a:path>
                  </a:pathLst>
                </a:custGeom>
                <a:noFill/>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txBody>
                <a:bodyPr spcFirstLastPara="0" vert="horz" wrap="square" lIns="267954" tIns="514249" rIns="267953" bIns="514250" numCol="1" spcCol="1270" anchor="ctr" anchorCtr="0">
                  <a:noAutofit/>
                </a:bodyPr>
                <a:lstStyle/>
                <a:p>
                  <a:pPr lvl="0" algn="ctr" defTabSz="222250">
                    <a:lnSpc>
                      <a:spcPct val="90000"/>
                    </a:lnSpc>
                    <a:spcBef>
                      <a:spcPct val="0"/>
                    </a:spcBef>
                    <a:spcAft>
                      <a:spcPct val="35000"/>
                    </a:spcAft>
                  </a:pPr>
                  <a:endParaRPr lang="zh-CN" altLang="en-US" sz="500" kern="1200"/>
                </a:p>
              </p:txBody>
            </p:sp>
          </p:grpSp>
          <p:sp>
            <p:nvSpPr>
              <p:cNvPr id="27" name="文本框 26"/>
              <p:cNvSpPr txBox="1"/>
              <p:nvPr/>
            </p:nvSpPr>
            <p:spPr>
              <a:xfrm>
                <a:off x="6461799" y="3367594"/>
                <a:ext cx="492443" cy="1631216"/>
              </a:xfrm>
              <a:prstGeom prst="rect">
                <a:avLst/>
              </a:prstGeom>
              <a:noFill/>
            </p:spPr>
            <p:txBody>
              <a:bodyPr vert="eaVert"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提供专享特权</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333893" y="2987733"/>
                <a:ext cx="492443" cy="2400657"/>
              </a:xfrm>
              <a:prstGeom prst="rect">
                <a:avLst/>
              </a:prstGeom>
              <a:noFill/>
            </p:spPr>
            <p:txBody>
              <a:bodyPr vert="eaVert"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鼓励发布口碑的行为</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185039" y="2999880"/>
                <a:ext cx="492443" cy="2400657"/>
              </a:xfrm>
              <a:prstGeom prst="rect">
                <a:avLst/>
              </a:prstGeom>
              <a:noFill/>
            </p:spPr>
            <p:txBody>
              <a:bodyPr vert="eaVert"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与众不同的产品体验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032625" y="3256361"/>
                <a:ext cx="492443" cy="1887696"/>
              </a:xfrm>
              <a:prstGeom prst="rect">
                <a:avLst/>
              </a:prstGeom>
              <a:noFill/>
            </p:spPr>
            <p:txBody>
              <a:bodyPr vert="eaVert" wrap="non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产品独特的概念</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9878209" y="3384601"/>
                <a:ext cx="492443" cy="1631216"/>
              </a:xfrm>
              <a:prstGeom prst="rect">
                <a:avLst/>
              </a:prstGeom>
              <a:noFill/>
            </p:spPr>
            <p:txBody>
              <a:bodyPr vert="eaVert"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产品</a:t>
                </a:r>
                <a:r>
                  <a:rPr lang="zh-CN" altLang="en-US" sz="2000" b="1" dirty="0" smtClean="0">
                    <a:solidFill>
                      <a:schemeClr val="bg1"/>
                    </a:solidFill>
                    <a:latin typeface="微软雅黑" panose="020B0503020204020204" pitchFamily="34" charset="-122"/>
                    <a:ea typeface="微软雅黑" panose="020B0503020204020204" pitchFamily="34" charset="-122"/>
                  </a:rPr>
                  <a:t>质量过硬</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2" name="文本框 1"/>
            <p:cNvSpPr txBox="1"/>
            <p:nvPr/>
          </p:nvSpPr>
          <p:spPr>
            <a:xfrm>
              <a:off x="6524522" y="2239711"/>
              <a:ext cx="553998" cy="2862322"/>
            </a:xfrm>
            <a:prstGeom prst="rect">
              <a:avLst/>
            </a:prstGeom>
            <a:noFill/>
          </p:spPr>
          <p:txBody>
            <a:bodyPr vert="eaVert"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口碑营销的五大要素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7171139" y="3665729"/>
              <a:ext cx="748912" cy="0"/>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30334238"/>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 y="1109608"/>
            <a:ext cx="12192000" cy="5748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930865" y="173934"/>
            <a:ext cx="6883616"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6</a:t>
            </a:r>
            <a:r>
              <a:rPr lang="zh-CN" altLang="en-US"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rgbClr val="ED7D31"/>
                </a:solidFill>
                <a:latin typeface="华康俪金黑W8" panose="020B0809000000000000" pitchFamily="49" charset="-122"/>
                <a:ea typeface="华康俪金黑W8" panose="020B0809000000000000" pitchFamily="49" charset="-122"/>
              </a:rPr>
              <a:t>口碑法则</a:t>
            </a:r>
            <a:r>
              <a:rPr lang="en-US" altLang="zh-CN" sz="3600" dirty="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培养品牌布道者</a:t>
            </a:r>
          </a:p>
        </p:txBody>
      </p:sp>
      <p:sp>
        <p:nvSpPr>
          <p:cNvPr id="8" name="文本框 7"/>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
        <p:nvSpPr>
          <p:cNvPr id="11" name="文本框 10"/>
          <p:cNvSpPr txBox="1"/>
          <p:nvPr/>
        </p:nvSpPr>
        <p:spPr>
          <a:xfrm>
            <a:off x="4567377" y="1692320"/>
            <a:ext cx="3057247" cy="584775"/>
          </a:xfrm>
          <a:prstGeom prst="rect">
            <a:avLst/>
          </a:prstGeom>
          <a:noFill/>
        </p:spPr>
        <p:txBody>
          <a:bodyPr wrap="none" rtlCol="0">
            <a:spAutoFit/>
          </a:bodyPr>
          <a:lstStyle/>
          <a:p>
            <a:r>
              <a:rPr lang="zh-CN" altLang="en-US" sz="3200" dirty="0" smtClean="0">
                <a:solidFill>
                  <a:srgbClr val="ED7D31"/>
                </a:solidFill>
                <a:latin typeface="华康俪金黑W8" panose="020B0809000000000000" pitchFamily="49" charset="-122"/>
                <a:ea typeface="华康俪金黑W8" panose="020B0809000000000000" pitchFamily="49" charset="-122"/>
              </a:rPr>
              <a:t>口碑就是人民币</a:t>
            </a:r>
            <a:endParaRPr lang="zh-CN" altLang="en-US" sz="3200" dirty="0">
              <a:solidFill>
                <a:srgbClr val="ED7D31"/>
              </a:solidFill>
              <a:latin typeface="华康俪金黑W8" panose="020B0809000000000000" pitchFamily="49" charset="-122"/>
              <a:ea typeface="华康俪金黑W8" panose="020B0809000000000000" pitchFamily="49" charset="-122"/>
            </a:endParaRPr>
          </a:p>
        </p:txBody>
      </p:sp>
      <p:grpSp>
        <p:nvGrpSpPr>
          <p:cNvPr id="19" name="组合 18"/>
          <p:cNvGrpSpPr/>
          <p:nvPr/>
        </p:nvGrpSpPr>
        <p:grpSpPr>
          <a:xfrm>
            <a:off x="1235075" y="1547678"/>
            <a:ext cx="429952" cy="4872251"/>
            <a:chOff x="1235075" y="1547678"/>
            <a:chExt cx="429952" cy="4872251"/>
          </a:xfrm>
        </p:grpSpPr>
        <p:cxnSp>
          <p:nvCxnSpPr>
            <p:cNvPr id="14" name="直接连接符 13"/>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rot="10800000">
            <a:off x="10526971" y="1547678"/>
            <a:ext cx="429952" cy="4872251"/>
            <a:chOff x="1235075" y="1547678"/>
            <a:chExt cx="429952" cy="4872251"/>
          </a:xfrm>
        </p:grpSpPr>
        <p:cxnSp>
          <p:nvCxnSpPr>
            <p:cNvPr id="21" name="直接连接符 20"/>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nvSpPr>
        <p:spPr>
          <a:xfrm>
            <a:off x="2166344" y="2486691"/>
            <a:ext cx="7859313" cy="1938992"/>
          </a:xfrm>
          <a:prstGeom prst="rect">
            <a:avLst/>
          </a:prstGeom>
          <a:noFill/>
        </p:spPr>
        <p:txBody>
          <a:bodyPr wrap="square" rtlCol="0">
            <a:spAutoFit/>
          </a:bodyPr>
          <a:lstStyle/>
          <a:p>
            <a:pPr indent="457200">
              <a:lnSpc>
                <a:spcPct val="150000"/>
              </a:lnSpc>
            </a:pPr>
            <a:r>
              <a:rPr lang="zh-CN" altLang="en-US" sz="2000" dirty="0" smtClean="0">
                <a:latin typeface="微软雅黑" panose="020B0503020204020204" pitchFamily="34" charset="-122"/>
                <a:ea typeface="微软雅黑" panose="020B0503020204020204" pitchFamily="34" charset="-122"/>
              </a:rPr>
              <a:t>口碑营销，究其手段，都是通过对人心理的拿捏，策划有效的事件营销，让老百姓主动传播其正面信息，树立品牌，加强个人品牌的大众认知，以达到营销的目的。这就是微营销的最后一步，也是新一轮微营销的起点。</a:t>
            </a:r>
            <a:endParaRPr lang="en-US" altLang="zh-CN" sz="2000" dirty="0" smtClean="0">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899313" y="4603104"/>
            <a:ext cx="8393373" cy="0"/>
          </a:xfrm>
          <a:prstGeom prst="line">
            <a:avLst/>
          </a:prstGeom>
          <a:ln w="12700">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33516" y="4715026"/>
            <a:ext cx="7554816" cy="1354600"/>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2100427" y="4715025"/>
            <a:ext cx="6756068" cy="1338828"/>
          </a:xfrm>
          <a:prstGeom prst="rect">
            <a:avLst/>
          </a:prstGeom>
          <a:noFill/>
        </p:spPr>
        <p:txBody>
          <a:bodyPr wrap="square" rtlCol="0">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博友的疯狂转达，意见领袖的良心推荐，让网名无时无刻不暴露在</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泰囧</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的口碑宣传之下。用过方知其妙的口碑，终成为</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泰囧</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的制胜利器。</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26261" y="4489017"/>
            <a:ext cx="2901644" cy="1930912"/>
          </a:xfrm>
          <a:prstGeom prst="rect">
            <a:avLst/>
          </a:prstGeom>
        </p:spPr>
      </p:pic>
    </p:spTree>
    <p:extLst>
      <p:ext uri="{BB962C8B-B14F-4D97-AF65-F5344CB8AC3E}">
        <p14:creationId xmlns:p14="http://schemas.microsoft.com/office/powerpoint/2010/main" val="2494878782"/>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7907186">
            <a:off x="7427409" y="4440562"/>
            <a:ext cx="822190" cy="83275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联系 1"/>
          <p:cNvSpPr/>
          <p:nvPr/>
        </p:nvSpPr>
        <p:spPr>
          <a:xfrm>
            <a:off x="3973773" y="1197590"/>
            <a:ext cx="4244453" cy="4244453"/>
          </a:xfrm>
          <a:prstGeom prst="flowChartConnector">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 name="文本框 3"/>
          <p:cNvSpPr txBox="1"/>
          <p:nvPr/>
        </p:nvSpPr>
        <p:spPr>
          <a:xfrm>
            <a:off x="4575469" y="2431620"/>
            <a:ext cx="3092513" cy="1107996"/>
          </a:xfrm>
          <a:prstGeom prst="rect">
            <a:avLst/>
          </a:prstGeom>
          <a:noFill/>
        </p:spPr>
        <p:txBody>
          <a:bodyPr wrap="none" rtlCol="0">
            <a:spAutoFit/>
          </a:bodyPr>
          <a:lstStyle/>
          <a:p>
            <a:r>
              <a:rPr lang="en-US" altLang="zh-CN" sz="6600" dirty="0" smtClean="0">
                <a:solidFill>
                  <a:srgbClr val="ED7D31"/>
                </a:solidFill>
                <a:latin typeface="方正大黑简体" panose="02010601030101010101" pitchFamily="2" charset="-122"/>
                <a:ea typeface="方正大黑简体" panose="02010601030101010101" pitchFamily="2" charset="-122"/>
              </a:rPr>
              <a:t>PART</a:t>
            </a:r>
            <a:r>
              <a:rPr lang="en-US" altLang="zh-CN" sz="6600" dirty="0" smtClean="0">
                <a:solidFill>
                  <a:srgbClr val="C49D30"/>
                </a:solidFill>
                <a:latin typeface="方正大黑简体" panose="02010601030101010101" pitchFamily="2" charset="-122"/>
                <a:ea typeface="方正大黑简体" panose="02010601030101010101" pitchFamily="2" charset="-122"/>
              </a:rPr>
              <a:t> </a:t>
            </a:r>
            <a:r>
              <a:rPr lang="en-US" altLang="zh-CN" sz="6600" dirty="0" smtClean="0">
                <a:latin typeface="方正大黑简体" panose="02010601030101010101" pitchFamily="2" charset="-122"/>
                <a:ea typeface="方正大黑简体" panose="02010601030101010101" pitchFamily="2" charset="-122"/>
              </a:rPr>
              <a:t>3</a:t>
            </a:r>
            <a:endParaRPr lang="zh-CN" altLang="en-US" sz="6600" dirty="0">
              <a:latin typeface="方正大黑简体" panose="02010601030101010101" pitchFamily="2" charset="-122"/>
              <a:ea typeface="方正大黑简体" panose="02010601030101010101" pitchFamily="2" charset="-122"/>
            </a:endParaRPr>
          </a:p>
        </p:txBody>
      </p:sp>
      <p:cxnSp>
        <p:nvCxnSpPr>
          <p:cNvPr id="6" name="直接连接符 5"/>
          <p:cNvCxnSpPr/>
          <p:nvPr/>
        </p:nvCxnSpPr>
        <p:spPr>
          <a:xfrm>
            <a:off x="4701020" y="3429000"/>
            <a:ext cx="2841415"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5234225" y="3475166"/>
            <a:ext cx="1723550" cy="1015663"/>
          </a:xfrm>
          <a:prstGeom prst="rect">
            <a:avLst/>
          </a:prstGeom>
          <a:noFill/>
        </p:spPr>
        <p:txBody>
          <a:bodyPr wrap="none" rtlCol="0">
            <a:spAutoFit/>
          </a:bodyPr>
          <a:lstStyle/>
          <a:p>
            <a:pPr algn="ctr"/>
            <a:r>
              <a:rPr lang="zh-CN" altLang="en-US" sz="6000" dirty="0">
                <a:solidFill>
                  <a:srgbClr val="ED7D31"/>
                </a:solidFill>
                <a:latin typeface="方正大黑简体" panose="02010601030101010101" pitchFamily="2" charset="-122"/>
                <a:ea typeface="方正大黑简体" panose="02010601030101010101" pitchFamily="2" charset="-122"/>
              </a:rPr>
              <a:t>结语</a:t>
            </a:r>
            <a:endParaRPr lang="en-US" altLang="zh-CN" sz="6000" dirty="0" smtClean="0">
              <a:solidFill>
                <a:srgbClr val="ED7D31"/>
              </a:solidFill>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1851369409"/>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3429000"/>
            <a:ext cx="12192000"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0"/>
            <a:ext cx="12192000" cy="3429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2772013" y="1114336"/>
            <a:ext cx="6647975" cy="1200329"/>
          </a:xfrm>
          <a:prstGeom prst="rect">
            <a:avLst/>
          </a:prstGeom>
          <a:noFill/>
        </p:spPr>
        <p:txBody>
          <a:bodyPr wrap="none" rtlCol="0">
            <a:spAutoFit/>
          </a:bodyPr>
          <a:lstStyle/>
          <a:p>
            <a:pPr algn="r"/>
            <a:r>
              <a:rPr lang="zh-CN" altLang="en-US" sz="7200" dirty="0" smtClean="0">
                <a:solidFill>
                  <a:schemeClr val="bg1"/>
                </a:solidFill>
                <a:latin typeface="方正大黑简体" panose="02010601030101010101" pitchFamily="2" charset="-122"/>
                <a:ea typeface="方正大黑简体" panose="02010601030101010101" pitchFamily="2" charset="-122"/>
              </a:rPr>
              <a:t>什么是微营销？</a:t>
            </a:r>
            <a:endParaRPr lang="en-US" altLang="zh-CN" sz="7200" dirty="0">
              <a:solidFill>
                <a:schemeClr val="bg1"/>
              </a:solidFill>
              <a:latin typeface="方正大黑简体" panose="02010601030101010101" pitchFamily="2" charset="-122"/>
              <a:ea typeface="方正大黑简体" panose="02010601030101010101" pitchFamily="2" charset="-122"/>
            </a:endParaRPr>
          </a:p>
        </p:txBody>
      </p:sp>
      <p:sp>
        <p:nvSpPr>
          <p:cNvPr id="2" name="文本框 1"/>
          <p:cNvSpPr txBox="1"/>
          <p:nvPr/>
        </p:nvSpPr>
        <p:spPr>
          <a:xfrm>
            <a:off x="2884226" y="4943252"/>
            <a:ext cx="6423547" cy="1200329"/>
          </a:xfrm>
          <a:prstGeom prst="rect">
            <a:avLst/>
          </a:prstGeom>
          <a:noFill/>
        </p:spPr>
        <p:txBody>
          <a:bodyPr wrap="square" rtlCol="0">
            <a:spAutoFit/>
          </a:bodyPr>
          <a:lstStyle/>
          <a:p>
            <a:pPr algn="ctr"/>
            <a:r>
              <a:rPr lang="zh-CN" altLang="en-US" sz="2400" dirty="0" smtClean="0">
                <a:solidFill>
                  <a:schemeClr val="tx1">
                    <a:lumMod val="85000"/>
                    <a:lumOff val="15000"/>
                  </a:schemeClr>
                </a:solidFill>
                <a:latin typeface="微软雅黑" panose="020B0503020204020204" pitchFamily="34" charset="-122"/>
                <a:ea typeface="微软雅黑" panose="020B0503020204020204" pitchFamily="34" charset="-122"/>
              </a:rPr>
              <a:t>以新媒体为传播平台，通过“虚拟”与“现实”的互动，建立一个从研发、设计、渠道到市场、品牌传播、客户关系等多方面的营销模式。</a:t>
            </a:r>
            <a:endPar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4792638" y="3811509"/>
            <a:ext cx="2606723" cy="969038"/>
            <a:chOff x="4792638" y="3863726"/>
            <a:chExt cx="2606723" cy="969038"/>
          </a:xfrm>
          <a:effectLst>
            <a:outerShdw blurRad="63500" sx="102000" sy="102000" algn="ctr" rotWithShape="0">
              <a:prstClr val="black">
                <a:alpha val="40000"/>
              </a:prstClr>
            </a:outerShdw>
          </a:effectLst>
        </p:grpSpPr>
        <p:sp>
          <p:nvSpPr>
            <p:cNvPr id="4" name="圆角矩形 3"/>
            <p:cNvSpPr/>
            <p:nvPr/>
          </p:nvSpPr>
          <p:spPr>
            <a:xfrm>
              <a:off x="4792638" y="3909434"/>
              <a:ext cx="2606723" cy="923330"/>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964921" y="3863726"/>
              <a:ext cx="2262158" cy="923330"/>
            </a:xfrm>
            <a:prstGeom prst="rect">
              <a:avLst/>
            </a:prstGeom>
            <a:noFill/>
          </p:spPr>
          <p:txBody>
            <a:bodyPr wrap="none" rtlCol="0">
              <a:spAutoFit/>
            </a:bodyPr>
            <a:lstStyle/>
            <a:p>
              <a:r>
                <a:rPr lang="zh-CN" altLang="en-US" sz="5400" dirty="0">
                  <a:solidFill>
                    <a:schemeClr val="bg1"/>
                  </a:solidFill>
                  <a:latin typeface="华康俪金黑W8" panose="020B0809000000000000" pitchFamily="49" charset="-122"/>
                  <a:ea typeface="华康俪金黑W8" panose="020B0809000000000000" pitchFamily="49" charset="-122"/>
                </a:rPr>
                <a:t>微营销</a:t>
              </a:r>
            </a:p>
          </p:txBody>
        </p:sp>
      </p:grpSp>
      <p:sp>
        <p:nvSpPr>
          <p:cNvPr id="3" name="文本框 2"/>
          <p:cNvSpPr txBox="1"/>
          <p:nvPr/>
        </p:nvSpPr>
        <p:spPr>
          <a:xfrm>
            <a:off x="8389398" y="337351"/>
            <a:ext cx="2894120" cy="369332"/>
          </a:xfrm>
          <a:prstGeom prst="rect">
            <a:avLst/>
          </a:prstGeom>
          <a:noFill/>
        </p:spPr>
        <p:txBody>
          <a:bodyPr wrap="square" rtlCol="0">
            <a:spAutoFit/>
          </a:bodyPr>
          <a:lstStyle/>
          <a:p>
            <a:r>
              <a:rPr lang="en-US" altLang="zh-CN" dirty="0"/>
              <a:t>https://www.ypppt.com/</a:t>
            </a:r>
            <a:endParaRPr lang="zh-CN" altLang="en-US" dirty="0"/>
          </a:p>
        </p:txBody>
      </p:sp>
    </p:spTree>
    <p:extLst>
      <p:ext uri="{BB962C8B-B14F-4D97-AF65-F5344CB8AC3E}">
        <p14:creationId xmlns:p14="http://schemas.microsoft.com/office/powerpoint/2010/main" val="2321081951"/>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22119" y="2065422"/>
            <a:ext cx="9147762" cy="3453253"/>
          </a:xfrm>
          <a:prstGeom prst="rect">
            <a:avLst/>
          </a:prstGeom>
          <a:noFill/>
        </p:spPr>
        <p:txBody>
          <a:bodyPr wrap="square" rtlCol="0">
            <a:spAutoFit/>
          </a:bodyPr>
          <a:lstStyle/>
          <a:p>
            <a:pPr indent="457200">
              <a:lnSpc>
                <a:spcPct val="130000"/>
              </a:lnSpc>
            </a:pPr>
            <a:r>
              <a:rPr lang="zh-CN" altLang="en-US" sz="2800" dirty="0" smtClean="0">
                <a:solidFill>
                  <a:schemeClr val="bg1"/>
                </a:solidFill>
                <a:latin typeface="微软雅黑" panose="020B0503020204020204" pitchFamily="34" charset="-122"/>
                <a:ea typeface="微软雅黑" panose="020B0503020204020204" pitchFamily="34" charset="-122"/>
              </a:rPr>
              <a:t>对于一个热爱新媒体与社会化营销的我来说，这本书很符合我的口味，其中案例详实、简单易懂，我把这本书推荐给所有热爱新媒体、热爱社会化营销的朋友。</a:t>
            </a:r>
            <a:endParaRPr lang="en-US" altLang="zh-CN" sz="2800" dirty="0" smtClean="0">
              <a:solidFill>
                <a:schemeClr val="bg1"/>
              </a:solidFill>
              <a:latin typeface="微软雅黑" panose="020B0503020204020204" pitchFamily="34" charset="-122"/>
              <a:ea typeface="微软雅黑" panose="020B0503020204020204" pitchFamily="34" charset="-122"/>
            </a:endParaRPr>
          </a:p>
          <a:p>
            <a:pPr indent="457200">
              <a:lnSpc>
                <a:spcPct val="130000"/>
              </a:lnSpc>
            </a:pPr>
            <a:r>
              <a:rPr lang="zh-CN" altLang="en-US" sz="2800" dirty="0" smtClean="0">
                <a:solidFill>
                  <a:schemeClr val="bg1"/>
                </a:solidFill>
                <a:latin typeface="微软雅黑" panose="020B0503020204020204" pitchFamily="34" charset="-122"/>
                <a:ea typeface="微软雅黑" panose="020B0503020204020204" pitchFamily="34" charset="-122"/>
              </a:rPr>
              <a:t>这个</a:t>
            </a:r>
            <a:r>
              <a:rPr lang="en-US" altLang="zh-CN" sz="2800" dirty="0" smtClean="0">
                <a:solidFill>
                  <a:schemeClr val="bg1"/>
                </a:solidFill>
                <a:latin typeface="微软雅黑" panose="020B0503020204020204" pitchFamily="34" charset="-122"/>
                <a:ea typeface="微软雅黑" panose="020B0503020204020204" pitchFamily="34" charset="-122"/>
              </a:rPr>
              <a:t>PPT</a:t>
            </a:r>
            <a:r>
              <a:rPr lang="zh-CN" altLang="en-US" sz="2800" dirty="0" smtClean="0">
                <a:solidFill>
                  <a:schemeClr val="bg1"/>
                </a:solidFill>
                <a:latin typeface="微软雅黑" panose="020B0503020204020204" pitchFamily="34" charset="-122"/>
                <a:ea typeface="微软雅黑" panose="020B0503020204020204" pitchFamily="34" charset="-122"/>
              </a:rPr>
              <a:t>只是展示了这本书里的一部分，还有很多很精彩的部分没有展示给大家，希望你们能去书中找到。</a:t>
            </a:r>
            <a:endParaRPr lang="en-US" altLang="zh-CN" sz="2800" dirty="0" smtClean="0">
              <a:solidFill>
                <a:schemeClr val="bg1"/>
              </a:solidFill>
              <a:latin typeface="微软雅黑" panose="020B0503020204020204" pitchFamily="34" charset="-122"/>
              <a:ea typeface="微软雅黑" panose="020B0503020204020204" pitchFamily="34" charset="-122"/>
            </a:endParaRPr>
          </a:p>
          <a:p>
            <a:pPr indent="457200">
              <a:lnSpc>
                <a:spcPct val="130000"/>
              </a:lnSpc>
            </a:pPr>
            <a:r>
              <a:rPr lang="zh-CN" altLang="en-US" sz="2800" dirty="0" smtClean="0">
                <a:solidFill>
                  <a:schemeClr val="bg1"/>
                </a:solidFill>
                <a:latin typeface="微软雅黑" panose="020B0503020204020204" pitchFamily="34" charset="-122"/>
                <a:ea typeface="微软雅黑" panose="020B0503020204020204" pitchFamily="34" charset="-122"/>
              </a:rPr>
              <a:t>最后感谢这本书的作者写这么好的一本书给我们。</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891938" y="518616"/>
            <a:ext cx="4408125" cy="769441"/>
            <a:chOff x="674572" y="641445"/>
            <a:chExt cx="4408125" cy="769441"/>
          </a:xfrm>
        </p:grpSpPr>
        <p:sp>
          <p:nvSpPr>
            <p:cNvPr id="3" name="文本框 2"/>
            <p:cNvSpPr txBox="1"/>
            <p:nvPr/>
          </p:nvSpPr>
          <p:spPr>
            <a:xfrm>
              <a:off x="1512489" y="641445"/>
              <a:ext cx="3570208" cy="769441"/>
            </a:xfrm>
            <a:prstGeom prst="rect">
              <a:avLst/>
            </a:prstGeom>
            <a:noFill/>
          </p:spPr>
          <p:txBody>
            <a:bodyPr wrap="none" rtlCol="0">
              <a:spAutoFit/>
            </a:bodyPr>
            <a:lstStyle/>
            <a:p>
              <a:r>
                <a:rPr lang="zh-CN" altLang="en-US" sz="4400" dirty="0" smtClean="0">
                  <a:solidFill>
                    <a:srgbClr val="ED7D31"/>
                  </a:solidFill>
                  <a:effectLst>
                    <a:outerShdw blurRad="38100" dist="38100" dir="2700000" algn="tl">
                      <a:srgbClr val="000000">
                        <a:alpha val="43137"/>
                      </a:srgbClr>
                    </a:outerShdw>
                  </a:effectLst>
                  <a:latin typeface="华康俪金黑W8" panose="020B0809000000000000" pitchFamily="49" charset="-122"/>
                  <a:ea typeface="华康俪金黑W8" panose="020B0809000000000000" pitchFamily="49" charset="-122"/>
                </a:rPr>
                <a:t>小初读后小感</a:t>
              </a:r>
              <a:endParaRPr lang="zh-CN" altLang="en-US" sz="4400" dirty="0">
                <a:solidFill>
                  <a:srgbClr val="ED7D31"/>
                </a:solidFill>
                <a:effectLst>
                  <a:outerShdw blurRad="38100" dist="38100" dir="2700000" algn="tl">
                    <a:srgbClr val="000000">
                      <a:alpha val="43137"/>
                    </a:srgbClr>
                  </a:outerShdw>
                </a:effectLst>
                <a:latin typeface="华康俪金黑W8" panose="020B0809000000000000" pitchFamily="49" charset="-122"/>
                <a:ea typeface="华康俪金黑W8" panose="020B0809000000000000" pitchFamily="49" charset="-122"/>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4572" y="753904"/>
              <a:ext cx="656982" cy="656982"/>
            </a:xfrm>
            <a:prstGeom prst="flowChartConnector">
              <a:avLst/>
            </a:prstGeom>
            <a:effectLst>
              <a:outerShdw blurRad="63500" sx="102000" sy="102000" algn="ctr" rotWithShape="0">
                <a:prstClr val="black">
                  <a:alpha val="40000"/>
                </a:prstClr>
              </a:outerShdw>
            </a:effectLst>
          </p:spPr>
        </p:pic>
      </p:grpSp>
      <p:grpSp>
        <p:nvGrpSpPr>
          <p:cNvPr id="7" name="组合 6"/>
          <p:cNvGrpSpPr/>
          <p:nvPr/>
        </p:nvGrpSpPr>
        <p:grpSpPr>
          <a:xfrm>
            <a:off x="1235075" y="1693033"/>
            <a:ext cx="429952" cy="4198029"/>
            <a:chOff x="1235075" y="1547678"/>
            <a:chExt cx="429952" cy="4872251"/>
          </a:xfrm>
        </p:grpSpPr>
        <p:cxnSp>
          <p:nvCxnSpPr>
            <p:cNvPr id="8" name="直接连接符 7"/>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rot="10800000">
            <a:off x="10526973" y="1693033"/>
            <a:ext cx="429952" cy="4198029"/>
            <a:chOff x="1235075" y="1547678"/>
            <a:chExt cx="429952" cy="4872251"/>
          </a:xfrm>
        </p:grpSpPr>
        <p:cxnSp>
          <p:nvCxnSpPr>
            <p:cNvPr id="16" name="直接连接符 15"/>
            <p:cNvCxnSpPr/>
            <p:nvPr/>
          </p:nvCxnSpPr>
          <p:spPr>
            <a:xfrm>
              <a:off x="1235075" y="1547678"/>
              <a:ext cx="0" cy="4872251"/>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235075" y="1555845"/>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235075" y="6419929"/>
              <a:ext cx="429952"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05484867"/>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直角三角形 17"/>
          <p:cNvSpPr/>
          <p:nvPr/>
        </p:nvSpPr>
        <p:spPr>
          <a:xfrm rot="10800000" flipV="1">
            <a:off x="4563752" y="5706156"/>
            <a:ext cx="966770" cy="199641"/>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flipV="1">
            <a:off x="6813413" y="5542372"/>
            <a:ext cx="616079" cy="16378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梯形 14"/>
          <p:cNvSpPr/>
          <p:nvPr/>
        </p:nvSpPr>
        <p:spPr>
          <a:xfrm flipV="1">
            <a:off x="5052657" y="4357960"/>
            <a:ext cx="2075539" cy="3179928"/>
          </a:xfrm>
          <a:prstGeom prst="trapezoi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850752" y="5064700"/>
            <a:ext cx="2578741" cy="477672"/>
          </a:xfrm>
          <a:prstGeom prst="rect">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563753" y="5905797"/>
            <a:ext cx="3061143" cy="477672"/>
          </a:xfrm>
          <a:prstGeom prst="rect">
            <a:avLst/>
          </a:prstGeom>
          <a:solidFill>
            <a:srgbClr val="ED7D3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945947" y="4357960"/>
            <a:ext cx="2300105" cy="49491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流程图: 联系 2"/>
          <p:cNvSpPr/>
          <p:nvPr/>
        </p:nvSpPr>
        <p:spPr>
          <a:xfrm>
            <a:off x="3992090" y="497227"/>
            <a:ext cx="4296064" cy="4296064"/>
          </a:xfrm>
          <a:prstGeom prst="flowChartConnector">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4293347" y="1837163"/>
            <a:ext cx="3722494" cy="1690911"/>
            <a:chOff x="4216482" y="1037967"/>
            <a:chExt cx="3757250" cy="1690911"/>
          </a:xfrm>
        </p:grpSpPr>
        <p:sp>
          <p:nvSpPr>
            <p:cNvPr id="8" name="文本框 7"/>
            <p:cNvSpPr txBox="1"/>
            <p:nvPr/>
          </p:nvSpPr>
          <p:spPr>
            <a:xfrm>
              <a:off x="4216482" y="1037967"/>
              <a:ext cx="3757250" cy="1107996"/>
            </a:xfrm>
            <a:prstGeom prst="rect">
              <a:avLst/>
            </a:prstGeom>
            <a:noFill/>
          </p:spPr>
          <p:txBody>
            <a:bodyPr wrap="none" rtlCol="0">
              <a:spAutoFit/>
            </a:bodyPr>
            <a:lstStyle/>
            <a:p>
              <a:r>
                <a:rPr lang="en-US" altLang="zh-CN" sz="6600" b="1" dirty="0" smtClean="0">
                  <a:solidFill>
                    <a:srgbClr val="ED7D31"/>
                  </a:solidFill>
                  <a:latin typeface="方正大黑简体" panose="02010601030101010101" pitchFamily="2" charset="-122"/>
                  <a:ea typeface="方正大黑简体" panose="02010601030101010101" pitchFamily="2" charset="-122"/>
                </a:rPr>
                <a:t>THANKS</a:t>
              </a:r>
              <a:endParaRPr lang="zh-CN" altLang="en-US" sz="6600" b="1" dirty="0">
                <a:solidFill>
                  <a:srgbClr val="ED7D31"/>
                </a:solidFill>
                <a:latin typeface="方正大黑简体" panose="02010601030101010101" pitchFamily="2" charset="-122"/>
                <a:ea typeface="方正大黑简体" panose="02010601030101010101" pitchFamily="2" charset="-122"/>
              </a:endParaRPr>
            </a:p>
          </p:txBody>
        </p:sp>
        <p:cxnSp>
          <p:nvCxnSpPr>
            <p:cNvPr id="6" name="直接连接符 5"/>
            <p:cNvCxnSpPr/>
            <p:nvPr/>
          </p:nvCxnSpPr>
          <p:spPr>
            <a:xfrm>
              <a:off x="4534928" y="2139088"/>
              <a:ext cx="3120360"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390858" y="2205658"/>
              <a:ext cx="3448218" cy="523220"/>
            </a:xfrm>
            <a:prstGeom prst="rect">
              <a:avLst/>
            </a:prstGeom>
            <a:noFill/>
            <a:effectLst>
              <a:outerShdw blurRad="63500" sx="102000" sy="102000" algn="ctr" rotWithShape="0">
                <a:prstClr val="black">
                  <a:alpha val="40000"/>
                </a:prstClr>
              </a:outerShdw>
            </a:effectLst>
          </p:spPr>
          <p:txBody>
            <a:bodyPr wrap="none" rtlCol="0">
              <a:spAutoFit/>
            </a:bodyPr>
            <a:lstStyle/>
            <a:p>
              <a:r>
                <a:rPr lang="zh-CN" altLang="en-US" sz="2800" dirty="0" smtClean="0">
                  <a:solidFill>
                    <a:srgbClr val="ED7D31"/>
                  </a:solidFill>
                  <a:latin typeface="方正大黑简体" panose="02010601030101010101" pitchFamily="2" charset="-122"/>
                  <a:ea typeface="方正大黑简体" panose="02010601030101010101" pitchFamily="2" charset="-122"/>
                </a:rPr>
                <a:t>送给热爱新媒体的你</a:t>
              </a:r>
              <a:endParaRPr lang="zh-CN" altLang="en-US" sz="2800" dirty="0">
                <a:solidFill>
                  <a:srgbClr val="ED7D31"/>
                </a:solidFill>
                <a:latin typeface="方正大黑简体" panose="02010601030101010101" pitchFamily="2" charset="-122"/>
                <a:ea typeface="方正大黑简体" panose="02010601030101010101" pitchFamily="2" charset="-122"/>
              </a:endParaRPr>
            </a:p>
          </p:txBody>
        </p:sp>
      </p:grpSp>
      <p:sp>
        <p:nvSpPr>
          <p:cNvPr id="7" name="文本框 6"/>
          <p:cNvSpPr txBox="1"/>
          <p:nvPr/>
        </p:nvSpPr>
        <p:spPr>
          <a:xfrm>
            <a:off x="4850752" y="5944578"/>
            <a:ext cx="2568332" cy="400110"/>
          </a:xfrm>
          <a:prstGeom prst="rect">
            <a:avLst/>
          </a:prstGeom>
          <a:noFill/>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作者：孙庆磊 曲秋晨</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167786" y="5096670"/>
            <a:ext cx="1973617"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PPT</a:t>
            </a:r>
            <a:r>
              <a:rPr lang="zh-CN" altLang="en-US" sz="2000" dirty="0" smtClean="0">
                <a:solidFill>
                  <a:schemeClr val="bg1"/>
                </a:solidFill>
                <a:latin typeface="微软雅黑" panose="020B0503020204020204" pitchFamily="34" charset="-122"/>
                <a:ea typeface="微软雅黑" panose="020B0503020204020204" pitchFamily="34" charset="-122"/>
              </a:rPr>
              <a:t>：初梦想</a:t>
            </a:r>
            <a:r>
              <a:rPr lang="en-US" altLang="zh-CN" sz="2000" dirty="0" smtClean="0">
                <a:solidFill>
                  <a:schemeClr val="bg1"/>
                </a:solidFill>
                <a:latin typeface="微软雅黑" panose="020B0503020204020204" pitchFamily="34" charset="-122"/>
                <a:ea typeface="微软雅黑" panose="020B0503020204020204" pitchFamily="34" charset="-122"/>
              </a:rPr>
              <a:t>24</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10099187" y="6176239"/>
            <a:ext cx="1990778" cy="584775"/>
            <a:chOff x="10070158" y="106417"/>
            <a:chExt cx="1990778" cy="584775"/>
          </a:xfrm>
        </p:grpSpPr>
        <p:sp>
          <p:nvSpPr>
            <p:cNvPr id="2" name="文本框 1"/>
            <p:cNvSpPr txBox="1"/>
            <p:nvPr/>
          </p:nvSpPr>
          <p:spPr>
            <a:xfrm>
              <a:off x="10590662" y="106417"/>
              <a:ext cx="1470274" cy="584775"/>
            </a:xfrm>
            <a:prstGeom prst="rect">
              <a:avLst/>
            </a:prstGeom>
            <a:noFill/>
          </p:spPr>
          <p:txBody>
            <a:bodyPr wrap="none" rtlCol="0">
              <a:spAutoFit/>
            </a:bodyPr>
            <a:lstStyle/>
            <a:p>
              <a:r>
                <a:rPr lang="zh-CN" altLang="en-US" sz="1600" dirty="0" smtClean="0">
                  <a:solidFill>
                    <a:schemeClr val="bg1"/>
                  </a:solidFill>
                  <a:latin typeface="造字工房尚黑 G0v1 常规体" pitchFamily="50" charset="-122"/>
                  <a:ea typeface="造字工房尚黑 G0v1 常规体" pitchFamily="50" charset="-122"/>
                </a:rPr>
                <a:t>初梦想</a:t>
              </a:r>
              <a:r>
                <a:rPr lang="en-US" altLang="zh-CN" sz="1600" dirty="0" smtClean="0">
                  <a:solidFill>
                    <a:schemeClr val="bg1"/>
                  </a:solidFill>
                  <a:latin typeface="造字工房尚黑 G0v1 常规体" pitchFamily="50" charset="-122"/>
                  <a:ea typeface="造字工房尚黑 G0v1 常规体" pitchFamily="50" charset="-122"/>
                </a:rPr>
                <a:t>24</a:t>
              </a:r>
            </a:p>
            <a:p>
              <a:r>
                <a:rPr lang="en-US" altLang="zh-CN" sz="1600" dirty="0" smtClean="0">
                  <a:solidFill>
                    <a:schemeClr val="bg1"/>
                  </a:solidFill>
                  <a:latin typeface="造字工房尚黑 G0v1 常规体" pitchFamily="50" charset="-122"/>
                  <a:ea typeface="造字工房尚黑 G0v1 常规体" pitchFamily="50" charset="-122"/>
                </a:rPr>
                <a:t>My Story Begins</a:t>
              </a:r>
              <a:endParaRPr lang="zh-CN" altLang="en-US" sz="1600" dirty="0">
                <a:solidFill>
                  <a:schemeClr val="bg1"/>
                </a:solidFill>
                <a:latin typeface="造字工房尚黑 G0v1 常规体" pitchFamily="50" charset="-122"/>
                <a:ea typeface="造字工房尚黑 G0v1 常规体" pitchFamily="50" charset="-122"/>
              </a:endParaRP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70158" y="106417"/>
              <a:ext cx="520504" cy="520504"/>
            </a:xfrm>
            <a:prstGeom prst="flowChartConnector">
              <a:avLst/>
            </a:prstGeom>
          </p:spPr>
        </p:pic>
      </p:grpSp>
    </p:spTree>
    <p:extLst>
      <p:ext uri="{BB962C8B-B14F-4D97-AF65-F5344CB8AC3E}">
        <p14:creationId xmlns:p14="http://schemas.microsoft.com/office/powerpoint/2010/main" val="771095511"/>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1232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7907186">
            <a:off x="7427409" y="4440562"/>
            <a:ext cx="822190" cy="83275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联系 1"/>
          <p:cNvSpPr/>
          <p:nvPr/>
        </p:nvSpPr>
        <p:spPr>
          <a:xfrm>
            <a:off x="3973773" y="1197590"/>
            <a:ext cx="4244453" cy="4244453"/>
          </a:xfrm>
          <a:prstGeom prst="flowChartConnector">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 name="文本框 3"/>
          <p:cNvSpPr txBox="1"/>
          <p:nvPr/>
        </p:nvSpPr>
        <p:spPr>
          <a:xfrm>
            <a:off x="4681990" y="2024201"/>
            <a:ext cx="2828018" cy="1015663"/>
          </a:xfrm>
          <a:prstGeom prst="rect">
            <a:avLst/>
          </a:prstGeom>
          <a:noFill/>
        </p:spPr>
        <p:txBody>
          <a:bodyPr wrap="none" rtlCol="0">
            <a:spAutoFit/>
          </a:bodyPr>
          <a:lstStyle/>
          <a:p>
            <a:r>
              <a:rPr lang="en-US" altLang="zh-CN" sz="6000" dirty="0" smtClean="0">
                <a:solidFill>
                  <a:srgbClr val="ED7D31"/>
                </a:solidFill>
                <a:latin typeface="方正大黑简体" panose="02010601030101010101" pitchFamily="2" charset="-122"/>
                <a:ea typeface="方正大黑简体" panose="02010601030101010101" pitchFamily="2" charset="-122"/>
              </a:rPr>
              <a:t>PART</a:t>
            </a:r>
            <a:r>
              <a:rPr lang="en-US" altLang="zh-CN" sz="6000" dirty="0" smtClean="0">
                <a:solidFill>
                  <a:srgbClr val="C49D30"/>
                </a:solidFill>
                <a:latin typeface="方正大黑简体" panose="02010601030101010101" pitchFamily="2" charset="-122"/>
                <a:ea typeface="方正大黑简体" panose="02010601030101010101" pitchFamily="2" charset="-122"/>
              </a:rPr>
              <a:t> </a:t>
            </a:r>
            <a:r>
              <a:rPr lang="en-US" altLang="zh-CN" sz="6000" dirty="0" smtClean="0">
                <a:latin typeface="方正大黑简体" panose="02010601030101010101" pitchFamily="2" charset="-122"/>
                <a:ea typeface="方正大黑简体" panose="02010601030101010101" pitchFamily="2" charset="-122"/>
              </a:rPr>
              <a:t>1</a:t>
            </a:r>
            <a:endParaRPr lang="zh-CN" altLang="en-US" sz="6000" dirty="0">
              <a:latin typeface="方正大黑简体" panose="02010601030101010101" pitchFamily="2" charset="-122"/>
              <a:ea typeface="方正大黑简体" panose="02010601030101010101" pitchFamily="2" charset="-122"/>
            </a:endParaRPr>
          </a:p>
        </p:txBody>
      </p:sp>
      <p:cxnSp>
        <p:nvCxnSpPr>
          <p:cNvPr id="6" name="直接连接符 5"/>
          <p:cNvCxnSpPr/>
          <p:nvPr/>
        </p:nvCxnSpPr>
        <p:spPr>
          <a:xfrm>
            <a:off x="4675292" y="3011172"/>
            <a:ext cx="2841415"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618672" y="3011172"/>
            <a:ext cx="2954655" cy="923330"/>
          </a:xfrm>
          <a:prstGeom prst="rect">
            <a:avLst/>
          </a:prstGeom>
          <a:noFill/>
        </p:spPr>
        <p:txBody>
          <a:bodyPr wrap="none" rtlCol="0">
            <a:spAutoFit/>
          </a:bodyPr>
          <a:lstStyle/>
          <a:p>
            <a:pPr algn="ctr"/>
            <a:r>
              <a:rPr lang="zh-CN" altLang="en-US" sz="5400" dirty="0">
                <a:solidFill>
                  <a:srgbClr val="ED7D31"/>
                </a:solidFill>
                <a:latin typeface="方正大黑简体" panose="02010601030101010101" pitchFamily="2" charset="-122"/>
                <a:ea typeface="方正大黑简体" panose="02010601030101010101" pitchFamily="2" charset="-122"/>
              </a:rPr>
              <a:t>新</a:t>
            </a:r>
            <a:r>
              <a:rPr lang="zh-CN" altLang="en-US" sz="5400" dirty="0" smtClean="0">
                <a:solidFill>
                  <a:srgbClr val="ED7D31"/>
                </a:solidFill>
                <a:latin typeface="方正大黑简体" panose="02010601030101010101" pitchFamily="2" charset="-122"/>
                <a:ea typeface="方正大黑简体" panose="02010601030101010101" pitchFamily="2" charset="-122"/>
              </a:rPr>
              <a:t>媒体的</a:t>
            </a:r>
            <a:endParaRPr lang="en-US" altLang="zh-CN" sz="5400" dirty="0" smtClean="0">
              <a:solidFill>
                <a:srgbClr val="ED7D31"/>
              </a:solidFill>
              <a:latin typeface="方正大黑简体" panose="02010601030101010101" pitchFamily="2" charset="-122"/>
              <a:ea typeface="方正大黑简体" panose="02010601030101010101" pitchFamily="2" charset="-122"/>
            </a:endParaRPr>
          </a:p>
        </p:txBody>
      </p:sp>
      <p:cxnSp>
        <p:nvCxnSpPr>
          <p:cNvPr id="9" name="直接连接符 8"/>
          <p:cNvCxnSpPr/>
          <p:nvPr/>
        </p:nvCxnSpPr>
        <p:spPr>
          <a:xfrm>
            <a:off x="4675292" y="3934502"/>
            <a:ext cx="2841415" cy="0"/>
          </a:xfrm>
          <a:prstGeom prst="line">
            <a:avLst/>
          </a:prstGeom>
          <a:ln>
            <a:solidFill>
              <a:srgbClr val="ED7D3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311169" y="3933608"/>
            <a:ext cx="1569661" cy="923330"/>
          </a:xfrm>
          <a:prstGeom prst="rect">
            <a:avLst/>
          </a:prstGeom>
          <a:noFill/>
        </p:spPr>
        <p:txBody>
          <a:bodyPr wrap="none" rtlCol="0">
            <a:spAutoFit/>
          </a:bodyPr>
          <a:lstStyle/>
          <a:p>
            <a:pPr algn="ctr"/>
            <a:r>
              <a:rPr lang="zh-CN" altLang="en-US" sz="5400" dirty="0">
                <a:solidFill>
                  <a:srgbClr val="ED7D31"/>
                </a:solidFill>
                <a:latin typeface="方正大黑简体" panose="02010601030101010101" pitchFamily="2" charset="-122"/>
                <a:ea typeface="方正大黑简体" panose="02010601030101010101" pitchFamily="2" charset="-122"/>
              </a:rPr>
              <a:t>翘楚</a:t>
            </a:r>
            <a:endParaRPr lang="en-US" altLang="zh-CN" sz="5400" dirty="0" smtClean="0">
              <a:solidFill>
                <a:srgbClr val="ED7D31"/>
              </a:solidFill>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4126055545"/>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109608"/>
            <a:ext cx="12192000" cy="5850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75" name="直接连接符 74"/>
          <p:cNvCxnSpPr/>
          <p:nvPr/>
        </p:nvCxnSpPr>
        <p:spPr>
          <a:xfrm flipV="1">
            <a:off x="7681473" y="5214819"/>
            <a:ext cx="693758" cy="610206"/>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8179003" y="3135225"/>
            <a:ext cx="693758" cy="610206"/>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4267047" y="5862076"/>
            <a:ext cx="514036" cy="449320"/>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154856" y="1842606"/>
            <a:ext cx="753176" cy="387043"/>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30865" y="173934"/>
            <a:ext cx="4575291" cy="646331"/>
          </a:xfrm>
          <a:prstGeom prst="rect">
            <a:avLst/>
          </a:prstGeom>
          <a:noFill/>
        </p:spPr>
        <p:txBody>
          <a:bodyPr wrap="none" rtlCol="0">
            <a:spAutoFit/>
          </a:bodyPr>
          <a:lstStyle/>
          <a:p>
            <a:r>
              <a:rPr lang="en-US" altLang="zh-CN" sz="3600" dirty="0" smtClean="0">
                <a:solidFill>
                  <a:schemeClr val="bg1"/>
                </a:solidFill>
                <a:latin typeface="华康俪金黑W8" panose="020B0809000000000000" pitchFamily="49" charset="-122"/>
                <a:ea typeface="华康俪金黑W8" panose="020B0809000000000000" pitchFamily="49" charset="-122"/>
              </a:rPr>
              <a:t>1</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微博</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广场效应</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grpSp>
        <p:nvGrpSpPr>
          <p:cNvPr id="40" name="组合 39"/>
          <p:cNvGrpSpPr/>
          <p:nvPr/>
        </p:nvGrpSpPr>
        <p:grpSpPr>
          <a:xfrm>
            <a:off x="5506156" y="1634999"/>
            <a:ext cx="1369326" cy="1369326"/>
            <a:chOff x="4783832" y="1248284"/>
            <a:chExt cx="1224136" cy="1224136"/>
          </a:xfrm>
          <a:solidFill>
            <a:srgbClr val="ED7D31"/>
          </a:solidFill>
          <a:effectLst>
            <a:outerShdw blurRad="50800" dist="38100" dir="2700000" algn="tl" rotWithShape="0">
              <a:prstClr val="black">
                <a:alpha val="40000"/>
              </a:prstClr>
            </a:outerShdw>
          </a:effectLst>
        </p:grpSpPr>
        <p:sp>
          <p:nvSpPr>
            <p:cNvPr id="50" name="椭圆 49"/>
            <p:cNvSpPr/>
            <p:nvPr/>
          </p:nvSpPr>
          <p:spPr>
            <a:xfrm>
              <a:off x="4783832" y="1248284"/>
              <a:ext cx="1224136"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4851648" y="1316100"/>
              <a:ext cx="1088504" cy="1088504"/>
            </a:xfrm>
            <a:prstGeom prst="ellipse">
              <a:avLst/>
            </a:prstGeom>
            <a:grp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3" name="直接连接符 62"/>
          <p:cNvCxnSpPr/>
          <p:nvPr/>
        </p:nvCxnSpPr>
        <p:spPr>
          <a:xfrm>
            <a:off x="1749431" y="4328361"/>
            <a:ext cx="1647388" cy="0"/>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396819" y="3709838"/>
            <a:ext cx="693758" cy="610206"/>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flipV="1">
            <a:off x="4974492" y="2721243"/>
            <a:ext cx="577178" cy="530060"/>
          </a:xfrm>
          <a:prstGeom prst="straightConnector1">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1637592" y="4261297"/>
            <a:ext cx="111839" cy="111839"/>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3736358" y="3150231"/>
            <a:ext cx="1369326" cy="1369326"/>
            <a:chOff x="4783832" y="1248284"/>
            <a:chExt cx="1224136" cy="1224136"/>
          </a:xfrm>
          <a:solidFill>
            <a:srgbClr val="ED7D31"/>
          </a:solidFill>
          <a:effectLst>
            <a:outerShdw blurRad="50800" dist="38100" dir="2700000" algn="tl" rotWithShape="0">
              <a:prstClr val="black">
                <a:alpha val="40000"/>
              </a:prstClr>
            </a:outerShdw>
          </a:effectLst>
        </p:grpSpPr>
        <p:sp>
          <p:nvSpPr>
            <p:cNvPr id="79" name="椭圆 78"/>
            <p:cNvSpPr/>
            <p:nvPr/>
          </p:nvSpPr>
          <p:spPr>
            <a:xfrm>
              <a:off x="4783832" y="1248284"/>
              <a:ext cx="1224136"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4851648" y="1316100"/>
              <a:ext cx="1088504" cy="1088504"/>
            </a:xfrm>
            <a:prstGeom prst="ellipse">
              <a:avLst/>
            </a:prstGeom>
            <a:grp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1" name="组合 80"/>
          <p:cNvGrpSpPr/>
          <p:nvPr/>
        </p:nvGrpSpPr>
        <p:grpSpPr>
          <a:xfrm>
            <a:off x="7312212" y="3150231"/>
            <a:ext cx="1369326" cy="1369326"/>
            <a:chOff x="4783832" y="1248284"/>
            <a:chExt cx="1224136" cy="1224136"/>
          </a:xfrm>
          <a:solidFill>
            <a:srgbClr val="ED7D31"/>
          </a:solidFill>
          <a:effectLst>
            <a:outerShdw blurRad="50800" dist="38100" dir="2700000" algn="tl" rotWithShape="0">
              <a:prstClr val="black">
                <a:alpha val="40000"/>
              </a:prstClr>
            </a:outerShdw>
          </a:effectLst>
        </p:grpSpPr>
        <p:sp>
          <p:nvSpPr>
            <p:cNvPr id="82" name="椭圆 81"/>
            <p:cNvSpPr/>
            <p:nvPr/>
          </p:nvSpPr>
          <p:spPr>
            <a:xfrm>
              <a:off x="4783832" y="1248284"/>
              <a:ext cx="1224136"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4851648" y="1316100"/>
              <a:ext cx="1088504" cy="1088504"/>
            </a:xfrm>
            <a:prstGeom prst="ellipse">
              <a:avLst/>
            </a:prstGeom>
            <a:grp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4475614" y="5190043"/>
            <a:ext cx="1369326" cy="1369326"/>
            <a:chOff x="4783832" y="1248284"/>
            <a:chExt cx="1224136" cy="1224136"/>
          </a:xfrm>
          <a:solidFill>
            <a:srgbClr val="ED7D31"/>
          </a:solidFill>
          <a:effectLst>
            <a:outerShdw blurRad="50800" dist="38100" dir="2700000" algn="tl" rotWithShape="0">
              <a:prstClr val="black">
                <a:alpha val="40000"/>
              </a:prstClr>
            </a:outerShdw>
          </a:effectLst>
        </p:grpSpPr>
        <p:sp>
          <p:nvSpPr>
            <p:cNvPr id="85" name="椭圆 84"/>
            <p:cNvSpPr/>
            <p:nvPr/>
          </p:nvSpPr>
          <p:spPr>
            <a:xfrm>
              <a:off x="4783832" y="1248284"/>
              <a:ext cx="1224136"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4851648" y="1316100"/>
              <a:ext cx="1088504" cy="1088504"/>
            </a:xfrm>
            <a:prstGeom prst="ellipse">
              <a:avLst/>
            </a:prstGeom>
            <a:grp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7" name="组合 86"/>
          <p:cNvGrpSpPr/>
          <p:nvPr/>
        </p:nvGrpSpPr>
        <p:grpSpPr>
          <a:xfrm>
            <a:off x="6745031" y="5190042"/>
            <a:ext cx="1369326" cy="1369326"/>
            <a:chOff x="4783832" y="1248284"/>
            <a:chExt cx="1224136" cy="1224136"/>
          </a:xfrm>
          <a:solidFill>
            <a:srgbClr val="ED7D31"/>
          </a:solidFill>
          <a:effectLst>
            <a:outerShdw blurRad="50800" dist="38100" dir="2700000" algn="tl" rotWithShape="0">
              <a:prstClr val="black">
                <a:alpha val="40000"/>
              </a:prstClr>
            </a:outerShdw>
          </a:effectLst>
        </p:grpSpPr>
        <p:sp>
          <p:nvSpPr>
            <p:cNvPr id="88" name="椭圆 87"/>
            <p:cNvSpPr/>
            <p:nvPr/>
          </p:nvSpPr>
          <p:spPr>
            <a:xfrm>
              <a:off x="4783832" y="1248284"/>
              <a:ext cx="1224136"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4851648" y="1316100"/>
              <a:ext cx="1088504" cy="1088504"/>
            </a:xfrm>
            <a:prstGeom prst="ellipse">
              <a:avLst/>
            </a:prstGeom>
            <a:grp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文本框 89"/>
          <p:cNvSpPr txBox="1"/>
          <p:nvPr/>
        </p:nvSpPr>
        <p:spPr>
          <a:xfrm>
            <a:off x="5739412" y="1842607"/>
            <a:ext cx="902811" cy="954107"/>
          </a:xfrm>
          <a:prstGeom prst="rect">
            <a:avLst/>
          </a:prstGeom>
          <a:noFill/>
        </p:spPr>
        <p:txBody>
          <a:bodyPr wrap="none" rtlCol="0">
            <a:spAutoFit/>
          </a:bodyPr>
          <a:lstStyle/>
          <a:p>
            <a:r>
              <a:rPr lang="zh-CN" altLang="en-US" sz="2800" dirty="0" smtClean="0">
                <a:solidFill>
                  <a:schemeClr val="bg1"/>
                </a:solidFill>
                <a:latin typeface="方正大黑简体" panose="02010601030101010101" pitchFamily="2" charset="-122"/>
                <a:ea typeface="方正大黑简体" panose="02010601030101010101" pitchFamily="2" charset="-122"/>
              </a:rPr>
              <a:t>传播</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a:p>
            <a:r>
              <a:rPr lang="zh-CN" altLang="en-US" sz="2800" dirty="0" smtClean="0">
                <a:solidFill>
                  <a:schemeClr val="bg1"/>
                </a:solidFill>
                <a:latin typeface="方正大黑简体" panose="02010601030101010101" pitchFamily="2" charset="-122"/>
                <a:ea typeface="方正大黑简体" panose="02010601030101010101" pitchFamily="2" charset="-122"/>
              </a:rPr>
              <a:t>主体</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p:txBody>
      </p:sp>
      <p:sp>
        <p:nvSpPr>
          <p:cNvPr id="91" name="文本框 90"/>
          <p:cNvSpPr txBox="1"/>
          <p:nvPr/>
        </p:nvSpPr>
        <p:spPr>
          <a:xfrm>
            <a:off x="3969614" y="3375528"/>
            <a:ext cx="902811" cy="954107"/>
          </a:xfrm>
          <a:prstGeom prst="rect">
            <a:avLst/>
          </a:prstGeom>
          <a:noFill/>
        </p:spPr>
        <p:txBody>
          <a:bodyPr wrap="none" rtlCol="0">
            <a:spAutoFit/>
          </a:bodyPr>
          <a:lstStyle/>
          <a:p>
            <a:r>
              <a:rPr lang="zh-CN" altLang="en-US" sz="2800" dirty="0" smtClean="0">
                <a:solidFill>
                  <a:schemeClr val="bg1"/>
                </a:solidFill>
                <a:latin typeface="方正大黑简体" panose="02010601030101010101" pitchFamily="2" charset="-122"/>
                <a:ea typeface="方正大黑简体" panose="02010601030101010101" pitchFamily="2" charset="-122"/>
              </a:rPr>
              <a:t>传播</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a:p>
            <a:r>
              <a:rPr lang="zh-CN" altLang="en-US" sz="2800" dirty="0">
                <a:solidFill>
                  <a:schemeClr val="bg1"/>
                </a:solidFill>
                <a:latin typeface="方正大黑简体" panose="02010601030101010101" pitchFamily="2" charset="-122"/>
                <a:ea typeface="方正大黑简体" panose="02010601030101010101" pitchFamily="2" charset="-122"/>
              </a:rPr>
              <a:t>关系</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p:txBody>
      </p:sp>
      <p:sp>
        <p:nvSpPr>
          <p:cNvPr id="92" name="文本框 91"/>
          <p:cNvSpPr txBox="1"/>
          <p:nvPr/>
        </p:nvSpPr>
        <p:spPr>
          <a:xfrm>
            <a:off x="4703451" y="5396635"/>
            <a:ext cx="902811" cy="954107"/>
          </a:xfrm>
          <a:prstGeom prst="rect">
            <a:avLst/>
          </a:prstGeom>
          <a:noFill/>
        </p:spPr>
        <p:txBody>
          <a:bodyPr wrap="none" rtlCol="0">
            <a:spAutoFit/>
          </a:bodyPr>
          <a:lstStyle/>
          <a:p>
            <a:r>
              <a:rPr lang="zh-CN" altLang="en-US" sz="2800" dirty="0" smtClean="0">
                <a:solidFill>
                  <a:schemeClr val="bg1"/>
                </a:solidFill>
                <a:latin typeface="方正大黑简体" panose="02010601030101010101" pitchFamily="2" charset="-122"/>
                <a:ea typeface="方正大黑简体" panose="02010601030101010101" pitchFamily="2" charset="-122"/>
              </a:rPr>
              <a:t>传播</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a:p>
            <a:r>
              <a:rPr lang="zh-CN" altLang="en-US" sz="2800" dirty="0">
                <a:solidFill>
                  <a:schemeClr val="bg1"/>
                </a:solidFill>
                <a:latin typeface="方正大黑简体" panose="02010601030101010101" pitchFamily="2" charset="-122"/>
                <a:ea typeface="方正大黑简体" panose="02010601030101010101" pitchFamily="2" charset="-122"/>
              </a:rPr>
              <a:t>速度</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p:txBody>
      </p:sp>
      <p:sp>
        <p:nvSpPr>
          <p:cNvPr id="93" name="文本框 92"/>
          <p:cNvSpPr txBox="1"/>
          <p:nvPr/>
        </p:nvSpPr>
        <p:spPr>
          <a:xfrm>
            <a:off x="6978287" y="5396634"/>
            <a:ext cx="902811" cy="954107"/>
          </a:xfrm>
          <a:prstGeom prst="rect">
            <a:avLst/>
          </a:prstGeom>
          <a:noFill/>
        </p:spPr>
        <p:txBody>
          <a:bodyPr wrap="none" rtlCol="0">
            <a:spAutoFit/>
          </a:bodyPr>
          <a:lstStyle/>
          <a:p>
            <a:r>
              <a:rPr lang="zh-CN" altLang="en-US" sz="2800" dirty="0" smtClean="0">
                <a:solidFill>
                  <a:schemeClr val="bg1"/>
                </a:solidFill>
                <a:latin typeface="方正大黑简体" panose="02010601030101010101" pitchFamily="2" charset="-122"/>
                <a:ea typeface="方正大黑简体" panose="02010601030101010101" pitchFamily="2" charset="-122"/>
              </a:rPr>
              <a:t>传播</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a:p>
            <a:r>
              <a:rPr lang="zh-CN" altLang="en-US" sz="2800" dirty="0">
                <a:solidFill>
                  <a:schemeClr val="bg1"/>
                </a:solidFill>
                <a:latin typeface="方正大黑简体" panose="02010601030101010101" pitchFamily="2" charset="-122"/>
                <a:ea typeface="方正大黑简体" panose="02010601030101010101" pitchFamily="2" charset="-122"/>
              </a:rPr>
              <a:t>路径</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p:txBody>
      </p:sp>
      <p:sp>
        <p:nvSpPr>
          <p:cNvPr id="94" name="文本框 93"/>
          <p:cNvSpPr txBox="1"/>
          <p:nvPr/>
        </p:nvSpPr>
        <p:spPr>
          <a:xfrm>
            <a:off x="7545468" y="3373997"/>
            <a:ext cx="902811" cy="954107"/>
          </a:xfrm>
          <a:prstGeom prst="rect">
            <a:avLst/>
          </a:prstGeom>
          <a:noFill/>
        </p:spPr>
        <p:txBody>
          <a:bodyPr wrap="none" rtlCol="0">
            <a:spAutoFit/>
          </a:bodyPr>
          <a:lstStyle/>
          <a:p>
            <a:r>
              <a:rPr lang="zh-CN" altLang="en-US" sz="2800" dirty="0" smtClean="0">
                <a:solidFill>
                  <a:schemeClr val="bg1"/>
                </a:solidFill>
                <a:latin typeface="方正大黑简体" panose="02010601030101010101" pitchFamily="2" charset="-122"/>
                <a:ea typeface="方正大黑简体" panose="02010601030101010101" pitchFamily="2" charset="-122"/>
              </a:rPr>
              <a:t>传播</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a:p>
            <a:r>
              <a:rPr lang="zh-CN" altLang="en-US" sz="2800" dirty="0">
                <a:solidFill>
                  <a:schemeClr val="bg1"/>
                </a:solidFill>
                <a:latin typeface="方正大黑简体" panose="02010601030101010101" pitchFamily="2" charset="-122"/>
                <a:ea typeface="方正大黑简体" panose="02010601030101010101" pitchFamily="2" charset="-122"/>
              </a:rPr>
              <a:t>方式</a:t>
            </a:r>
            <a:endParaRPr lang="en-US" altLang="zh-CN" sz="2800" dirty="0" smtClean="0">
              <a:solidFill>
                <a:schemeClr val="bg1"/>
              </a:solidFill>
              <a:latin typeface="方正大黑简体" panose="02010601030101010101" pitchFamily="2" charset="-122"/>
              <a:ea typeface="方正大黑简体" panose="02010601030101010101" pitchFamily="2" charset="-122"/>
            </a:endParaRPr>
          </a:p>
        </p:txBody>
      </p:sp>
      <p:sp>
        <p:nvSpPr>
          <p:cNvPr id="95" name="文本框 94"/>
          <p:cNvSpPr txBox="1"/>
          <p:nvPr/>
        </p:nvSpPr>
        <p:spPr>
          <a:xfrm>
            <a:off x="1682540" y="3994050"/>
            <a:ext cx="1800493" cy="646331"/>
          </a:xfrm>
          <a:prstGeom prst="rect">
            <a:avLst/>
          </a:prstGeom>
          <a:noFill/>
        </p:spPr>
        <p:txBody>
          <a:bodyPr wrap="none" rtlCol="0">
            <a:spAutoFit/>
          </a:bodyPr>
          <a:lstStyle/>
          <a:p>
            <a:r>
              <a:rPr lang="zh-CN" altLang="en-US" dirty="0" smtClean="0">
                <a:solidFill>
                  <a:schemeClr val="tx1">
                    <a:lumMod val="85000"/>
                    <a:lumOff val="15000"/>
                  </a:schemeClr>
                </a:solidFill>
                <a:latin typeface="方正大黑简体" panose="02010601030101010101" pitchFamily="2" charset="-122"/>
                <a:ea typeface="方正大黑简体" panose="02010601030101010101" pitchFamily="2" charset="-122"/>
              </a:rPr>
              <a:t>影响力中心</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a:p>
            <a:r>
              <a:rPr lang="zh-CN" altLang="en-US" dirty="0" smtClean="0">
                <a:solidFill>
                  <a:schemeClr val="tx1">
                    <a:lumMod val="85000"/>
                    <a:lumOff val="15000"/>
                  </a:schemeClr>
                </a:solidFill>
                <a:latin typeface="方正大黑简体" panose="02010601030101010101" pitchFamily="2" charset="-122"/>
                <a:ea typeface="方正大黑简体" panose="02010601030101010101" pitchFamily="2" charset="-122"/>
              </a:rPr>
              <a:t>向意见领袖转移</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p:txBody>
      </p:sp>
      <p:cxnSp>
        <p:nvCxnSpPr>
          <p:cNvPr id="39" name="直接箭头连接符 38"/>
          <p:cNvCxnSpPr/>
          <p:nvPr/>
        </p:nvCxnSpPr>
        <p:spPr>
          <a:xfrm>
            <a:off x="4661241" y="4551265"/>
            <a:ext cx="262807" cy="620426"/>
          </a:xfrm>
          <a:prstGeom prst="straightConnector1">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a:off x="5920799" y="5873687"/>
            <a:ext cx="721424" cy="0"/>
          </a:xfrm>
          <a:prstGeom prst="straightConnector1">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a:off x="6951341" y="2650155"/>
            <a:ext cx="627304" cy="525876"/>
          </a:xfrm>
          <a:prstGeom prst="straightConnector1">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flipH="1">
            <a:off x="7642581" y="4569616"/>
            <a:ext cx="238517" cy="610688"/>
          </a:xfrm>
          <a:prstGeom prst="straightConnector1">
            <a:avLst/>
          </a:prstGeom>
          <a:ln>
            <a:solidFill>
              <a:schemeClr val="tx1">
                <a:lumMod val="75000"/>
                <a:lumOff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3484365" y="1842605"/>
            <a:ext cx="1670491" cy="1"/>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3371224" y="1786685"/>
            <a:ext cx="111839" cy="111839"/>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8"/>
          <p:cNvSpPr txBox="1"/>
          <p:nvPr/>
        </p:nvSpPr>
        <p:spPr>
          <a:xfrm>
            <a:off x="3446816" y="1530581"/>
            <a:ext cx="1800493" cy="646331"/>
          </a:xfrm>
          <a:prstGeom prst="rect">
            <a:avLst/>
          </a:prstGeom>
          <a:noFill/>
        </p:spPr>
        <p:txBody>
          <a:bodyPr wrap="none" rtlCol="0">
            <a:spAutoFit/>
          </a:bodyPr>
          <a:lstStyle/>
          <a:p>
            <a:r>
              <a:rPr lang="zh-CN" altLang="en-US" dirty="0" smtClean="0">
                <a:solidFill>
                  <a:schemeClr val="tx1">
                    <a:lumMod val="85000"/>
                    <a:lumOff val="15000"/>
                  </a:schemeClr>
                </a:solidFill>
                <a:latin typeface="方正大黑简体" panose="02010601030101010101" pitchFamily="2" charset="-122"/>
                <a:ea typeface="方正大黑简体" panose="02010601030101010101" pitchFamily="2" charset="-122"/>
              </a:rPr>
              <a:t>把每个人</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a:p>
            <a:r>
              <a:rPr lang="zh-CN" altLang="en-US" dirty="0">
                <a:solidFill>
                  <a:schemeClr val="tx1">
                    <a:lumMod val="85000"/>
                    <a:lumOff val="15000"/>
                  </a:schemeClr>
                </a:solidFill>
                <a:latin typeface="方正大黑简体" panose="02010601030101010101" pitchFamily="2" charset="-122"/>
                <a:ea typeface="方正大黑简体" panose="02010601030101010101" pitchFamily="2" charset="-122"/>
              </a:rPr>
              <a:t>从</a:t>
            </a:r>
            <a:r>
              <a:rPr lang="zh-CN" altLang="en-US" dirty="0" smtClean="0">
                <a:solidFill>
                  <a:schemeClr val="tx1">
                    <a:lumMod val="85000"/>
                    <a:lumOff val="15000"/>
                  </a:schemeClr>
                </a:solidFill>
                <a:latin typeface="方正大黑简体" panose="02010601030101010101" pitchFamily="2" charset="-122"/>
                <a:ea typeface="方正大黑简体" panose="02010601030101010101" pitchFamily="2" charset="-122"/>
              </a:rPr>
              <a:t>看客变成主人</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p:txBody>
      </p:sp>
      <p:cxnSp>
        <p:nvCxnSpPr>
          <p:cNvPr id="61" name="直接连接符 60"/>
          <p:cNvCxnSpPr>
            <a:stCxn id="65" idx="1"/>
          </p:cNvCxnSpPr>
          <p:nvPr/>
        </p:nvCxnSpPr>
        <p:spPr>
          <a:xfrm>
            <a:off x="3102260" y="6318693"/>
            <a:ext cx="1188580" cy="8316"/>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3016812" y="6238826"/>
            <a:ext cx="111839" cy="111839"/>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3102260" y="5995527"/>
            <a:ext cx="1107996" cy="646331"/>
          </a:xfrm>
          <a:prstGeom prst="rect">
            <a:avLst/>
          </a:prstGeom>
          <a:noFill/>
        </p:spPr>
        <p:txBody>
          <a:bodyPr wrap="none" rtlCol="0">
            <a:spAutoFit/>
          </a:bodyPr>
          <a:lstStyle/>
          <a:p>
            <a:r>
              <a:rPr lang="zh-CN" altLang="en-US" dirty="0">
                <a:solidFill>
                  <a:schemeClr val="tx1">
                    <a:lumMod val="85000"/>
                    <a:lumOff val="15000"/>
                  </a:schemeClr>
                </a:solidFill>
                <a:latin typeface="方正大黑简体" panose="02010601030101010101" pitchFamily="2" charset="-122"/>
                <a:ea typeface="方正大黑简体" panose="02010601030101010101" pitchFamily="2" charset="-122"/>
              </a:rPr>
              <a:t>微博创造</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a:p>
            <a:r>
              <a:rPr lang="zh-CN" altLang="en-US" dirty="0">
                <a:solidFill>
                  <a:schemeClr val="tx1">
                    <a:lumMod val="85000"/>
                    <a:lumOff val="15000"/>
                  </a:schemeClr>
                </a:solidFill>
                <a:latin typeface="方正大黑简体" panose="02010601030101010101" pitchFamily="2" charset="-122"/>
                <a:ea typeface="方正大黑简体" panose="02010601030101010101" pitchFamily="2" charset="-122"/>
              </a:rPr>
              <a:t>光速新闻</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p:txBody>
      </p:sp>
      <p:cxnSp>
        <p:nvCxnSpPr>
          <p:cNvPr id="70" name="直接连接符 69"/>
          <p:cNvCxnSpPr/>
          <p:nvPr/>
        </p:nvCxnSpPr>
        <p:spPr>
          <a:xfrm>
            <a:off x="8872761" y="3135225"/>
            <a:ext cx="1338828" cy="0"/>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10213009" y="3067015"/>
            <a:ext cx="111839" cy="111839"/>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文本框 72"/>
          <p:cNvSpPr txBox="1"/>
          <p:nvPr/>
        </p:nvSpPr>
        <p:spPr>
          <a:xfrm>
            <a:off x="8896194" y="2812059"/>
            <a:ext cx="1338828" cy="646331"/>
          </a:xfrm>
          <a:prstGeom prst="rect">
            <a:avLst/>
          </a:prstGeom>
          <a:noFill/>
        </p:spPr>
        <p:txBody>
          <a:bodyPr wrap="none" rtlCol="0">
            <a:spAutoFit/>
          </a:bodyPr>
          <a:lstStyle/>
          <a:p>
            <a:r>
              <a:rPr lang="zh-CN" altLang="en-US" dirty="0" smtClean="0">
                <a:solidFill>
                  <a:schemeClr val="tx1">
                    <a:lumMod val="85000"/>
                    <a:lumOff val="15000"/>
                  </a:schemeClr>
                </a:solidFill>
                <a:latin typeface="方正大黑简体" panose="02010601030101010101" pitchFamily="2" charset="-122"/>
                <a:ea typeface="方正大黑简体" panose="02010601030101010101" pitchFamily="2" charset="-122"/>
              </a:rPr>
              <a:t>从单向发布</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a:p>
            <a:r>
              <a:rPr lang="zh-CN" altLang="en-US" dirty="0" smtClean="0">
                <a:solidFill>
                  <a:schemeClr val="tx1">
                    <a:lumMod val="85000"/>
                    <a:lumOff val="15000"/>
                  </a:schemeClr>
                </a:solidFill>
                <a:latin typeface="方正大黑简体" panose="02010601030101010101" pitchFamily="2" charset="-122"/>
                <a:ea typeface="方正大黑简体" panose="02010601030101010101" pitchFamily="2" charset="-122"/>
              </a:rPr>
              <a:t>到多向发布</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p:txBody>
      </p:sp>
      <p:cxnSp>
        <p:nvCxnSpPr>
          <p:cNvPr id="74" name="直接连接符 73"/>
          <p:cNvCxnSpPr/>
          <p:nvPr/>
        </p:nvCxnSpPr>
        <p:spPr>
          <a:xfrm>
            <a:off x="8389136" y="5214820"/>
            <a:ext cx="1139801" cy="0"/>
          </a:xfrm>
          <a:prstGeom prst="line">
            <a:avLst/>
          </a:prstGeom>
          <a:ln w="28575">
            <a:solidFill>
              <a:srgbClr val="ED7D31"/>
            </a:solidFill>
            <a:prstDash val="sysDash"/>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9565608" y="5160258"/>
            <a:ext cx="111839" cy="111839"/>
          </a:xfrm>
          <a:prstGeom prst="rect">
            <a:avLst/>
          </a:prstGeom>
          <a:solidFill>
            <a:srgbClr val="ED7D31"/>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文本框 96"/>
          <p:cNvSpPr txBox="1"/>
          <p:nvPr/>
        </p:nvSpPr>
        <p:spPr>
          <a:xfrm>
            <a:off x="8476488" y="4889083"/>
            <a:ext cx="1107996" cy="646331"/>
          </a:xfrm>
          <a:prstGeom prst="rect">
            <a:avLst/>
          </a:prstGeom>
          <a:noFill/>
        </p:spPr>
        <p:txBody>
          <a:bodyPr wrap="none" rtlCol="0">
            <a:spAutoFit/>
          </a:bodyPr>
          <a:lstStyle/>
          <a:p>
            <a:pPr algn="r"/>
            <a:r>
              <a:rPr lang="zh-CN" altLang="en-US" dirty="0">
                <a:solidFill>
                  <a:schemeClr val="tx1">
                    <a:lumMod val="85000"/>
                    <a:lumOff val="15000"/>
                  </a:schemeClr>
                </a:solidFill>
                <a:latin typeface="方正大黑简体" panose="02010601030101010101" pitchFamily="2" charset="-122"/>
                <a:ea typeface="方正大黑简体" panose="02010601030101010101" pitchFamily="2" charset="-122"/>
              </a:rPr>
              <a:t>内容</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a:p>
            <a:pPr algn="r"/>
            <a:r>
              <a:rPr lang="zh-CN" altLang="en-US" dirty="0">
                <a:solidFill>
                  <a:schemeClr val="tx1">
                    <a:lumMod val="85000"/>
                    <a:lumOff val="15000"/>
                  </a:schemeClr>
                </a:solidFill>
                <a:latin typeface="方正大黑简体" panose="02010601030101010101" pitchFamily="2" charset="-122"/>
                <a:ea typeface="方正大黑简体" panose="02010601030101010101" pitchFamily="2" charset="-122"/>
              </a:rPr>
              <a:t>不易控制</a:t>
            </a:r>
            <a:endParaRPr lang="en-US" altLang="zh-CN" dirty="0" smtClean="0">
              <a:solidFill>
                <a:schemeClr val="tx1">
                  <a:lumMod val="85000"/>
                  <a:lumOff val="15000"/>
                </a:schemeClr>
              </a:solidFill>
              <a:latin typeface="方正大黑简体" panose="02010601030101010101" pitchFamily="2" charset="-122"/>
              <a:ea typeface="方正大黑简体" panose="02010601030101010101" pitchFamily="2" charset="-122"/>
            </a:endParaRPr>
          </a:p>
        </p:txBody>
      </p:sp>
      <p:sp>
        <p:nvSpPr>
          <p:cNvPr id="36" name="文本框 35"/>
          <p:cNvSpPr txBox="1"/>
          <p:nvPr/>
        </p:nvSpPr>
        <p:spPr>
          <a:xfrm>
            <a:off x="5485790" y="3796683"/>
            <a:ext cx="1620957" cy="954107"/>
          </a:xfrm>
          <a:prstGeom prst="rect">
            <a:avLst/>
          </a:prstGeom>
          <a:noFill/>
        </p:spPr>
        <p:txBody>
          <a:bodyPr wrap="none" rtlCol="0">
            <a:spAutoFit/>
          </a:bodyPr>
          <a:lstStyle/>
          <a:p>
            <a:r>
              <a:rPr lang="zh-CN" altLang="en-US" sz="2800" dirty="0" smtClean="0">
                <a:effectLst>
                  <a:outerShdw blurRad="38100" dist="38100" dir="2700000" algn="tl">
                    <a:srgbClr val="000000">
                      <a:alpha val="43137"/>
                    </a:srgbClr>
                  </a:outerShdw>
                </a:effectLst>
                <a:latin typeface="华康俪金黑W8" panose="020B0809000000000000" pitchFamily="49" charset="-122"/>
                <a:ea typeface="华康俪金黑W8" panose="020B0809000000000000" pitchFamily="49" charset="-122"/>
              </a:rPr>
              <a:t>改变传播</a:t>
            </a:r>
            <a:endParaRPr lang="en-US" altLang="zh-CN" sz="2800" dirty="0" smtClean="0">
              <a:effectLst>
                <a:outerShdw blurRad="38100" dist="38100" dir="2700000" algn="tl">
                  <a:srgbClr val="000000">
                    <a:alpha val="43137"/>
                  </a:srgbClr>
                </a:outerShdw>
              </a:effectLst>
              <a:latin typeface="华康俪金黑W8" panose="020B0809000000000000" pitchFamily="49" charset="-122"/>
              <a:ea typeface="华康俪金黑W8" panose="020B0809000000000000" pitchFamily="49" charset="-122"/>
            </a:endParaRPr>
          </a:p>
          <a:p>
            <a:r>
              <a:rPr lang="zh-CN" altLang="en-US" sz="2800" dirty="0" smtClean="0">
                <a:effectLst>
                  <a:outerShdw blurRad="38100" dist="38100" dir="2700000" algn="tl">
                    <a:srgbClr val="000000">
                      <a:alpha val="43137"/>
                    </a:srgbClr>
                  </a:outerShdw>
                </a:effectLst>
                <a:latin typeface="华康俪金黑W8" panose="020B0809000000000000" pitchFamily="49" charset="-122"/>
                <a:ea typeface="华康俪金黑W8" panose="020B0809000000000000" pitchFamily="49" charset="-122"/>
              </a:rPr>
              <a:t>游戏规则</a:t>
            </a:r>
            <a:endParaRPr lang="zh-CN" altLang="en-US" sz="2800" dirty="0">
              <a:effectLst>
                <a:outerShdw blurRad="38100" dist="38100" dir="2700000" algn="tl">
                  <a:srgbClr val="000000">
                    <a:alpha val="43137"/>
                  </a:srgbClr>
                </a:outerShdw>
              </a:effectLst>
              <a:latin typeface="华康俪金黑W8" panose="020B0809000000000000" pitchFamily="49" charset="-122"/>
              <a:ea typeface="华康俪金黑W8" panose="020B0809000000000000" pitchFamily="49" charset="-122"/>
            </a:endParaRPr>
          </a:p>
        </p:txBody>
      </p:sp>
      <p:sp>
        <p:nvSpPr>
          <p:cNvPr id="4" name="文本框 3"/>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Tree>
    <p:extLst>
      <p:ext uri="{BB962C8B-B14F-4D97-AF65-F5344CB8AC3E}">
        <p14:creationId xmlns:p14="http://schemas.microsoft.com/office/powerpoint/2010/main" val="1719595477"/>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09609"/>
            <a:ext cx="12192000" cy="5850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30865" y="173934"/>
            <a:ext cx="4575291" cy="646331"/>
          </a:xfrm>
          <a:prstGeom prst="rect">
            <a:avLst/>
          </a:prstGeom>
          <a:noFill/>
        </p:spPr>
        <p:txBody>
          <a:bodyPr wrap="none" rtlCol="0">
            <a:spAutoFit/>
          </a:bodyPr>
          <a:lstStyle/>
          <a:p>
            <a:r>
              <a:rPr lang="en-US" altLang="zh-CN" sz="3600" dirty="0" smtClean="0">
                <a:solidFill>
                  <a:schemeClr val="bg1"/>
                </a:solidFill>
                <a:latin typeface="华康俪金黑W8" panose="020B0809000000000000" pitchFamily="49" charset="-122"/>
                <a:ea typeface="华康俪金黑W8" panose="020B0809000000000000" pitchFamily="49" charset="-122"/>
              </a:rPr>
              <a:t>1</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微博</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广场效应</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grpSp>
        <p:nvGrpSpPr>
          <p:cNvPr id="110" name="组合 109"/>
          <p:cNvGrpSpPr/>
          <p:nvPr/>
        </p:nvGrpSpPr>
        <p:grpSpPr>
          <a:xfrm>
            <a:off x="2344090" y="1397612"/>
            <a:ext cx="9431706" cy="5076116"/>
            <a:chOff x="1235075" y="1410783"/>
            <a:chExt cx="9431706" cy="5076116"/>
          </a:xfrm>
        </p:grpSpPr>
        <p:grpSp>
          <p:nvGrpSpPr>
            <p:cNvPr id="107" name="组合 106"/>
            <p:cNvGrpSpPr/>
            <p:nvPr/>
          </p:nvGrpSpPr>
          <p:grpSpPr>
            <a:xfrm>
              <a:off x="1235075" y="1410783"/>
              <a:ext cx="7579264" cy="4890655"/>
              <a:chOff x="-655093" y="1701213"/>
              <a:chExt cx="7579264" cy="4890655"/>
            </a:xfrm>
          </p:grpSpPr>
          <p:sp>
            <p:nvSpPr>
              <p:cNvPr id="9" name="文本框 8"/>
              <p:cNvSpPr txBox="1"/>
              <p:nvPr/>
            </p:nvSpPr>
            <p:spPr>
              <a:xfrm>
                <a:off x="-655093" y="2538484"/>
                <a:ext cx="184731" cy="369332"/>
              </a:xfrm>
              <a:prstGeom prst="rect">
                <a:avLst/>
              </a:prstGeom>
              <a:noFill/>
            </p:spPr>
            <p:txBody>
              <a:bodyPr wrap="none" rtlCol="0">
                <a:spAutoFit/>
              </a:bodyPr>
              <a:lstStyle/>
              <a:p>
                <a:endParaRPr lang="zh-CN" altLang="en-US" dirty="0"/>
              </a:p>
            </p:txBody>
          </p:sp>
          <p:sp>
            <p:nvSpPr>
              <p:cNvPr id="4" name="流程图: 联系 3"/>
              <p:cNvSpPr/>
              <p:nvPr/>
            </p:nvSpPr>
            <p:spPr>
              <a:xfrm>
                <a:off x="2033516" y="1701213"/>
                <a:ext cx="4890655" cy="4890655"/>
              </a:xfrm>
              <a:prstGeom prst="flowChartConnector">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3761940" y="2584287"/>
                <a:ext cx="1235449" cy="9007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4314211" y="2793826"/>
                <a:ext cx="564850" cy="131094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2050562" y="2471768"/>
                <a:ext cx="1715278" cy="105153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4716484" y="3783391"/>
                <a:ext cx="1033647" cy="193961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endCxn id="4" idx="1"/>
              </p:cNvCxnSpPr>
              <p:nvPr/>
            </p:nvCxnSpPr>
            <p:spPr>
              <a:xfrm flipH="1" flipV="1">
                <a:off x="2749736" y="2417433"/>
                <a:ext cx="10708" cy="156908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5049972" y="2714853"/>
                <a:ext cx="837867" cy="106853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5784503" y="2255500"/>
                <a:ext cx="231070" cy="154166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3125289" y="4104770"/>
                <a:ext cx="1146482" cy="123114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2787679" y="3974491"/>
                <a:ext cx="1900954" cy="180931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4697344" y="5452891"/>
                <a:ext cx="1846219" cy="24956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4242499" y="4070303"/>
                <a:ext cx="439613" cy="16257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3687800" y="2668753"/>
                <a:ext cx="2096703" cy="1112814"/>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H="1">
                <a:off x="3154750" y="2576417"/>
                <a:ext cx="639102" cy="282047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flipV="1">
                <a:off x="4271771" y="4146540"/>
                <a:ext cx="2643780" cy="822913"/>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流程图: 联系 52"/>
              <p:cNvSpPr/>
              <p:nvPr/>
            </p:nvSpPr>
            <p:spPr>
              <a:xfrm>
                <a:off x="2410900" y="3618587"/>
                <a:ext cx="736136" cy="736136"/>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ED7D31"/>
                    </a:solidFill>
                    <a:latin typeface="微软雅黑" panose="020B0503020204020204" pitchFamily="34" charset="-122"/>
                    <a:ea typeface="微软雅黑" panose="020B0503020204020204" pitchFamily="34" charset="-122"/>
                  </a:rPr>
                  <a:t>界面</a:t>
                </a:r>
              </a:p>
            </p:txBody>
          </p:sp>
          <p:sp>
            <p:nvSpPr>
              <p:cNvPr id="5" name="流程图: 联系 4"/>
              <p:cNvSpPr/>
              <p:nvPr/>
            </p:nvSpPr>
            <p:spPr>
              <a:xfrm>
                <a:off x="3312093" y="2104189"/>
                <a:ext cx="868590" cy="86859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ED7D31"/>
                    </a:solidFill>
                    <a:latin typeface="微软雅黑" panose="020B0503020204020204" pitchFamily="34" charset="-122"/>
                    <a:ea typeface="微软雅黑" panose="020B0503020204020204" pitchFamily="34" charset="-122"/>
                  </a:rPr>
                  <a:t>头像</a:t>
                </a:r>
              </a:p>
            </p:txBody>
          </p:sp>
          <p:sp>
            <p:nvSpPr>
              <p:cNvPr id="56" name="流程图: 联系 55"/>
              <p:cNvSpPr/>
              <p:nvPr/>
            </p:nvSpPr>
            <p:spPr>
              <a:xfrm>
                <a:off x="3602964" y="3465235"/>
                <a:ext cx="1279071" cy="1279071"/>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rgbClr val="ED7D31"/>
                    </a:solidFill>
                    <a:latin typeface="微软雅黑" panose="020B0503020204020204" pitchFamily="34" charset="-122"/>
                    <a:ea typeface="微软雅黑" panose="020B0503020204020204" pitchFamily="34" charset="-122"/>
                  </a:rPr>
                  <a:t>场景</a:t>
                </a:r>
                <a:r>
                  <a:rPr lang="zh-CN" altLang="en-US" sz="2400" dirty="0">
                    <a:solidFill>
                      <a:srgbClr val="ED7D31"/>
                    </a:solidFill>
                    <a:latin typeface="微软雅黑" panose="020B0503020204020204" pitchFamily="34" charset="-122"/>
                    <a:ea typeface="微软雅黑" panose="020B0503020204020204" pitchFamily="34" charset="-122"/>
                  </a:rPr>
                  <a:t>思维</a:t>
                </a:r>
              </a:p>
            </p:txBody>
          </p:sp>
          <p:sp>
            <p:nvSpPr>
              <p:cNvPr id="54" name="流程图: 联系 53"/>
              <p:cNvSpPr/>
              <p:nvPr/>
            </p:nvSpPr>
            <p:spPr>
              <a:xfrm>
                <a:off x="2686624" y="4867463"/>
                <a:ext cx="916340" cy="91634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rgbClr val="ED7D31"/>
                    </a:solidFill>
                    <a:latin typeface="微软雅黑" panose="020B0503020204020204" pitchFamily="34" charset="-122"/>
                    <a:ea typeface="微软雅黑" panose="020B0503020204020204" pitchFamily="34" charset="-122"/>
                  </a:rPr>
                  <a:t>内容</a:t>
                </a:r>
                <a:endParaRPr lang="zh-CN" altLang="en-US" sz="2000" dirty="0">
                  <a:solidFill>
                    <a:srgbClr val="ED7D31"/>
                  </a:solidFill>
                  <a:latin typeface="微软雅黑" panose="020B0503020204020204" pitchFamily="34" charset="-122"/>
                  <a:ea typeface="微软雅黑" panose="020B0503020204020204" pitchFamily="34" charset="-122"/>
                </a:endParaRPr>
              </a:p>
            </p:txBody>
          </p:sp>
          <p:sp>
            <p:nvSpPr>
              <p:cNvPr id="50" name="流程图: 联系 49"/>
              <p:cNvSpPr/>
              <p:nvPr/>
            </p:nvSpPr>
            <p:spPr>
              <a:xfrm>
                <a:off x="4629321" y="2317694"/>
                <a:ext cx="736136" cy="736136"/>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ED7D31"/>
                    </a:solidFill>
                    <a:latin typeface="微软雅黑" panose="020B0503020204020204" pitchFamily="34" charset="-122"/>
                    <a:ea typeface="微软雅黑" panose="020B0503020204020204" pitchFamily="34" charset="-122"/>
                  </a:rPr>
                  <a:t>简介</a:t>
                </a:r>
              </a:p>
            </p:txBody>
          </p:sp>
          <p:sp>
            <p:nvSpPr>
              <p:cNvPr id="57" name="流程图: 联系 56"/>
              <p:cNvSpPr/>
              <p:nvPr/>
            </p:nvSpPr>
            <p:spPr>
              <a:xfrm>
                <a:off x="5315259" y="3317700"/>
                <a:ext cx="931383" cy="931383"/>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ED7D31"/>
                    </a:solidFill>
                    <a:latin typeface="微软雅黑" panose="020B0503020204020204" pitchFamily="34" charset="-122"/>
                    <a:ea typeface="微软雅黑" panose="020B0503020204020204" pitchFamily="34" charset="-122"/>
                  </a:rPr>
                  <a:t>高级功能</a:t>
                </a:r>
              </a:p>
            </p:txBody>
          </p:sp>
          <p:sp>
            <p:nvSpPr>
              <p:cNvPr id="55" name="流程图: 联系 54"/>
              <p:cNvSpPr/>
              <p:nvPr/>
            </p:nvSpPr>
            <p:spPr>
              <a:xfrm>
                <a:off x="4180683" y="5236762"/>
                <a:ext cx="972480" cy="97248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ED7D31"/>
                    </a:solidFill>
                    <a:latin typeface="微软雅黑" panose="020B0503020204020204" pitchFamily="34" charset="-122"/>
                    <a:ea typeface="微软雅黑" panose="020B0503020204020204" pitchFamily="34" charset="-122"/>
                  </a:rPr>
                  <a:t>时间</a:t>
                </a:r>
              </a:p>
            </p:txBody>
          </p:sp>
        </p:grpSp>
        <p:grpSp>
          <p:nvGrpSpPr>
            <p:cNvPr id="109" name="组合 108"/>
            <p:cNvGrpSpPr/>
            <p:nvPr/>
          </p:nvGrpSpPr>
          <p:grpSpPr>
            <a:xfrm>
              <a:off x="6640617" y="4368504"/>
              <a:ext cx="4026164" cy="2118395"/>
              <a:chOff x="4401207" y="4556791"/>
              <a:chExt cx="4026164" cy="2118395"/>
            </a:xfrm>
          </p:grpSpPr>
          <p:grpSp>
            <p:nvGrpSpPr>
              <p:cNvPr id="106" name="组合 105"/>
              <p:cNvGrpSpPr/>
              <p:nvPr/>
            </p:nvGrpSpPr>
            <p:grpSpPr>
              <a:xfrm rot="18424028">
                <a:off x="5355091" y="3602907"/>
                <a:ext cx="2118395" cy="4026164"/>
                <a:chOff x="7756659" y="1768155"/>
                <a:chExt cx="2118395" cy="4026164"/>
              </a:xfrm>
            </p:grpSpPr>
            <p:sp>
              <p:nvSpPr>
                <p:cNvPr id="102" name="流程图: 联系 101"/>
                <p:cNvSpPr/>
                <p:nvPr/>
              </p:nvSpPr>
              <p:spPr>
                <a:xfrm>
                  <a:off x="7756659" y="1768155"/>
                  <a:ext cx="2118395" cy="2118395"/>
                </a:xfrm>
                <a:prstGeom prst="flowChartConnector">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流程图: 联系 102"/>
                <p:cNvSpPr/>
                <p:nvPr/>
              </p:nvSpPr>
              <p:spPr>
                <a:xfrm>
                  <a:off x="7983344" y="1978330"/>
                  <a:ext cx="1681002" cy="1681002"/>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a:off x="8591984" y="4354723"/>
                  <a:ext cx="447741" cy="1439596"/>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圆角矩形 104"/>
                <p:cNvSpPr/>
                <p:nvPr/>
              </p:nvSpPr>
              <p:spPr>
                <a:xfrm>
                  <a:off x="8718624" y="3784102"/>
                  <a:ext cx="194463" cy="625246"/>
                </a:xfrm>
                <a:prstGeom prst="round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文本框 107"/>
              <p:cNvSpPr txBox="1"/>
              <p:nvPr/>
            </p:nvSpPr>
            <p:spPr>
              <a:xfrm>
                <a:off x="4878911" y="4568636"/>
                <a:ext cx="1620957" cy="954107"/>
              </a:xfrm>
              <a:prstGeom prst="rect">
                <a:avLst/>
              </a:prstGeom>
              <a:noFill/>
            </p:spPr>
            <p:txBody>
              <a:bodyPr wrap="none" rtlCol="0">
                <a:spAutoFit/>
              </a:bodyPr>
              <a:lstStyle/>
              <a:p>
                <a:r>
                  <a:rPr lang="zh-CN" altLang="en-US" sz="2800" dirty="0" smtClean="0">
                    <a:latin typeface="华康俪金黑W8" panose="020B0809000000000000" pitchFamily="49" charset="-122"/>
                    <a:ea typeface="华康俪金黑W8" panose="020B0809000000000000" pitchFamily="49" charset="-122"/>
                  </a:rPr>
                  <a:t>网络推手</a:t>
                </a:r>
                <a:endParaRPr lang="en-US" altLang="zh-CN" sz="2800" dirty="0" smtClean="0">
                  <a:latin typeface="华康俪金黑W8" panose="020B0809000000000000" pitchFamily="49" charset="-122"/>
                  <a:ea typeface="华康俪金黑W8" panose="020B0809000000000000" pitchFamily="49" charset="-122"/>
                </a:endParaRPr>
              </a:p>
              <a:p>
                <a:r>
                  <a:rPr lang="zh-CN" altLang="en-US" sz="2800" dirty="0" smtClean="0">
                    <a:latin typeface="华康俪金黑W8" panose="020B0809000000000000" pitchFamily="49" charset="-122"/>
                    <a:ea typeface="华康俪金黑W8" panose="020B0809000000000000" pitchFamily="49" charset="-122"/>
                  </a:rPr>
                  <a:t>的基本功</a:t>
                </a:r>
                <a:endParaRPr lang="zh-CN" altLang="en-US" sz="2800" dirty="0">
                  <a:latin typeface="华康俪金黑W8" panose="020B0809000000000000" pitchFamily="49" charset="-122"/>
                  <a:ea typeface="华康俪金黑W8" panose="020B0809000000000000" pitchFamily="49" charset="-122"/>
                </a:endParaRPr>
              </a:p>
            </p:txBody>
          </p:sp>
        </p:grpSp>
      </p:grpSp>
      <p:sp>
        <p:nvSpPr>
          <p:cNvPr id="111" name="文本框 110"/>
          <p:cNvSpPr txBox="1"/>
          <p:nvPr/>
        </p:nvSpPr>
        <p:spPr>
          <a:xfrm>
            <a:off x="930865" y="2535581"/>
            <a:ext cx="3570208" cy="2899255"/>
          </a:xfrm>
          <a:prstGeom prst="rect">
            <a:avLst/>
          </a:prstGeom>
          <a:noFill/>
        </p:spPr>
        <p:txBody>
          <a:bodyPr wrap="none" rtlCol="0">
            <a:spAutoFit/>
          </a:bodyPr>
          <a:lstStyle/>
          <a:p>
            <a:pPr>
              <a:lnSpc>
                <a:spcPct val="120000"/>
              </a:lnSpc>
            </a:pPr>
            <a:r>
              <a:rPr lang="zh-CN" altLang="en-US" sz="4400" dirty="0" smtClean="0">
                <a:solidFill>
                  <a:srgbClr val="ED7D31"/>
                </a:solidFill>
                <a:latin typeface="华康俪金黑W8" panose="020B0809000000000000" pitchFamily="49" charset="-122"/>
                <a:ea typeface="华康俪金黑W8" panose="020B0809000000000000" pitchFamily="49" charset="-122"/>
              </a:rPr>
              <a:t>微博三要素：</a:t>
            </a:r>
            <a:endParaRPr lang="en-US" altLang="zh-CN" sz="4400" dirty="0" smtClean="0">
              <a:solidFill>
                <a:srgbClr val="ED7D31"/>
              </a:solidFill>
              <a:latin typeface="华康俪金黑W8" panose="020B0809000000000000" pitchFamily="49" charset="-122"/>
              <a:ea typeface="华康俪金黑W8" panose="020B0809000000000000" pitchFamily="49" charset="-122"/>
            </a:endParaRPr>
          </a:p>
          <a:p>
            <a:pPr marL="285750" indent="-285750">
              <a:lnSpc>
                <a:spcPct val="120000"/>
              </a:lnSpc>
              <a:buFont typeface="Wingdings" panose="05000000000000000000" pitchFamily="2" charset="2"/>
              <a:buChar char="n"/>
            </a:pPr>
            <a:r>
              <a:rPr lang="zh-CN" altLang="en-US" sz="3600" dirty="0">
                <a:latin typeface="华康俪金黑W8" panose="020B0809000000000000" pitchFamily="49" charset="-122"/>
                <a:ea typeface="华康俪金黑W8" panose="020B0809000000000000" pitchFamily="49" charset="-122"/>
              </a:rPr>
              <a:t>发布</a:t>
            </a:r>
            <a:r>
              <a:rPr lang="zh-CN" altLang="en-US" sz="3600" dirty="0" smtClean="0">
                <a:latin typeface="华康俪金黑W8" panose="020B0809000000000000" pitchFamily="49" charset="-122"/>
                <a:ea typeface="华康俪金黑W8" panose="020B0809000000000000" pitchFamily="49" charset="-122"/>
              </a:rPr>
              <a:t>者</a:t>
            </a:r>
            <a:endParaRPr lang="en-US" altLang="zh-CN" sz="3600" dirty="0" smtClean="0">
              <a:latin typeface="华康俪金黑W8" panose="020B0809000000000000" pitchFamily="49" charset="-122"/>
              <a:ea typeface="华康俪金黑W8" panose="020B0809000000000000" pitchFamily="49" charset="-122"/>
            </a:endParaRPr>
          </a:p>
          <a:p>
            <a:pPr marL="285750" indent="-285750">
              <a:lnSpc>
                <a:spcPct val="120000"/>
              </a:lnSpc>
              <a:buFont typeface="Wingdings" panose="05000000000000000000" pitchFamily="2" charset="2"/>
              <a:buChar char="n"/>
            </a:pPr>
            <a:r>
              <a:rPr lang="zh-CN" altLang="en-US" sz="3600" dirty="0" smtClean="0">
                <a:latin typeface="华康俪金黑W8" panose="020B0809000000000000" pitchFamily="49" charset="-122"/>
                <a:ea typeface="华康俪金黑W8" panose="020B0809000000000000" pitchFamily="49" charset="-122"/>
              </a:rPr>
              <a:t>粉丝</a:t>
            </a:r>
            <a:endParaRPr lang="en-US" altLang="zh-CN" sz="3600" dirty="0" smtClean="0">
              <a:latin typeface="华康俪金黑W8" panose="020B0809000000000000" pitchFamily="49" charset="-122"/>
              <a:ea typeface="华康俪金黑W8" panose="020B0809000000000000" pitchFamily="49" charset="-122"/>
            </a:endParaRPr>
          </a:p>
          <a:p>
            <a:pPr marL="285750" indent="-285750">
              <a:lnSpc>
                <a:spcPct val="120000"/>
              </a:lnSpc>
              <a:buFont typeface="Wingdings" panose="05000000000000000000" pitchFamily="2" charset="2"/>
              <a:buChar char="n"/>
            </a:pPr>
            <a:r>
              <a:rPr lang="zh-CN" altLang="en-US" sz="3600" dirty="0">
                <a:latin typeface="华康俪金黑W8" panose="020B0809000000000000" pitchFamily="49" charset="-122"/>
                <a:ea typeface="华康俪金黑W8" panose="020B0809000000000000" pitchFamily="49" charset="-122"/>
              </a:rPr>
              <a:t>微博内容</a:t>
            </a:r>
          </a:p>
        </p:txBody>
      </p:sp>
      <p:sp>
        <p:nvSpPr>
          <p:cNvPr id="46" name="文本框 45"/>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Tree>
    <p:extLst>
      <p:ext uri="{BB962C8B-B14F-4D97-AF65-F5344CB8AC3E}">
        <p14:creationId xmlns:p14="http://schemas.microsoft.com/office/powerpoint/2010/main" val="132345601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09609"/>
            <a:ext cx="12192000" cy="5850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矩形 9"/>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30865" y="173934"/>
            <a:ext cx="4575291" cy="646331"/>
          </a:xfrm>
          <a:prstGeom prst="rect">
            <a:avLst/>
          </a:prstGeom>
          <a:noFill/>
        </p:spPr>
        <p:txBody>
          <a:bodyPr wrap="none" rtlCol="0">
            <a:spAutoFit/>
          </a:bodyPr>
          <a:lstStyle/>
          <a:p>
            <a:r>
              <a:rPr lang="en-US" altLang="zh-CN" sz="3600" dirty="0" smtClean="0">
                <a:solidFill>
                  <a:schemeClr val="bg1"/>
                </a:solidFill>
                <a:latin typeface="华康俪金黑W8" panose="020B0809000000000000" pitchFamily="49" charset="-122"/>
                <a:ea typeface="华康俪金黑W8" panose="020B0809000000000000" pitchFamily="49" charset="-122"/>
              </a:rPr>
              <a:t>1</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微博</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chemeClr val="bg1"/>
                </a:solidFill>
                <a:latin typeface="华康俪金黑W8" panose="020B0809000000000000" pitchFamily="49" charset="-122"/>
                <a:ea typeface="华康俪金黑W8" panose="020B0809000000000000" pitchFamily="49" charset="-122"/>
              </a:rPr>
              <a:t>广场效应</a:t>
            </a:r>
            <a:endParaRPr lang="zh-CN" altLang="en-US" sz="3600" dirty="0">
              <a:solidFill>
                <a:schemeClr val="bg1"/>
              </a:solidFill>
              <a:latin typeface="华康俪金黑W8" panose="020B0809000000000000" pitchFamily="49" charset="-122"/>
              <a:ea typeface="华康俪金黑W8" panose="020B0809000000000000" pitchFamily="49" charset="-122"/>
            </a:endParaRPr>
          </a:p>
        </p:txBody>
      </p:sp>
      <p:sp>
        <p:nvSpPr>
          <p:cNvPr id="111" name="文本框 110"/>
          <p:cNvSpPr txBox="1"/>
          <p:nvPr/>
        </p:nvSpPr>
        <p:spPr>
          <a:xfrm>
            <a:off x="1489611" y="1397612"/>
            <a:ext cx="9212778" cy="796500"/>
          </a:xfrm>
          <a:prstGeom prst="rect">
            <a:avLst/>
          </a:prstGeom>
          <a:noFill/>
        </p:spPr>
        <p:txBody>
          <a:bodyPr wrap="none" rtlCol="0">
            <a:spAutoFit/>
          </a:bodyPr>
          <a:lstStyle/>
          <a:p>
            <a:pPr>
              <a:lnSpc>
                <a:spcPct val="120000"/>
              </a:lnSpc>
            </a:pPr>
            <a:r>
              <a:rPr lang="zh-CN" altLang="en-US" sz="4400" dirty="0" smtClean="0">
                <a:solidFill>
                  <a:srgbClr val="ED7D31"/>
                </a:solidFill>
                <a:latin typeface="华康俪金黑W8" panose="020B0809000000000000" pitchFamily="49" charset="-122"/>
                <a:ea typeface="华康俪金黑W8" panose="020B0809000000000000" pitchFamily="49" charset="-122"/>
              </a:rPr>
              <a:t>企业微博的生存理念</a:t>
            </a:r>
            <a:r>
              <a:rPr lang="en-US" altLang="zh-CN" sz="4400" dirty="0" smtClean="0">
                <a:solidFill>
                  <a:srgbClr val="ED7D31"/>
                </a:solidFill>
                <a:latin typeface="华康俪金黑W8" panose="020B0809000000000000" pitchFamily="49" charset="-122"/>
                <a:ea typeface="华康俪金黑W8" panose="020B0809000000000000" pitchFamily="49" charset="-122"/>
              </a:rPr>
              <a:t>——</a:t>
            </a:r>
            <a:r>
              <a:rPr lang="zh-CN" altLang="en-US" sz="4400" dirty="0" smtClean="0">
                <a:solidFill>
                  <a:srgbClr val="ED7D31"/>
                </a:solidFill>
                <a:effectLst>
                  <a:outerShdw blurRad="38100" dist="38100" dir="2700000" algn="tl">
                    <a:srgbClr val="000000">
                      <a:alpha val="43137"/>
                    </a:srgbClr>
                  </a:outerShdw>
                </a:effectLst>
                <a:latin typeface="华康俪金黑W8" panose="020B0809000000000000" pitchFamily="49" charset="-122"/>
                <a:ea typeface="华康俪金黑W8" panose="020B0809000000000000" pitchFamily="49" charset="-122"/>
              </a:rPr>
              <a:t>“做人学”</a:t>
            </a:r>
            <a:endParaRPr lang="en-US" altLang="zh-CN" sz="4400" dirty="0" smtClean="0">
              <a:solidFill>
                <a:srgbClr val="ED7D31"/>
              </a:solidFill>
              <a:effectLst>
                <a:outerShdw blurRad="38100" dist="38100" dir="2700000" algn="tl">
                  <a:srgbClr val="000000">
                    <a:alpha val="43137"/>
                  </a:srgbClr>
                </a:outerShdw>
              </a:effectLst>
              <a:latin typeface="华康俪金黑W8" panose="020B0809000000000000" pitchFamily="49" charset="-122"/>
              <a:ea typeface="华康俪金黑W8" panose="020B0809000000000000" pitchFamily="49" charset="-122"/>
            </a:endParaRPr>
          </a:p>
        </p:txBody>
      </p:sp>
      <p:pic>
        <p:nvPicPr>
          <p:cNvPr id="11" name="图片 10"/>
          <p:cNvPicPr>
            <a:picLocks noChangeAspect="1"/>
          </p:cNvPicPr>
          <p:nvPr/>
        </p:nvPicPr>
        <p:blipFill rotWithShape="1">
          <a:blip r:embed="rId2">
            <a:biLevel thresh="75000"/>
            <a:extLst>
              <a:ext uri="{28A0092B-C50C-407E-A947-70E740481C1C}">
                <a14:useLocalDpi xmlns:a14="http://schemas.microsoft.com/office/drawing/2010/main" val="0"/>
              </a:ext>
            </a:extLst>
          </a:blip>
          <a:srcRect l="23335" t="20172" r="25948" b="25887"/>
          <a:stretch/>
        </p:blipFill>
        <p:spPr>
          <a:xfrm>
            <a:off x="1262368" y="2744788"/>
            <a:ext cx="3091543" cy="3454400"/>
          </a:xfrm>
          <a:prstGeom prst="rect">
            <a:avLst/>
          </a:prstGeom>
        </p:spPr>
      </p:pic>
      <p:sp>
        <p:nvSpPr>
          <p:cNvPr id="20" name="椭圆形标注 19"/>
          <p:cNvSpPr/>
          <p:nvPr/>
        </p:nvSpPr>
        <p:spPr>
          <a:xfrm>
            <a:off x="5346089" y="4143655"/>
            <a:ext cx="2587899" cy="1733893"/>
          </a:xfrm>
          <a:prstGeom prst="wedgeEllipseCallout">
            <a:avLst>
              <a:gd name="adj1" fmla="val -37011"/>
              <a:gd name="adj2" fmla="val 53719"/>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微软雅黑" panose="020B0503020204020204" pitchFamily="34" charset="-122"/>
                <a:ea typeface="微软雅黑" panose="020B0503020204020204" pitchFamily="34" charset="-122"/>
              </a:rPr>
              <a:t>广结善缘</a:t>
            </a:r>
          </a:p>
        </p:txBody>
      </p:sp>
      <p:sp>
        <p:nvSpPr>
          <p:cNvPr id="62" name="椭圆形标注 61"/>
          <p:cNvSpPr/>
          <p:nvPr/>
        </p:nvSpPr>
        <p:spPr>
          <a:xfrm>
            <a:off x="8076500" y="3783583"/>
            <a:ext cx="2045222" cy="1370299"/>
          </a:xfrm>
          <a:prstGeom prst="wedgeEllipseCallout">
            <a:avLst>
              <a:gd name="adj1" fmla="val -46946"/>
              <a:gd name="adj2" fmla="val 48423"/>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换位思考</a:t>
            </a:r>
            <a:endParaRPr lang="zh-CN" altLang="en-US" sz="2400" b="1" dirty="0">
              <a:latin typeface="微软雅黑" panose="020B0503020204020204" pitchFamily="34" charset="-122"/>
              <a:ea typeface="微软雅黑" panose="020B0503020204020204" pitchFamily="34" charset="-122"/>
            </a:endParaRPr>
          </a:p>
        </p:txBody>
      </p:sp>
      <p:sp>
        <p:nvSpPr>
          <p:cNvPr id="64" name="椭圆形标注 63"/>
          <p:cNvSpPr/>
          <p:nvPr/>
        </p:nvSpPr>
        <p:spPr>
          <a:xfrm>
            <a:off x="6252623" y="2744788"/>
            <a:ext cx="1798821" cy="1205210"/>
          </a:xfrm>
          <a:prstGeom prst="wedgeEllipseCallout">
            <a:avLst>
              <a:gd name="adj1" fmla="val -43466"/>
              <a:gd name="adj2" fmla="val 53719"/>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减少广告</a:t>
            </a:r>
            <a:endParaRPr lang="zh-CN" altLang="en-US" sz="2000" b="1" dirty="0">
              <a:latin typeface="微软雅黑" panose="020B0503020204020204" pitchFamily="34" charset="-122"/>
              <a:ea typeface="微软雅黑" panose="020B0503020204020204" pitchFamily="34" charset="-122"/>
            </a:endParaRPr>
          </a:p>
        </p:txBody>
      </p:sp>
      <p:sp>
        <p:nvSpPr>
          <p:cNvPr id="65" name="椭圆形标注 64"/>
          <p:cNvSpPr/>
          <p:nvPr/>
        </p:nvSpPr>
        <p:spPr>
          <a:xfrm>
            <a:off x="8318071" y="2585071"/>
            <a:ext cx="1566903" cy="1049825"/>
          </a:xfrm>
          <a:prstGeom prst="wedgeEllipseCallout">
            <a:avLst>
              <a:gd name="adj1" fmla="val -49053"/>
              <a:gd name="adj2" fmla="val 50954"/>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谨言慎行</a:t>
            </a:r>
          </a:p>
        </p:txBody>
      </p:sp>
      <p:sp>
        <p:nvSpPr>
          <p:cNvPr id="19" name="文本框 18"/>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Tree>
    <p:extLst>
      <p:ext uri="{BB962C8B-B14F-4D97-AF65-F5344CB8AC3E}">
        <p14:creationId xmlns:p14="http://schemas.microsoft.com/office/powerpoint/2010/main" val="278227060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1096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55093" y="2538484"/>
            <a:ext cx="184731" cy="369332"/>
          </a:xfrm>
          <a:prstGeom prst="rect">
            <a:avLst/>
          </a:prstGeom>
          <a:noFill/>
        </p:spPr>
        <p:txBody>
          <a:bodyPr wrap="none" rtlCol="0">
            <a:spAutoFit/>
          </a:bodyPr>
          <a:lstStyle/>
          <a:p>
            <a:endParaRPr lang="zh-CN" altLang="en-US" dirty="0"/>
          </a:p>
        </p:txBody>
      </p:sp>
      <p:sp>
        <p:nvSpPr>
          <p:cNvPr id="10" name="矩形 9"/>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30865" y="173934"/>
            <a:ext cx="4575291"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2</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微信</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圈子文化</a:t>
            </a:r>
          </a:p>
        </p:txBody>
      </p:sp>
      <p:sp>
        <p:nvSpPr>
          <p:cNvPr id="14" name="矩形 13"/>
          <p:cNvSpPr/>
          <p:nvPr/>
        </p:nvSpPr>
        <p:spPr>
          <a:xfrm>
            <a:off x="6095999" y="1179556"/>
            <a:ext cx="6096000" cy="53897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 y="1179555"/>
            <a:ext cx="6096000" cy="567844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0" y="6569353"/>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5788235" y="5638387"/>
            <a:ext cx="608959" cy="571676"/>
          </a:xfrm>
          <a:prstGeom prs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679839" y="5302267"/>
            <a:ext cx="8832316" cy="336119"/>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6095994" y="1955196"/>
            <a:ext cx="4860931" cy="584775"/>
          </a:xfrm>
          <a:prstGeom prst="rect">
            <a:avLst/>
          </a:prstGeom>
          <a:noFill/>
        </p:spPr>
        <p:txBody>
          <a:bodyPr wrap="square" rtlCol="0">
            <a:spAutoFit/>
          </a:bodyPr>
          <a:lstStyle/>
          <a:p>
            <a:pPr algn="ctr"/>
            <a:r>
              <a:rPr lang="zh-CN" altLang="en-US" sz="3200" dirty="0">
                <a:solidFill>
                  <a:srgbClr val="ED7D31"/>
                </a:solidFill>
                <a:latin typeface="华康俪金黑W8" panose="020B0809000000000000" pitchFamily="49" charset="-122"/>
                <a:ea typeface="华康俪金黑W8" panose="020B0809000000000000" pitchFamily="49" charset="-122"/>
              </a:rPr>
              <a:t>微信</a:t>
            </a:r>
          </a:p>
        </p:txBody>
      </p:sp>
      <p:sp>
        <p:nvSpPr>
          <p:cNvPr id="24" name="文本框 23"/>
          <p:cNvSpPr txBox="1"/>
          <p:nvPr/>
        </p:nvSpPr>
        <p:spPr>
          <a:xfrm>
            <a:off x="1216322" y="2035066"/>
            <a:ext cx="4860919" cy="584775"/>
          </a:xfrm>
          <a:prstGeom prst="rect">
            <a:avLst/>
          </a:prstGeom>
          <a:noFill/>
        </p:spPr>
        <p:txBody>
          <a:bodyPr wrap="square" rtlCol="0">
            <a:spAutoFit/>
          </a:bodyPr>
          <a:lstStyle/>
          <a:p>
            <a:pPr algn="ctr"/>
            <a:r>
              <a:rPr lang="zh-CN" altLang="en-US" sz="3200" dirty="0">
                <a:solidFill>
                  <a:srgbClr val="ED7D31"/>
                </a:solidFill>
                <a:latin typeface="华康俪金黑W8" panose="020B0809000000000000" pitchFamily="49" charset="-122"/>
                <a:ea typeface="华康俪金黑W8" panose="020B0809000000000000" pitchFamily="49" charset="-122"/>
              </a:rPr>
              <a:t>微博</a:t>
            </a:r>
          </a:p>
        </p:txBody>
      </p:sp>
      <p:sp>
        <p:nvSpPr>
          <p:cNvPr id="25" name="圆角矩形 24"/>
          <p:cNvSpPr/>
          <p:nvPr/>
        </p:nvSpPr>
        <p:spPr>
          <a:xfrm>
            <a:off x="1999687" y="4511890"/>
            <a:ext cx="3381829" cy="61111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ED7D31"/>
                </a:solidFill>
                <a:latin typeface="微软雅黑" panose="020B0503020204020204" pitchFamily="34" charset="-122"/>
                <a:ea typeface="微软雅黑" panose="020B0503020204020204" pitchFamily="34" charset="-122"/>
              </a:rPr>
              <a:t>传播观点，让人知道</a:t>
            </a:r>
          </a:p>
        </p:txBody>
      </p:sp>
      <p:sp>
        <p:nvSpPr>
          <p:cNvPr id="26" name="圆角矩形 25"/>
          <p:cNvSpPr/>
          <p:nvPr/>
        </p:nvSpPr>
        <p:spPr>
          <a:xfrm>
            <a:off x="1999687" y="2953361"/>
            <a:ext cx="3381829" cy="61111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ED7D31"/>
                </a:solidFill>
                <a:latin typeface="微软雅黑" panose="020B0503020204020204" pitchFamily="34" charset="-122"/>
                <a:ea typeface="微软雅黑" panose="020B0503020204020204" pitchFamily="34" charset="-122"/>
              </a:rPr>
              <a:t>横向</a:t>
            </a:r>
            <a:endParaRPr lang="zh-CN" altLang="en-US" sz="2400" b="1" dirty="0">
              <a:solidFill>
                <a:srgbClr val="ED7D31"/>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1999687" y="3732626"/>
            <a:ext cx="3381829" cy="61111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ED7D31"/>
                </a:solidFill>
                <a:latin typeface="微软雅黑" panose="020B0503020204020204" pitchFamily="34" charset="-122"/>
                <a:ea typeface="微软雅黑" panose="020B0503020204020204" pitchFamily="34" charset="-122"/>
              </a:rPr>
              <a:t>营销传播</a:t>
            </a:r>
          </a:p>
        </p:txBody>
      </p:sp>
      <p:sp>
        <p:nvSpPr>
          <p:cNvPr id="28" name="圆角矩形 27"/>
          <p:cNvSpPr/>
          <p:nvPr/>
        </p:nvSpPr>
        <p:spPr>
          <a:xfrm>
            <a:off x="6803916" y="4511890"/>
            <a:ext cx="3381829" cy="61111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ED7D31"/>
                </a:solidFill>
                <a:latin typeface="微软雅黑" panose="020B0503020204020204" pitchFamily="34" charset="-122"/>
                <a:ea typeface="微软雅黑" panose="020B0503020204020204" pitchFamily="34" charset="-122"/>
              </a:rPr>
              <a:t>沟通观点，让人行动</a:t>
            </a:r>
            <a:endParaRPr lang="zh-CN" altLang="en-US" sz="2400" b="1" dirty="0">
              <a:solidFill>
                <a:srgbClr val="ED7D31"/>
              </a:solidFill>
              <a:latin typeface="微软雅黑" panose="020B0503020204020204" pitchFamily="34" charset="-122"/>
              <a:ea typeface="微软雅黑" panose="020B0503020204020204" pitchFamily="34" charset="-122"/>
            </a:endParaRPr>
          </a:p>
        </p:txBody>
      </p:sp>
      <p:sp>
        <p:nvSpPr>
          <p:cNvPr id="29" name="圆角矩形 28"/>
          <p:cNvSpPr/>
          <p:nvPr/>
        </p:nvSpPr>
        <p:spPr>
          <a:xfrm>
            <a:off x="6803916" y="2953361"/>
            <a:ext cx="3381829" cy="61111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ED7D31"/>
                </a:solidFill>
                <a:latin typeface="微软雅黑" panose="020B0503020204020204" pitchFamily="34" charset="-122"/>
                <a:ea typeface="微软雅黑" panose="020B0503020204020204" pitchFamily="34" charset="-122"/>
              </a:rPr>
              <a:t>纵向</a:t>
            </a:r>
          </a:p>
        </p:txBody>
      </p:sp>
      <p:sp>
        <p:nvSpPr>
          <p:cNvPr id="30" name="圆角矩形 29"/>
          <p:cNvSpPr/>
          <p:nvPr/>
        </p:nvSpPr>
        <p:spPr>
          <a:xfrm>
            <a:off x="6803916" y="3732626"/>
            <a:ext cx="3381829" cy="61111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ED7D31"/>
                </a:solidFill>
                <a:latin typeface="微软雅黑" panose="020B0503020204020204" pitchFamily="34" charset="-122"/>
                <a:ea typeface="微软雅黑" panose="020B0503020204020204" pitchFamily="34" charset="-122"/>
              </a:rPr>
              <a:t>关系管理</a:t>
            </a:r>
          </a:p>
        </p:txBody>
      </p:sp>
      <p:sp>
        <p:nvSpPr>
          <p:cNvPr id="31" name="文本框 30"/>
          <p:cNvSpPr txBox="1"/>
          <p:nvPr/>
        </p:nvSpPr>
        <p:spPr>
          <a:xfrm>
            <a:off x="4856394" y="1154056"/>
            <a:ext cx="2441694" cy="769441"/>
          </a:xfrm>
          <a:prstGeom prst="rect">
            <a:avLst/>
          </a:prstGeom>
          <a:noFill/>
        </p:spPr>
        <p:txBody>
          <a:bodyPr wrap="none" rtlCol="0">
            <a:spAutoFit/>
          </a:bodyPr>
          <a:lstStyle/>
          <a:p>
            <a:r>
              <a:rPr lang="zh-CN" altLang="en-US" sz="4400" dirty="0" smtClean="0">
                <a:solidFill>
                  <a:schemeClr val="bg1"/>
                </a:solidFill>
                <a:latin typeface="华康俪金黑W8" panose="020B0809000000000000" pitchFamily="49" charset="-122"/>
                <a:ea typeface="华康俪金黑W8" panose="020B0809000000000000" pitchFamily="49" charset="-122"/>
              </a:rPr>
              <a:t>双微</a:t>
            </a:r>
            <a:r>
              <a:rPr lang="zh-CN" altLang="en-US" sz="4400" dirty="0" smtClean="0">
                <a:latin typeface="华康俪金黑W8" panose="020B0809000000000000" pitchFamily="49" charset="-122"/>
                <a:ea typeface="华康俪金黑W8" panose="020B0809000000000000" pitchFamily="49" charset="-122"/>
              </a:rPr>
              <a:t>合璧</a:t>
            </a:r>
            <a:endParaRPr lang="zh-CN" altLang="en-US" sz="4400" dirty="0">
              <a:latin typeface="华康俪金黑W8" panose="020B0809000000000000" pitchFamily="49" charset="-122"/>
              <a:ea typeface="华康俪金黑W8" panose="020B0809000000000000" pitchFamily="49" charset="-122"/>
            </a:endParaRPr>
          </a:p>
        </p:txBody>
      </p:sp>
      <p:sp>
        <p:nvSpPr>
          <p:cNvPr id="32" name="文本框 31"/>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Tree>
    <p:extLst>
      <p:ext uri="{BB962C8B-B14F-4D97-AF65-F5344CB8AC3E}">
        <p14:creationId xmlns:p14="http://schemas.microsoft.com/office/powerpoint/2010/main" val="2517974435"/>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109608"/>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55093" y="2538484"/>
            <a:ext cx="184731" cy="369332"/>
          </a:xfrm>
          <a:prstGeom prst="rect">
            <a:avLst/>
          </a:prstGeom>
          <a:noFill/>
        </p:spPr>
        <p:txBody>
          <a:bodyPr wrap="none" rtlCol="0">
            <a:spAutoFit/>
          </a:bodyPr>
          <a:lstStyle/>
          <a:p>
            <a:endParaRPr lang="zh-CN" altLang="en-US" dirty="0"/>
          </a:p>
        </p:txBody>
      </p:sp>
      <p:sp>
        <p:nvSpPr>
          <p:cNvPr id="10" name="矩形 9"/>
          <p:cNvSpPr/>
          <p:nvPr/>
        </p:nvSpPr>
        <p:spPr>
          <a:xfrm>
            <a:off x="11613313" y="0"/>
            <a:ext cx="578687" cy="532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a:off x="11613312" y="53092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11034624" y="-23882"/>
            <a:ext cx="578687"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直角三角形 15"/>
          <p:cNvSpPr/>
          <p:nvPr/>
        </p:nvSpPr>
        <p:spPr>
          <a:xfrm flipH="1">
            <a:off x="9884974" y="-23882"/>
            <a:ext cx="578689" cy="578687"/>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a:off x="10471391" y="-23882"/>
            <a:ext cx="578687" cy="578687"/>
          </a:xfrm>
          <a:prstGeom prst="r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30865" y="173934"/>
            <a:ext cx="4575291" cy="646331"/>
          </a:xfrm>
          <a:prstGeom prst="rect">
            <a:avLst/>
          </a:prstGeom>
          <a:noFill/>
        </p:spPr>
        <p:txBody>
          <a:bodyPr wrap="none" rtlCol="0">
            <a:spAutoFit/>
          </a:bodyPr>
          <a:lstStyle/>
          <a:p>
            <a:r>
              <a:rPr lang="en-US" altLang="zh-CN" sz="3600" dirty="0">
                <a:solidFill>
                  <a:schemeClr val="bg1"/>
                </a:solidFill>
                <a:latin typeface="华康俪金黑W8" panose="020B0809000000000000" pitchFamily="49" charset="-122"/>
                <a:ea typeface="华康俪金黑W8" panose="020B0809000000000000" pitchFamily="49" charset="-122"/>
              </a:rPr>
              <a:t>2</a:t>
            </a:r>
            <a:r>
              <a:rPr lang="zh-CN" altLang="en-US"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微信</a:t>
            </a:r>
            <a:r>
              <a:rPr lang="en-US" altLang="zh-CN" sz="3600" dirty="0" smtClean="0">
                <a:solidFill>
                  <a:schemeClr val="bg1"/>
                </a:solidFill>
                <a:latin typeface="华康俪金黑W8" panose="020B0809000000000000" pitchFamily="49" charset="-122"/>
                <a:ea typeface="华康俪金黑W8" panose="020B0809000000000000" pitchFamily="49" charset="-122"/>
              </a:rPr>
              <a:t>——</a:t>
            </a:r>
            <a:r>
              <a:rPr lang="zh-CN" altLang="en-US" sz="3600" dirty="0">
                <a:solidFill>
                  <a:schemeClr val="bg1"/>
                </a:solidFill>
                <a:latin typeface="华康俪金黑W8" panose="020B0809000000000000" pitchFamily="49" charset="-122"/>
                <a:ea typeface="华康俪金黑W8" panose="020B0809000000000000" pitchFamily="49" charset="-122"/>
              </a:rPr>
              <a:t>圈子文化</a:t>
            </a:r>
          </a:p>
        </p:txBody>
      </p:sp>
      <p:sp>
        <p:nvSpPr>
          <p:cNvPr id="14" name="矩形 13"/>
          <p:cNvSpPr/>
          <p:nvPr/>
        </p:nvSpPr>
        <p:spPr>
          <a:xfrm>
            <a:off x="-1" y="1179556"/>
            <a:ext cx="12192000" cy="53897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0" y="6569353"/>
            <a:ext cx="12192000" cy="699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5506156" y="1686955"/>
            <a:ext cx="6184272" cy="4455156"/>
            <a:chOff x="5506156" y="1686955"/>
            <a:chExt cx="6184272" cy="4455156"/>
          </a:xfrm>
        </p:grpSpPr>
        <p:grpSp>
          <p:nvGrpSpPr>
            <p:cNvPr id="42" name="组合 41"/>
            <p:cNvGrpSpPr/>
            <p:nvPr/>
          </p:nvGrpSpPr>
          <p:grpSpPr>
            <a:xfrm>
              <a:off x="5506156" y="1686955"/>
              <a:ext cx="6184272" cy="4455156"/>
              <a:chOff x="4960302" y="2024243"/>
              <a:chExt cx="6184272" cy="4455156"/>
            </a:xfrm>
          </p:grpSpPr>
          <p:grpSp>
            <p:nvGrpSpPr>
              <p:cNvPr id="35" name="组合 34"/>
              <p:cNvGrpSpPr/>
              <p:nvPr/>
            </p:nvGrpSpPr>
            <p:grpSpPr>
              <a:xfrm>
                <a:off x="6241142" y="2043729"/>
                <a:ext cx="3643832" cy="3591504"/>
                <a:chOff x="6241142" y="1794578"/>
                <a:chExt cx="3643832" cy="3591504"/>
              </a:xfrm>
            </p:grpSpPr>
            <p:sp>
              <p:nvSpPr>
                <p:cNvPr id="23" name="饼形 22"/>
                <p:cNvSpPr/>
                <p:nvPr/>
              </p:nvSpPr>
              <p:spPr>
                <a:xfrm>
                  <a:off x="6241142" y="1794579"/>
                  <a:ext cx="3512457" cy="3512457"/>
                </a:xfrm>
                <a:prstGeom prst="pie">
                  <a:avLst>
                    <a:gd name="adj1" fmla="val 9548649"/>
                    <a:gd name="adj2" fmla="val 16200000"/>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饼形 31"/>
                <p:cNvSpPr/>
                <p:nvPr/>
              </p:nvSpPr>
              <p:spPr>
                <a:xfrm>
                  <a:off x="6372517" y="1794578"/>
                  <a:ext cx="3512457" cy="3512457"/>
                </a:xfrm>
                <a:prstGeom prst="pie">
                  <a:avLst>
                    <a:gd name="adj1" fmla="val 16292348"/>
                    <a:gd name="adj2" fmla="val 2732103"/>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饼形 32"/>
                <p:cNvSpPr/>
                <p:nvPr/>
              </p:nvSpPr>
              <p:spPr>
                <a:xfrm>
                  <a:off x="6292315" y="1873625"/>
                  <a:ext cx="3512457" cy="3512457"/>
                </a:xfrm>
                <a:prstGeom prst="pie">
                  <a:avLst>
                    <a:gd name="adj1" fmla="val 2749217"/>
                    <a:gd name="adj2" fmla="val 9445485"/>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流程图: 联系 33"/>
                <p:cNvSpPr/>
                <p:nvPr/>
              </p:nvSpPr>
              <p:spPr>
                <a:xfrm>
                  <a:off x="6858020" y="2411449"/>
                  <a:ext cx="2381046" cy="2381046"/>
                </a:xfrm>
                <a:prstGeom prst="flowChartConnector">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rot="18287979">
                <a:off x="6094534" y="2457936"/>
                <a:ext cx="698340" cy="573705"/>
              </a:xfrm>
              <a:prstGeom prs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4960302" y="2024243"/>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互动</a:t>
                </a:r>
                <a:r>
                  <a:rPr lang="zh-CN" altLang="en-US" sz="2800" b="1" dirty="0">
                    <a:solidFill>
                      <a:schemeClr val="bg1"/>
                    </a:solidFill>
                    <a:latin typeface="微软雅黑" panose="020B0503020204020204" pitchFamily="34" charset="-122"/>
                    <a:ea typeface="微软雅黑" panose="020B0503020204020204" pitchFamily="34" charset="-122"/>
                  </a:rPr>
                  <a:t>沟通</a:t>
                </a:r>
              </a:p>
            </p:txBody>
          </p:sp>
          <p:sp>
            <p:nvSpPr>
              <p:cNvPr id="38" name="文本框 37"/>
              <p:cNvSpPr txBox="1"/>
              <p:nvPr/>
            </p:nvSpPr>
            <p:spPr>
              <a:xfrm>
                <a:off x="6507788" y="5956179"/>
                <a:ext cx="1620957" cy="523220"/>
              </a:xfrm>
              <a:prstGeom prst="rect">
                <a:avLst/>
              </a:prstGeom>
              <a:noFill/>
            </p:spPr>
            <p:txBody>
              <a:bodyPr wrap="non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用户管理</a:t>
                </a:r>
              </a:p>
            </p:txBody>
          </p:sp>
          <p:sp>
            <p:nvSpPr>
              <p:cNvPr id="39" name="等腰三角形 38"/>
              <p:cNvSpPr/>
              <p:nvPr/>
            </p:nvSpPr>
            <p:spPr>
              <a:xfrm rot="11792463">
                <a:off x="7176255" y="5383353"/>
                <a:ext cx="698340" cy="573705"/>
              </a:xfrm>
              <a:prstGeom prs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9523617" y="2052830"/>
                <a:ext cx="1620957" cy="523220"/>
              </a:xfrm>
              <a:prstGeom prst="rect">
                <a:avLst/>
              </a:prstGeom>
              <a:noFill/>
            </p:spPr>
            <p:txBody>
              <a:bodyPr wrap="non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服务订制</a:t>
                </a:r>
              </a:p>
            </p:txBody>
          </p:sp>
          <p:sp>
            <p:nvSpPr>
              <p:cNvPr id="41" name="等腰三角形 40"/>
              <p:cNvSpPr/>
              <p:nvPr/>
            </p:nvSpPr>
            <p:spPr>
              <a:xfrm rot="3462092">
                <a:off x="9318938" y="2501219"/>
                <a:ext cx="698340" cy="573705"/>
              </a:xfrm>
              <a:prstGeom prs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7403873" y="3178878"/>
              <a:ext cx="2339102" cy="830997"/>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微信公众平台的</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三大作用</a:t>
              </a:r>
            </a:p>
          </p:txBody>
        </p:sp>
      </p:grpSp>
      <p:sp>
        <p:nvSpPr>
          <p:cNvPr id="46" name="文本框 45"/>
          <p:cNvSpPr txBox="1"/>
          <p:nvPr/>
        </p:nvSpPr>
        <p:spPr>
          <a:xfrm>
            <a:off x="755769" y="2538484"/>
            <a:ext cx="4810932" cy="2529923"/>
          </a:xfrm>
          <a:prstGeom prst="rect">
            <a:avLst/>
          </a:prstGeom>
          <a:noFill/>
        </p:spPr>
        <p:txBody>
          <a:bodyPr wrap="none" rtlCol="0">
            <a:spAutoFit/>
          </a:bodyPr>
          <a:lstStyle/>
          <a:p>
            <a:pPr>
              <a:lnSpc>
                <a:spcPct val="120000"/>
              </a:lnSpc>
            </a:pPr>
            <a:r>
              <a:rPr lang="zh-CN" altLang="en-US" sz="3600" dirty="0" smtClean="0">
                <a:solidFill>
                  <a:srgbClr val="ED7D31"/>
                </a:solidFill>
                <a:latin typeface="华康俪金黑W8" panose="020B0809000000000000" pitchFamily="49" charset="-122"/>
                <a:ea typeface="华康俪金黑W8" panose="020B0809000000000000" pitchFamily="49" charset="-122"/>
              </a:rPr>
              <a:t>微信公众号</a:t>
            </a:r>
            <a:r>
              <a:rPr lang="en-US" altLang="zh-CN" sz="3600" dirty="0" smtClean="0">
                <a:solidFill>
                  <a:srgbClr val="ED7D3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互动</a:t>
            </a:r>
            <a:r>
              <a:rPr lang="en-US" altLang="zh-CN" sz="3600" dirty="0" smtClean="0">
                <a:solidFill>
                  <a:srgbClr val="ED7D31"/>
                </a:solidFill>
                <a:latin typeface="华康俪金黑W8" panose="020B0809000000000000" pitchFamily="49" charset="-122"/>
                <a:ea typeface="华康俪金黑W8" panose="020B0809000000000000" pitchFamily="49" charset="-122"/>
              </a:rPr>
              <a:t>+</a:t>
            </a:r>
            <a:r>
              <a:rPr lang="zh-CN" altLang="en-US" sz="3600" dirty="0" smtClean="0">
                <a:solidFill>
                  <a:srgbClr val="ED7D31"/>
                </a:solidFill>
                <a:latin typeface="华康俪金黑W8" panose="020B0809000000000000" pitchFamily="49" charset="-122"/>
                <a:ea typeface="华康俪金黑W8" panose="020B0809000000000000" pitchFamily="49" charset="-122"/>
              </a:rPr>
              <a:t>管理</a:t>
            </a:r>
            <a:endParaRPr lang="en-US" altLang="zh-CN" sz="3600" dirty="0" smtClean="0">
              <a:solidFill>
                <a:srgbClr val="ED7D31"/>
              </a:solidFill>
              <a:latin typeface="华康俪金黑W8" panose="020B0809000000000000" pitchFamily="49" charset="-122"/>
              <a:ea typeface="华康俪金黑W8" panose="020B0809000000000000" pitchFamily="49" charset="-122"/>
            </a:endParaRPr>
          </a:p>
          <a:p>
            <a:pPr marL="342900" indent="-342900">
              <a:lnSpc>
                <a:spcPct val="120000"/>
              </a:lnSpc>
              <a:buFont typeface="Wingdings" panose="05000000000000000000" pitchFamily="2" charset="2"/>
              <a:buChar char="n"/>
            </a:pPr>
            <a:r>
              <a:rPr lang="zh-CN" altLang="en-US" sz="2400" dirty="0">
                <a:solidFill>
                  <a:schemeClr val="bg1"/>
                </a:solidFill>
                <a:latin typeface="微软雅黑" panose="020B0503020204020204" pitchFamily="34" charset="-122"/>
                <a:ea typeface="微软雅黑" panose="020B0503020204020204" pitchFamily="34" charset="-122"/>
              </a:rPr>
              <a:t>价值</a:t>
            </a:r>
            <a:r>
              <a:rPr lang="zh-CN" altLang="en-US" sz="2400" dirty="0" smtClean="0">
                <a:solidFill>
                  <a:schemeClr val="bg1"/>
                </a:solidFill>
                <a:latin typeface="微软雅黑" panose="020B0503020204020204" pitchFamily="34" charset="-122"/>
                <a:ea typeface="微软雅黑" panose="020B0503020204020204" pitchFamily="34" charset="-122"/>
              </a:rPr>
              <a:t>：对客户关系进行深度维护</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120000"/>
              </a:lnSpc>
              <a:buFont typeface="Wingdings" panose="05000000000000000000" pitchFamily="2" charset="2"/>
              <a:buChar char="n"/>
            </a:pPr>
            <a:r>
              <a:rPr lang="zh-CN" altLang="en-US" sz="2400" dirty="0" smtClean="0">
                <a:solidFill>
                  <a:schemeClr val="bg1"/>
                </a:solidFill>
                <a:latin typeface="微软雅黑" panose="020B0503020204020204" pitchFamily="34" charset="-122"/>
                <a:ea typeface="微软雅黑" panose="020B0503020204020204" pitchFamily="34" charset="-122"/>
              </a:rPr>
              <a:t>关注诱因：服务和内容</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120000"/>
              </a:lnSpc>
              <a:buFont typeface="Wingdings" panose="05000000000000000000" pitchFamily="2" charset="2"/>
              <a:buChar char="n"/>
            </a:pPr>
            <a:r>
              <a:rPr lang="zh-CN" altLang="en-US" sz="2400" dirty="0" smtClean="0">
                <a:solidFill>
                  <a:schemeClr val="bg1"/>
                </a:solidFill>
                <a:latin typeface="微软雅黑" panose="020B0503020204020204" pitchFamily="34" charset="-122"/>
                <a:ea typeface="微软雅黑" panose="020B0503020204020204" pitchFamily="34" charset="-122"/>
              </a:rPr>
              <a:t>订阅号：适合信息的主动推送</a:t>
            </a:r>
            <a:endParaRPr lang="en-US" altLang="zh-CN" sz="2400"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120000"/>
              </a:lnSpc>
              <a:buFont typeface="Wingdings" panose="05000000000000000000" pitchFamily="2" charset="2"/>
              <a:buChar char="n"/>
            </a:pPr>
            <a:r>
              <a:rPr lang="zh-CN" altLang="en-US" sz="2400" dirty="0">
                <a:solidFill>
                  <a:schemeClr val="bg1"/>
                </a:solidFill>
                <a:latin typeface="微软雅黑" panose="020B0503020204020204" pitchFamily="34" charset="-122"/>
                <a:ea typeface="微软雅黑" panose="020B0503020204020204" pitchFamily="34" charset="-122"/>
              </a:rPr>
              <a:t>服务</a:t>
            </a:r>
            <a:r>
              <a:rPr lang="zh-CN" altLang="en-US" sz="2400" dirty="0" smtClean="0">
                <a:solidFill>
                  <a:schemeClr val="bg1"/>
                </a:solidFill>
                <a:latin typeface="微软雅黑" panose="020B0503020204020204" pitchFamily="34" charset="-122"/>
                <a:ea typeface="微软雅黑" panose="020B0503020204020204" pitchFamily="34" charset="-122"/>
              </a:rPr>
              <a:t>号：适合信息的被动索取</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96656" y="100035"/>
            <a:ext cx="726481" cy="861774"/>
          </a:xfrm>
          <a:prstGeom prst="rect">
            <a:avLst/>
          </a:prstGeom>
          <a:noFill/>
        </p:spPr>
        <p:txBody>
          <a:bodyPr wrap="none" rtlCol="0">
            <a:spAutoFit/>
          </a:bodyPr>
          <a:lstStyle/>
          <a:p>
            <a:r>
              <a:rPr lang="en-US" altLang="zh-CN" sz="4800" dirty="0" smtClean="0">
                <a:solidFill>
                  <a:schemeClr val="bg1"/>
                </a:solidFill>
                <a:latin typeface="蒙纳简超刚黑" panose="00000900000000000000" pitchFamily="2" charset="-120"/>
                <a:ea typeface="蒙纳简超刚黑" panose="00000900000000000000" pitchFamily="2" charset="-120"/>
              </a:rPr>
              <a:t>@</a:t>
            </a:r>
            <a:endParaRPr lang="zh-CN" altLang="en-US" sz="4800" dirty="0">
              <a:solidFill>
                <a:schemeClr val="bg1"/>
              </a:solidFill>
              <a:latin typeface="蒙纳简超刚黑" panose="00000900000000000000" pitchFamily="2" charset="-120"/>
              <a:ea typeface="蒙纳简超刚黑" panose="00000900000000000000" pitchFamily="2" charset="-120"/>
            </a:endParaRPr>
          </a:p>
        </p:txBody>
      </p:sp>
    </p:spTree>
    <p:extLst>
      <p:ext uri="{BB962C8B-B14F-4D97-AF65-F5344CB8AC3E}">
        <p14:creationId xmlns:p14="http://schemas.microsoft.com/office/powerpoint/2010/main" val="390049802"/>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3810</TotalTime>
  <Words>2086</Words>
  <Application>Microsoft Office PowerPoint</Application>
  <PresentationFormat>宽屏</PresentationFormat>
  <Paragraphs>255</Paragraphs>
  <Slides>32</Slides>
  <Notes>3</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32</vt:i4>
      </vt:variant>
    </vt:vector>
  </HeadingPairs>
  <TitlesOfParts>
    <vt:vector size="45" baseType="lpstr">
      <vt:lpstr>Meiryo</vt:lpstr>
      <vt:lpstr>方正大黑简体</vt:lpstr>
      <vt:lpstr>华康俪金黑W8</vt:lpstr>
      <vt:lpstr>蒙纳简超刚黑</vt:lpstr>
      <vt:lpstr>宋体</vt:lpstr>
      <vt:lpstr>微软雅黑</vt:lpstr>
      <vt:lpstr>造字工房尚黑 G0v1 常规体</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128</cp:revision>
  <dcterms:created xsi:type="dcterms:W3CDTF">2014-05-25T05:34:09Z</dcterms:created>
  <dcterms:modified xsi:type="dcterms:W3CDTF">2021-04-09T15:53:49Z</dcterms:modified>
</cp:coreProperties>
</file>