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1.xml" ContentType="application/vnd.openxmlformats-officedocument.presentationml.notesSlid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notesSlides/notesSlide2.xml" ContentType="application/vnd.openxmlformats-officedocument.presentationml.notesSlide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7"/>
  </p:notesMasterIdLst>
  <p:handoutMasterIdLst>
    <p:handoutMasterId r:id="rId18"/>
  </p:handoutMasterIdLst>
  <p:sldIdLst>
    <p:sldId id="409" r:id="rId3"/>
    <p:sldId id="412" r:id="rId4"/>
    <p:sldId id="410" r:id="rId5"/>
    <p:sldId id="414" r:id="rId6"/>
    <p:sldId id="411" r:id="rId7"/>
    <p:sldId id="415" r:id="rId8"/>
    <p:sldId id="413" r:id="rId9"/>
    <p:sldId id="424" r:id="rId10"/>
    <p:sldId id="419" r:id="rId11"/>
    <p:sldId id="420" r:id="rId12"/>
    <p:sldId id="421" r:id="rId13"/>
    <p:sldId id="426" r:id="rId14"/>
    <p:sldId id="427" r:id="rId15"/>
    <p:sldId id="428" r:id="rId16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27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78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92" y="120"/>
      </p:cViewPr>
      <p:guideLst>
        <p:guide orient="horz" pos="1727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>
                <a:latin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 smtClean="0">
                <a:latin typeface="微软雅黑" panose="020B0503020204020204" pitchFamily="34" charset="-122"/>
              </a:defRPr>
            </a:lvl1pPr>
          </a:lstStyle>
          <a:p>
            <a:pPr>
              <a:defRPr/>
            </a:pPr>
            <a:fld id="{0F9B84EA-7D68-4D60-9CB1-D50884785D1C}" type="datetimeFigureOut">
              <a:rPr lang="zh-CN" altLang="en-US"/>
              <a:pPr>
                <a:defRPr/>
              </a:pPr>
              <a:t>2021/4/9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>
                <a:latin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微软雅黑" pitchFamily="34" charset="-122"/>
              </a:defRPr>
            </a:lvl1pPr>
          </a:lstStyle>
          <a:p>
            <a:fld id="{24A356A8-E05F-4B4D-9007-D45C3D1BCD9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58118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 smtClean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1AC49D05-6128-4D0D-A32A-06A5E73B386C}" type="datetimeFigureOut">
              <a:rPr lang="zh-CN" altLang="en-US"/>
              <a:pPr>
                <a:defRPr/>
              </a:pPr>
              <a:t>2021/4/9</a:t>
            </a:fld>
            <a:endParaRPr lang="zh-CN" altLang="en-US"/>
          </a:p>
        </p:txBody>
      </p:sp>
      <p:sp>
        <p:nvSpPr>
          <p:cNvPr id="3076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微软雅黑" pitchFamily="34" charset="-122"/>
              </a:defRPr>
            </a:lvl1pPr>
          </a:lstStyle>
          <a:p>
            <a:fld id="{271D9952-33C1-4530-BE52-E25A1C1C072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25684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3314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4038798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5362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7418709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08525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4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4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4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4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4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99100" y="685800"/>
            <a:ext cx="7349400" cy="1927800"/>
          </a:xfrm>
        </p:spPr>
        <p:txBody>
          <a:bodyPr lIns="67500" tIns="35100" rIns="67500" bIns="35100" anchor="b">
            <a:normAutofit/>
          </a:bodyPr>
          <a:lstStyle>
            <a:lvl1pPr algn="ctr">
              <a:defRPr sz="4500" b="1" i="0" spc="225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100" y="2670300"/>
            <a:ext cx="7349400" cy="1104300"/>
          </a:xfrm>
        </p:spPr>
        <p:txBody>
          <a:bodyPr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FBDFE-C587-4B4C-A407-44438C67B59E}" type="datetimeFigureOut">
              <a:rPr lang="zh-CN" altLang="en-US"/>
              <a:pPr>
                <a:defRPr/>
              </a:pPr>
              <a:t>2021/4/9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5B8E93F-0328-43A5-8DDD-59E65115785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7167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580500"/>
            <a:ext cx="8229600" cy="4112100"/>
          </a:xfrm>
        </p:spPr>
        <p:txBody>
          <a:bodyPr/>
          <a:lstStyle>
            <a:lvl1pPr marL="171450" indent="-171450">
              <a:lnSpc>
                <a:spcPct val="130000"/>
              </a:lnSpc>
              <a:buFont typeface="Wingdings" panose="05000000000000000000" pitchFamily="2" charset="2"/>
              <a:buChar char="l"/>
              <a:defRPr spc="113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514350" indent="-171450">
              <a:lnSpc>
                <a:spcPct val="130000"/>
              </a:lnSpc>
              <a:buFont typeface="Wingdings" panose="05000000000000000000" pitchFamily="2" charset="2"/>
              <a:buChar char="l"/>
              <a:defRPr spc="113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57250" indent="-171450">
              <a:lnSpc>
                <a:spcPct val="130000"/>
              </a:lnSpc>
              <a:buFont typeface="Wingdings" panose="05000000000000000000" pitchFamily="2" charset="2"/>
              <a:buChar char="l"/>
              <a:defRPr spc="113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200150" indent="-171450">
              <a:lnSpc>
                <a:spcPct val="130000"/>
              </a:lnSpc>
              <a:buFont typeface="Wingdings" panose="05000000000000000000" pitchFamily="2" charset="2"/>
              <a:buChar char="l"/>
              <a:defRPr spc="113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1543050" indent="-171450">
              <a:lnSpc>
                <a:spcPct val="130000"/>
              </a:lnSpc>
              <a:buFont typeface="Wingdings" panose="05000000000000000000" pitchFamily="2" charset="2"/>
              <a:buChar char="l"/>
              <a:defRPr spc="113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FBDFE-C587-4B4C-A407-44438C67B59E}" type="datetimeFigureOut">
              <a:rPr lang="zh-CN" altLang="en-US"/>
              <a:pPr>
                <a:defRPr/>
              </a:pPr>
              <a:t>2021/4/9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C5DDC07-4A41-4F0E-94D1-D75F3D2732A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8938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99100" y="1863000"/>
            <a:ext cx="7349400" cy="764100"/>
          </a:xfrm>
        </p:spPr>
        <p:txBody>
          <a:bodyPr lIns="67500" tIns="35100" rIns="67500" bIns="35100" rtlCol="0" anchor="t">
            <a:normAutofit/>
          </a:bodyPr>
          <a:lstStyle>
            <a:lvl1pPr marL="0" marR="0" algn="ctr" defTabSz="685800" rtl="0" eaLnBrk="1" fontAlgn="auto" latinLnBrk="0" hangingPunct="1">
              <a:lnSpc>
                <a:spcPct val="100000"/>
              </a:lnSpc>
              <a:buNone/>
              <a:defRPr kumimoji="0" lang="zh-CN" altLang="en-US" sz="4500" b="1" i="0" u="none" strike="noStrike" kern="1200" cap="none" spc="225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2670300"/>
            <a:ext cx="7349400" cy="3537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4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FBDFE-C587-4B4C-A407-44438C67B59E}" type="datetimeFigureOut">
              <a:rPr lang="zh-CN" altLang="en-US"/>
              <a:pPr>
                <a:defRPr/>
              </a:pPr>
              <a:t>2021/4/9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5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6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40ED963-2BB4-42C6-868D-96863F00D31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092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4060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2067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8827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5985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45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4897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6529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809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lIns="67500" tIns="35100" rIns="67500" bIns="35100" rtlCol="0">
            <a:normAutofit/>
          </a:bodyPr>
          <a:lstStyle>
            <a:lvl1pPr marL="0" marR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225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117800"/>
            <a:ext cx="8226900" cy="3569400"/>
          </a:xfrm>
        </p:spPr>
        <p:txBody>
          <a:bodyPr rtlCol="0">
            <a:normAutofit/>
          </a:bodyPr>
          <a:lstStyle>
            <a:lvl1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marR="0" lvl="1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None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685800" marR="0" lvl="2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028700" marR="0" lvl="3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371600" marR="0" lvl="4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FBDFE-C587-4B4C-A407-44438C67B59E}" type="datetimeFigureOut">
              <a:rPr lang="zh-CN" altLang="en-US"/>
              <a:pPr>
                <a:defRPr/>
              </a:pPr>
              <a:t>2021/4/9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0B940B6-DB37-47C2-80BB-B51990BB4A2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7719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6094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2215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263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93100" y="2886300"/>
            <a:ext cx="5826600" cy="575100"/>
          </a:xfrm>
        </p:spPr>
        <p:txBody>
          <a:bodyPr lIns="67500" tIns="35100" rIns="67500" bIns="35100" anchor="b">
            <a:normAutofit/>
          </a:bodyPr>
          <a:lstStyle>
            <a:lvl1pPr>
              <a:defRPr sz="3300" b="1" i="0" u="none" strike="noStrike" kern="1200" cap="none" spc="225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93100" y="3461400"/>
            <a:ext cx="5826600" cy="650700"/>
          </a:xfrm>
        </p:spPr>
        <p:txBody>
          <a:bodyPr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400" b="0" i="0" u="none" strike="noStrike" kern="1200" cap="none" spc="113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FBDFE-C587-4B4C-A407-44438C67B59E}" type="datetimeFigureOut">
              <a:rPr lang="zh-CN" altLang="en-US"/>
              <a:pPr>
                <a:defRPr/>
              </a:pPr>
              <a:t>2021/4/9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04F9291-7C30-428B-8734-DF24B317E5D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1852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lIns="67500" tIns="35100" rIns="67500" bIns="35100" rtlCol="0">
            <a:norm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225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125900"/>
            <a:ext cx="3882600" cy="3561300"/>
          </a:xfrm>
        </p:spPr>
        <p:txBody>
          <a:bodyPr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Wingdings" panose="05000000000000000000" pitchFamily="2" charset="2"/>
              <a:buChar char="l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Wingdings" panose="05000000000000000000" pitchFamily="2" charset="2"/>
              <a:buChar char="l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Wingdings" panose="05000000000000000000" pitchFamily="2" charset="2"/>
              <a:buChar char="l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Wingdings" panose="05000000000000000000" pitchFamily="2" charset="2"/>
              <a:buChar char="l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125900"/>
            <a:ext cx="3882600" cy="3561300"/>
          </a:xfrm>
        </p:spPr>
        <p:txBody>
          <a:bodyPr>
            <a:normAutofit/>
          </a:bodyPr>
          <a:lstStyle>
            <a:lvl1pPr marL="171450" indent="-171450">
              <a:lnSpc>
                <a:spcPct val="130000"/>
              </a:lnSpc>
              <a:buFont typeface="Wingdings" panose="05000000000000000000" pitchFamily="2" charset="2"/>
              <a:buChar char="l"/>
              <a:defRPr sz="1200" spc="113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514350" indent="-171450">
              <a:lnSpc>
                <a:spcPct val="130000"/>
              </a:lnSpc>
              <a:buFont typeface="Wingdings" panose="05000000000000000000" pitchFamily="2" charset="2"/>
              <a:buChar char="l"/>
              <a:defRPr sz="1200" spc="113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857250" indent="-171450">
              <a:lnSpc>
                <a:spcPct val="130000"/>
              </a:lnSpc>
              <a:buFont typeface="Wingdings" panose="05000000000000000000" pitchFamily="2" charset="2"/>
              <a:buChar char="l"/>
              <a:defRPr sz="1200" spc="113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200150" indent="-171450">
              <a:lnSpc>
                <a:spcPct val="130000"/>
              </a:lnSpc>
              <a:buFont typeface="Wingdings" panose="05000000000000000000" pitchFamily="2" charset="2"/>
              <a:buChar char="l"/>
              <a:defRPr sz="1200" spc="113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lnSpc>
                <a:spcPct val="13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FBDFE-C587-4B4C-A407-44438C67B59E}" type="datetimeFigureOut">
              <a:rPr lang="zh-CN" altLang="en-US"/>
              <a:pPr>
                <a:defRPr/>
              </a:pPr>
              <a:t>2021/4/9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210257D-1D03-4267-BEA1-0966843C492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3028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lIns="67500" tIns="35100" rIns="67500" bIns="35100" rtlCol="0">
            <a:norm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225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6300" y="1071900"/>
            <a:ext cx="4006800" cy="286200"/>
          </a:xfrm>
        </p:spPr>
        <p:txBody>
          <a:bodyPr lIns="76200" tIns="28575" rIns="57150" bIns="28575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390500"/>
            <a:ext cx="4006800" cy="3296700"/>
          </a:xfrm>
        </p:spPr>
        <p:txBody>
          <a:bodyPr lIns="76200" tIns="0" rIns="61913" bIns="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Wingdings" panose="05000000000000000000" pitchFamily="2" charset="2"/>
              <a:buChar char="l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Wingdings" panose="05000000000000000000" pitchFamily="2" charset="2"/>
              <a:buChar char="l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Wingdings" panose="05000000000000000000" pitchFamily="2" charset="2"/>
              <a:buChar char="l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Wingdings" panose="05000000000000000000" pitchFamily="2" charset="2"/>
              <a:buChar char="l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Wingdings" panose="05000000000000000000" pitchFamily="2" charset="2"/>
              <a:buChar char="l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76813" y="1066297"/>
            <a:ext cx="4006800" cy="286200"/>
          </a:xfrm>
        </p:spPr>
        <p:txBody>
          <a:bodyPr lIns="76200" tIns="28575" rIns="57150" bIns="28575" rtlCol="0">
            <a:normAutofit/>
          </a:bodyPr>
          <a:lstStyle>
            <a:lvl1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390500"/>
            <a:ext cx="4006800" cy="3296700"/>
          </a:xfrm>
        </p:spPr>
        <p:txBody>
          <a:bodyPr lIns="76200" tIns="0" rIns="61913" bIns="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Wingdings" panose="05000000000000000000" pitchFamily="2" charset="2"/>
              <a:buChar char="l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Wingdings" panose="05000000000000000000" pitchFamily="2" charset="2"/>
              <a:buChar char="l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Wingdings" panose="05000000000000000000" pitchFamily="2" charset="2"/>
              <a:buChar char="l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Wingdings" panose="05000000000000000000" pitchFamily="2" charset="2"/>
              <a:buChar char="l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Wingdings" panose="05000000000000000000" pitchFamily="2" charset="2"/>
              <a:buChar char="l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FBDFE-C587-4B4C-A407-44438C67B59E}" type="datetimeFigureOut">
              <a:rPr lang="zh-CN" altLang="en-US"/>
              <a:pPr>
                <a:defRPr/>
              </a:pPr>
              <a:t>2021/4/9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514CC3F-8322-4589-B1E4-A5EFAC2B263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2479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lIns="67500" tIns="35100" rIns="67500" bIns="35100" rtlCol="0">
            <a:norm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225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FBDFE-C587-4B4C-A407-44438C67B59E}" type="datetimeFigureOut">
              <a:rPr lang="zh-CN" altLang="en-US"/>
              <a:pPr>
                <a:defRPr/>
              </a:pPr>
              <a:t>2021/4/9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AD24FFB-52D2-403D-BEF5-F2BF84BE5E5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8863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FBDFE-C587-4B4C-A407-44438C67B59E}" type="datetimeFigureOut">
              <a:rPr lang="zh-CN" altLang="en-US"/>
              <a:pPr>
                <a:defRPr/>
              </a:pPr>
              <a:t>2021/4/9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6C95AAA-9E32-408E-B2D3-41B2757026A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898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166400"/>
            <a:ext cx="3844800" cy="3456000"/>
          </a:xfrm>
        </p:spPr>
        <p:txBody>
          <a:bodyPr rtlCol="0">
            <a:normAutofit/>
          </a:bodyPr>
          <a:lstStyle>
            <a:lvl1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lang="zh-CN" altLang="en-US"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166400"/>
            <a:ext cx="3920400" cy="3456000"/>
          </a:xfrm>
        </p:spPr>
        <p:txBody>
          <a:bodyPr rtlCol="0">
            <a:normAutofit/>
          </a:bodyPr>
          <a:lstStyle>
            <a:lvl1pPr marL="0" marR="0" lvl="0" indent="0" algn="l" defTabSz="6858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750"/>
              </a:spcAft>
              <a:buFont typeface="Wingdings" panose="05000000000000000000" pitchFamily="2" charset="2"/>
              <a:buChar char="l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FBDFE-C587-4B4C-A407-44438C67B59E}" type="datetimeFigureOut">
              <a:rPr lang="zh-CN" altLang="en-US"/>
              <a:pPr>
                <a:defRPr/>
              </a:pPr>
              <a:t>2021/4/9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2AAC561-40D4-44D9-97C0-7A9C1F2DBDE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7378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676100" y="685800"/>
            <a:ext cx="783000" cy="3771900"/>
          </a:xfrm>
        </p:spPr>
        <p:txBody>
          <a:bodyPr vert="eaVert" lIns="67500" tIns="35100" rIns="67500" bIns="35100" rtlCol="0">
            <a:norm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100" b="1" i="0" u="none" strike="noStrike" kern="1200" cap="none" spc="225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6876900" cy="3771900"/>
          </a:xfrm>
        </p:spPr>
        <p:txBody>
          <a:bodyPr vert="eaVert" lIns="35100" rIns="35100"/>
          <a:lstStyle>
            <a:lvl1pPr indent="0" eaLnBrk="1" fontAlgn="auto" latinLnBrk="0" hangingPunct="1">
              <a:lnSpc>
                <a:spcPct val="160000"/>
              </a:lnSpc>
              <a:spcAft>
                <a:spcPts val="1200"/>
              </a:spcAft>
              <a:buNone/>
              <a:defRPr spc="225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indent="0" eaLnBrk="1" fontAlgn="auto" latinLnBrk="0" hangingPunct="1">
              <a:lnSpc>
                <a:spcPct val="160000"/>
              </a:lnSpc>
              <a:spcAft>
                <a:spcPts val="1200"/>
              </a:spcAft>
              <a:buNone/>
              <a:defRPr spc="225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indent="0" eaLnBrk="1" fontAlgn="auto" latinLnBrk="0" hangingPunct="1">
              <a:lnSpc>
                <a:spcPct val="160000"/>
              </a:lnSpc>
              <a:spcAft>
                <a:spcPts val="1200"/>
              </a:spcAft>
              <a:buNone/>
              <a:defRPr spc="225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indent="0" eaLnBrk="1" fontAlgn="auto" latinLnBrk="0" hangingPunct="1">
              <a:lnSpc>
                <a:spcPct val="160000"/>
              </a:lnSpc>
              <a:spcAft>
                <a:spcPts val="1200"/>
              </a:spcAft>
              <a:buNone/>
              <a:defRPr spc="225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indent="0" eaLnBrk="1" fontAlgn="auto" latinLnBrk="0" hangingPunct="1">
              <a:lnSpc>
                <a:spcPct val="160000"/>
              </a:lnSpc>
              <a:spcAft>
                <a:spcPts val="1200"/>
              </a:spcAft>
              <a:buNone/>
              <a:defRPr spc="225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二级</a:t>
            </a:r>
          </a:p>
          <a:p>
            <a:pPr lvl="2"/>
            <a:r>
              <a:rPr lang="zh-CN" altLang="en-US" noProof="1"/>
              <a:t>三级</a:t>
            </a:r>
          </a:p>
          <a:p>
            <a:pPr lvl="3"/>
            <a:r>
              <a:rPr lang="zh-CN" altLang="en-US" noProof="1"/>
              <a:t>四级</a:t>
            </a:r>
          </a:p>
          <a:p>
            <a:pPr lvl="4"/>
            <a:r>
              <a:rPr lang="zh-CN" altLang="en-US" noProof="1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FBDFE-C587-4B4C-A407-44438C67B59E}" type="datetimeFigureOut">
              <a:rPr lang="zh-CN" altLang="en-US"/>
              <a:pPr>
                <a:defRPr/>
              </a:pPr>
              <a:t>2021/4/9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7C1C06D-11CD-4A92-82DD-9A448056572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4715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13"/>
            </p:custDataLst>
          </p:nvPr>
        </p:nvSpPr>
        <p:spPr bwMode="auto">
          <a:xfrm>
            <a:off x="456010" y="456010"/>
            <a:ext cx="8227219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200" tIns="28575" rIns="57150" bIns="2857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  <p:custDataLst>
              <p:tags r:id="rId14"/>
            </p:custDataLst>
          </p:nvPr>
        </p:nvSpPr>
        <p:spPr bwMode="auto">
          <a:xfrm>
            <a:off x="456010" y="1137047"/>
            <a:ext cx="8227219" cy="355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7500" tIns="35100" rIns="67500" bIns="35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459581" y="4736307"/>
            <a:ext cx="2024063" cy="236935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fontAlgn="auto">
              <a:defRPr sz="80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760FBDFE-C587-4B4C-A407-44438C67B59E}" type="datetimeFigureOut">
              <a:rPr lang="zh-CN" altLang="en-US"/>
              <a:pPr>
                <a:defRPr/>
              </a:pPr>
              <a:t>2021/4/9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3087291" y="4736307"/>
            <a:ext cx="2969419" cy="236935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 fontAlgn="auto">
              <a:defRPr sz="800" baseline="0" noProof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6657975" y="4736307"/>
            <a:ext cx="2025254" cy="236935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898989"/>
                </a:solidFill>
              </a:defRPr>
            </a:lvl1pPr>
          </a:lstStyle>
          <a:p>
            <a:fld id="{1E496B2F-4591-4EA8-991C-8D67A11FEF0D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defRPr/>
            </a:pPr>
            <a:endParaRPr lang="zh-CN" altLang="en-US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2700" b="1" kern="1200" spc="225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1714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defRPr sz="1200" kern="120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0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 kern="120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0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 kern="120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0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 kern="120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0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 kern="120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47789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0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57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9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5" Type="http://schemas.openxmlformats.org/officeDocument/2006/relationships/image" Target="../media/image4.jpeg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5" Type="http://schemas.openxmlformats.org/officeDocument/2006/relationships/image" Target="../media/image4.jpe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4151871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657778"/>
            <a:ext cx="9144000" cy="18995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b="1" noProof="1" smtClean="0">
                <a:ln w="10160">
                  <a:noFill/>
                  <a:prstDash val="solid"/>
                </a:ln>
                <a:solidFill>
                  <a:schemeClr val="tx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人教版语文一年级下册</a:t>
            </a:r>
            <a:r>
              <a:rPr lang="zh-CN" altLang="zh-CN" sz="3600" b="1" dirty="0" smtClean="0">
                <a:ln w="10160">
                  <a:noFill/>
                  <a:prstDash val="solid"/>
                </a:ln>
                <a:solidFill>
                  <a:schemeClr val="tx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/>
            </a:r>
            <a:br>
              <a:rPr lang="zh-CN" altLang="zh-CN" sz="3600" b="1" dirty="0" smtClean="0">
                <a:ln w="10160">
                  <a:noFill/>
                  <a:prstDash val="solid"/>
                </a:ln>
                <a:solidFill>
                  <a:schemeClr val="tx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</a:br>
            <a:r>
              <a:rPr lang="zh-CN" altLang="zh-CN" sz="4800" b="1" noProof="1" smtClean="0">
                <a:ln w="10160">
                  <a:noFill/>
                  <a:prstDash val="solid"/>
                </a:ln>
                <a:solidFill>
                  <a:schemeClr val="tx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识字</a:t>
            </a:r>
            <a:r>
              <a:rPr lang="en-US" altLang="zh-CN" sz="4800" b="1" noProof="1" smtClean="0">
                <a:ln w="10160">
                  <a:noFill/>
                  <a:prstDash val="solid"/>
                </a:ln>
                <a:solidFill>
                  <a:schemeClr val="tx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4 </a:t>
            </a:r>
            <a:r>
              <a:rPr lang="zh-CN" altLang="en-US" sz="4800" b="1" noProof="1" smtClean="0">
                <a:ln w="10160">
                  <a:noFill/>
                  <a:prstDash val="solid"/>
                </a:ln>
                <a:solidFill>
                  <a:schemeClr val="tx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猜字谜</a:t>
            </a:r>
            <a:endParaRPr lang="zh-CN" altLang="en-US" b="1" dirty="0">
              <a:ln w="10160">
                <a:noFill/>
                <a:prstDash val="solid"/>
              </a:ln>
            </a:endParaRPr>
          </a:p>
        </p:txBody>
      </p:sp>
      <p:pic>
        <p:nvPicPr>
          <p:cNvPr id="6" name="图片 3" descr="花灯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641" y="568622"/>
            <a:ext cx="1384697" cy="2060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629025" y="148829"/>
            <a:ext cx="2056210" cy="529828"/>
          </a:xfrm>
        </p:spPr>
        <p:txBody>
          <a:bodyPr/>
          <a:lstStyle/>
          <a:p>
            <a:pPr>
              <a:defRPr/>
            </a:pPr>
            <a:r>
              <a:rPr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猜灯谜咯！</a:t>
            </a:r>
          </a:p>
        </p:txBody>
      </p:sp>
      <p:pic>
        <p:nvPicPr>
          <p:cNvPr id="4" name="内容占位符 3" descr="花灯5"/>
          <p:cNvPicPr>
            <a:picLocks noGrp="1" noChangeAspect="1" noChangeArrowheads="1"/>
          </p:cNvPicPr>
          <p:nvPr>
            <p:ph idx="1"/>
            <p:custDataLst>
              <p:tags r:id="rId2"/>
            </p:custDataLst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6460" y="985838"/>
            <a:ext cx="1385888" cy="2059781"/>
          </a:xfrm>
        </p:spPr>
      </p:pic>
      <p:sp>
        <p:nvSpPr>
          <p:cNvPr id="14340" name="文本框 2"/>
          <p:cNvSpPr txBox="1">
            <a:spLocks noChangeArrowheads="1"/>
          </p:cNvSpPr>
          <p:nvPr/>
        </p:nvSpPr>
        <p:spPr bwMode="auto">
          <a:xfrm>
            <a:off x="246133" y="2609850"/>
            <a:ext cx="969496" cy="931069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/>
          <a:p>
            <a:r>
              <a:rPr lang="zh-CN" altLang="en-US">
                <a:latin typeface="微软雅黑"/>
                <a:ea typeface="微软雅黑"/>
                <a:sym typeface="微软雅黑"/>
              </a:rPr>
              <a:t>一口咬掉牛尾巴 </a:t>
            </a:r>
          </a:p>
        </p:txBody>
      </p:sp>
      <p:pic>
        <p:nvPicPr>
          <p:cNvPr id="5" name="内容占位符 3" descr="花灯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50" y="985838"/>
            <a:ext cx="1385888" cy="2059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内容占位符 3" descr="花灯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4041" y="985838"/>
            <a:ext cx="1385888" cy="2059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内容占位符 3" descr="花灯5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0922" y="985838"/>
            <a:ext cx="1384697" cy="2059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内容占位符 3" descr="花灯5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1369" y="985838"/>
            <a:ext cx="1385888" cy="2059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5" name="文本框 9"/>
          <p:cNvSpPr txBox="1">
            <a:spLocks noChangeArrowheads="1"/>
          </p:cNvSpPr>
          <p:nvPr/>
        </p:nvSpPr>
        <p:spPr bwMode="auto">
          <a:xfrm>
            <a:off x="2173338" y="2609850"/>
            <a:ext cx="692497" cy="931069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/>
          <a:p>
            <a:r>
              <a:rPr lang="zh-CN" altLang="en-US">
                <a:latin typeface="微软雅黑"/>
                <a:ea typeface="微软雅黑"/>
                <a:sym typeface="微软雅黑"/>
              </a:rPr>
              <a:t>大口包小口</a:t>
            </a:r>
          </a:p>
        </p:txBody>
      </p:sp>
      <p:sp>
        <p:nvSpPr>
          <p:cNvPr id="14346" name="文本框 10"/>
          <p:cNvSpPr txBox="1">
            <a:spLocks noChangeArrowheads="1"/>
          </p:cNvSpPr>
          <p:nvPr/>
        </p:nvSpPr>
        <p:spPr bwMode="auto">
          <a:xfrm>
            <a:off x="3992613" y="2638425"/>
            <a:ext cx="692497" cy="93226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/>
          <a:p>
            <a:r>
              <a:rPr lang="zh-CN" altLang="en-US">
                <a:latin typeface="微软雅黑"/>
                <a:ea typeface="微软雅黑"/>
                <a:sym typeface="微软雅黑"/>
              </a:rPr>
              <a:t>牛过独木桥</a:t>
            </a:r>
          </a:p>
        </p:txBody>
      </p:sp>
      <p:sp>
        <p:nvSpPr>
          <p:cNvPr id="14347" name="文本框 11"/>
          <p:cNvSpPr txBox="1">
            <a:spLocks noChangeArrowheads="1"/>
          </p:cNvSpPr>
          <p:nvPr/>
        </p:nvSpPr>
        <p:spPr bwMode="auto">
          <a:xfrm>
            <a:off x="5537270" y="2609850"/>
            <a:ext cx="969496" cy="931069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/>
          <a:p>
            <a:r>
              <a:rPr lang="zh-CN" altLang="en-US">
                <a:latin typeface="微软雅黑"/>
                <a:ea typeface="微软雅黑"/>
                <a:sym typeface="微软雅黑"/>
              </a:rPr>
              <a:t>天无它大，人有它大。 </a:t>
            </a:r>
          </a:p>
        </p:txBody>
      </p:sp>
      <p:sp>
        <p:nvSpPr>
          <p:cNvPr id="14348" name="文本框 12"/>
          <p:cNvSpPr txBox="1">
            <a:spLocks noChangeArrowheads="1"/>
          </p:cNvSpPr>
          <p:nvPr/>
        </p:nvSpPr>
        <p:spPr bwMode="auto">
          <a:xfrm>
            <a:off x="7208908" y="2638425"/>
            <a:ext cx="969496" cy="98941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/>
          <a:p>
            <a:r>
              <a:rPr lang="zh-CN" altLang="en-US">
                <a:latin typeface="微软雅黑"/>
                <a:ea typeface="微软雅黑"/>
                <a:sym typeface="微软雅黑"/>
              </a:rPr>
              <a:t>天没有地有，你没有他有。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37674" y="3771900"/>
            <a:ext cx="883920" cy="391478"/>
          </a:xfrm>
          <a:prstGeom prst="rect">
            <a:avLst/>
          </a:prstGeom>
          <a:noFill/>
        </p:spPr>
        <p:txBody>
          <a:bodyPr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defRPr/>
            </a:pPr>
            <a:r>
              <a:rPr lang="zh-CN" altLang="en-US" sz="2100" noProof="1"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（告）</a:t>
            </a: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2176463" y="3771900"/>
            <a:ext cx="800100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（回）</a:t>
            </a: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5745957" y="3771900"/>
            <a:ext cx="984647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（一）</a:t>
            </a: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7441406" y="3771900"/>
            <a:ext cx="787004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（也）</a:t>
            </a: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4071938" y="3771900"/>
            <a:ext cx="883444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（生）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31157" y="456010"/>
            <a:ext cx="1999060" cy="52982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sz="3300" dirty="0">
                <a:solidFill>
                  <a:schemeClr val="accent1"/>
                </a:solidFill>
                <a:latin typeface="微软雅黑"/>
                <a:ea typeface="微软雅黑"/>
                <a:sym typeface="微软雅黑"/>
              </a:rPr>
              <a:t>学写字</a:t>
            </a:r>
          </a:p>
        </p:txBody>
      </p:sp>
      <p:pic>
        <p:nvPicPr>
          <p:cNvPr id="16387" name="内容占位符 3" descr="花灯5"/>
          <p:cNvPicPr>
            <a:picLocks noGrp="1" noChangeAspect="1" noChangeArrowheads="1"/>
          </p:cNvPicPr>
          <p:nvPr>
            <p:ph idx="1"/>
            <p:custDataLst>
              <p:tags r:id="rId2"/>
            </p:custDataLst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6460" y="985838"/>
            <a:ext cx="1384697" cy="2059781"/>
          </a:xfrm>
        </p:spPr>
      </p:pic>
      <p:pic>
        <p:nvPicPr>
          <p:cNvPr id="16388" name="图片 5" descr="田字格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5322" y="1909763"/>
            <a:ext cx="1594247" cy="1594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图片 2" descr="田字格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4081" y="1909763"/>
            <a:ext cx="1595438" cy="1594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文本框 4"/>
          <p:cNvSpPr txBox="1">
            <a:spLocks noChangeArrowheads="1"/>
          </p:cNvSpPr>
          <p:nvPr/>
        </p:nvSpPr>
        <p:spPr bwMode="auto">
          <a:xfrm>
            <a:off x="2575322" y="1909763"/>
            <a:ext cx="1595438" cy="1660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0400" noProof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左</a:t>
            </a:r>
          </a:p>
        </p:txBody>
      </p:sp>
      <p:sp>
        <p:nvSpPr>
          <p:cNvPr id="16391" name="文本框 6"/>
          <p:cNvSpPr txBox="1">
            <a:spLocks noChangeArrowheads="1"/>
          </p:cNvSpPr>
          <p:nvPr/>
        </p:nvSpPr>
        <p:spPr bwMode="auto">
          <a:xfrm>
            <a:off x="5984081" y="1909763"/>
            <a:ext cx="1595438" cy="1660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0400" noProof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右</a:t>
            </a:r>
          </a:p>
        </p:txBody>
      </p:sp>
      <p:sp>
        <p:nvSpPr>
          <p:cNvPr id="16392" name="文本框 7"/>
          <p:cNvSpPr txBox="1">
            <a:spLocks noChangeArrowheads="1"/>
          </p:cNvSpPr>
          <p:nvPr/>
        </p:nvSpPr>
        <p:spPr bwMode="auto">
          <a:xfrm>
            <a:off x="2955132" y="1207294"/>
            <a:ext cx="988219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3600">
                <a:latin typeface="微软雅黑"/>
                <a:ea typeface="微软雅黑"/>
                <a:sym typeface="微软雅黑"/>
              </a:rPr>
              <a:t>zuǒ</a:t>
            </a:r>
          </a:p>
        </p:txBody>
      </p:sp>
      <p:sp>
        <p:nvSpPr>
          <p:cNvPr id="16393" name="文本框 8"/>
          <p:cNvSpPr txBox="1">
            <a:spLocks noChangeArrowheads="1"/>
          </p:cNvSpPr>
          <p:nvPr/>
        </p:nvSpPr>
        <p:spPr bwMode="auto">
          <a:xfrm>
            <a:off x="6286500" y="1287066"/>
            <a:ext cx="989410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3600">
                <a:latin typeface="微软雅黑"/>
                <a:ea typeface="微软雅黑"/>
                <a:sym typeface="微软雅黑"/>
              </a:rPr>
              <a:t>yòu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955131" y="2454592"/>
            <a:ext cx="988695" cy="99155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fontAlgn="auto">
              <a:defRPr/>
            </a:pPr>
            <a:r>
              <a:rPr lang="zh-CN" altLang="en-US" sz="6000" noProof="1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微软雅黑"/>
                <a:ea typeface="微软雅黑"/>
                <a:cs typeface="Calibri" panose="020F0502020204030204" pitchFamily="34" charset="0"/>
                <a:sym typeface="微软雅黑"/>
              </a:rPr>
              <a:t>工</a:t>
            </a: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6287691" y="2486025"/>
            <a:ext cx="988219" cy="1084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6600">
                <a:solidFill>
                  <a:srgbClr val="2169D3"/>
                </a:solidFill>
                <a:latin typeface="微软雅黑"/>
                <a:ea typeface="微软雅黑"/>
                <a:sym typeface="微软雅黑"/>
              </a:rPr>
              <a:t>口</a:t>
            </a: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1738313" y="3819525"/>
            <a:ext cx="5536406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相同点：都是</a:t>
            </a:r>
            <a:r>
              <a:rPr lang="zh-CN" altLang="en-US" sz="21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半包围</a:t>
            </a:r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结构。</a:t>
            </a:r>
          </a:p>
          <a:p>
            <a:endParaRPr lang="zh-CN" altLang="en-US" sz="2100" dirty="0">
              <a:latin typeface="微软雅黑"/>
              <a:ea typeface="微软雅黑"/>
              <a:sym typeface="微软雅黑"/>
            </a:endParaRPr>
          </a:p>
          <a:p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不同点：左</a:t>
            </a:r>
            <a:r>
              <a:rPr lang="zh-CN" altLang="en-US" sz="21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工</a:t>
            </a:r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右</a:t>
            </a:r>
            <a:r>
              <a:rPr lang="zh-CN" altLang="en-US" sz="21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口。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1" presetClass="entr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内容占位符 3" descr="花灯5"/>
          <p:cNvPicPr>
            <a:picLocks noGrp="1" noChangeAspect="1" noChangeArrowheads="1"/>
          </p:cNvPicPr>
          <p:nvPr>
            <p:ph idx="1"/>
            <p:custDataLst>
              <p:tags r:id="rId2"/>
            </p:custDataLst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2185" y="533401"/>
            <a:ext cx="1385888" cy="2060972"/>
          </a:xfrm>
        </p:spPr>
      </p:pic>
      <p:sp>
        <p:nvSpPr>
          <p:cNvPr id="100" name="文本框 99"/>
          <p:cNvSpPr txBox="1">
            <a:spLocks noChangeArrowheads="1"/>
          </p:cNvSpPr>
          <p:nvPr/>
        </p:nvSpPr>
        <p:spPr bwMode="auto">
          <a:xfrm>
            <a:off x="2388394" y="1045369"/>
            <a:ext cx="5720954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zh-CN" sz="21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小结：</a:t>
            </a:r>
            <a:r>
              <a:rPr lang="zh-CN" altLang="zh-CN" sz="2100" dirty="0">
                <a:latin typeface="微软雅黑"/>
                <a:ea typeface="微软雅黑"/>
                <a:sym typeface="微软雅黑"/>
              </a:rPr>
              <a:t>猜字谜要细心，要认真理解谜面的每句</a:t>
            </a:r>
          </a:p>
          <a:p>
            <a:endParaRPr lang="zh-CN" altLang="zh-CN" sz="2100" dirty="0">
              <a:latin typeface="微软雅黑"/>
              <a:ea typeface="微软雅黑"/>
              <a:sym typeface="微软雅黑"/>
            </a:endParaRPr>
          </a:p>
          <a:p>
            <a:r>
              <a:rPr lang="zh-CN" altLang="zh-CN" sz="2100" dirty="0">
                <a:latin typeface="微软雅黑"/>
                <a:ea typeface="微软雅黑"/>
                <a:sym typeface="微软雅黑"/>
              </a:rPr>
              <a:t>话哦！有兴趣的同学自己搜集一些谜语猜猜吧！</a:t>
            </a:r>
            <a:endParaRPr lang="zh-CN" altLang="en-US" sz="2100" dirty="0">
              <a:latin typeface="微软雅黑"/>
              <a:ea typeface="微软雅黑"/>
              <a:sym typeface="微软雅黑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内容占位符 3" descr="花灯5"/>
          <p:cNvPicPr>
            <a:picLocks noGrp="1" noChangeAspect="1" noChangeArrowheads="1"/>
          </p:cNvPicPr>
          <p:nvPr>
            <p:ph idx="1"/>
            <p:custDataLst>
              <p:tags r:id="rId2"/>
            </p:custDataLst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2185" y="533401"/>
            <a:ext cx="1385888" cy="2060972"/>
          </a:xfrm>
        </p:spPr>
      </p:pic>
      <p:sp>
        <p:nvSpPr>
          <p:cNvPr id="100" name="文本框 99"/>
          <p:cNvSpPr txBox="1"/>
          <p:nvPr/>
        </p:nvSpPr>
        <p:spPr>
          <a:xfrm>
            <a:off x="2772252" y="1035844"/>
            <a:ext cx="3962876" cy="236505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defRPr/>
            </a:pPr>
            <a:r>
              <a:rPr lang="zh-CN" altLang="en-US" sz="104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微软雅黑"/>
                <a:ea typeface="微软雅黑"/>
                <a:sym typeface="微软雅黑"/>
              </a:rPr>
              <a:t>谢谢</a:t>
            </a:r>
            <a:r>
              <a:rPr lang="zh-CN" altLang="en-US" sz="149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微软雅黑"/>
                <a:ea typeface="微软雅黑"/>
                <a:sym typeface="微软雅黑"/>
              </a:rPr>
              <a:t>！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6908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 descr="花灯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5695950" cy="5143500"/>
          </a:xfrm>
        </p:spPr>
      </p:pic>
      <p:sp>
        <p:nvSpPr>
          <p:cNvPr id="6" name="文本框 5"/>
          <p:cNvSpPr txBox="1"/>
          <p:nvPr/>
        </p:nvSpPr>
        <p:spPr>
          <a:xfrm>
            <a:off x="6044566" y="631984"/>
            <a:ext cx="2604611" cy="1522571"/>
          </a:xfrm>
          <a:prstGeom prst="rect">
            <a:avLst/>
          </a:prstGeom>
          <a:noFill/>
        </p:spPr>
        <p:txBody>
          <a:bodyPr lIns="68580" tIns="34290" rIns="68580" bIns="34290">
            <a:scene3d>
              <a:camera prst="orthographicFront"/>
              <a:lightRig rig="threePt" dir="t"/>
            </a:scene3d>
          </a:bodyPr>
          <a:lstStyle/>
          <a:p>
            <a:pPr fontAlgn="auto">
              <a:defRPr/>
            </a:pPr>
            <a:r>
              <a:rPr lang="zh-CN" altLang="en-US" sz="41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元宵节</a:t>
            </a:r>
          </a:p>
          <a:p>
            <a:pPr fontAlgn="auto">
              <a:defRPr/>
            </a:pPr>
            <a:r>
              <a:rPr lang="zh-CN" altLang="en-US" sz="41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赏花灯</a:t>
            </a:r>
          </a:p>
          <a:p>
            <a:pPr fontAlgn="auto">
              <a:defRPr/>
            </a:pPr>
            <a:r>
              <a:rPr lang="zh-CN" altLang="en-US" sz="41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猜字谜</a:t>
            </a:r>
          </a:p>
        </p:txBody>
      </p:sp>
      <p:pic>
        <p:nvPicPr>
          <p:cNvPr id="8" name="图片 7" descr="花灯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705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>
            <a:spLocks noGrp="1" noChangeArrowheads="1"/>
          </p:cNvSpPr>
          <p:nvPr>
            <p:ph type="title"/>
          </p:nvPr>
        </p:nvSpPr>
        <p:spPr>
          <a:xfrm>
            <a:off x="2346723" y="456010"/>
            <a:ext cx="6336506" cy="529828"/>
          </a:xfrm>
        </p:spPr>
        <p:txBody>
          <a:bodyPr/>
          <a:lstStyle/>
          <a:p>
            <a:pPr fontAlgn="base">
              <a:defRPr/>
            </a:pPr>
            <a:r>
              <a:rPr>
                <a:solidFill>
                  <a:srgbClr val="262626"/>
                </a:solidFill>
                <a:latin typeface="微软雅黑"/>
                <a:ea typeface="微软雅黑"/>
                <a:sym typeface="微软雅黑"/>
              </a:rPr>
              <a:t>识字 </a:t>
            </a:r>
            <a:r>
              <a:rPr lang="en-US" altLang="zh-CN">
                <a:solidFill>
                  <a:srgbClr val="262626"/>
                </a:solidFill>
                <a:latin typeface="微软雅黑"/>
                <a:ea typeface="微软雅黑"/>
                <a:sym typeface="微软雅黑"/>
              </a:rPr>
              <a:t>4  </a:t>
            </a:r>
            <a:r>
              <a:rPr altLang="zh-CN">
                <a:solidFill>
                  <a:srgbClr val="262626"/>
                </a:solidFill>
                <a:latin typeface="微软雅黑"/>
                <a:ea typeface="微软雅黑"/>
                <a:sym typeface="微软雅黑"/>
              </a:rPr>
              <a:t>猜字谜</a:t>
            </a:r>
          </a:p>
        </p:txBody>
      </p:sp>
      <p:sp>
        <p:nvSpPr>
          <p:cNvPr id="3" name="内容占位符 2"/>
          <p:cNvSpPr>
            <a:spLocks noGrp="1" noChangeArrowheads="1"/>
          </p:cNvSpPr>
          <p:nvPr>
            <p:ph idx="1"/>
          </p:nvPr>
        </p:nvSpPr>
        <p:spPr>
          <a:xfrm>
            <a:off x="1720453" y="1108473"/>
            <a:ext cx="6962775" cy="3569494"/>
          </a:xfrm>
        </p:spPr>
        <p:txBody>
          <a:bodyPr/>
          <a:lstStyle/>
          <a:p>
            <a:pPr fontAlgn="base">
              <a:spcBef>
                <a:spcPct val="0"/>
              </a:spcBef>
            </a:pPr>
            <a:r>
              <a:rPr sz="2100" dirty="0">
                <a:solidFill>
                  <a:srgbClr val="2169D3"/>
                </a:solidFill>
                <a:latin typeface="微软雅黑"/>
                <a:ea typeface="微软雅黑"/>
                <a:sym typeface="微软雅黑"/>
              </a:rPr>
              <a:t>字谜</a:t>
            </a:r>
            <a:r>
              <a:rPr sz="2100" dirty="0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：是一种</a:t>
            </a:r>
            <a:r>
              <a:rPr sz="21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文字</a:t>
            </a:r>
            <a:r>
              <a:rPr sz="2100" dirty="0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游戏，它主要根据汉字的</a:t>
            </a:r>
            <a:r>
              <a:rPr sz="21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笔画、偏旁、结构、语音、语义</a:t>
            </a:r>
            <a:r>
              <a:rPr sz="2100" dirty="0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等特点创造设计的，它的</a:t>
            </a:r>
            <a:r>
              <a:rPr sz="21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谜底</a:t>
            </a:r>
            <a:r>
              <a:rPr sz="2100" dirty="0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是一个</a:t>
            </a:r>
            <a:r>
              <a:rPr sz="21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字</a:t>
            </a:r>
            <a:r>
              <a:rPr sz="2100" dirty="0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。</a:t>
            </a:r>
          </a:p>
          <a:p>
            <a:pPr fontAlgn="base">
              <a:spcBef>
                <a:spcPct val="0"/>
              </a:spcBef>
            </a:pPr>
            <a:endParaRPr sz="2100" dirty="0">
              <a:solidFill>
                <a:srgbClr val="595959"/>
              </a:solidFill>
              <a:latin typeface="微软雅黑"/>
              <a:ea typeface="微软雅黑"/>
              <a:sym typeface="微软雅黑"/>
            </a:endParaRPr>
          </a:p>
          <a:p>
            <a:pPr fontAlgn="base">
              <a:spcBef>
                <a:spcPct val="0"/>
              </a:spcBef>
            </a:pPr>
            <a:r>
              <a:rPr sz="2100" dirty="0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爱动脑筋的孩子会喜欢上猜字谜哦！</a:t>
            </a:r>
          </a:p>
        </p:txBody>
      </p:sp>
      <p:pic>
        <p:nvPicPr>
          <p:cNvPr id="6148" name="图片 3" descr="花灯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641" y="571501"/>
            <a:ext cx="1384697" cy="2060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内容占位符 3" descr="花灯5"/>
          <p:cNvPicPr>
            <a:picLocks noGrp="1" noChangeAspect="1" noChangeArrowheads="1"/>
          </p:cNvPicPr>
          <p:nvPr>
            <p:ph idx="1"/>
            <p:custDataLst>
              <p:tags r:id="rId2"/>
            </p:custDataLst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2660" y="1179910"/>
            <a:ext cx="1385888" cy="2060972"/>
          </a:xfrm>
        </p:spPr>
      </p:pic>
      <p:pic>
        <p:nvPicPr>
          <p:cNvPr id="7171" name="图片 5" descr="田字格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1913" y="1727597"/>
            <a:ext cx="1594247" cy="1594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本框 6"/>
          <p:cNvSpPr txBox="1"/>
          <p:nvPr/>
        </p:nvSpPr>
        <p:spPr>
          <a:xfrm>
            <a:off x="3993833" y="1660684"/>
            <a:ext cx="1076325" cy="1661160"/>
          </a:xfrm>
          <a:prstGeom prst="rect">
            <a:avLst/>
          </a:prstGeom>
          <a:noFill/>
        </p:spPr>
        <p:txBody>
          <a:bodyPr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defRPr/>
            </a:pPr>
            <a:r>
              <a:rPr lang="zh-CN" altLang="en-US" sz="10400" noProof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宀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062413" y="2012156"/>
            <a:ext cx="769144" cy="1396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8600">
                <a:solidFill>
                  <a:srgbClr val="16468D"/>
                </a:solidFill>
                <a:latin typeface="微软雅黑"/>
                <a:ea typeface="微软雅黑"/>
                <a:sym typeface="微软雅黑"/>
              </a:rPr>
              <a:t>子</a:t>
            </a:r>
          </a:p>
        </p:txBody>
      </p:sp>
      <p:sp>
        <p:nvSpPr>
          <p:cNvPr id="7174" name="文本框 8"/>
          <p:cNvSpPr txBox="1">
            <a:spLocks noChangeArrowheads="1"/>
          </p:cNvSpPr>
          <p:nvPr/>
        </p:nvSpPr>
        <p:spPr bwMode="auto">
          <a:xfrm>
            <a:off x="4268392" y="828676"/>
            <a:ext cx="801290" cy="898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54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zì</a:t>
            </a:r>
          </a:p>
        </p:txBody>
      </p:sp>
      <p:sp>
        <p:nvSpPr>
          <p:cNvPr id="7175" name="标题 9"/>
          <p:cNvSpPr>
            <a:spLocks noGrp="1" noChangeArrowheads="1"/>
          </p:cNvSpPr>
          <p:nvPr>
            <p:ph type="title"/>
          </p:nvPr>
        </p:nvSpPr>
        <p:spPr>
          <a:xfrm>
            <a:off x="2807494" y="377429"/>
            <a:ext cx="4493419" cy="529828"/>
          </a:xfrm>
        </p:spPr>
        <p:txBody>
          <a:bodyPr/>
          <a:lstStyle/>
          <a:p>
            <a:pPr fontAlgn="base">
              <a:defRPr/>
            </a:pPr>
            <a:r>
              <a:rPr>
                <a:solidFill>
                  <a:srgbClr val="262626"/>
                </a:solidFill>
                <a:latin typeface="微软雅黑"/>
                <a:ea typeface="微软雅黑"/>
                <a:sym typeface="微软雅黑"/>
              </a:rPr>
              <a:t>识字 </a:t>
            </a:r>
            <a:r>
              <a:rPr lang="en-US" altLang="zh-CN">
                <a:solidFill>
                  <a:srgbClr val="262626"/>
                </a:solidFill>
                <a:latin typeface="微软雅黑"/>
                <a:ea typeface="微软雅黑"/>
                <a:sym typeface="微软雅黑"/>
              </a:rPr>
              <a:t>4  </a:t>
            </a:r>
            <a:r>
              <a:rPr altLang="zh-CN">
                <a:solidFill>
                  <a:srgbClr val="262626"/>
                </a:solidFill>
                <a:latin typeface="微软雅黑"/>
                <a:ea typeface="微软雅黑"/>
                <a:sym typeface="微软雅黑"/>
              </a:rPr>
              <a:t>猜字谜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95512" y="456248"/>
            <a:ext cx="1675924" cy="529114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>
              <a:defRPr/>
            </a:pPr>
            <a:r>
              <a:rPr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教学目标</a:t>
            </a:r>
          </a:p>
        </p:txBody>
      </p:sp>
      <p:pic>
        <p:nvPicPr>
          <p:cNvPr id="8195" name="内容占位符 3" descr="花灯5"/>
          <p:cNvPicPr>
            <a:picLocks noGrp="1" noChangeAspect="1" noChangeArrowheads="1"/>
          </p:cNvPicPr>
          <p:nvPr>
            <p:ph idx="1"/>
            <p:custDataLst>
              <p:tags r:id="rId2"/>
            </p:custDataLst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1234" y="595313"/>
            <a:ext cx="1385888" cy="2060972"/>
          </a:xfrm>
        </p:spPr>
      </p:pic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395537" y="1354931"/>
            <a:ext cx="6138863" cy="2330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noProof="1">
                <a:latin typeface="微软雅黑"/>
                <a:ea typeface="微软雅黑"/>
                <a:sym typeface="微软雅黑"/>
              </a:rPr>
              <a:t>1.认识生字：相，遇，喜，欢，怕，会写“字，左，右”3个生字。</a:t>
            </a:r>
          </a:p>
          <a:p>
            <a:endParaRPr lang="zh-CN" altLang="en-US" sz="2100" noProof="1">
              <a:latin typeface="微软雅黑"/>
              <a:ea typeface="微软雅黑"/>
              <a:sym typeface="微软雅黑"/>
            </a:endParaRPr>
          </a:p>
          <a:p>
            <a:r>
              <a:rPr lang="zh-CN" altLang="en-US" sz="2100" noProof="1">
                <a:latin typeface="微软雅黑"/>
                <a:ea typeface="微软雅黑"/>
                <a:sym typeface="微软雅黑"/>
              </a:rPr>
              <a:t>2.能借助拼音，正确认读第一则谜语。（</a:t>
            </a:r>
            <a:r>
              <a:rPr lang="zh-CN" altLang="en-US" sz="2100" noProof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重点</a:t>
            </a:r>
            <a:r>
              <a:rPr lang="zh-CN" altLang="en-US" sz="2100" noProof="1">
                <a:latin typeface="微软雅黑"/>
                <a:ea typeface="微软雅黑"/>
                <a:sym typeface="微软雅黑"/>
              </a:rPr>
              <a:t>）</a:t>
            </a:r>
          </a:p>
          <a:p>
            <a:endParaRPr lang="zh-CN" altLang="en-US" sz="2100" noProof="1">
              <a:latin typeface="微软雅黑"/>
              <a:ea typeface="微软雅黑"/>
              <a:sym typeface="微软雅黑"/>
            </a:endParaRPr>
          </a:p>
          <a:p>
            <a:r>
              <a:rPr lang="zh-CN" altLang="en-US" sz="2100" noProof="1">
                <a:latin typeface="微软雅黑"/>
                <a:ea typeface="微软雅黑"/>
                <a:sym typeface="微软雅黑"/>
              </a:rPr>
              <a:t>3.猜出谜底，并说说猜谜的依据，感受猜字谜的乐趣。（</a:t>
            </a:r>
            <a:r>
              <a:rPr lang="zh-CN" altLang="en-US" sz="2100" noProof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难点</a:t>
            </a:r>
            <a:r>
              <a:rPr lang="zh-CN" altLang="en-US" sz="2100" noProof="1">
                <a:latin typeface="微软雅黑"/>
                <a:ea typeface="微软雅黑"/>
                <a:sym typeface="微软雅黑"/>
              </a:rPr>
              <a:t>）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内容占位符 3" descr="花灯5"/>
          <p:cNvPicPr>
            <a:picLocks noGrp="1" noChangeAspect="1" noChangeArrowheads="1"/>
          </p:cNvPicPr>
          <p:nvPr>
            <p:ph idx="1"/>
            <p:custDataLst>
              <p:tags r:id="rId2"/>
            </p:custDataLst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5744" y="1045369"/>
            <a:ext cx="1384697" cy="2060972"/>
          </a:xfrm>
        </p:spPr>
      </p:pic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985962" y="436960"/>
            <a:ext cx="6159104" cy="4269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100" dirty="0">
                <a:latin typeface="微软雅黑"/>
                <a:ea typeface="微软雅黑"/>
                <a:sym typeface="微软雅黑"/>
              </a:rPr>
              <a:t>                </a:t>
            </a:r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（一）</a:t>
            </a:r>
          </a:p>
          <a:p>
            <a:pPr algn="ctr"/>
            <a:endParaRPr lang="zh-CN" altLang="en-US" sz="2100" dirty="0">
              <a:latin typeface="微软雅黑"/>
              <a:ea typeface="微软雅黑"/>
              <a:sym typeface="微软雅黑"/>
            </a:endParaRPr>
          </a:p>
          <a:p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　　zuǒ  biān lǜ　  yòu  biān　hónɡ</a:t>
            </a:r>
          </a:p>
          <a:p>
            <a:r>
              <a:rPr lang="zh-CN" altLang="en-US" sz="21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   左　边　绿　，　右　边　红，</a:t>
            </a:r>
          </a:p>
          <a:p>
            <a:endParaRPr lang="zh-CN" altLang="en-US" sz="2100" dirty="0">
              <a:latin typeface="微软雅黑"/>
              <a:ea typeface="微软雅黑"/>
              <a:sym typeface="微软雅黑"/>
            </a:endParaRPr>
          </a:p>
          <a:p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　　zuǒ yòu　xiānɡ　yù　qǐ liánɡ fēnɡ</a:t>
            </a:r>
          </a:p>
          <a:p>
            <a:r>
              <a:rPr lang="zh-CN" altLang="en-US" sz="21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  左　右　</a:t>
            </a:r>
            <a:r>
              <a:rPr lang="zh-CN" altLang="en-US" sz="2100" dirty="0">
                <a:solidFill>
                  <a:srgbClr val="16468D"/>
                </a:solidFill>
                <a:latin typeface="微软雅黑"/>
                <a:ea typeface="微软雅黑"/>
                <a:sym typeface="微软雅黑"/>
              </a:rPr>
              <a:t>相　遇</a:t>
            </a:r>
            <a:r>
              <a:rPr lang="zh-CN" altLang="en-US" sz="21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　起　凉　风。</a:t>
            </a:r>
          </a:p>
          <a:p>
            <a:endParaRPr lang="zh-CN" altLang="en-US" sz="2100" dirty="0">
              <a:latin typeface="微软雅黑"/>
              <a:ea typeface="微软雅黑"/>
              <a:sym typeface="微软雅黑"/>
            </a:endParaRPr>
          </a:p>
          <a:p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　 lǜ　 de　xǐ huɑn jí shí　yǔ</a:t>
            </a:r>
          </a:p>
          <a:p>
            <a:r>
              <a:rPr lang="zh-CN" altLang="en-US" sz="21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  绿　的　</a:t>
            </a:r>
            <a:r>
              <a:rPr lang="zh-CN" altLang="en-US" sz="2100" dirty="0">
                <a:solidFill>
                  <a:srgbClr val="16468D"/>
                </a:solidFill>
                <a:latin typeface="微软雅黑"/>
                <a:ea typeface="微软雅黑"/>
                <a:sym typeface="微软雅黑"/>
              </a:rPr>
              <a:t>喜　欢</a:t>
            </a:r>
            <a:r>
              <a:rPr lang="zh-CN" altLang="en-US" sz="21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　及　时　雨，</a:t>
            </a:r>
          </a:p>
          <a:p>
            <a:endParaRPr lang="zh-CN" altLang="en-US" sz="2100" dirty="0">
              <a:latin typeface="微软雅黑"/>
              <a:ea typeface="微软雅黑"/>
              <a:sym typeface="微软雅黑"/>
            </a:endParaRPr>
          </a:p>
          <a:p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　 hónɡ de　zuì pà shuǐ lái　ɡōnɡ</a:t>
            </a:r>
          </a:p>
          <a:p>
            <a:r>
              <a:rPr lang="zh-CN" altLang="en-US" sz="21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  红　的　最　</a:t>
            </a:r>
            <a:r>
              <a:rPr lang="zh-CN" altLang="en-US" sz="2100" dirty="0">
                <a:solidFill>
                  <a:srgbClr val="16468D"/>
                </a:solidFill>
                <a:latin typeface="微软雅黑"/>
                <a:ea typeface="微软雅黑"/>
                <a:sym typeface="微软雅黑"/>
              </a:rPr>
              <a:t>怕</a:t>
            </a:r>
            <a:r>
              <a:rPr lang="zh-CN" altLang="en-US" sz="21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　水　来　攻。</a:t>
            </a:r>
          </a:p>
        </p:txBody>
      </p:sp>
      <p:sp>
        <p:nvSpPr>
          <p:cNvPr id="9220" name="文本框 5"/>
          <p:cNvSpPr txBox="1">
            <a:spLocks noChangeArrowheads="1"/>
          </p:cNvSpPr>
          <p:nvPr/>
        </p:nvSpPr>
        <p:spPr bwMode="auto">
          <a:xfrm>
            <a:off x="1276350" y="286941"/>
            <a:ext cx="1614488" cy="48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朗读课文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内容占位符 3" descr="花灯5"/>
          <p:cNvPicPr>
            <a:picLocks noGrp="1" noChangeAspect="1" noChangeArrowheads="1"/>
          </p:cNvPicPr>
          <p:nvPr>
            <p:ph idx="1"/>
            <p:custDataLst>
              <p:tags r:id="rId2"/>
            </p:custDataLst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6460" y="985838"/>
            <a:ext cx="1384697" cy="2059781"/>
          </a:xfrm>
        </p:spPr>
      </p:pic>
      <p:sp>
        <p:nvSpPr>
          <p:cNvPr id="10243" name="文本框 4"/>
          <p:cNvSpPr txBox="1">
            <a:spLocks noChangeArrowheads="1"/>
          </p:cNvSpPr>
          <p:nvPr/>
        </p:nvSpPr>
        <p:spPr bwMode="auto">
          <a:xfrm>
            <a:off x="2824163" y="985837"/>
            <a:ext cx="2140651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300">
                <a:latin typeface="微软雅黑"/>
                <a:ea typeface="微软雅黑"/>
                <a:sym typeface="微软雅黑"/>
              </a:rPr>
              <a:t>xiānɡ　yù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128963" y="1634728"/>
            <a:ext cx="715581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5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相</a:t>
            </a:r>
          </a:p>
        </p:txBody>
      </p:sp>
      <p:sp>
        <p:nvSpPr>
          <p:cNvPr id="10245" name="文本框 6"/>
          <p:cNvSpPr txBox="1">
            <a:spLocks noChangeArrowheads="1"/>
          </p:cNvSpPr>
          <p:nvPr/>
        </p:nvSpPr>
        <p:spPr bwMode="auto">
          <a:xfrm>
            <a:off x="6188869" y="985837"/>
            <a:ext cx="1656544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300">
                <a:latin typeface="微软雅黑"/>
                <a:ea typeface="微软雅黑"/>
                <a:sym typeface="微软雅黑"/>
              </a:rPr>
              <a:t>xǐ huɑn</a:t>
            </a:r>
          </a:p>
        </p:txBody>
      </p:sp>
      <p:sp>
        <p:nvSpPr>
          <p:cNvPr id="10246" name="文本框 7"/>
          <p:cNvSpPr txBox="1">
            <a:spLocks noChangeArrowheads="1"/>
          </p:cNvSpPr>
          <p:nvPr/>
        </p:nvSpPr>
        <p:spPr bwMode="auto">
          <a:xfrm>
            <a:off x="6069806" y="1635919"/>
            <a:ext cx="185261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5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喜　欢</a:t>
            </a:r>
          </a:p>
        </p:txBody>
      </p:sp>
      <p:sp>
        <p:nvSpPr>
          <p:cNvPr id="10247" name="文本框 8"/>
          <p:cNvSpPr txBox="1">
            <a:spLocks noChangeArrowheads="1"/>
          </p:cNvSpPr>
          <p:nvPr/>
        </p:nvSpPr>
        <p:spPr bwMode="auto">
          <a:xfrm>
            <a:off x="2930129" y="2615804"/>
            <a:ext cx="1496615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>
                <a:latin typeface="微软雅黑"/>
                <a:ea typeface="微软雅黑"/>
                <a:sym typeface="微软雅黑"/>
              </a:rPr>
              <a:t>zuì pà</a:t>
            </a:r>
          </a:p>
        </p:txBody>
      </p:sp>
      <p:sp>
        <p:nvSpPr>
          <p:cNvPr id="10248" name="文本框 9"/>
          <p:cNvSpPr txBox="1">
            <a:spLocks noChangeArrowheads="1"/>
          </p:cNvSpPr>
          <p:nvPr/>
        </p:nvSpPr>
        <p:spPr bwMode="auto">
          <a:xfrm>
            <a:off x="2824162" y="3326606"/>
            <a:ext cx="1464183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500">
                <a:solidFill>
                  <a:schemeClr val="tx2"/>
                </a:solidFill>
                <a:latin typeface="微软雅黑"/>
                <a:ea typeface="微软雅黑"/>
                <a:sym typeface="微软雅黑"/>
              </a:rPr>
              <a:t>最 </a:t>
            </a:r>
            <a:r>
              <a:rPr lang="zh-CN" altLang="en-US" sz="45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怕</a:t>
            </a:r>
          </a:p>
        </p:txBody>
      </p:sp>
      <p:sp>
        <p:nvSpPr>
          <p:cNvPr id="10249" name="文本框 10"/>
          <p:cNvSpPr txBox="1">
            <a:spLocks noChangeArrowheads="1"/>
          </p:cNvSpPr>
          <p:nvPr/>
        </p:nvSpPr>
        <p:spPr bwMode="auto">
          <a:xfrm>
            <a:off x="1065610" y="295275"/>
            <a:ext cx="1671638" cy="48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700" dirty="0">
                <a:latin typeface="微软雅黑"/>
                <a:ea typeface="微软雅黑"/>
                <a:sym typeface="微软雅黑"/>
              </a:rPr>
              <a:t>认识字词</a:t>
            </a: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4125516" y="1635919"/>
            <a:ext cx="892969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45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遇</a:t>
            </a: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7279482" y="985838"/>
            <a:ext cx="336947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b="1">
                <a:latin typeface="微软雅黑"/>
                <a:ea typeface="微软雅黑"/>
                <a:sym typeface="微软雅黑"/>
              </a:rPr>
              <a:t>一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9583 0.003333 L -0.003750 0.005463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0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9220 0.007501 L -0.025728 0.008519 " pathEditMode="relative" rAng="0" ptsTypes="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圆角矩形 15"/>
          <p:cNvSpPr/>
          <p:nvPr/>
        </p:nvSpPr>
        <p:spPr>
          <a:xfrm>
            <a:off x="2313385" y="623887"/>
            <a:ext cx="4777978" cy="1977629"/>
          </a:xfrm>
          <a:prstGeom prst="roundRect">
            <a:avLst/>
          </a:prstGeom>
          <a:solidFill>
            <a:schemeClr val="lt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fontAlgn="auto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1266" name="内容占位符 3" descr="花灯5"/>
          <p:cNvPicPr>
            <a:picLocks noGrp="1" noChangeAspect="1" noChangeArrowheads="1"/>
          </p:cNvPicPr>
          <p:nvPr>
            <p:ph idx="1"/>
            <p:custDataLst>
              <p:tags r:id="rId2"/>
            </p:custDataLst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5744" y="1045369"/>
            <a:ext cx="1384697" cy="2060972"/>
          </a:xfrm>
        </p:spPr>
      </p:pic>
      <p:sp>
        <p:nvSpPr>
          <p:cNvPr id="11267" name="文本框 4"/>
          <p:cNvSpPr txBox="1">
            <a:spLocks noChangeArrowheads="1"/>
          </p:cNvSpPr>
          <p:nvPr/>
        </p:nvSpPr>
        <p:spPr bwMode="auto">
          <a:xfrm>
            <a:off x="2033588" y="770335"/>
            <a:ext cx="5794772" cy="1684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100" dirty="0">
                <a:latin typeface="微软雅黑"/>
                <a:ea typeface="微软雅黑"/>
                <a:sym typeface="微软雅黑"/>
              </a:rPr>
              <a:t>  </a:t>
            </a:r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　zuǒ  biān lǜ　  yòu  biān　hónɡ</a:t>
            </a:r>
          </a:p>
          <a:p>
            <a:r>
              <a:rPr lang="zh-CN" altLang="en-US" sz="21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     </a:t>
            </a:r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　</a:t>
            </a:r>
            <a:r>
              <a:rPr lang="zh-CN" altLang="en-US" sz="2100" dirty="0">
                <a:solidFill>
                  <a:srgbClr val="16468D"/>
                </a:solidFill>
                <a:latin typeface="微软雅黑"/>
                <a:ea typeface="微软雅黑"/>
                <a:sym typeface="微软雅黑"/>
              </a:rPr>
              <a:t>边　绿　，</a:t>
            </a:r>
            <a:r>
              <a:rPr lang="zh-CN" altLang="en-US" sz="21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　  </a:t>
            </a:r>
            <a:r>
              <a:rPr lang="zh-CN" altLang="en-US" sz="2100" dirty="0">
                <a:solidFill>
                  <a:srgbClr val="16468D"/>
                </a:solidFill>
                <a:latin typeface="微软雅黑"/>
                <a:ea typeface="微软雅黑"/>
                <a:sym typeface="微软雅黑"/>
              </a:rPr>
              <a:t>　边　红，</a:t>
            </a:r>
            <a:endParaRPr lang="zh-CN" altLang="en-US" sz="2100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  <a:p>
            <a:endParaRPr lang="zh-CN" altLang="en-US" sz="2100" dirty="0">
              <a:latin typeface="微软雅黑"/>
              <a:ea typeface="微软雅黑"/>
              <a:sym typeface="微软雅黑"/>
            </a:endParaRPr>
          </a:p>
          <a:p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　　zuǒ yòu　xiānɡ　yù　qǐ liánɡ fēnɡ</a:t>
            </a:r>
          </a:p>
          <a:p>
            <a:r>
              <a:rPr lang="zh-CN" altLang="en-US" sz="21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  </a:t>
            </a:r>
            <a:r>
              <a:rPr lang="zh-CN" altLang="en-US" sz="2100" dirty="0">
                <a:solidFill>
                  <a:srgbClr val="16468D"/>
                </a:solidFill>
                <a:latin typeface="微软雅黑"/>
                <a:ea typeface="微软雅黑"/>
                <a:sym typeface="微软雅黑"/>
              </a:rPr>
              <a:t>左　右　相　遇　起　凉　风。</a:t>
            </a:r>
          </a:p>
        </p:txBody>
      </p:sp>
      <p:sp>
        <p:nvSpPr>
          <p:cNvPr id="11268" name="文本框 5"/>
          <p:cNvSpPr txBox="1">
            <a:spLocks noChangeArrowheads="1"/>
          </p:cNvSpPr>
          <p:nvPr/>
        </p:nvSpPr>
        <p:spPr bwMode="auto">
          <a:xfrm>
            <a:off x="1010126" y="252413"/>
            <a:ext cx="1614488" cy="48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分析课文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563416" y="1056263"/>
            <a:ext cx="423863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左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4462197" y="1067157"/>
            <a:ext cx="452438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右</a:t>
            </a:r>
          </a:p>
        </p:txBody>
      </p:sp>
      <p:sp>
        <p:nvSpPr>
          <p:cNvPr id="11271" name="文本框 6"/>
          <p:cNvSpPr txBox="1">
            <a:spLocks noChangeArrowheads="1"/>
          </p:cNvSpPr>
          <p:nvPr/>
        </p:nvSpPr>
        <p:spPr bwMode="auto">
          <a:xfrm>
            <a:off x="2406254" y="2740819"/>
            <a:ext cx="4331494" cy="715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latin typeface="微软雅黑"/>
                <a:ea typeface="微软雅黑"/>
                <a:sym typeface="微软雅黑"/>
              </a:rPr>
              <a:t> lǜ  de　xǐ huɑn jí shí　yǔ</a:t>
            </a:r>
          </a:p>
          <a:p>
            <a:r>
              <a:rPr lang="zh-CN" altLang="en-US" sz="21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 　</a:t>
            </a:r>
            <a:r>
              <a:rPr lang="zh-CN" altLang="en-US" sz="2100">
                <a:solidFill>
                  <a:srgbClr val="16468D"/>
                </a:solidFill>
                <a:latin typeface="微软雅黑"/>
                <a:ea typeface="微软雅黑"/>
                <a:sym typeface="微软雅黑"/>
              </a:rPr>
              <a:t>的　喜　欢</a:t>
            </a:r>
            <a:r>
              <a:rPr lang="zh-CN" altLang="en-US" sz="21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　            ，</a:t>
            </a:r>
            <a:endParaRPr lang="zh-CN" altLang="en-US" sz="210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1272" name="文本框 7"/>
          <p:cNvSpPr txBox="1">
            <a:spLocks noChangeArrowheads="1"/>
          </p:cNvSpPr>
          <p:nvPr/>
        </p:nvSpPr>
        <p:spPr bwMode="auto">
          <a:xfrm>
            <a:off x="2406254" y="3656410"/>
            <a:ext cx="474464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latin typeface="微软雅黑"/>
                <a:ea typeface="微软雅黑"/>
                <a:sym typeface="微软雅黑"/>
              </a:rPr>
              <a:t>hónɡ de　zuì pà shuǐ lái　ɡōnɡ</a:t>
            </a:r>
          </a:p>
          <a:p>
            <a:r>
              <a:rPr lang="zh-CN" altLang="en-US" sz="21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　  </a:t>
            </a:r>
            <a:r>
              <a:rPr lang="zh-CN" altLang="en-US" sz="2100">
                <a:solidFill>
                  <a:srgbClr val="16468D"/>
                </a:solidFill>
                <a:latin typeface="微软雅黑"/>
                <a:ea typeface="微软雅黑"/>
                <a:sym typeface="微软雅黑"/>
              </a:rPr>
              <a:t>的　最　怕</a:t>
            </a:r>
            <a:r>
              <a:rPr lang="zh-CN" altLang="en-US" sz="21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　   　</a:t>
            </a:r>
            <a:r>
              <a:rPr lang="zh-CN" altLang="en-US" sz="2100">
                <a:solidFill>
                  <a:srgbClr val="16468D"/>
                </a:solidFill>
                <a:latin typeface="微软雅黑"/>
                <a:ea typeface="微软雅黑"/>
                <a:sym typeface="微软雅黑"/>
              </a:rPr>
              <a:t>来　攻。</a:t>
            </a:r>
            <a:endParaRPr lang="zh-CN" altLang="en-US" sz="210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2387204" y="916781"/>
            <a:ext cx="4763690" cy="1824038"/>
          </a:xfrm>
          <a:prstGeom prst="roundRect">
            <a:avLst/>
          </a:prstGeom>
          <a:noFill/>
          <a:ln>
            <a:solidFill>
              <a:schemeClr val="accent5">
                <a:lumMod val="7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3" name="圆角矩形标注 12"/>
          <p:cNvSpPr/>
          <p:nvPr/>
        </p:nvSpPr>
        <p:spPr>
          <a:xfrm>
            <a:off x="7309247" y="494110"/>
            <a:ext cx="1728788" cy="1325165"/>
          </a:xfrm>
          <a:prstGeom prst="wedgeRoundRectCallout">
            <a:avLst>
              <a:gd name="adj1" fmla="val -72258"/>
              <a:gd name="adj2" fmla="val -1994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fontAlgn="auto">
              <a:defRPr/>
            </a:pPr>
            <a:r>
              <a:rPr lang="zh-CN" altLang="en-US" sz="1500" noProof="1">
                <a:latin typeface="微软雅黑"/>
                <a:ea typeface="微软雅黑"/>
                <a:sym typeface="微软雅黑"/>
              </a:rPr>
              <a:t>左右结构，</a:t>
            </a:r>
          </a:p>
          <a:p>
            <a:pPr algn="ctr" fontAlgn="auto">
              <a:defRPr/>
            </a:pPr>
            <a:r>
              <a:rPr lang="zh-CN" altLang="en-US" sz="1500" noProof="1">
                <a:latin typeface="微软雅黑"/>
                <a:ea typeface="微软雅黑"/>
                <a:sym typeface="微软雅黑"/>
              </a:rPr>
              <a:t>左边 绿，右边红。</a:t>
            </a:r>
            <a:endParaRPr lang="zh-CN" altLang="en-US" noProof="1">
              <a:latin typeface="微软雅黑"/>
              <a:ea typeface="微软雅黑"/>
              <a:sym typeface="微软雅黑"/>
            </a:endParaRPr>
          </a:p>
          <a:p>
            <a:pPr algn="ctr" fontAlgn="auto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961710" y="1378744"/>
            <a:ext cx="192881" cy="335756"/>
          </a:xfrm>
          <a:prstGeom prst="rect">
            <a:avLst/>
          </a:prstGeom>
          <a:gradFill>
            <a:gsLst>
              <a:gs pos="0">
                <a:srgbClr val="14CD68"/>
              </a:gs>
              <a:gs pos="100000">
                <a:srgbClr val="0B6E38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154592" y="1378744"/>
            <a:ext cx="201215" cy="33575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4676776" y="3064669"/>
            <a:ext cx="1537097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及　时　雨</a:t>
            </a: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2596753" y="3064669"/>
            <a:ext cx="436959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noProof="1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绿</a:t>
            </a: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2563416" y="3979069"/>
            <a:ext cx="503634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红</a:t>
            </a: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4676776" y="3979069"/>
            <a:ext cx="326231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水</a:t>
            </a:r>
          </a:p>
        </p:txBody>
      </p:sp>
      <p:sp>
        <p:nvSpPr>
          <p:cNvPr id="23" name="圆角矩形标注 22"/>
          <p:cNvSpPr/>
          <p:nvPr/>
        </p:nvSpPr>
        <p:spPr>
          <a:xfrm>
            <a:off x="132160" y="3656410"/>
            <a:ext cx="1901428" cy="1027509"/>
          </a:xfrm>
          <a:prstGeom prst="wedgeRoundRectCallout">
            <a:avLst>
              <a:gd name="adj1" fmla="val 81705"/>
              <a:gd name="adj2" fmla="val -74884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fontAlgn="auto">
              <a:defRPr/>
            </a:pPr>
            <a:r>
              <a:rPr lang="zh-CN" altLang="en-US" sz="1500" noProof="1">
                <a:latin typeface="微软雅黑"/>
                <a:ea typeface="微软雅黑"/>
                <a:sym typeface="微软雅黑"/>
              </a:rPr>
              <a:t>想：什么东西是</a:t>
            </a:r>
            <a:r>
              <a:rPr lang="zh-CN" altLang="en-US" sz="1500" noProof="1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绿</a:t>
            </a:r>
            <a:r>
              <a:rPr lang="zh-CN" altLang="en-US" sz="1500" noProof="1">
                <a:latin typeface="微软雅黑"/>
                <a:ea typeface="微软雅黑"/>
                <a:sym typeface="微软雅黑"/>
              </a:rPr>
              <a:t>的又</a:t>
            </a:r>
            <a:r>
              <a:rPr lang="zh-CN" altLang="en-US" sz="1500" noProof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喜欢下雨</a:t>
            </a:r>
            <a:r>
              <a:rPr lang="zh-CN" altLang="en-US" sz="1500" noProof="1">
                <a:latin typeface="微软雅黑"/>
                <a:ea typeface="微软雅黑"/>
                <a:sym typeface="微软雅黑"/>
              </a:rPr>
              <a:t>呢？</a:t>
            </a:r>
          </a:p>
          <a:p>
            <a:pPr algn="ctr" fontAlgn="auto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  <a:p>
            <a:pPr algn="ctr" fontAlgn="auto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58641" y="4292441"/>
            <a:ext cx="451485" cy="391478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fontAlgn="auto">
              <a:defRPr/>
            </a:pPr>
            <a:r>
              <a:rPr lang="zh-CN" altLang="en-US" sz="2100" noProof="1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  <a:latin typeface="微软雅黑"/>
                <a:ea typeface="微软雅黑"/>
                <a:sym typeface="微软雅黑"/>
              </a:rPr>
              <a:t>禾</a:t>
            </a:r>
          </a:p>
        </p:txBody>
      </p:sp>
      <p:sp>
        <p:nvSpPr>
          <p:cNvPr id="25" name="圆角矩形标注 24"/>
          <p:cNvSpPr/>
          <p:nvPr/>
        </p:nvSpPr>
        <p:spPr>
          <a:xfrm>
            <a:off x="6896100" y="3656410"/>
            <a:ext cx="2016919" cy="1046559"/>
          </a:xfrm>
          <a:prstGeom prst="wedgeRoundRectCallout">
            <a:avLst>
              <a:gd name="adj1" fmla="val -82255"/>
              <a:gd name="adj2" fmla="val -5343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fontAlgn="auto">
              <a:defRPr/>
            </a:pPr>
            <a:r>
              <a:rPr lang="zh-CN" altLang="en-US" sz="1500" noProof="1">
                <a:latin typeface="微软雅黑"/>
                <a:ea typeface="微软雅黑"/>
                <a:sym typeface="微软雅黑"/>
              </a:rPr>
              <a:t>想：什么东西是</a:t>
            </a:r>
            <a:r>
              <a:rPr lang="zh-CN" altLang="en-US" sz="1500" noProof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红</a:t>
            </a:r>
            <a:r>
              <a:rPr lang="zh-CN" altLang="en-US" sz="1500" noProof="1">
                <a:latin typeface="微软雅黑"/>
                <a:ea typeface="微软雅黑"/>
                <a:sym typeface="微软雅黑"/>
              </a:rPr>
              <a:t>的又</a:t>
            </a:r>
            <a:r>
              <a:rPr lang="zh-CN" altLang="en-US" sz="1500" noProof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怕水淋</a:t>
            </a:r>
            <a:r>
              <a:rPr lang="zh-CN" altLang="en-US" sz="1500" noProof="1">
                <a:latin typeface="微软雅黑"/>
                <a:ea typeface="微软雅黑"/>
                <a:sym typeface="微软雅黑"/>
              </a:rPr>
              <a:t>呢？</a:t>
            </a:r>
          </a:p>
          <a:p>
            <a:pPr algn="ctr" fontAlgn="auto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  <a:p>
            <a:pPr algn="ctr" fontAlgn="auto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7518797" y="4292204"/>
            <a:ext cx="442913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火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10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100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" dur="100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100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387969 0.002778 " pathEditMode="relative" rAng="0" ptsTypes="">
                                      <p:cBhvr>
                                        <p:cTn id="8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00" y="0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67 -0.003704 L -0.349636 0.002777 " pathEditMode="relative" rAng="0" ptsTypes="">
                                      <p:cBhvr>
                                        <p:cTn id="8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  <p:bldP spid="16" grpId="1" bldLvl="0" animBg="1"/>
      <p:bldP spid="2" grpId="0"/>
      <p:bldP spid="3" grpId="0"/>
      <p:bldP spid="13" grpId="0" animBg="1"/>
      <p:bldP spid="14" grpId="0" animBg="1"/>
      <p:bldP spid="15" grpId="0" animBg="1"/>
      <p:bldP spid="17" grpId="0"/>
      <p:bldP spid="18" grpId="0"/>
      <p:bldP spid="19" grpId="0"/>
      <p:bldP spid="20" grpId="0"/>
      <p:bldP spid="23" grpId="0" bldLvl="0" animBg="1"/>
      <p:bldP spid="25" grpId="0" bldLvl="0" animBg="1"/>
      <p:bldP spid="26" grpId="0"/>
      <p:bldP spid="2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31581" y="4361260"/>
            <a:ext cx="1587104" cy="529828"/>
          </a:xfrm>
        </p:spPr>
        <p:txBody>
          <a:bodyPr/>
          <a:lstStyle/>
          <a:p>
            <a:pPr>
              <a:defRPr/>
            </a:pPr>
            <a:r>
              <a:rPr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谜底是：</a:t>
            </a:r>
          </a:p>
        </p:txBody>
      </p:sp>
      <p:pic>
        <p:nvPicPr>
          <p:cNvPr id="12291" name="内容占位符 3" descr="花灯5"/>
          <p:cNvPicPr>
            <a:picLocks noGrp="1" noChangeAspect="1" noChangeArrowheads="1"/>
          </p:cNvPicPr>
          <p:nvPr>
            <p:ph idx="1"/>
            <p:custDataLst>
              <p:tags r:id="rId2"/>
            </p:custDataLst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6460" y="985838"/>
            <a:ext cx="1384697" cy="2059781"/>
          </a:xfrm>
        </p:spPr>
      </p:pic>
      <p:sp>
        <p:nvSpPr>
          <p:cNvPr id="5" name="文本框 4"/>
          <p:cNvSpPr txBox="1"/>
          <p:nvPr/>
        </p:nvSpPr>
        <p:spPr>
          <a:xfrm>
            <a:off x="6531292" y="4361020"/>
            <a:ext cx="586264" cy="622460"/>
          </a:xfrm>
          <a:prstGeom prst="rect">
            <a:avLst/>
          </a:prstGeom>
          <a:noFill/>
        </p:spPr>
        <p:txBody>
          <a:bodyPr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fontAlgn="auto">
              <a:defRPr/>
            </a:pPr>
            <a:r>
              <a:rPr lang="zh-CN" altLang="en-US" sz="3600" noProof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秋</a:t>
            </a:r>
          </a:p>
        </p:txBody>
      </p:sp>
      <p:sp>
        <p:nvSpPr>
          <p:cNvPr id="12293" name="文本框 5"/>
          <p:cNvSpPr txBox="1">
            <a:spLocks noChangeArrowheads="1"/>
          </p:cNvSpPr>
          <p:nvPr/>
        </p:nvSpPr>
        <p:spPr bwMode="auto">
          <a:xfrm>
            <a:off x="1754981" y="91679"/>
            <a:ext cx="6159104" cy="4269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100" dirty="0">
                <a:latin typeface="微软雅黑"/>
                <a:ea typeface="微软雅黑"/>
                <a:sym typeface="微软雅黑"/>
              </a:rPr>
              <a:t>                </a:t>
            </a:r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（一）</a:t>
            </a:r>
          </a:p>
          <a:p>
            <a:pPr algn="ctr"/>
            <a:endParaRPr lang="zh-CN" altLang="en-US" sz="2100" dirty="0">
              <a:latin typeface="微软雅黑"/>
              <a:ea typeface="微软雅黑"/>
              <a:sym typeface="微软雅黑"/>
            </a:endParaRPr>
          </a:p>
          <a:p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　　zuǒ  biān lǜ　  yòu  biān　hónɡ</a:t>
            </a:r>
          </a:p>
          <a:p>
            <a:r>
              <a:rPr lang="zh-CN" altLang="en-US" sz="21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  左　边　绿　，　右　边　红，</a:t>
            </a:r>
          </a:p>
          <a:p>
            <a:endParaRPr lang="zh-CN" altLang="en-US" sz="2100" dirty="0">
              <a:latin typeface="微软雅黑"/>
              <a:ea typeface="微软雅黑"/>
              <a:sym typeface="微软雅黑"/>
            </a:endParaRPr>
          </a:p>
          <a:p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　　zuǒ yòu　xiānɡ　yù　qǐ liánɡ fēnɡ</a:t>
            </a:r>
          </a:p>
          <a:p>
            <a:r>
              <a:rPr lang="zh-CN" altLang="en-US" sz="21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  左　右　</a:t>
            </a:r>
            <a:r>
              <a:rPr lang="zh-CN" altLang="en-US" sz="2100" dirty="0">
                <a:solidFill>
                  <a:srgbClr val="16468D"/>
                </a:solidFill>
                <a:latin typeface="微软雅黑"/>
                <a:ea typeface="微软雅黑"/>
                <a:sym typeface="微软雅黑"/>
              </a:rPr>
              <a:t>相　遇</a:t>
            </a:r>
            <a:r>
              <a:rPr lang="zh-CN" altLang="en-US" sz="21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　起　凉　风。</a:t>
            </a:r>
          </a:p>
          <a:p>
            <a:endParaRPr lang="zh-CN" altLang="en-US" sz="2100" dirty="0">
              <a:latin typeface="微软雅黑"/>
              <a:ea typeface="微软雅黑"/>
              <a:sym typeface="微软雅黑"/>
            </a:endParaRPr>
          </a:p>
          <a:p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　 lǜ　 de　xǐ huɑn jí shí　yǔ</a:t>
            </a:r>
          </a:p>
          <a:p>
            <a:r>
              <a:rPr lang="zh-CN" altLang="en-US" sz="21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  绿　的　</a:t>
            </a:r>
            <a:r>
              <a:rPr lang="zh-CN" altLang="en-US" sz="2100" dirty="0">
                <a:solidFill>
                  <a:srgbClr val="16468D"/>
                </a:solidFill>
                <a:latin typeface="微软雅黑"/>
                <a:ea typeface="微软雅黑"/>
                <a:sym typeface="微软雅黑"/>
              </a:rPr>
              <a:t>喜　欢</a:t>
            </a:r>
            <a:r>
              <a:rPr lang="zh-CN" altLang="en-US" sz="21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　及　时　雨，</a:t>
            </a:r>
          </a:p>
          <a:p>
            <a:endParaRPr lang="zh-CN" altLang="en-US" sz="2100" dirty="0">
              <a:latin typeface="微软雅黑"/>
              <a:ea typeface="微软雅黑"/>
              <a:sym typeface="微软雅黑"/>
            </a:endParaRPr>
          </a:p>
          <a:p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　 hónɡ de　zuì pà shuǐ lái　ɡōnɡ</a:t>
            </a:r>
          </a:p>
          <a:p>
            <a:r>
              <a:rPr lang="zh-CN" altLang="en-US" sz="21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  红　的　最　</a:t>
            </a:r>
            <a:r>
              <a:rPr lang="zh-CN" altLang="en-US" sz="2100" dirty="0">
                <a:solidFill>
                  <a:srgbClr val="16468D"/>
                </a:solidFill>
                <a:latin typeface="微软雅黑"/>
                <a:ea typeface="微软雅黑"/>
                <a:sym typeface="微软雅黑"/>
              </a:rPr>
              <a:t>怕</a:t>
            </a:r>
            <a:r>
              <a:rPr lang="zh-CN" altLang="en-US" sz="21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　水　来　攻。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79774332"/>
  <p:tag name="KSO_WM_UNIT_PLACING_PICTURE_USER_VIEWPORT" val="{&quot;height&quot;:4327,&quot;width&quot;:2909}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79774332"/>
  <p:tag name="KSO_WM_UNIT_PLACING_PICTURE_USER_VIEWPORT" val="{&quot;height&quot;:4327,&quot;width&quot;:2909}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79774332"/>
  <p:tag name="KSO_WM_UNIT_PLACING_PICTURE_USER_VIEWPORT" val="{&quot;height&quot;:4327,&quot;width&quot;:2909}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79774332"/>
  <p:tag name="KSO_WM_UNIT_PLACING_PICTURE_USER_VIEWPORT" val="{&quot;height&quot;:4327,&quot;width&quot;:2909}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79774332"/>
  <p:tag name="KSO_WM_UNIT_PLACING_PICTURE_USER_VIEWPORT" val="{&quot;height&quot;:4327,&quot;width&quot;:2909}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79774332"/>
  <p:tag name="KSO_WM_UNIT_PLACING_PICTURE_USER_VIEWPORT" val="{&quot;height&quot;:4327,&quot;width&quot;:2909}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79774332"/>
  <p:tag name="KSO_WM_UNIT_PLACING_PICTURE_USER_VIEWPORT" val="{&quot;height&quot;:4327,&quot;width&quot;:2909}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79774332"/>
  <p:tag name="KSO_WM_UNIT_PLACING_PICTURE_USER_VIEWPORT" val="{&quot;height&quot;:4327,&quot;width&quot;:2909}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79774332"/>
  <p:tag name="KSO_WM_UNIT_PLACING_PICTURE_USER_VIEWPORT" val="{&quot;height&quot;:4327,&quot;width&quot;:2909}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79774332"/>
  <p:tag name="KSO_WM_UNIT_PLACING_PICTURE_USER_VIEWPORT" val="{&quot;height&quot;:4327,&quot;width&quot;:2909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79774332"/>
  <p:tag name="KSO_WM_UNIT_PLACING_PICTURE_USER_VIEWPORT" val="{&quot;height&quot;:4327,&quot;width&quot;:2909}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79774332"/>
  <p:tag name="KSO_WM_UNIT_PLACING_PICTURE_USER_VIEWPORT" val="{&quot;height&quot;:4327,&quot;width&quot;:2909}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79774332"/>
  <p:tag name="KSO_WM_UNIT_PLACING_PICTURE_USER_VIEWPORT" val="{&quot;height&quot;:4327,&quot;width&quot;:2909}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79774332"/>
  <p:tag name="KSO_WM_UNIT_PLACING_PICTURE_USER_VIEWPORT" val="{&quot;height&quot;:4327,&quot;width&quot;:2909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374</Words>
  <Application>Microsoft Office PowerPoint</Application>
  <PresentationFormat>全屏显示(16:9)</PresentationFormat>
  <Paragraphs>113</Paragraphs>
  <Slides>14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Meiryo</vt:lpstr>
      <vt:lpstr>宋体</vt:lpstr>
      <vt:lpstr>微软雅黑</vt:lpstr>
      <vt:lpstr>Arial</vt:lpstr>
      <vt:lpstr>Calibri</vt:lpstr>
      <vt:lpstr>Calibri Light</vt:lpstr>
      <vt:lpstr>Wingdings</vt:lpstr>
      <vt:lpstr>第一PPT模板网-WWW.1PPT.COM​</vt:lpstr>
      <vt:lpstr>Office Theme</vt:lpstr>
      <vt:lpstr>PowerPoint 演示文稿</vt:lpstr>
      <vt:lpstr>PowerPoint 演示文稿</vt:lpstr>
      <vt:lpstr>识字 4  猜字谜</vt:lpstr>
      <vt:lpstr>识字 4  猜字谜</vt:lpstr>
      <vt:lpstr>教学目标</vt:lpstr>
      <vt:lpstr>PowerPoint 演示文稿</vt:lpstr>
      <vt:lpstr>PowerPoint 演示文稿</vt:lpstr>
      <vt:lpstr>PowerPoint 演示文稿</vt:lpstr>
      <vt:lpstr>谜底是：</vt:lpstr>
      <vt:lpstr>猜灯谜咯！</vt:lpstr>
      <vt:lpstr>学写字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174</cp:revision>
  <dcterms:created xsi:type="dcterms:W3CDTF">2019-06-19T02:08:00Z</dcterms:created>
  <dcterms:modified xsi:type="dcterms:W3CDTF">2021-04-09T13:42:15Z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