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1" r:id="rId2"/>
  </p:sldMasterIdLst>
  <p:notesMasterIdLst>
    <p:notesMasterId r:id="rId19"/>
  </p:notesMasterIdLst>
  <p:sldIdLst>
    <p:sldId id="256" r:id="rId3"/>
    <p:sldId id="281" r:id="rId4"/>
    <p:sldId id="257" r:id="rId5"/>
    <p:sldId id="258" r:id="rId6"/>
    <p:sldId id="283" r:id="rId7"/>
    <p:sldId id="282" r:id="rId8"/>
    <p:sldId id="260" r:id="rId9"/>
    <p:sldId id="261" r:id="rId10"/>
    <p:sldId id="262" r:id="rId11"/>
    <p:sldId id="284" r:id="rId12"/>
    <p:sldId id="285" r:id="rId13"/>
    <p:sldId id="286" r:id="rId14"/>
    <p:sldId id="288" r:id="rId15"/>
    <p:sldId id="289" r:id="rId16"/>
    <p:sldId id="280" r:id="rId17"/>
    <p:sldId id="290" r:id="rId1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8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C3A9B-BE73-4314-A121-FC981B7FFD80}" type="datetimeFigureOut">
              <a:rPr lang="zh-CN" altLang="en-US" smtClean="0"/>
              <a:t>2021/4/9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A3491-4F1E-47AA-862F-5DAF36768F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012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BA3491-4F1E-47AA-862F-5DAF36768F1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907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BA3491-4F1E-47AA-862F-5DAF36768F1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819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235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3455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5133A62-D76B-4E9D-9AC7-3B09B1D1884C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421F816-614A-4939-ACAE-7D352C4A21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621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A2AB3C3-38FD-49C6-A1ED-5FF483C642FB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76E63D9-7713-48D7-A8A1-46893B83D1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573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693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3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500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804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345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299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955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076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86FC4BF-4E03-490E-8A15-799557CC303E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09793A5-5BC6-474B-8FF6-EDC760833F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9051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248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080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2BB9E32-17A4-44F0-B379-4F09061976ED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2636AEC-A1D4-45EE-9C26-3EB8EFECE0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13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D88099E-0B26-454B-863A-C3217838AB09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6AEBA3B-67AA-4453-AD93-3A3DF36B62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521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CA95CEB-5192-4BA2-BB96-1FCD9E52936C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E1E7A62-4747-4487-8ABA-3E462B9AC8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432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FA45857-0EA3-4510-A5D6-1ED157D6A1A4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D84A0EF-3548-4923-B163-43061CD1D0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460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B49D8D8-4F46-4358-BDCB-6B4819477664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895E071-1F15-4C31-A098-2E55752080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288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70E037C-9ACE-41BE-AFB2-4E6B0FB8412A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F01FBF4-296C-4CBC-B543-054EF322A7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393BFE3-0355-477F-8EDF-F1C8E020235A}" type="datetimeFigureOut">
              <a:rPr lang="zh-CN" altLang="en-US"/>
              <a:pPr>
                <a:defRPr/>
              </a:pPr>
              <a:t>2021/4/9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78DD19E-3635-46EB-A18B-257C8C412C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507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74766"/>
            <a:ext cx="12192000" cy="4690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42333" y="6400800"/>
            <a:ext cx="12149667" cy="1143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28" name="Picture 4" descr="http://i01.pic.sogou.com/58755012e9728896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2133" y="5864226"/>
            <a:ext cx="831851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110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1" y="836713"/>
            <a:ext cx="914399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识字</a:t>
            </a:r>
            <a:r>
              <a:rPr lang="en-US" altLang="zh-CN" sz="6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4 </a:t>
            </a:r>
            <a:r>
              <a:rPr lang="zh-CN" altLang="en-US" sz="6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itchFamily="49" charset="-122"/>
                <a:ea typeface="汉仪大宋简" pitchFamily="49" charset="-122"/>
              </a:rPr>
              <a:t>猜字谜</a:t>
            </a:r>
          </a:p>
        </p:txBody>
      </p:sp>
      <p:cxnSp>
        <p:nvCxnSpPr>
          <p:cNvPr id="4" name="直线连接符 21"/>
          <p:cNvCxnSpPr/>
          <p:nvPr/>
        </p:nvCxnSpPr>
        <p:spPr>
          <a:xfrm>
            <a:off x="4368204" y="1916832"/>
            <a:ext cx="3455988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7913" y="2132857"/>
            <a:ext cx="6624736" cy="353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5516353" y="5848744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508" name="TextBox 13"/>
          <p:cNvSpPr txBox="1">
            <a:spLocks noChangeArrowheads="1"/>
          </p:cNvSpPr>
          <p:nvPr/>
        </p:nvSpPr>
        <p:spPr bwMode="auto">
          <a:xfrm>
            <a:off x="4030664" y="855663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>
                <a:solidFill>
                  <a:srgbClr val="000000"/>
                </a:solidFill>
              </a:rPr>
              <a:t>二、课文讲解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92314" y="1557338"/>
            <a:ext cx="77041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600" dirty="0"/>
              <a:t>2</a:t>
            </a:r>
            <a:r>
              <a:rPr lang="zh-CN" altLang="en-US" sz="3600" dirty="0"/>
              <a:t>、什么最喜欢及时雨？什么最怕水来攻？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6468" y="3140969"/>
            <a:ext cx="4769517" cy="3134421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35188" y="2708275"/>
            <a:ext cx="730250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FF0000"/>
                </a:solidFill>
              </a:rPr>
              <a:t>      禾苗最喜欢及时雨秋，火最怕水来攻。</a:t>
            </a:r>
          </a:p>
        </p:txBody>
      </p:sp>
      <p:pic>
        <p:nvPicPr>
          <p:cNvPr id="21512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7688" y="962026"/>
            <a:ext cx="925512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32" name="TextBox 13"/>
          <p:cNvSpPr txBox="1">
            <a:spLocks noChangeArrowheads="1"/>
          </p:cNvSpPr>
          <p:nvPr/>
        </p:nvSpPr>
        <p:spPr bwMode="auto">
          <a:xfrm>
            <a:off x="4030664" y="855663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>
                <a:solidFill>
                  <a:srgbClr val="000000"/>
                </a:solidFill>
              </a:rPr>
              <a:t>二、课文讲解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92314" y="1774826"/>
            <a:ext cx="77041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600" dirty="0"/>
              <a:t>3</a:t>
            </a:r>
            <a:r>
              <a:rPr lang="zh-CN" altLang="en-US" sz="3600" dirty="0"/>
              <a:t>、第一则谜语谜底是什么？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60700" y="2530476"/>
            <a:ext cx="1938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FF0000"/>
                </a:solidFill>
              </a:rPr>
              <a:t>秋。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787554" y="3073084"/>
            <a:ext cx="4879999" cy="324350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2536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4489" y="1135064"/>
            <a:ext cx="923925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556" name="TextBox 13"/>
          <p:cNvSpPr txBox="1">
            <a:spLocks noChangeArrowheads="1"/>
          </p:cNvSpPr>
          <p:nvPr/>
        </p:nvSpPr>
        <p:spPr bwMode="auto">
          <a:xfrm>
            <a:off x="4030664" y="855663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>
                <a:solidFill>
                  <a:srgbClr val="000000"/>
                </a:solidFill>
              </a:rPr>
              <a:t>二、课文讲解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847850" y="1628776"/>
            <a:ext cx="77041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600" dirty="0"/>
              <a:t>4</a:t>
            </a:r>
            <a:r>
              <a:rPr lang="zh-CN" altLang="en-US" sz="3600" dirty="0"/>
              <a:t>、形近字我会认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66989" y="2590801"/>
            <a:ext cx="61928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600" dirty="0">
                <a:solidFill>
                  <a:srgbClr val="FF0000"/>
                </a:solidFill>
              </a:rPr>
              <a:t>请</a:t>
            </a:r>
            <a:r>
              <a:rPr lang="en-US" altLang="zh-CN" sz="3600" dirty="0">
                <a:solidFill>
                  <a:srgbClr val="FF0000"/>
                </a:solidFill>
              </a:rPr>
              <a:t>   </a:t>
            </a:r>
            <a:r>
              <a:rPr lang="zh-CN" altLang="zh-CN" sz="3600" dirty="0">
                <a:solidFill>
                  <a:srgbClr val="FF0000"/>
                </a:solidFill>
              </a:rPr>
              <a:t>情</a:t>
            </a:r>
            <a:r>
              <a:rPr lang="en-US" altLang="zh-CN" sz="3600" dirty="0">
                <a:solidFill>
                  <a:srgbClr val="FF0000"/>
                </a:solidFill>
              </a:rPr>
              <a:t>    </a:t>
            </a:r>
            <a:r>
              <a:rPr lang="zh-CN" altLang="zh-CN" sz="3600" dirty="0">
                <a:solidFill>
                  <a:srgbClr val="FF0000"/>
                </a:solidFill>
              </a:rPr>
              <a:t>晴</a:t>
            </a:r>
            <a:r>
              <a:rPr lang="en-US" altLang="zh-CN" sz="3600" dirty="0">
                <a:solidFill>
                  <a:srgbClr val="FF0000"/>
                </a:solidFill>
              </a:rPr>
              <a:t>     </a:t>
            </a:r>
            <a:r>
              <a:rPr lang="zh-CN" altLang="zh-CN" sz="3600" dirty="0">
                <a:solidFill>
                  <a:srgbClr val="FF0000"/>
                </a:solidFill>
              </a:rPr>
              <a:t>清</a:t>
            </a:r>
            <a:r>
              <a:rPr lang="en-US" altLang="zh-CN" sz="3600" dirty="0">
                <a:solidFill>
                  <a:srgbClr val="FF0000"/>
                </a:solidFill>
              </a:rPr>
              <a:t>    </a:t>
            </a:r>
            <a:r>
              <a:rPr lang="zh-CN" altLang="zh-CN" sz="3600" dirty="0">
                <a:solidFill>
                  <a:srgbClr val="FF0000"/>
                </a:solidFill>
              </a:rPr>
              <a:t>精</a:t>
            </a:r>
            <a:r>
              <a:rPr lang="en-US" altLang="zh-CN" sz="3600" dirty="0">
                <a:solidFill>
                  <a:srgbClr val="FF0000"/>
                </a:solidFill>
              </a:rPr>
              <a:t>    </a:t>
            </a:r>
            <a:r>
              <a:rPr lang="zh-CN" altLang="zh-CN" sz="3600" dirty="0">
                <a:solidFill>
                  <a:srgbClr val="FF0000"/>
                </a:solidFill>
              </a:rPr>
              <a:t>睛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pic>
        <p:nvPicPr>
          <p:cNvPr id="23559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9451" y="4941889"/>
            <a:ext cx="925513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2264" y="2274888"/>
            <a:ext cx="3963987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580" name="TextBox 13"/>
          <p:cNvSpPr txBox="1">
            <a:spLocks noChangeArrowheads="1"/>
          </p:cNvSpPr>
          <p:nvPr/>
        </p:nvSpPr>
        <p:spPr bwMode="auto">
          <a:xfrm>
            <a:off x="4030664" y="855663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000000"/>
                </a:solidFill>
              </a:rPr>
              <a:t>三、课堂小结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92314" y="1628776"/>
            <a:ext cx="77041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600" dirty="0"/>
              <a:t>1</a:t>
            </a:r>
            <a:r>
              <a:rPr lang="zh-CN" altLang="en-US" sz="3600" dirty="0"/>
              <a:t>、学了这一课，你懂得了什么？</a:t>
            </a:r>
          </a:p>
        </p:txBody>
      </p:sp>
      <p:pic>
        <p:nvPicPr>
          <p:cNvPr id="24582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4" y="5084764"/>
            <a:ext cx="923925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9" y="3311526"/>
            <a:ext cx="3070225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92325" y="2276475"/>
            <a:ext cx="80327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FF0000"/>
                </a:solidFill>
              </a:rPr>
              <a:t>猜字谜有技巧：</a:t>
            </a:r>
            <a:r>
              <a:rPr lang="zh-CN" altLang="zh-CN" sz="3600" dirty="0">
                <a:solidFill>
                  <a:srgbClr val="FF0000"/>
                </a:solidFill>
              </a:rPr>
              <a:t>猜谜语，动脑筋，会观察，抓特征，跳出谜面想一想，谜底就在话里藏。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图解结构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92263" y="3286126"/>
            <a:ext cx="300196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latin typeface="+mn-ea"/>
                <a:ea typeface="+mn-ea"/>
              </a:rPr>
              <a:t>识字</a:t>
            </a:r>
            <a:r>
              <a:rPr lang="en-US" altLang="zh-CN" sz="3600" dirty="0">
                <a:latin typeface="+mn-ea"/>
                <a:ea typeface="+mn-ea"/>
              </a:rPr>
              <a:t>4 </a:t>
            </a:r>
            <a:r>
              <a:rPr lang="zh-CN" altLang="en-US" sz="3600" dirty="0">
                <a:latin typeface="+mn-ea"/>
                <a:ea typeface="+mn-ea"/>
              </a:rPr>
              <a:t>猜谜语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4437064" y="2366964"/>
            <a:ext cx="312737" cy="248443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06" name="TextBox 15"/>
          <p:cNvSpPr txBox="1">
            <a:spLocks noChangeArrowheads="1"/>
          </p:cNvSpPr>
          <p:nvPr/>
        </p:nvSpPr>
        <p:spPr bwMode="auto">
          <a:xfrm>
            <a:off x="4594226" y="2516188"/>
            <a:ext cx="3565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第一则谜语  秋</a:t>
            </a:r>
          </a:p>
        </p:txBody>
      </p:sp>
      <p:sp>
        <p:nvSpPr>
          <p:cNvPr id="25607" name="TextBox 17"/>
          <p:cNvSpPr txBox="1">
            <a:spLocks noChangeArrowheads="1"/>
          </p:cNvSpPr>
          <p:nvPr/>
        </p:nvSpPr>
        <p:spPr bwMode="auto">
          <a:xfrm>
            <a:off x="4511676" y="4076701"/>
            <a:ext cx="4824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第二则谜语 </a:t>
            </a:r>
            <a:r>
              <a:rPr lang="zh-CN" altLang="zh-CN" sz="3600" dirty="0"/>
              <a:t>请 清 情 睛</a:t>
            </a:r>
            <a:endParaRPr lang="zh-CN" altLang="en-US" sz="3600" dirty="0"/>
          </a:p>
        </p:txBody>
      </p:sp>
      <p:sp>
        <p:nvSpPr>
          <p:cNvPr id="19" name="右大括号 18"/>
          <p:cNvSpPr/>
          <p:nvPr/>
        </p:nvSpPr>
        <p:spPr>
          <a:xfrm>
            <a:off x="9072564" y="2097089"/>
            <a:ext cx="288925" cy="30241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09" name="TextBox 19"/>
          <p:cNvSpPr txBox="1">
            <a:spLocks noChangeArrowheads="1"/>
          </p:cNvSpPr>
          <p:nvPr/>
        </p:nvSpPr>
        <p:spPr bwMode="auto">
          <a:xfrm>
            <a:off x="9421336" y="2662238"/>
            <a:ext cx="738664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快乐无限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912268" y="3846193"/>
            <a:ext cx="2383532" cy="238353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5611" name="图片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2938" y="979489"/>
            <a:ext cx="925512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7529" y="2276873"/>
            <a:ext cx="7339833" cy="391155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6627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39"/>
          <a:stretch>
            <a:fillRect/>
          </a:stretch>
        </p:blipFill>
        <p:spPr bwMode="auto">
          <a:xfrm>
            <a:off x="5664200" y="260351"/>
            <a:ext cx="6108700" cy="270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978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992313" y="1112839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预习检查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1992314" y="1773238"/>
            <a:ext cx="2071687" cy="6350"/>
          </a:xfrm>
          <a:prstGeom prst="line">
            <a:avLst/>
          </a:prstGeom>
          <a:ln w="38100" cmpd="sng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35189" y="2205038"/>
            <a:ext cx="68786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600" dirty="0">
                <a:solidFill>
                  <a:srgbClr val="000000"/>
                </a:solidFill>
                <a:latin typeface="宋体" pitchFamily="2" charset="-122"/>
              </a:rPr>
              <a:t>1</a:t>
            </a:r>
            <a:r>
              <a:rPr lang="zh-CN" altLang="en-US" sz="3600" dirty="0">
                <a:solidFill>
                  <a:srgbClr val="000000"/>
                </a:solidFill>
                <a:latin typeface="宋体" pitchFamily="2" charset="-122"/>
              </a:rPr>
              <a:t> 指名朗读</a:t>
            </a:r>
            <a:r>
              <a:rPr lang="en-US" altLang="zh-CN" sz="3600" dirty="0">
                <a:solidFill>
                  <a:srgbClr val="000000"/>
                </a:solidFill>
                <a:latin typeface="宋体" pitchFamily="2" charset="-122"/>
              </a:rPr>
              <a:t>《</a:t>
            </a:r>
            <a:r>
              <a:rPr lang="zh-CN" altLang="en-US" sz="3600" dirty="0">
                <a:solidFill>
                  <a:srgbClr val="000000"/>
                </a:solidFill>
                <a:latin typeface="宋体" pitchFamily="2" charset="-122"/>
              </a:rPr>
              <a:t>识字</a:t>
            </a:r>
            <a:r>
              <a:rPr lang="en-US" altLang="zh-CN" sz="3600" dirty="0">
                <a:solidFill>
                  <a:srgbClr val="000000"/>
                </a:solidFill>
                <a:latin typeface="宋体" pitchFamily="2" charset="-122"/>
              </a:rPr>
              <a:t>4 </a:t>
            </a:r>
            <a:r>
              <a:rPr lang="zh-CN" altLang="en-US" sz="3600" dirty="0">
                <a:solidFill>
                  <a:srgbClr val="000000"/>
                </a:solidFill>
                <a:latin typeface="宋体" pitchFamily="2" charset="-122"/>
              </a:rPr>
              <a:t>猜字谜</a:t>
            </a:r>
            <a:r>
              <a:rPr lang="en-US" altLang="zh-CN" sz="3600" dirty="0">
                <a:solidFill>
                  <a:srgbClr val="000000"/>
                </a:solidFill>
                <a:latin typeface="宋体" pitchFamily="2" charset="-122"/>
              </a:rPr>
              <a:t>》</a:t>
            </a:r>
            <a:r>
              <a:rPr lang="zh-CN" altLang="en-US" sz="3600" dirty="0">
                <a:solidFill>
                  <a:srgbClr val="000000"/>
                </a:solidFill>
                <a:latin typeface="宋体" pitchFamily="2" charset="-122"/>
              </a:rPr>
              <a:t>。</a:t>
            </a:r>
            <a:endParaRPr lang="en-US" altLang="zh-CN" sz="3600" dirty="0">
              <a:solidFill>
                <a:srgbClr val="000000"/>
              </a:solidFill>
              <a:latin typeface="宋体" pitchFamily="2" charset="-122"/>
            </a:endParaRPr>
          </a:p>
          <a:p>
            <a:r>
              <a:rPr lang="en-US" altLang="zh-CN" sz="3600" dirty="0">
                <a:solidFill>
                  <a:srgbClr val="000000"/>
                </a:solidFill>
                <a:latin typeface="宋体" pitchFamily="2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宋体" pitchFamily="2" charset="-122"/>
              </a:rPr>
              <a:t> 指名认读生字和词语。</a:t>
            </a:r>
            <a:endParaRPr lang="en-US" altLang="zh-CN" sz="3600" dirty="0">
              <a:solidFill>
                <a:srgbClr val="000000"/>
              </a:solidFill>
              <a:latin typeface="宋体" pitchFamily="2" charset="-122"/>
            </a:endParaRP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6925" y="3011489"/>
            <a:ext cx="4529138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6313" y="5229225"/>
            <a:ext cx="1117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7536160" y="119675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992313" y="1112839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资料宝袋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6989" y="2200275"/>
            <a:ext cx="416242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92313" y="1844676"/>
            <a:ext cx="4608512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latin typeface="+mn-lt"/>
                <a:ea typeface="+mn-ea"/>
              </a:rPr>
              <a:t>         谜语也叫灯谜，猜谜语亦称射虎。在中国已经有</a:t>
            </a:r>
            <a:r>
              <a:rPr lang="en-US" altLang="zh-CN" sz="3600" dirty="0">
                <a:latin typeface="+mn-lt"/>
                <a:ea typeface="+mn-ea"/>
              </a:rPr>
              <a:t>2500</a:t>
            </a:r>
            <a:r>
              <a:rPr lang="zh-CN" altLang="en-US" sz="3600" dirty="0">
                <a:latin typeface="+mn-lt"/>
                <a:ea typeface="+mn-ea"/>
              </a:rPr>
              <a:t>年历史了，到清代其体系已经完备。谜语的文学性，知识性，趣味性深受广大群众喜爱。 </a:t>
            </a:r>
            <a:endParaRPr lang="zh-CN" altLang="en-US" sz="3600" dirty="0">
              <a:latin typeface="+mn-ea"/>
              <a:ea typeface="+mn-ea"/>
            </a:endParaRP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1992314" y="17732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992313" y="1112839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字词乐园</a:t>
            </a:r>
          </a:p>
        </p:txBody>
      </p:sp>
      <p:pic>
        <p:nvPicPr>
          <p:cNvPr id="15363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9489" y="1916114"/>
            <a:ext cx="8078787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2424113" y="2295526"/>
            <a:ext cx="554355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3600" dirty="0"/>
              <a:t>相</a:t>
            </a:r>
            <a:r>
              <a:rPr lang="en-US" altLang="zh-CN" sz="3600" dirty="0"/>
              <a:t>       </a:t>
            </a:r>
            <a:r>
              <a:rPr lang="zh-CN" altLang="zh-CN" sz="3600" dirty="0"/>
              <a:t>遇</a:t>
            </a:r>
            <a:r>
              <a:rPr lang="en-US" altLang="zh-CN" sz="3600" dirty="0"/>
              <a:t>         </a:t>
            </a:r>
            <a:r>
              <a:rPr lang="zh-CN" altLang="zh-CN" sz="3600" dirty="0"/>
              <a:t>喜</a:t>
            </a:r>
            <a:r>
              <a:rPr lang="en-US" altLang="zh-CN" sz="3600" dirty="0"/>
              <a:t>         </a:t>
            </a:r>
            <a:r>
              <a:rPr lang="zh-CN" altLang="zh-CN" sz="3600" dirty="0"/>
              <a:t>欢</a:t>
            </a:r>
            <a:r>
              <a:rPr lang="en-US" altLang="zh-CN" sz="3600" dirty="0"/>
              <a:t>      </a:t>
            </a:r>
          </a:p>
          <a:p>
            <a:endParaRPr lang="en-US" altLang="zh-CN" sz="3600" dirty="0"/>
          </a:p>
          <a:p>
            <a:r>
              <a:rPr lang="zh-CN" altLang="zh-CN" sz="3600" dirty="0"/>
              <a:t>怕</a:t>
            </a:r>
            <a:r>
              <a:rPr lang="en-US" altLang="zh-CN" sz="3600" dirty="0"/>
              <a:t>       </a:t>
            </a:r>
            <a:r>
              <a:rPr lang="zh-CN" altLang="zh-CN" sz="3600" dirty="0"/>
              <a:t>言</a:t>
            </a:r>
            <a:r>
              <a:rPr lang="en-US" altLang="zh-CN" sz="3600" dirty="0"/>
              <a:t>         </a:t>
            </a:r>
            <a:r>
              <a:rPr lang="zh-CN" altLang="zh-CN" sz="3600" dirty="0"/>
              <a:t>互</a:t>
            </a:r>
            <a:r>
              <a:rPr lang="en-US" altLang="zh-CN" sz="3600" dirty="0"/>
              <a:t>         </a:t>
            </a:r>
            <a:r>
              <a:rPr lang="zh-CN" altLang="zh-CN" sz="3600" dirty="0"/>
              <a:t>令</a:t>
            </a:r>
            <a:r>
              <a:rPr lang="en-US" altLang="zh-CN" sz="3600" dirty="0"/>
              <a:t>        </a:t>
            </a:r>
          </a:p>
          <a:p>
            <a:endParaRPr lang="en-US" altLang="zh-CN" sz="3600" dirty="0"/>
          </a:p>
          <a:p>
            <a:r>
              <a:rPr lang="zh-CN" altLang="zh-CN" sz="3600" dirty="0"/>
              <a:t>动</a:t>
            </a:r>
            <a:r>
              <a:rPr lang="en-US" altLang="zh-CN" sz="3600" dirty="0"/>
              <a:t>       </a:t>
            </a:r>
            <a:r>
              <a:rPr lang="zh-CN" altLang="zh-CN" sz="3600" dirty="0"/>
              <a:t>万</a:t>
            </a:r>
            <a:r>
              <a:rPr lang="en-US" altLang="zh-CN" sz="3600" dirty="0"/>
              <a:t>         </a:t>
            </a:r>
            <a:r>
              <a:rPr lang="zh-CN" altLang="zh-CN" sz="3600" dirty="0"/>
              <a:t>纯</a:t>
            </a:r>
            <a:r>
              <a:rPr lang="en-US" altLang="zh-CN" sz="3600" dirty="0"/>
              <a:t>         </a:t>
            </a:r>
            <a:r>
              <a:rPr lang="zh-CN" altLang="zh-CN" sz="3600" dirty="0"/>
              <a:t>净</a:t>
            </a:r>
            <a:endParaRPr lang="zh-CN" altLang="en-US" sz="3600" dirty="0"/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1992314" y="17668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536160" y="508518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2" name="同侧圆角矩形 1"/>
          <p:cNvSpPr/>
          <p:nvPr/>
        </p:nvSpPr>
        <p:spPr bwMode="auto">
          <a:xfrm>
            <a:off x="1992313" y="1112839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字词乐园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992314" y="1989139"/>
            <a:ext cx="8207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团结：为了集中力量实现共同理想或完成共同任务而联合或结合。</a:t>
            </a:r>
            <a:endParaRPr lang="en-US" altLang="zh-CN" sz="3600" dirty="0"/>
          </a:p>
          <a:p>
            <a:r>
              <a:rPr lang="zh-CN" altLang="en-US" sz="3600" dirty="0"/>
              <a:t>及时雨：指雨下得正是时候。</a:t>
            </a:r>
            <a:endParaRPr lang="en-US" altLang="zh-CN" sz="3600" dirty="0"/>
          </a:p>
          <a:p>
            <a:r>
              <a:rPr lang="zh-CN" altLang="en-US" sz="3600" dirty="0"/>
              <a:t>尊重：尊敬或重视。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1992314" y="17668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3926" y="3638551"/>
            <a:ext cx="4176713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992313" y="1112839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字词乐园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992314" y="17668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2701926" y="1916113"/>
            <a:ext cx="5294313" cy="20431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413" name="矩形 3"/>
          <p:cNvSpPr>
            <a:spLocks noChangeArrowheads="1"/>
          </p:cNvSpPr>
          <p:nvPr/>
        </p:nvSpPr>
        <p:spPr bwMode="auto">
          <a:xfrm>
            <a:off x="3027363" y="2205038"/>
            <a:ext cx="4978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600" dirty="0">
                <a:latin typeface="Calibri" pitchFamily="34" charset="0"/>
              </a:rPr>
              <a:t>字</a:t>
            </a:r>
            <a:r>
              <a:rPr lang="en-US" altLang="zh-CN" sz="3600" dirty="0">
                <a:latin typeface="Calibri" pitchFamily="34" charset="0"/>
              </a:rPr>
              <a:t>     </a:t>
            </a:r>
            <a:r>
              <a:rPr lang="zh-CN" altLang="zh-CN" sz="3600" dirty="0">
                <a:latin typeface="Calibri" pitchFamily="34" charset="0"/>
              </a:rPr>
              <a:t>左</a:t>
            </a:r>
            <a:r>
              <a:rPr lang="en-US" altLang="zh-CN" sz="3600" dirty="0">
                <a:latin typeface="Calibri" pitchFamily="34" charset="0"/>
              </a:rPr>
              <a:t>       </a:t>
            </a:r>
            <a:r>
              <a:rPr lang="zh-CN" altLang="zh-CN" sz="3600" dirty="0">
                <a:latin typeface="Calibri" pitchFamily="34" charset="0"/>
              </a:rPr>
              <a:t>右</a:t>
            </a:r>
            <a:r>
              <a:rPr lang="en-US" altLang="zh-CN" sz="3600" dirty="0">
                <a:latin typeface="Calibri" pitchFamily="34" charset="0"/>
              </a:rPr>
              <a:t>     </a:t>
            </a:r>
            <a:r>
              <a:rPr lang="zh-CN" altLang="zh-CN" sz="3600" dirty="0">
                <a:latin typeface="Calibri" pitchFamily="34" charset="0"/>
              </a:rPr>
              <a:t>红</a:t>
            </a:r>
            <a:endParaRPr lang="en-US" altLang="zh-CN" sz="3600" dirty="0">
              <a:latin typeface="Calibri" pitchFamily="34" charset="0"/>
            </a:endParaRPr>
          </a:p>
          <a:p>
            <a:r>
              <a:rPr lang="zh-CN" altLang="zh-CN" sz="3600" dirty="0">
                <a:latin typeface="Calibri" pitchFamily="34" charset="0"/>
              </a:rPr>
              <a:t>时</a:t>
            </a:r>
            <a:r>
              <a:rPr lang="en-US" altLang="zh-CN" sz="3600" dirty="0">
                <a:latin typeface="Calibri" pitchFamily="34" charset="0"/>
              </a:rPr>
              <a:t>      </a:t>
            </a:r>
            <a:r>
              <a:rPr lang="zh-CN" altLang="zh-CN" sz="3600" dirty="0">
                <a:latin typeface="Calibri" pitchFamily="34" charset="0"/>
              </a:rPr>
              <a:t>动</a:t>
            </a:r>
            <a:r>
              <a:rPr lang="en-US" altLang="zh-CN" sz="3600" dirty="0">
                <a:latin typeface="Calibri" pitchFamily="34" charset="0"/>
              </a:rPr>
              <a:t>      </a:t>
            </a:r>
            <a:r>
              <a:rPr lang="zh-CN" altLang="zh-CN" sz="3600" dirty="0">
                <a:latin typeface="Calibri" pitchFamily="34" charset="0"/>
              </a:rPr>
              <a:t>万</a:t>
            </a:r>
            <a:endParaRPr lang="zh-CN" altLang="en-US" sz="3600" dirty="0">
              <a:latin typeface="Calibri" pitchFamily="34" charset="0"/>
            </a:endParaRPr>
          </a:p>
        </p:txBody>
      </p:sp>
      <p:pic>
        <p:nvPicPr>
          <p:cNvPr id="17414" name="Picture 4" descr="http://pic.ffpic.com/files/2014/1224/sl1020mqnu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3613" y="4214814"/>
            <a:ext cx="4259262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3926" y="1322389"/>
            <a:ext cx="1643063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992313" y="1112839"/>
            <a:ext cx="2303462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近 反义祠</a:t>
            </a: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2009775" y="2636838"/>
            <a:ext cx="15319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喜欢</a:t>
            </a:r>
            <a:r>
              <a:rPr lang="en-US" altLang="zh-CN" sz="3600" dirty="0"/>
              <a:t>---</a:t>
            </a:r>
            <a:endParaRPr lang="zh-CN" altLang="en-US" sz="3600" dirty="0"/>
          </a:p>
        </p:txBody>
      </p:sp>
      <p:sp>
        <p:nvSpPr>
          <p:cNvPr id="4" name="TextBox 23"/>
          <p:cNvSpPr txBox="1">
            <a:spLocks noChangeArrowheads="1"/>
          </p:cNvSpPr>
          <p:nvPr/>
        </p:nvSpPr>
        <p:spPr bwMode="auto">
          <a:xfrm>
            <a:off x="1992313" y="1844676"/>
            <a:ext cx="20304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近义词：</a:t>
            </a:r>
          </a:p>
        </p:txBody>
      </p:sp>
      <p:sp>
        <p:nvSpPr>
          <p:cNvPr id="18437" name="TextBox 23"/>
          <p:cNvSpPr txBox="1">
            <a:spLocks noChangeArrowheads="1"/>
          </p:cNvSpPr>
          <p:nvPr/>
        </p:nvSpPr>
        <p:spPr bwMode="auto">
          <a:xfrm>
            <a:off x="3530600" y="2636838"/>
            <a:ext cx="11064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FF0000"/>
                </a:solidFill>
              </a:rPr>
              <a:t>喜爱</a:t>
            </a:r>
          </a:p>
        </p:txBody>
      </p:sp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4937125" y="2636838"/>
            <a:ext cx="1530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互相</a:t>
            </a:r>
            <a:r>
              <a:rPr lang="en-US" altLang="zh-CN" sz="3600" dirty="0"/>
              <a:t>---</a:t>
            </a:r>
            <a:endParaRPr lang="zh-CN" altLang="en-US" sz="3600" dirty="0"/>
          </a:p>
        </p:txBody>
      </p:sp>
      <p:sp>
        <p:nvSpPr>
          <p:cNvPr id="8" name="TextBox 23"/>
          <p:cNvSpPr txBox="1">
            <a:spLocks noChangeArrowheads="1"/>
          </p:cNvSpPr>
          <p:nvPr/>
        </p:nvSpPr>
        <p:spPr bwMode="auto">
          <a:xfrm>
            <a:off x="2081213" y="3448051"/>
            <a:ext cx="1530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尊重</a:t>
            </a:r>
            <a:r>
              <a:rPr lang="en-US" altLang="zh-CN" sz="3600" dirty="0"/>
              <a:t>---</a:t>
            </a:r>
            <a:endParaRPr lang="zh-CN" altLang="en-US" sz="3600" dirty="0"/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2149476" y="4149726"/>
            <a:ext cx="2030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反义词：</a:t>
            </a:r>
          </a:p>
        </p:txBody>
      </p:sp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2130425" y="4941888"/>
            <a:ext cx="15319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喜欢</a:t>
            </a:r>
            <a:r>
              <a:rPr lang="en-US" altLang="zh-CN" sz="3600" dirty="0"/>
              <a:t>---</a:t>
            </a:r>
            <a:endParaRPr lang="zh-CN" altLang="en-US" sz="3600" dirty="0"/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3619501" y="4927601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FF0000"/>
                </a:solidFill>
              </a:rPr>
              <a:t>讨厌</a:t>
            </a:r>
          </a:p>
        </p:txBody>
      </p:sp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6311901" y="2654301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FF0000"/>
                </a:solidFill>
              </a:rPr>
              <a:t>相互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575051" y="3405188"/>
            <a:ext cx="1108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FF0000"/>
                </a:solidFill>
              </a:rPr>
              <a:t>尊敬</a:t>
            </a:r>
          </a:p>
        </p:txBody>
      </p:sp>
      <p:cxnSp>
        <p:nvCxnSpPr>
          <p:cNvPr id="20" name="直线连接符 21"/>
          <p:cNvCxnSpPr/>
          <p:nvPr/>
        </p:nvCxnSpPr>
        <p:spPr>
          <a:xfrm flipV="1">
            <a:off x="2008189" y="1773238"/>
            <a:ext cx="22875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46" name="图片 2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8026" y="1077914"/>
            <a:ext cx="1755775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3"/>
          <p:cNvSpPr txBox="1">
            <a:spLocks noChangeArrowheads="1"/>
          </p:cNvSpPr>
          <p:nvPr/>
        </p:nvSpPr>
        <p:spPr bwMode="auto">
          <a:xfrm>
            <a:off x="4937125" y="3430588"/>
            <a:ext cx="1530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纯净</a:t>
            </a:r>
            <a:r>
              <a:rPr lang="en-US" altLang="zh-CN" sz="3600" dirty="0"/>
              <a:t>---</a:t>
            </a:r>
            <a:endParaRPr lang="zh-CN" altLang="en-US" sz="3600" dirty="0"/>
          </a:p>
        </p:txBody>
      </p:sp>
      <p:sp>
        <p:nvSpPr>
          <p:cNvPr id="23" name="TextBox 23"/>
          <p:cNvSpPr txBox="1">
            <a:spLocks noChangeArrowheads="1"/>
          </p:cNvSpPr>
          <p:nvPr/>
        </p:nvSpPr>
        <p:spPr bwMode="auto">
          <a:xfrm>
            <a:off x="6311901" y="3448051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FF0000"/>
                </a:solidFill>
              </a:rPr>
              <a:t>洁净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10" grpId="0"/>
      <p:bldP spid="15" grpId="0"/>
      <p:bldP spid="16" grpId="0"/>
      <p:bldP spid="18" grpId="0"/>
      <p:bldP spid="19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60" name="TextBox 13"/>
          <p:cNvSpPr txBox="1">
            <a:spLocks noChangeArrowheads="1"/>
          </p:cNvSpPr>
          <p:nvPr/>
        </p:nvSpPr>
        <p:spPr bwMode="auto">
          <a:xfrm>
            <a:off x="4030663" y="855663"/>
            <a:ext cx="20304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000000"/>
                </a:solidFill>
              </a:rPr>
              <a:t>一、导入</a:t>
            </a:r>
          </a:p>
        </p:txBody>
      </p:sp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1847850" y="2063750"/>
            <a:ext cx="6840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同学们喜欢猜字谜吗？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81775" y="2063750"/>
            <a:ext cx="1824038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  <a:latin typeface="+mn-ea"/>
                <a:ea typeface="+mn-ea"/>
              </a:rPr>
              <a:t>喜欢。</a:t>
            </a: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875" y="3524251"/>
            <a:ext cx="4656138" cy="260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4" name="TextBox 7"/>
          <p:cNvSpPr txBox="1">
            <a:spLocks noChangeArrowheads="1"/>
          </p:cNvSpPr>
          <p:nvPr/>
        </p:nvSpPr>
        <p:spPr bwMode="auto">
          <a:xfrm>
            <a:off x="1908176" y="2852738"/>
            <a:ext cx="8785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/>
              <a:t>今天我们一起来学习</a:t>
            </a:r>
            <a:r>
              <a:rPr lang="en-US" altLang="zh-CN" sz="3600" dirty="0"/>
              <a:t>《</a:t>
            </a:r>
            <a:r>
              <a:rPr lang="zh-CN" altLang="en-US" sz="3600" dirty="0"/>
              <a:t>识字</a:t>
            </a:r>
            <a:r>
              <a:rPr lang="en-US" altLang="zh-CN" sz="3600" dirty="0"/>
              <a:t>4 </a:t>
            </a:r>
            <a:r>
              <a:rPr lang="zh-CN" altLang="en-US" sz="3600" dirty="0"/>
              <a:t>猜字谜</a:t>
            </a:r>
            <a:r>
              <a:rPr lang="en-US" altLang="zh-CN" sz="3600" dirty="0"/>
              <a:t>》</a:t>
            </a:r>
            <a:r>
              <a:rPr lang="zh-CN" altLang="en-US" sz="3600" dirty="0"/>
              <a:t>。</a:t>
            </a:r>
          </a:p>
        </p:txBody>
      </p:sp>
      <p:pic>
        <p:nvPicPr>
          <p:cNvPr id="19465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4" y="5019676"/>
            <a:ext cx="1425575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 bwMode="auto">
          <a:xfrm>
            <a:off x="1847850" y="855664"/>
            <a:ext cx="2000250" cy="515937"/>
          </a:xfrm>
          <a:prstGeom prst="round2Same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atin typeface="华文新魏" pitchFamily="2" charset="-122"/>
                <a:ea typeface="华文新魏" pitchFamily="2" charset="-122"/>
                <a:cs typeface="黑体"/>
              </a:rPr>
              <a:t>课文详解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1720850" y="1484313"/>
            <a:ext cx="22875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484" name="TextBox 13"/>
          <p:cNvSpPr txBox="1">
            <a:spLocks noChangeArrowheads="1"/>
          </p:cNvSpPr>
          <p:nvPr/>
        </p:nvSpPr>
        <p:spPr bwMode="auto">
          <a:xfrm>
            <a:off x="4030664" y="855663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000000"/>
                </a:solidFill>
              </a:rPr>
              <a:t>二、课文讲解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92314" y="1628775"/>
            <a:ext cx="77041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600" dirty="0"/>
              <a:t>1</a:t>
            </a:r>
            <a:r>
              <a:rPr lang="zh-CN" altLang="en-US" sz="3600" dirty="0"/>
              <a:t>、</a:t>
            </a:r>
            <a:r>
              <a:rPr lang="zh-CN" altLang="zh-CN" sz="3600" dirty="0"/>
              <a:t>什么是绿色的？什么是红色的？什么时候左右相遇起凉风？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35189" y="2781300"/>
            <a:ext cx="77057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FF0000"/>
                </a:solidFill>
              </a:rPr>
              <a:t>         禾苗、小草是绿色的；火、太阳是红色的；秋天相遇起凉风。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729225" y="3710172"/>
            <a:ext cx="4366775" cy="291118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048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9114" y="1112839"/>
            <a:ext cx="923925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554</Words>
  <Application>Microsoft Office PowerPoint</Application>
  <PresentationFormat>宽屏</PresentationFormat>
  <Paragraphs>87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Meiryo</vt:lpstr>
      <vt:lpstr>汉仪大宋简</vt:lpstr>
      <vt:lpstr>黑体</vt:lpstr>
      <vt:lpstr>华文新魏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33</cp:revision>
  <dcterms:created xsi:type="dcterms:W3CDTF">2016-09-02T03:50:33Z</dcterms:created>
  <dcterms:modified xsi:type="dcterms:W3CDTF">2021-04-09T12:47:04Z</dcterms:modified>
</cp:coreProperties>
</file>