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29"/>
  </p:notesMasterIdLst>
  <p:sldIdLst>
    <p:sldId id="467" r:id="rId3"/>
    <p:sldId id="381" r:id="rId4"/>
    <p:sldId id="382" r:id="rId5"/>
    <p:sldId id="383" r:id="rId6"/>
    <p:sldId id="384" r:id="rId7"/>
    <p:sldId id="284" r:id="rId8"/>
    <p:sldId id="292" r:id="rId9"/>
    <p:sldId id="449" r:id="rId10"/>
    <p:sldId id="337" r:id="rId11"/>
    <p:sldId id="282" r:id="rId12"/>
    <p:sldId id="276" r:id="rId13"/>
    <p:sldId id="280" r:id="rId14"/>
    <p:sldId id="289" r:id="rId15"/>
    <p:sldId id="293" r:id="rId16"/>
    <p:sldId id="297" r:id="rId17"/>
    <p:sldId id="279" r:id="rId18"/>
    <p:sldId id="281" r:id="rId19"/>
    <p:sldId id="288" r:id="rId20"/>
    <p:sldId id="287" r:id="rId21"/>
    <p:sldId id="314" r:id="rId22"/>
    <p:sldId id="366" r:id="rId23"/>
    <p:sldId id="451" r:id="rId24"/>
    <p:sldId id="268" r:id="rId25"/>
    <p:sldId id="330" r:id="rId26"/>
    <p:sldId id="466" r:id="rId27"/>
    <p:sldId id="468" r:id="rId2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23">
          <p15:clr>
            <a:srgbClr val="A4A3A4"/>
          </p15:clr>
        </p15:guide>
        <p15:guide id="2" pos="302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shijiyingcai@126.com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BFBFB"/>
    <a:srgbClr val="E04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2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834" y="120"/>
      </p:cViewPr>
      <p:guideLst>
        <p:guide orient="horz" pos="1523"/>
        <p:guide pos="30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DC82D3D-3338-4544-8B96-F9F50D50A33E}" type="datetimeFigureOut">
              <a:rPr lang="zh-CN" altLang="en-US"/>
              <a:t>2021/4/8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B131DAB1-3C7B-4E34-A639-4B2F7CF0DBC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989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1DAB1-3C7B-4E34-A639-4B2F7CF0DBC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788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文本占位符 2"/>
          <p:cNvSpPr>
            <a:spLocks noGrp="1"/>
          </p:cNvSpPr>
          <p:nvPr>
            <p:ph type="body" idx="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75124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767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257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7048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283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166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1151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6033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7448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6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7595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096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138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1.xml"/><Relationship Id="rId30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7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8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9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0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1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5966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268153"/>
            <a:ext cx="9144000" cy="87534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740727" y="604460"/>
            <a:ext cx="540327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000" dirty="0">
                <a:solidFill>
                  <a:srgbClr val="C00000"/>
                </a:solidFill>
              </a:rPr>
              <a:t>人教部编版</a:t>
            </a:r>
            <a:r>
              <a:rPr lang="en-US" altLang="zh-CN" sz="3000" dirty="0">
                <a:solidFill>
                  <a:srgbClr val="C00000"/>
                </a:solidFill>
              </a:rPr>
              <a:t>·</a:t>
            </a:r>
            <a:r>
              <a:rPr lang="zh-CN" altLang="en-US" sz="3000" dirty="0">
                <a:solidFill>
                  <a:srgbClr val="C00000"/>
                </a:solidFill>
              </a:rPr>
              <a:t>一年级（下册）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128731" y="1738908"/>
            <a:ext cx="3961209" cy="55245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小青蛙</a:t>
            </a:r>
          </a:p>
        </p:txBody>
      </p:sp>
      <p:sp>
        <p:nvSpPr>
          <p:cNvPr id="8" name="副标题 2"/>
          <p:cNvSpPr txBox="1"/>
          <p:nvPr/>
        </p:nvSpPr>
        <p:spPr bwMode="auto">
          <a:xfrm>
            <a:off x="5194935" y="2659694"/>
            <a:ext cx="1828800" cy="29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50"/>
              </a:spcBef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课时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5684" y="565666"/>
            <a:ext cx="3593783" cy="2898934"/>
          </a:xfrm>
          <a:prstGeom prst="round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4441190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FBFB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FBFB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FBFB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77"/>
          <p:cNvGrpSpPr/>
          <p:nvPr/>
        </p:nvGrpSpPr>
        <p:grpSpPr bwMode="auto">
          <a:xfrm>
            <a:off x="4232673" y="2400300"/>
            <a:ext cx="750094" cy="750094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75" name="组合 81"/>
          <p:cNvGrpSpPr/>
          <p:nvPr/>
        </p:nvGrpSpPr>
        <p:grpSpPr bwMode="auto">
          <a:xfrm>
            <a:off x="3374232" y="2412207"/>
            <a:ext cx="750094" cy="750094"/>
            <a:chOff x="714348" y="428604"/>
            <a:chExt cx="1000132" cy="1000926"/>
          </a:xfrm>
        </p:grpSpPr>
        <p:sp>
          <p:nvSpPr>
            <p:cNvPr id="7" name="矩形 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1"/>
              <a:endCxn id="7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76" name="组合 85"/>
          <p:cNvGrpSpPr/>
          <p:nvPr/>
        </p:nvGrpSpPr>
        <p:grpSpPr bwMode="auto">
          <a:xfrm>
            <a:off x="2503885" y="2388394"/>
            <a:ext cx="750094" cy="751285"/>
            <a:chOff x="714348" y="428604"/>
            <a:chExt cx="1000132" cy="1000926"/>
          </a:xfrm>
        </p:grpSpPr>
        <p:sp>
          <p:nvSpPr>
            <p:cNvPr id="11" name="矩形 10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77" name="组合 76"/>
          <p:cNvGrpSpPr/>
          <p:nvPr/>
        </p:nvGrpSpPr>
        <p:grpSpPr bwMode="auto">
          <a:xfrm>
            <a:off x="1612107" y="2381250"/>
            <a:ext cx="750094" cy="750094"/>
            <a:chOff x="714348" y="428604"/>
            <a:chExt cx="1000132" cy="1000926"/>
          </a:xfrm>
        </p:grpSpPr>
        <p:sp>
          <p:nvSpPr>
            <p:cNvPr id="15" name="矩形 1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1619250" y="2337197"/>
            <a:ext cx="45720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</a:rPr>
              <a:t>青</a:t>
            </a: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4239816" y="2377678"/>
            <a:ext cx="45720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</a:rPr>
              <a:t>晴</a:t>
            </a:r>
          </a:p>
        </p:txBody>
      </p: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3382566" y="2346722"/>
            <a:ext cx="456009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</a:rPr>
              <a:t>气</a:t>
            </a:r>
          </a:p>
        </p:txBody>
      </p: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2521744" y="2356247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</a:rPr>
              <a:t>清</a:t>
            </a:r>
          </a:p>
        </p:txBody>
      </p:sp>
      <p:grpSp>
        <p:nvGrpSpPr>
          <p:cNvPr id="28683" name="组合 89"/>
          <p:cNvGrpSpPr/>
          <p:nvPr/>
        </p:nvGrpSpPr>
        <p:grpSpPr bwMode="auto">
          <a:xfrm>
            <a:off x="5931694" y="2426494"/>
            <a:ext cx="750094" cy="751285"/>
            <a:chOff x="714348" y="428604"/>
            <a:chExt cx="1000132" cy="1000926"/>
          </a:xfrm>
        </p:grpSpPr>
        <p:sp>
          <p:nvSpPr>
            <p:cNvPr id="24" name="矩形 23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25" name="直接连接符 24"/>
            <p:cNvCxnSpPr>
              <a:stCxn id="24" idx="0"/>
              <a:endCxn id="24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1"/>
              <a:endCxn id="24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5936456" y="2381250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</a:rPr>
              <a:t>请</a:t>
            </a:r>
          </a:p>
        </p:txBody>
      </p:sp>
      <p:grpSp>
        <p:nvGrpSpPr>
          <p:cNvPr id="28685" name="组合 93"/>
          <p:cNvGrpSpPr/>
          <p:nvPr/>
        </p:nvGrpSpPr>
        <p:grpSpPr bwMode="auto">
          <a:xfrm>
            <a:off x="6763941" y="2424113"/>
            <a:ext cx="750094" cy="751285"/>
            <a:chOff x="714348" y="428604"/>
            <a:chExt cx="1000132" cy="1000926"/>
          </a:xfrm>
        </p:grpSpPr>
        <p:sp>
          <p:nvSpPr>
            <p:cNvPr id="39" name="矩形 38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40" name="直接连接符 39"/>
            <p:cNvCxnSpPr>
              <a:stCxn id="39" idx="0"/>
              <a:endCxn id="39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9" idx="1"/>
              <a:endCxn id="39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86" name="组合 97"/>
          <p:cNvGrpSpPr/>
          <p:nvPr/>
        </p:nvGrpSpPr>
        <p:grpSpPr bwMode="auto">
          <a:xfrm>
            <a:off x="5082779" y="2412206"/>
            <a:ext cx="750094" cy="751285"/>
            <a:chOff x="714348" y="428604"/>
            <a:chExt cx="1000132" cy="1000926"/>
          </a:xfrm>
        </p:grpSpPr>
        <p:sp>
          <p:nvSpPr>
            <p:cNvPr id="43" name="矩形 42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44" name="直接连接符 43"/>
            <p:cNvCxnSpPr>
              <a:stCxn id="43" idx="0"/>
              <a:endCxn id="43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43" idx="1"/>
              <a:endCxn id="43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64"/>
          <p:cNvSpPr txBox="1">
            <a:spLocks noChangeArrowheads="1"/>
          </p:cNvSpPr>
          <p:nvPr/>
        </p:nvSpPr>
        <p:spPr bwMode="auto">
          <a:xfrm>
            <a:off x="6785372" y="2380060"/>
            <a:ext cx="456009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</a:rPr>
              <a:t>生</a:t>
            </a:r>
          </a:p>
        </p:txBody>
      </p: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5120879" y="2370535"/>
            <a:ext cx="456009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</a:rPr>
              <a:t>情</a:t>
            </a:r>
          </a:p>
        </p:txBody>
      </p:sp>
      <p:sp>
        <p:nvSpPr>
          <p:cNvPr id="48" name="圆角矩形 47"/>
          <p:cNvSpPr/>
          <p:nvPr/>
        </p:nvSpPr>
        <p:spPr>
          <a:xfrm>
            <a:off x="3702844" y="598885"/>
            <a:ext cx="2208610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  <p:bldP spid="46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102"/>
          <a:stretch>
            <a:fillRect/>
          </a:stretch>
        </p:blipFill>
        <p:spPr>
          <a:xfrm>
            <a:off x="491371" y="3119459"/>
            <a:ext cx="2428399" cy="1661160"/>
          </a:xfrm>
          <a:prstGeom prst="roundRect">
            <a:avLst/>
          </a:prstGeom>
        </p:spPr>
      </p:pic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86188" y="2250282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5038725" y="2276475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青色  青春 青草</a:t>
            </a: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789760" y="3040856"/>
            <a:ext cx="178236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38725" y="3040857"/>
            <a:ext cx="3720704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小羊喜欢吃青草。</a:t>
            </a:r>
          </a:p>
        </p:txBody>
      </p:sp>
      <p:grpSp>
        <p:nvGrpSpPr>
          <p:cNvPr id="29703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72716" y="1071563"/>
            <a:ext cx="2501503" cy="206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</a:rPr>
              <a:t>青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202531" y="475060"/>
            <a:ext cx="128587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  <a:ea typeface="GB Pinyinok-B"/>
                <a:cs typeface="GB Pinyinok-B"/>
              </a:rPr>
              <a:t>qīng</a:t>
            </a:r>
            <a:endParaRPr lang="en-US" altLang="zh-CN" sz="3600" dirty="0">
              <a:solidFill>
                <a:srgbClr val="000000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13" name="线形标注 1 12"/>
          <p:cNvSpPr/>
          <p:nvPr/>
        </p:nvSpPr>
        <p:spPr>
          <a:xfrm>
            <a:off x="3417094" y="3858816"/>
            <a:ext cx="2099938" cy="685800"/>
          </a:xfrm>
          <a:prstGeom prst="borderCallout1">
            <a:avLst>
              <a:gd name="adj1" fmla="val 455"/>
              <a:gd name="adj2" fmla="val -2169"/>
              <a:gd name="adj3" fmla="val -159184"/>
              <a:gd name="adj4" fmla="val -52800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不要漏写一横。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68004" y="2049066"/>
            <a:ext cx="1075134" cy="823913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7028" y="1334691"/>
            <a:ext cx="4204097" cy="73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圆角矩形 21"/>
          <p:cNvSpPr/>
          <p:nvPr/>
        </p:nvSpPr>
        <p:spPr>
          <a:xfrm>
            <a:off x="3702844" y="598885"/>
            <a:ext cx="2208610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  <p:bldP spid="13" grpId="0" bldLvl="0" animBg="1"/>
      <p:bldP spid="1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线形标注 1 13"/>
          <p:cNvSpPr/>
          <p:nvPr/>
        </p:nvSpPr>
        <p:spPr>
          <a:xfrm>
            <a:off x="3594313" y="3889189"/>
            <a:ext cx="2261321" cy="685800"/>
          </a:xfrm>
          <a:prstGeom prst="borderCallout1">
            <a:avLst>
              <a:gd name="adj1" fmla="val 18750"/>
              <a:gd name="adj2" fmla="val -8333"/>
              <a:gd name="adj3" fmla="val -274185"/>
              <a:gd name="adj4" fmla="val -81001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不要写成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目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261" y="3227807"/>
            <a:ext cx="2067401" cy="1654493"/>
          </a:xfrm>
          <a:prstGeom prst="roundRect">
            <a:avLst/>
          </a:prstGeom>
        </p:spPr>
      </p:pic>
      <p:sp>
        <p:nvSpPr>
          <p:cNvPr id="3" name="文本框 59"/>
          <p:cNvSpPr txBox="1">
            <a:spLocks noChangeArrowheads="1"/>
          </p:cNvSpPr>
          <p:nvPr/>
        </p:nvSpPr>
        <p:spPr bwMode="auto">
          <a:xfrm>
            <a:off x="1610678" y="523875"/>
            <a:ext cx="95011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 err="1">
                <a:latin typeface="Pinyin Adjust" panose="02000500000000000000" pitchFamily="2" charset="0"/>
              </a:rPr>
              <a:t>qíng</a:t>
            </a:r>
            <a:r>
              <a:rPr lang="en-US" altLang="zh-CN" sz="3600" dirty="0">
                <a:latin typeface="Pinyin Adjust" panose="02000500000000000000" pitchFamily="2" charset="0"/>
              </a:rPr>
              <a:t> </a:t>
            </a:r>
          </a:p>
        </p:txBody>
      </p:sp>
      <p:sp>
        <p:nvSpPr>
          <p:cNvPr id="4" name="文本框 60"/>
          <p:cNvSpPr txBox="1">
            <a:spLocks noChangeArrowheads="1"/>
          </p:cNvSpPr>
          <p:nvPr/>
        </p:nvSpPr>
        <p:spPr bwMode="auto">
          <a:xfrm>
            <a:off x="3542919" y="950119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5" name="文本框 62"/>
          <p:cNvSpPr txBox="1">
            <a:spLocks noChangeArrowheads="1"/>
          </p:cNvSpPr>
          <p:nvPr/>
        </p:nvSpPr>
        <p:spPr bwMode="auto">
          <a:xfrm>
            <a:off x="3542920" y="2243138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6" name="文本框 63"/>
          <p:cNvSpPr txBox="1">
            <a:spLocks noChangeArrowheads="1"/>
          </p:cNvSpPr>
          <p:nvPr/>
        </p:nvSpPr>
        <p:spPr bwMode="auto">
          <a:xfrm>
            <a:off x="4851798" y="2268141"/>
            <a:ext cx="3555206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晴朗  晴天  晴空</a:t>
            </a:r>
          </a:p>
        </p:txBody>
      </p:sp>
      <p:grpSp>
        <p:nvGrpSpPr>
          <p:cNvPr id="30727" name="组合 6"/>
          <p:cNvGrpSpPr/>
          <p:nvPr/>
        </p:nvGrpSpPr>
        <p:grpSpPr bwMode="auto">
          <a:xfrm>
            <a:off x="985600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1133833" y="1117413"/>
            <a:ext cx="2478881" cy="206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</a:rPr>
              <a:t>晴</a:t>
            </a:r>
          </a:p>
        </p:txBody>
      </p:sp>
      <p:sp>
        <p:nvSpPr>
          <p:cNvPr id="12" name="文本框 9"/>
          <p:cNvSpPr txBox="1">
            <a:spLocks noChangeArrowheads="1"/>
          </p:cNvSpPr>
          <p:nvPr/>
        </p:nvSpPr>
        <p:spPr bwMode="auto">
          <a:xfrm>
            <a:off x="3567112" y="3188820"/>
            <a:ext cx="1383506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839891" y="3201591"/>
            <a:ext cx="392906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今天是个晴朗的日子。</a:t>
            </a:r>
            <a:endParaRPr lang="zh-CN" altLang="en-US" sz="3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34441" y="1215629"/>
            <a:ext cx="631031" cy="1558528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937022"/>
            <a:ext cx="4430315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3" grpId="0"/>
      <p:bldP spid="4" grpId="0"/>
      <p:bldP spid="5" grpId="0"/>
      <p:bldP spid="6" grpId="0"/>
      <p:bldP spid="11" grpId="0"/>
      <p:bldP spid="12" grpId="0"/>
      <p:bldP spid="15" grpId="0"/>
      <p:bldP spid="1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0"/>
          <p:cNvSpPr txBox="1">
            <a:spLocks noChangeArrowheads="1"/>
          </p:cNvSpPr>
          <p:nvPr/>
        </p:nvSpPr>
        <p:spPr bwMode="auto">
          <a:xfrm>
            <a:off x="3631407" y="1109663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4" name="文本框 62"/>
          <p:cNvSpPr txBox="1">
            <a:spLocks noChangeArrowheads="1"/>
          </p:cNvSpPr>
          <p:nvPr/>
        </p:nvSpPr>
        <p:spPr bwMode="auto">
          <a:xfrm>
            <a:off x="3631407" y="2276475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5" name="文本框 63"/>
          <p:cNvSpPr txBox="1">
            <a:spLocks noChangeArrowheads="1"/>
          </p:cNvSpPr>
          <p:nvPr/>
        </p:nvSpPr>
        <p:spPr bwMode="auto">
          <a:xfrm>
            <a:off x="4747023" y="2290763"/>
            <a:ext cx="3720703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气球  生气  气愤</a:t>
            </a:r>
          </a:p>
        </p:txBody>
      </p:sp>
      <p:grpSp>
        <p:nvGrpSpPr>
          <p:cNvPr id="31749" name="组合 23"/>
          <p:cNvGrpSpPr/>
          <p:nvPr/>
        </p:nvGrpSpPr>
        <p:grpSpPr bwMode="auto">
          <a:xfrm>
            <a:off x="641748" y="1045369"/>
            <a:ext cx="2078831" cy="196810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4675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57238" y="985838"/>
            <a:ext cx="2478881" cy="206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</a:rPr>
              <a:t>气</a:t>
            </a:r>
          </a:p>
        </p:txBody>
      </p:sp>
      <p:sp>
        <p:nvSpPr>
          <p:cNvPr id="12" name="文本框 9"/>
          <p:cNvSpPr txBox="1">
            <a:spLocks noChangeArrowheads="1"/>
          </p:cNvSpPr>
          <p:nvPr/>
        </p:nvSpPr>
        <p:spPr bwMode="auto">
          <a:xfrm>
            <a:off x="3633788" y="3106341"/>
            <a:ext cx="5032772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天空有七彩的气球。</a:t>
            </a:r>
          </a:p>
        </p:txBody>
      </p:sp>
      <p:sp>
        <p:nvSpPr>
          <p:cNvPr id="13" name="线形标注 1 12"/>
          <p:cNvSpPr/>
          <p:nvPr/>
        </p:nvSpPr>
        <p:spPr>
          <a:xfrm>
            <a:off x="2720579" y="3830241"/>
            <a:ext cx="2463944" cy="685800"/>
          </a:xfrm>
          <a:prstGeom prst="borderCallout1">
            <a:avLst>
              <a:gd name="adj1" fmla="val 18750"/>
              <a:gd name="adj2" fmla="val -8333"/>
              <a:gd name="adj3" fmla="val -249822"/>
              <a:gd name="adj4" fmla="val -55212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不要写成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长横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</a:p>
        </p:txBody>
      </p:sp>
      <p:sp>
        <p:nvSpPr>
          <p:cNvPr id="14" name="矩形 13"/>
          <p:cNvSpPr/>
          <p:nvPr/>
        </p:nvSpPr>
        <p:spPr>
          <a:xfrm>
            <a:off x="1060848" y="1645444"/>
            <a:ext cx="1325165" cy="345281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文本框 59"/>
          <p:cNvSpPr txBox="1"/>
          <p:nvPr/>
        </p:nvSpPr>
        <p:spPr>
          <a:xfrm>
            <a:off x="1402557" y="382830"/>
            <a:ext cx="950119" cy="62324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latin typeface="Pinyin Adjust" panose="02000500000000000000" pitchFamily="2" charset="0"/>
                <a:ea typeface="+mn-ea"/>
              </a:rPr>
              <a:t>qì</a:t>
            </a:r>
            <a:r>
              <a:rPr lang="en-US" altLang="zh-CN" sz="3000" b="1" dirty="0">
                <a:solidFill>
                  <a:srgbClr val="C00000"/>
                </a:solidFill>
                <a:latin typeface="+mn-ea"/>
                <a:ea typeface="+mn-ea"/>
              </a:rPr>
              <a:t>  </a:t>
            </a:r>
            <a:endParaRPr lang="zh-CN" altLang="en-US" sz="30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212" y="962025"/>
            <a:ext cx="2919413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238" y="3148728"/>
            <a:ext cx="1487329" cy="169878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2" grpId="0"/>
      <p:bldP spid="13" grpId="0" bldLvl="0" animBg="1"/>
      <p:bldP spid="14" grpId="0" bldLvl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3408760" y="2725341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4626769" y="2725341"/>
            <a:ext cx="371951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清新  清楚  清风</a:t>
            </a: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3408760" y="3731419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4626769" y="3731419"/>
            <a:ext cx="4114800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雨后的空气多么清新啊。</a:t>
            </a: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3408760" y="1456626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grpSp>
        <p:nvGrpSpPr>
          <p:cNvPr id="32775" name="组合 7"/>
          <p:cNvGrpSpPr/>
          <p:nvPr/>
        </p:nvGrpSpPr>
        <p:grpSpPr bwMode="auto">
          <a:xfrm>
            <a:off x="640557" y="1270398"/>
            <a:ext cx="2078831" cy="1969294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3367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773311" y="1296105"/>
            <a:ext cx="2501504" cy="206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</a:rPr>
              <a:t>清</a:t>
            </a:r>
          </a:p>
        </p:txBody>
      </p:sp>
      <p:sp>
        <p:nvSpPr>
          <p:cNvPr id="17" name="文本框 59"/>
          <p:cNvSpPr txBox="1"/>
          <p:nvPr/>
        </p:nvSpPr>
        <p:spPr>
          <a:xfrm>
            <a:off x="1210866" y="640953"/>
            <a:ext cx="950119" cy="62324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latin typeface="Pinyin Adjust" panose="02000500000000000000" pitchFamily="2" charset="0"/>
                <a:ea typeface="+mn-ea"/>
              </a:rPr>
              <a:t>qīng</a:t>
            </a:r>
            <a:r>
              <a:rPr lang="en-US" altLang="zh-CN" sz="3600" dirty="0">
                <a:latin typeface="+mn-ea"/>
                <a:ea typeface="+mn-ea"/>
              </a:rPr>
              <a:t> 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769" y="1423988"/>
            <a:ext cx="4360069" cy="59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lum bright="-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3389" y="3506122"/>
            <a:ext cx="2484399" cy="124772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12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0"/>
          <p:cNvSpPr txBox="1">
            <a:spLocks noChangeArrowheads="1"/>
          </p:cNvSpPr>
          <p:nvPr/>
        </p:nvSpPr>
        <p:spPr bwMode="auto">
          <a:xfrm>
            <a:off x="3554016" y="1140007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4" name="文本框 62"/>
          <p:cNvSpPr txBox="1">
            <a:spLocks noChangeArrowheads="1"/>
          </p:cNvSpPr>
          <p:nvPr/>
        </p:nvSpPr>
        <p:spPr bwMode="auto">
          <a:xfrm>
            <a:off x="3554016" y="2276475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5" name="文本框 63"/>
          <p:cNvSpPr txBox="1">
            <a:spLocks noChangeArrowheads="1"/>
          </p:cNvSpPr>
          <p:nvPr/>
        </p:nvSpPr>
        <p:spPr bwMode="auto">
          <a:xfrm>
            <a:off x="4589860" y="2276475"/>
            <a:ext cx="3719513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请问  请进  请假</a:t>
            </a:r>
          </a:p>
        </p:txBody>
      </p:sp>
      <p:grpSp>
        <p:nvGrpSpPr>
          <p:cNvPr id="33797" name="组合 23"/>
          <p:cNvGrpSpPr/>
          <p:nvPr/>
        </p:nvGrpSpPr>
        <p:grpSpPr bwMode="auto">
          <a:xfrm>
            <a:off x="931308" y="1045369"/>
            <a:ext cx="2078831" cy="196810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4675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1015084" y="1059381"/>
            <a:ext cx="2478881" cy="206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</a:rPr>
              <a:t>请</a:t>
            </a:r>
          </a:p>
        </p:txBody>
      </p:sp>
      <p:sp>
        <p:nvSpPr>
          <p:cNvPr id="12" name="文本框 9"/>
          <p:cNvSpPr txBox="1">
            <a:spLocks noChangeArrowheads="1"/>
          </p:cNvSpPr>
          <p:nvPr/>
        </p:nvSpPr>
        <p:spPr bwMode="auto">
          <a:xfrm>
            <a:off x="3554016" y="3106341"/>
            <a:ext cx="1120378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24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59"/>
          <p:cNvSpPr txBox="1">
            <a:spLocks noChangeArrowheads="1"/>
          </p:cNvSpPr>
          <p:nvPr/>
        </p:nvSpPr>
        <p:spPr bwMode="auto">
          <a:xfrm>
            <a:off x="1621275" y="436134"/>
            <a:ext cx="95011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 err="1">
                <a:latin typeface="Pinyin Adjust" panose="02000500000000000000" pitchFamily="2" charset="0"/>
              </a:rPr>
              <a:t>qǐng</a:t>
            </a:r>
            <a:endParaRPr lang="en-US" altLang="zh-CN" sz="3600" dirty="0">
              <a:latin typeface="Pinyin Adjust" panose="02000500000000000000" pitchFamily="2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614863" y="3124200"/>
            <a:ext cx="3965972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小明今天生病请假了。</a:t>
            </a:r>
            <a:endParaRPr lang="zh-CN" altLang="en-US" sz="3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06329" y="1696641"/>
            <a:ext cx="523875" cy="1158478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线形标注 1 12"/>
          <p:cNvSpPr/>
          <p:nvPr/>
        </p:nvSpPr>
        <p:spPr>
          <a:xfrm>
            <a:off x="4025503" y="3896916"/>
            <a:ext cx="3861197" cy="685800"/>
          </a:xfrm>
          <a:prstGeom prst="borderCallout1">
            <a:avLst>
              <a:gd name="adj1" fmla="val 455"/>
              <a:gd name="adj2" fmla="val -2169"/>
              <a:gd name="adj3" fmla="val -212739"/>
              <a:gd name="adj4" fmla="val -56649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第二笔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横折提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一笔写成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3" y="1140007"/>
            <a:ext cx="4361260" cy="62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2908" y="3441172"/>
            <a:ext cx="2337231" cy="140089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2" grpId="0"/>
      <p:bldP spid="15" grpId="0"/>
      <p:bldP spid="17" grpId="0"/>
      <p:bldP spid="14" grpId="0" bldLvl="0" animBg="1"/>
      <p:bldP spid="1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2482" y="3013711"/>
            <a:ext cx="1657826" cy="1777841"/>
          </a:xfrm>
          <a:prstGeom prst="roundRect">
            <a:avLst/>
          </a:prstGeom>
        </p:spPr>
      </p:pic>
      <p:sp>
        <p:nvSpPr>
          <p:cNvPr id="2" name="文本框 60"/>
          <p:cNvSpPr txBox="1">
            <a:spLocks noChangeArrowheads="1"/>
          </p:cNvSpPr>
          <p:nvPr/>
        </p:nvSpPr>
        <p:spPr bwMode="auto">
          <a:xfrm>
            <a:off x="3326607" y="1109663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326607" y="2085975"/>
            <a:ext cx="950119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424362" y="2108598"/>
            <a:ext cx="371951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生气  生病  生机</a:t>
            </a:r>
          </a:p>
        </p:txBody>
      </p:sp>
      <p:grpSp>
        <p:nvGrpSpPr>
          <p:cNvPr id="34822" name="组合 23"/>
          <p:cNvGrpSpPr/>
          <p:nvPr/>
        </p:nvGrpSpPr>
        <p:grpSpPr bwMode="auto">
          <a:xfrm>
            <a:off x="628650" y="1031082"/>
            <a:ext cx="2078831" cy="1969294"/>
            <a:chOff x="379999" y="1753368"/>
            <a:chExt cx="4320000" cy="4320000"/>
          </a:xfrm>
        </p:grpSpPr>
        <p:sp>
          <p:nvSpPr>
            <p:cNvPr id="6" name="矩形 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7" name="直接连接符 6"/>
            <p:cNvCxnSpPr>
              <a:stCxn id="6" idx="1"/>
              <a:endCxn id="6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0"/>
              <a:endCxn id="6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25"/>
          <p:cNvSpPr txBox="1">
            <a:spLocks noChangeArrowheads="1"/>
          </p:cNvSpPr>
          <p:nvPr/>
        </p:nvSpPr>
        <p:spPr bwMode="auto">
          <a:xfrm>
            <a:off x="783432" y="1076434"/>
            <a:ext cx="2478881" cy="206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</a:rPr>
              <a:t>生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336132" y="3107531"/>
            <a:ext cx="5817394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13" name="文本框 59"/>
          <p:cNvSpPr txBox="1">
            <a:spLocks noChangeArrowheads="1"/>
          </p:cNvSpPr>
          <p:nvPr/>
        </p:nvSpPr>
        <p:spPr bwMode="auto">
          <a:xfrm>
            <a:off x="1162051" y="489348"/>
            <a:ext cx="145137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 err="1">
                <a:latin typeface="Pinyin Adjust" panose="02000500000000000000" pitchFamily="2" charset="0"/>
              </a:rPr>
              <a:t>shēng</a:t>
            </a:r>
            <a:endParaRPr lang="en-US" altLang="zh-CN" sz="3600" dirty="0">
              <a:latin typeface="Pinyin Adjust" panose="02000500000000000000" pitchFamily="2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424363" y="3107532"/>
            <a:ext cx="3200400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妈妈今天生气了。</a:t>
            </a:r>
            <a:endParaRPr lang="zh-CN" altLang="en-US" sz="3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5788" y="962025"/>
            <a:ext cx="3219450" cy="86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/>
      <p:bldP spid="10" grpId="0"/>
      <p:bldP spid="13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346" y="3379937"/>
            <a:ext cx="1185386" cy="1579721"/>
          </a:xfrm>
          <a:prstGeom prst="roundRect">
            <a:avLst/>
          </a:prstGeom>
        </p:spPr>
      </p:pic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3163024" y="1993127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4445556" y="1976914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心情  情况  感情</a:t>
            </a: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3163024" y="2961105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4445556" y="2977039"/>
            <a:ext cx="44553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生日那天姐姐心情特别好。</a:t>
            </a: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3181122" y="1018719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grpSp>
        <p:nvGrpSpPr>
          <p:cNvPr id="35848" name="组合 7"/>
          <p:cNvGrpSpPr/>
          <p:nvPr/>
        </p:nvGrpSpPr>
        <p:grpSpPr bwMode="auto">
          <a:xfrm>
            <a:off x="685801" y="1270398"/>
            <a:ext cx="2078831" cy="1969294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3367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841533" y="1288733"/>
            <a:ext cx="1900238" cy="206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</a:rPr>
              <a:t>情</a:t>
            </a:r>
          </a:p>
        </p:txBody>
      </p:sp>
      <p:sp>
        <p:nvSpPr>
          <p:cNvPr id="17" name="文本框 59"/>
          <p:cNvSpPr txBox="1">
            <a:spLocks noChangeArrowheads="1"/>
          </p:cNvSpPr>
          <p:nvPr/>
        </p:nvSpPr>
        <p:spPr bwMode="auto">
          <a:xfrm>
            <a:off x="1365418" y="660981"/>
            <a:ext cx="95011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 err="1">
                <a:latin typeface="Pinyin Adjust" panose="02000500000000000000" pitchFamily="2" charset="0"/>
              </a:rPr>
              <a:t>qíng</a:t>
            </a:r>
            <a:r>
              <a:rPr lang="en-US" altLang="zh-CN" sz="3600" dirty="0">
                <a:solidFill>
                  <a:srgbClr val="C00000"/>
                </a:solidFill>
                <a:latin typeface="Pinyin Adjust" panose="02000500000000000000" pitchFamily="2" charset="0"/>
              </a:rPr>
              <a:t> </a:t>
            </a:r>
            <a:endParaRPr lang="zh-CN" altLang="en-US" sz="3600" dirty="0">
              <a:solidFill>
                <a:srgbClr val="C00000"/>
              </a:solidFill>
              <a:latin typeface="Pinyin Adjust" panose="02000500000000000000" pitchFamily="2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lum bright="-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3653" y="949106"/>
            <a:ext cx="4459541" cy="60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12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329306" y="1965137"/>
            <a:ext cx="3707000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indent="0" eaLnBrk="1" hangingPunct="1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保护：尽力照顾，使不受损害。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4363" y="3642837"/>
            <a:ext cx="5534501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造句：我们要保护眼睛，不能躺着看书。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474"/>
          <a:stretch>
            <a:fillRect/>
          </a:stretch>
        </p:blipFill>
        <p:spPr>
          <a:xfrm>
            <a:off x="4318332" y="1317438"/>
            <a:ext cx="4057174" cy="2102644"/>
          </a:xfrm>
          <a:prstGeom prst="round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492919" y="504825"/>
            <a:ext cx="1544241" cy="44410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038701" y="1379458"/>
            <a:ext cx="324802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禾苗：谷类植物的幼苗。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83945" y="2904649"/>
            <a:ext cx="3082529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造句：奶奶家门前有一片绿油油的禾苗。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513" y="1010603"/>
            <a:ext cx="4244340" cy="318325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5"/>
          <p:cNvSpPr>
            <a:spLocks noChangeArrowheads="1"/>
          </p:cNvSpPr>
          <p:nvPr/>
        </p:nvSpPr>
        <p:spPr bwMode="auto">
          <a:xfrm>
            <a:off x="474085" y="1728205"/>
            <a:ext cx="8367713" cy="152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55600" indent="-355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sym typeface="+mn-ea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sym typeface="+mn-ea"/>
              </a:rPr>
              <a:t>认识“清、晴”等</a:t>
            </a:r>
            <a:r>
              <a:rPr lang="en-US" altLang="zh-CN" sz="2100" b="1" dirty="0">
                <a:latin typeface="楷体" panose="02010609060101010101" pitchFamily="49" charset="-122"/>
                <a:sym typeface="+mn-ea"/>
              </a:rPr>
              <a:t>12</a:t>
            </a:r>
            <a:r>
              <a:rPr lang="zh-CN" altLang="en-US" sz="2100" b="1" dirty="0">
                <a:latin typeface="楷体" panose="02010609060101010101" pitchFamily="49" charset="-122"/>
                <a:sym typeface="+mn-ea"/>
              </a:rPr>
              <a:t>个生字和病字旁</a:t>
            </a:r>
            <a:r>
              <a:rPr lang="en-US" altLang="zh-CN" sz="2100" b="1" dirty="0">
                <a:latin typeface="楷体" panose="02010609060101010101" pitchFamily="49" charset="-122"/>
                <a:sym typeface="+mn-ea"/>
              </a:rPr>
              <a:t>1</a:t>
            </a:r>
            <a:r>
              <a:rPr lang="zh-CN" altLang="en-US" sz="2100" b="1" dirty="0">
                <a:latin typeface="楷体" panose="02010609060101010101" pitchFamily="49" charset="-122"/>
                <a:sym typeface="+mn-ea"/>
              </a:rPr>
              <a:t>个偏旁;会写</a:t>
            </a:r>
            <a:r>
              <a:rPr lang="en-US" altLang="zh-CN" sz="2100" b="1" dirty="0">
                <a:latin typeface="楷体" panose="02010609060101010101" pitchFamily="49" charset="-122"/>
                <a:sym typeface="+mn-ea"/>
              </a:rPr>
              <a:t>7</a:t>
            </a:r>
            <a:r>
              <a:rPr lang="zh-CN" altLang="en-US" sz="2100" b="1" dirty="0">
                <a:latin typeface="楷体" panose="02010609060101010101" pitchFamily="49" charset="-122"/>
                <a:sym typeface="+mn-ea"/>
              </a:rPr>
              <a:t>个生字和横折提的笔顺，理解生字组成的词语。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sym typeface="+mn-ea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sym typeface="+mn-ea"/>
              </a:rPr>
              <a:t>朗读课文，初步了解课文内容。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702844" y="598885"/>
            <a:ext cx="2208610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6838" y="20437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78217" y="831771"/>
            <a:ext cx="302418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爱护：爱惜并保护。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48440" y="3478530"/>
            <a:ext cx="354091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造句：我们要爱护公物。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445794" y="784623"/>
            <a:ext cx="4317206" cy="172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害虫：对人类有害的昆虫。有的传染疾病，如蚊子；有的危害农作物，如蝗虫。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3977" y="1509237"/>
            <a:ext cx="2071688" cy="2070259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909" y="2515077"/>
            <a:ext cx="1582103" cy="2143601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457" y="3018949"/>
            <a:ext cx="2378393" cy="150495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12"/>
          <p:cNvSpPr txBox="1">
            <a:spLocks noChangeArrowheads="1"/>
          </p:cNvSpPr>
          <p:nvPr/>
        </p:nvSpPr>
        <p:spPr bwMode="auto">
          <a:xfrm>
            <a:off x="2374106" y="934641"/>
            <a:ext cx="6816329" cy="43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你知道白体字的偏旁吗？</a:t>
            </a:r>
          </a:p>
        </p:txBody>
      </p:sp>
      <p:sp>
        <p:nvSpPr>
          <p:cNvPr id="11" name="文本框 19"/>
          <p:cNvSpPr txBox="1"/>
          <p:nvPr/>
        </p:nvSpPr>
        <p:spPr>
          <a:xfrm>
            <a:off x="3125391" y="1796654"/>
            <a:ext cx="778669" cy="623248"/>
          </a:xfrm>
          <a:prstGeom prst="rect">
            <a:avLst/>
          </a:prstGeom>
          <a:solidFill>
            <a:srgbClr val="E04236"/>
          </a:solidFill>
          <a:ln w="3175" cmpd="tri">
            <a:solidFill>
              <a:srgbClr val="E04236"/>
            </a:solidFill>
            <a:bevel/>
          </a:ln>
          <a:effectLst/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生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病</a:t>
            </a:r>
          </a:p>
        </p:txBody>
      </p:sp>
      <p:sp>
        <p:nvSpPr>
          <p:cNvPr id="3" name="线形标注 1 2"/>
          <p:cNvSpPr/>
          <p:nvPr/>
        </p:nvSpPr>
        <p:spPr>
          <a:xfrm>
            <a:off x="3389710" y="3248025"/>
            <a:ext cx="1256109" cy="302419"/>
          </a:xfrm>
          <a:prstGeom prst="borderCallout1">
            <a:avLst>
              <a:gd name="adj1" fmla="val -15118"/>
              <a:gd name="adj2" fmla="val 43387"/>
              <a:gd name="adj3" fmla="val -270236"/>
              <a:gd name="adj4" fmla="val 2034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病字旁</a:t>
            </a:r>
          </a:p>
        </p:txBody>
      </p:sp>
      <p:pic>
        <p:nvPicPr>
          <p:cNvPr id="3994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2513" y="1616869"/>
            <a:ext cx="4012406" cy="275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8"/>
          <p:cNvSpPr>
            <a:spLocks noChangeArrowheads="1"/>
          </p:cNvSpPr>
          <p:nvPr/>
        </p:nvSpPr>
        <p:spPr bwMode="auto">
          <a:xfrm>
            <a:off x="750094" y="732235"/>
            <a:ext cx="5267325" cy="203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朗读课题，想一想：</a:t>
            </a:r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青蛙穿着绿衣裳，你知道它的名字中哪个字表示的是绿色的意思吗？</a:t>
            </a:r>
          </a:p>
        </p:txBody>
      </p:sp>
      <p:pic>
        <p:nvPicPr>
          <p:cNvPr id="40964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323" y="2756297"/>
            <a:ext cx="2106216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线形标注 1 4"/>
          <p:cNvSpPr/>
          <p:nvPr/>
        </p:nvSpPr>
        <p:spPr>
          <a:xfrm>
            <a:off x="728663" y="3562350"/>
            <a:ext cx="1256110" cy="302419"/>
          </a:xfrm>
          <a:prstGeom prst="borderCallout1">
            <a:avLst>
              <a:gd name="adj1" fmla="val -15118"/>
              <a:gd name="adj2" fmla="val 43387"/>
              <a:gd name="adj3" fmla="val -297558"/>
              <a:gd name="adj4" fmla="val 171642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5" name="TextBox 14"/>
          <p:cNvSpPr txBox="1">
            <a:spLocks noChangeArrowheads="1"/>
          </p:cNvSpPr>
          <p:nvPr/>
        </p:nvSpPr>
        <p:spPr bwMode="auto">
          <a:xfrm>
            <a:off x="1988820" y="2027873"/>
            <a:ext cx="237886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GB Pinyinok-B"/>
              </a:rPr>
              <a:t>（         ）</a:t>
            </a:r>
          </a:p>
        </p:txBody>
      </p:sp>
      <p:sp>
        <p:nvSpPr>
          <p:cNvPr id="41986" name="矩形 3"/>
          <p:cNvSpPr>
            <a:spLocks noChangeArrowheads="1"/>
          </p:cNvSpPr>
          <p:nvPr/>
        </p:nvSpPr>
        <p:spPr bwMode="auto">
          <a:xfrm>
            <a:off x="534591" y="825104"/>
            <a:ext cx="791170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一、看拼音，写汉字。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28"/>
          <p:cNvSpPr txBox="1">
            <a:spLocks noChangeArrowheads="1"/>
          </p:cNvSpPr>
          <p:nvPr/>
        </p:nvSpPr>
        <p:spPr bwMode="auto">
          <a:xfrm>
            <a:off x="2456736" y="2050495"/>
            <a:ext cx="845424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眼 睛</a:t>
            </a:r>
          </a:p>
        </p:txBody>
      </p:sp>
      <p:sp>
        <p:nvSpPr>
          <p:cNvPr id="41988" name="TextBox 29"/>
          <p:cNvSpPr txBox="1">
            <a:spLocks noChangeArrowheads="1"/>
          </p:cNvSpPr>
          <p:nvPr/>
        </p:nvSpPr>
        <p:spPr bwMode="auto">
          <a:xfrm>
            <a:off x="2344038" y="1467848"/>
            <a:ext cx="122293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yǎn</a:t>
            </a:r>
            <a:r>
              <a:rPr lang="en-US" altLang="zh-CN" sz="2400" dirty="0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jīng</a:t>
            </a:r>
            <a:r>
              <a:rPr lang="en-US" altLang="zh-CN" sz="2400" dirty="0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 </a:t>
            </a:r>
            <a:endParaRPr lang="zh-CN" altLang="en-US" sz="2400" dirty="0">
              <a:solidFill>
                <a:srgbClr val="000000"/>
              </a:solidFill>
              <a:latin typeface="Pinyin Adjust" panose="020005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6004799" y="1930242"/>
            <a:ext cx="845424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事 情</a:t>
            </a:r>
          </a:p>
        </p:txBody>
      </p:sp>
      <p:sp>
        <p:nvSpPr>
          <p:cNvPr id="41990" name="TextBox 31"/>
          <p:cNvSpPr txBox="1">
            <a:spLocks noChangeArrowheads="1"/>
          </p:cNvSpPr>
          <p:nvPr/>
        </p:nvSpPr>
        <p:spPr bwMode="auto">
          <a:xfrm>
            <a:off x="5914721" y="1467848"/>
            <a:ext cx="116281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dirty="0" err="1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shì</a:t>
            </a:r>
            <a:r>
              <a:rPr lang="en-US" altLang="zh-CN" sz="2400" dirty="0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  </a:t>
            </a:r>
            <a:r>
              <a:rPr lang="en-US" altLang="zh-CN" sz="2400" dirty="0" err="1">
                <a:latin typeface="Pinyin Adjust" panose="02000500000000000000" pitchFamily="2" charset="0"/>
              </a:rPr>
              <a:t>qing</a:t>
            </a:r>
            <a:r>
              <a:rPr lang="en-US" altLang="zh-CN" sz="2400" dirty="0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 </a:t>
            </a:r>
            <a:endParaRPr lang="zh-CN" altLang="en-US" sz="2400" dirty="0">
              <a:solidFill>
                <a:srgbClr val="000000"/>
              </a:solidFill>
              <a:latin typeface="Pinyin Adjust" panose="020005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11" name="TextBox 35"/>
          <p:cNvSpPr txBox="1">
            <a:spLocks noChangeArrowheads="1"/>
          </p:cNvSpPr>
          <p:nvPr/>
        </p:nvSpPr>
        <p:spPr bwMode="auto">
          <a:xfrm>
            <a:off x="2612708" y="3780473"/>
            <a:ext cx="845424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晴 </a:t>
            </a:r>
            <a:r>
              <a:rPr lang="zh-CN" altLang="en-US" sz="2400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天</a:t>
            </a:r>
          </a:p>
        </p:txBody>
      </p:sp>
      <p:sp>
        <p:nvSpPr>
          <p:cNvPr id="41992" name="TextBox 36"/>
          <p:cNvSpPr txBox="1">
            <a:spLocks noChangeArrowheads="1"/>
          </p:cNvSpPr>
          <p:nvPr/>
        </p:nvSpPr>
        <p:spPr bwMode="auto">
          <a:xfrm>
            <a:off x="2486912" y="2847782"/>
            <a:ext cx="114839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dirty="0" err="1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qíng</a:t>
            </a:r>
            <a:r>
              <a:rPr lang="en-US" altLang="zh-CN" sz="2400" dirty="0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tiān</a:t>
            </a:r>
            <a:endParaRPr lang="zh-CN" altLang="en-US" sz="2400" dirty="0">
              <a:solidFill>
                <a:srgbClr val="000000"/>
              </a:solidFill>
              <a:latin typeface="Pinyin Adjust" panose="020005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13" name="TextBox 37"/>
          <p:cNvSpPr txBox="1">
            <a:spLocks noChangeArrowheads="1"/>
          </p:cNvSpPr>
          <p:nvPr/>
        </p:nvSpPr>
        <p:spPr bwMode="auto">
          <a:xfrm>
            <a:off x="6175058" y="3767377"/>
            <a:ext cx="845424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清 清</a:t>
            </a:r>
          </a:p>
        </p:txBody>
      </p:sp>
      <p:sp>
        <p:nvSpPr>
          <p:cNvPr id="41994" name="TextBox 38"/>
          <p:cNvSpPr txBox="1">
            <a:spLocks noChangeArrowheads="1"/>
          </p:cNvSpPr>
          <p:nvPr/>
        </p:nvSpPr>
        <p:spPr bwMode="auto">
          <a:xfrm>
            <a:off x="5914721" y="2847782"/>
            <a:ext cx="116402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dirty="0" err="1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qīng</a:t>
            </a:r>
            <a:r>
              <a:rPr lang="en-US" altLang="zh-CN" sz="2400" dirty="0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qīng</a:t>
            </a:r>
            <a:endParaRPr lang="zh-CN" altLang="en-US" sz="2400" dirty="0">
              <a:solidFill>
                <a:srgbClr val="000000"/>
              </a:solidFill>
              <a:latin typeface="Pinyin Adjust" panose="020005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41996" name="TextBox 15"/>
          <p:cNvSpPr txBox="1">
            <a:spLocks noChangeArrowheads="1"/>
          </p:cNvSpPr>
          <p:nvPr/>
        </p:nvSpPr>
        <p:spPr bwMode="auto">
          <a:xfrm>
            <a:off x="5522595" y="1906429"/>
            <a:ext cx="1645444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GB Pinyinok-B"/>
              </a:rPr>
              <a:t>（         ）</a:t>
            </a:r>
          </a:p>
        </p:txBody>
      </p:sp>
      <p:sp>
        <p:nvSpPr>
          <p:cNvPr id="41997" name="TextBox 16"/>
          <p:cNvSpPr txBox="1">
            <a:spLocks noChangeArrowheads="1"/>
          </p:cNvSpPr>
          <p:nvPr/>
        </p:nvSpPr>
        <p:spPr bwMode="auto">
          <a:xfrm>
            <a:off x="5670232" y="3712608"/>
            <a:ext cx="1625204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GB Pinyinok-B"/>
              </a:rPr>
              <a:t>（         ）</a:t>
            </a:r>
          </a:p>
        </p:txBody>
      </p:sp>
      <p:sp>
        <p:nvSpPr>
          <p:cNvPr id="41998" name="TextBox 17"/>
          <p:cNvSpPr txBox="1">
            <a:spLocks noChangeArrowheads="1"/>
          </p:cNvSpPr>
          <p:nvPr/>
        </p:nvSpPr>
        <p:spPr bwMode="auto">
          <a:xfrm>
            <a:off x="2153127" y="3710226"/>
            <a:ext cx="180736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GB Pinyinok-B"/>
              </a:rPr>
              <a:t>（         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21231" y="1672828"/>
            <a:ext cx="4872470" cy="5309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大大     清清    小小     保护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80272" y="3701653"/>
            <a:ext cx="5026820" cy="5309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青蛙    禾苗     眼睛      河水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716530" y="2233612"/>
            <a:ext cx="2605088" cy="1452563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251246" y="2202657"/>
            <a:ext cx="2368153" cy="1464469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3986928" y="2283619"/>
            <a:ext cx="2364581" cy="1420416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2948702" y="2171700"/>
            <a:ext cx="2324100" cy="1458516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6" name="TextBox 9"/>
          <p:cNvSpPr txBox="1">
            <a:spLocks noChangeArrowheads="1"/>
          </p:cNvSpPr>
          <p:nvPr/>
        </p:nvSpPr>
        <p:spPr bwMode="auto">
          <a:xfrm>
            <a:off x="655450" y="728100"/>
            <a:ext cx="5306616" cy="43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二、用红线将搭配恰当的词连起来。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00" y="938214"/>
            <a:ext cx="3028950" cy="248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13" y="1330326"/>
            <a:ext cx="687387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7" cy="89916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pitchFamily="49" charset="-122"/>
                <a:ea typeface="黑体" panose="02010609060101010101" pitchFamily="49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021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68317" y="1125141"/>
            <a:ext cx="3898106" cy="154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猜一猜：</a:t>
            </a:r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eaLnBrk="1" hangingPunct="1"/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绿衣小英雄，田里捉害虫。</a:t>
            </a:r>
          </a:p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冬天它休息，夏天勤劳动。</a:t>
            </a:r>
            <a:endParaRPr lang="zh-CN" altLang="zh-CN" sz="3300" b="1" dirty="0">
              <a:solidFill>
                <a:srgbClr val="000000"/>
              </a:solidFill>
              <a:latin typeface="+mn-ea"/>
              <a:ea typeface="+mn-ea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45824" y="1191019"/>
            <a:ext cx="3593783" cy="2898934"/>
          </a:xfrm>
          <a:prstGeom prst="round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768317" y="3392328"/>
            <a:ext cx="2368391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3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谜底：青蛙</a:t>
            </a:r>
            <a:endParaRPr lang="zh-CN" altLang="zh-CN" sz="33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1077949" y="1608535"/>
            <a:ext cx="6260306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认真读，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圈出本课新词语，想一想，小青蛙做了什么好事？</a:t>
            </a:r>
          </a:p>
        </p:txBody>
      </p:sp>
      <p:pic>
        <p:nvPicPr>
          <p:cNvPr id="22532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3157" y="2358304"/>
            <a:ext cx="2674144" cy="243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757613" y="1644254"/>
            <a:ext cx="952500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yǎn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769644" y="1654969"/>
            <a:ext cx="92035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jīng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854304" y="1644254"/>
            <a:ext cx="86677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bǎo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942535" y="1644254"/>
            <a:ext cx="702469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hù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719388" y="3056335"/>
            <a:ext cx="8096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shì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708923" y="3065860"/>
            <a:ext cx="7548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qǐng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582341" y="3034904"/>
            <a:ext cx="995363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hài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770710" y="2220517"/>
            <a:ext cx="44767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眼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863704" y="2220517"/>
            <a:ext cx="44767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睛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845969" y="2220517"/>
            <a:ext cx="44767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保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883004" y="2220517"/>
            <a:ext cx="44767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护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726531" y="3648670"/>
            <a:ext cx="4476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事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686300" y="3648670"/>
            <a:ext cx="44648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请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582341" y="3648670"/>
            <a:ext cx="44767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害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786438" y="3648670"/>
            <a:ext cx="4476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让</a:t>
            </a: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5712619" y="3056335"/>
            <a:ext cx="83581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ràng</a:t>
            </a:r>
          </a:p>
        </p:txBody>
      </p:sp>
      <p:sp>
        <p:nvSpPr>
          <p:cNvPr id="2" name="TextBox 32"/>
          <p:cNvSpPr txBox="1">
            <a:spLocks noChangeArrowheads="1"/>
          </p:cNvSpPr>
          <p:nvPr/>
        </p:nvSpPr>
        <p:spPr bwMode="auto">
          <a:xfrm>
            <a:off x="6793706" y="3667720"/>
            <a:ext cx="4476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病</a:t>
            </a:r>
          </a:p>
        </p:txBody>
      </p:sp>
      <p:sp>
        <p:nvSpPr>
          <p:cNvPr id="3" name="TextBox 32"/>
          <p:cNvSpPr txBox="1">
            <a:spLocks noChangeArrowheads="1"/>
          </p:cNvSpPr>
          <p:nvPr/>
        </p:nvSpPr>
        <p:spPr bwMode="auto">
          <a:xfrm>
            <a:off x="3715940" y="3648670"/>
            <a:ext cx="4476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情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667500" y="3056335"/>
            <a:ext cx="9953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bìng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649266" y="3056335"/>
            <a:ext cx="9953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qíng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603772" y="1644254"/>
            <a:ext cx="80962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 dirty="0" err="1">
                <a:latin typeface="Pinyin Adjust" panose="02000500000000000000" pitchFamily="2" charset="0"/>
                <a:ea typeface="GB Pinyinok-B"/>
                <a:cs typeface="GB Pinyinok-B"/>
              </a:rPr>
              <a:t>qīng</a:t>
            </a:r>
            <a:endParaRPr lang="en-US" altLang="zh-CN" sz="2400" b="1" dirty="0"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726531" y="1644254"/>
            <a:ext cx="80962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  <a:ea typeface="GB Pinyinok-B"/>
                <a:cs typeface="GB Pinyinok-B"/>
              </a:rPr>
              <a:t>qíng</a:t>
            </a:r>
          </a:p>
        </p:txBody>
      </p:sp>
      <p:sp>
        <p:nvSpPr>
          <p:cNvPr id="18" name="TextBox 25"/>
          <p:cNvSpPr txBox="1">
            <a:spLocks noChangeArrowheads="1"/>
          </p:cNvSpPr>
          <p:nvPr/>
        </p:nvSpPr>
        <p:spPr bwMode="auto">
          <a:xfrm>
            <a:off x="1696641" y="2220517"/>
            <a:ext cx="44767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清</a:t>
            </a:r>
          </a:p>
        </p:txBody>
      </p:sp>
      <p:sp>
        <p:nvSpPr>
          <p:cNvPr id="20" name="TextBox 25"/>
          <p:cNvSpPr txBox="1">
            <a:spLocks noChangeArrowheads="1"/>
          </p:cNvSpPr>
          <p:nvPr/>
        </p:nvSpPr>
        <p:spPr bwMode="auto">
          <a:xfrm>
            <a:off x="2733675" y="2220517"/>
            <a:ext cx="447675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</a:rPr>
              <a:t>晴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3702844" y="598885"/>
            <a:ext cx="2208610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7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3" grpId="0"/>
      <p:bldP spid="38" grpId="0"/>
      <p:bldP spid="39" grpId="0"/>
      <p:bldP spid="2" grpId="0"/>
      <p:bldP spid="3" grpId="0"/>
      <p:bldP spid="4" grpId="0"/>
      <p:bldP spid="14" grpId="0"/>
      <p:bldP spid="15" grpId="0"/>
      <p:bldP spid="16" grpId="0"/>
      <p:bldP spid="18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57287" y="1204913"/>
            <a:ext cx="710804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晴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3875" y="1965723"/>
            <a:ext cx="274979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加一加：日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青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晴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57287" y="2850357"/>
            <a:ext cx="710804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睛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3875" y="3756422"/>
            <a:ext cx="381119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巧记：注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目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青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草。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01241" y="2662237"/>
            <a:ext cx="7330678" cy="4763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63929" y="629722"/>
            <a:ext cx="3099911" cy="1911191"/>
          </a:xfrm>
          <a:prstGeom prst="round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020" y="2774752"/>
            <a:ext cx="2927747" cy="167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圆角矩形 11"/>
          <p:cNvSpPr/>
          <p:nvPr/>
        </p:nvSpPr>
        <p:spPr>
          <a:xfrm>
            <a:off x="492919" y="504825"/>
            <a:ext cx="1544241" cy="44410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识字方法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719" y="707231"/>
            <a:ext cx="2857500" cy="1900238"/>
          </a:xfrm>
          <a:prstGeom prst="round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3876" y="1965723"/>
            <a:ext cx="319101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换一换：睛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目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+讠=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请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57287" y="2850357"/>
            <a:ext cx="710804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保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3875" y="3756422"/>
            <a:ext cx="289321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字谜：一个人发呆。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611981" y="2721769"/>
            <a:ext cx="6401991" cy="1428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89423" y="1004888"/>
            <a:ext cx="710803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请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6107" y="2850356"/>
            <a:ext cx="1967865" cy="196119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windows\AppData\Roaming\Tencent\Users\1635475285\QQ\WinTemp\RichOle\GC]V2SF{J4])%A][AJ9I6U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2069" y="1659732"/>
            <a:ext cx="3467100" cy="167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右箭头 3"/>
          <p:cNvSpPr/>
          <p:nvPr/>
        </p:nvSpPr>
        <p:spPr>
          <a:xfrm>
            <a:off x="5029200" y="2276475"/>
            <a:ext cx="397669" cy="38695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91201" y="2145507"/>
            <a:ext cx="602456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65697" y="3665935"/>
            <a:ext cx="63186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甲骨文的字形像一个人躺在床上出汗的样子。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92919" y="504825"/>
            <a:ext cx="1544241" cy="44410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字源识字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94473" y="1395651"/>
            <a:ext cx="2521744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青（</a:t>
            </a:r>
            <a:r>
              <a:rPr lang="en-US" altLang="zh-CN" sz="2700" dirty="0" err="1">
                <a:solidFill>
                  <a:srgbClr val="000000"/>
                </a:solidFill>
                <a:latin typeface="Pinyin Adjust" panose="02000500000000000000" pitchFamily="2" charset="0"/>
                <a:ea typeface="微软雅黑" panose="020B0503020204020204" charset="-122"/>
              </a:rPr>
              <a:t>qīng</a:t>
            </a: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)——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主要表示颜色。</a:t>
            </a:r>
          </a:p>
          <a:p>
            <a:pPr eaLnBrk="1" hangingPunct="1"/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如：青色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09952" y="3081577"/>
            <a:ext cx="3459956" cy="131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清（</a:t>
            </a:r>
            <a:r>
              <a:rPr lang="en-US" altLang="zh-CN" sz="2700" dirty="0" err="1">
                <a:solidFill>
                  <a:srgbClr val="000000"/>
                </a:solidFill>
                <a:latin typeface="Pinyin Adjust" panose="02000500000000000000" pitchFamily="2" charset="0"/>
                <a:ea typeface="微软雅黑" panose="020B0503020204020204" charset="-122"/>
              </a:rPr>
              <a:t>qīng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</a:p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主要表示纯净、透明。</a:t>
            </a:r>
          </a:p>
          <a:p>
            <a:pPr eaLnBrk="1" hangingPunct="1"/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如：清澈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3082" y="1104900"/>
            <a:ext cx="2260997" cy="1696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6352" y="2893695"/>
            <a:ext cx="3090863" cy="1722120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8" name="圆角矩形 7"/>
          <p:cNvSpPr/>
          <p:nvPr/>
        </p:nvSpPr>
        <p:spPr>
          <a:xfrm>
            <a:off x="3702844" y="598885"/>
            <a:ext cx="2208610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同音字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643</Words>
  <Application>Microsoft Office PowerPoint</Application>
  <PresentationFormat>全屏显示(16:9)</PresentationFormat>
  <Paragraphs>161</Paragraphs>
  <Slides>26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127</cp:revision>
  <dcterms:created xsi:type="dcterms:W3CDTF">2019-01-28T06:44:00Z</dcterms:created>
  <dcterms:modified xsi:type="dcterms:W3CDTF">2021-04-08T12:14:31Z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