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23"/>
  </p:notesMasterIdLst>
  <p:sldIdLst>
    <p:sldId id="450" r:id="rId3"/>
    <p:sldId id="381" r:id="rId4"/>
    <p:sldId id="382" r:id="rId5"/>
    <p:sldId id="419" r:id="rId6"/>
    <p:sldId id="322" r:id="rId7"/>
    <p:sldId id="334" r:id="rId8"/>
    <p:sldId id="437" r:id="rId9"/>
    <p:sldId id="332" r:id="rId10"/>
    <p:sldId id="418" r:id="rId11"/>
    <p:sldId id="326" r:id="rId12"/>
    <p:sldId id="440" r:id="rId13"/>
    <p:sldId id="441" r:id="rId14"/>
    <p:sldId id="324" r:id="rId15"/>
    <p:sldId id="325" r:id="rId16"/>
    <p:sldId id="268" r:id="rId17"/>
    <p:sldId id="296" r:id="rId18"/>
    <p:sldId id="444" r:id="rId19"/>
    <p:sldId id="445" r:id="rId20"/>
    <p:sldId id="449" r:id="rId21"/>
    <p:sldId id="451" r:id="rId2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楷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1">
          <p15:clr>
            <a:srgbClr val="A4A3A4"/>
          </p15:clr>
        </p15:guide>
        <p15:guide id="2" pos="302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FDFD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68" y="120"/>
      </p:cViewPr>
      <p:guideLst>
        <p:guide orient="horz" pos="1631"/>
        <p:guide pos="30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8BB24D5-9E20-4314-8817-EF803849D559}" type="datetimeFigureOut">
              <a:rPr lang="zh-CN" altLang="en-US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800493A9-85C0-4B4E-9A3B-DF1BD51E338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6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0493A9-85C0-4B4E-9A3B-DF1BD51E338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041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412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350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981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31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398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75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5583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1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53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357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169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3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4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5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056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8153"/>
            <a:ext cx="9144000" cy="878205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827930" y="773430"/>
            <a:ext cx="531607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C00000"/>
                </a:solidFill>
              </a:rPr>
              <a:t>人教部编版</a:t>
            </a:r>
            <a:r>
              <a:rPr lang="en-US" altLang="zh-CN" sz="2800" dirty="0">
                <a:solidFill>
                  <a:srgbClr val="C00000"/>
                </a:solidFill>
              </a:rPr>
              <a:t>·</a:t>
            </a:r>
            <a:r>
              <a:rPr lang="zh-CN" altLang="en-US" sz="2800" dirty="0">
                <a:solidFill>
                  <a:srgbClr val="C00000"/>
                </a:solidFill>
              </a:rPr>
              <a:t>一年级（下册）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72000" y="1776342"/>
            <a:ext cx="3960019" cy="55245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2.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姓氏歌</a:t>
            </a:r>
          </a:p>
        </p:txBody>
      </p:sp>
      <p:sp>
        <p:nvSpPr>
          <p:cNvPr id="8" name="副标题 2"/>
          <p:cNvSpPr txBox="1"/>
          <p:nvPr/>
        </p:nvSpPr>
        <p:spPr bwMode="auto">
          <a:xfrm>
            <a:off x="5637609" y="2672112"/>
            <a:ext cx="18288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pic>
        <p:nvPicPr>
          <p:cNvPr id="10" name="Picture 2" descr="https://timgsa.baidu.com/timg?image&amp;quality=80&amp;size=b9999_10000&amp;sec=1562911318211&amp;di=6c7f520315ec1be6fb3a843a3537064d&amp;imgtype=0&amp;src=http%3A%2F%2F5b0988e595225.cdn.sohucs.com%2Fimages%2F20170918%2F92530f7776a64df899a85ef22524c55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17" y="807244"/>
            <a:ext cx="3490913" cy="2231231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-8965" y="4535550"/>
            <a:ext cx="9152965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DFDF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58716" y="1990725"/>
            <a:ext cx="5255419" cy="19145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老师来指导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+mn-ea"/>
                <a:ea typeface="+mn-ea"/>
              </a:rPr>
              <a:t>——</a:t>
            </a:r>
            <a:r>
              <a:rPr lang="en-US" altLang="zh-CN" sz="2400" dirty="0" err="1">
                <a:solidFill>
                  <a:srgbClr val="E04236"/>
                </a:solidFill>
                <a:latin typeface="+mn-ea"/>
                <a:ea typeface="+mn-ea"/>
              </a:rPr>
              <a:t>在介绍时，先</a:t>
            </a:r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回</a:t>
            </a:r>
            <a:r>
              <a:rPr lang="en-US" altLang="zh-CN" sz="2400" dirty="0" err="1">
                <a:solidFill>
                  <a:srgbClr val="E04236"/>
                </a:solidFill>
                <a:latin typeface="+mn-ea"/>
                <a:ea typeface="+mn-ea"/>
              </a:rPr>
              <a:t>忆课文中告诉我们的介绍</a:t>
            </a:r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姓氏</a:t>
            </a:r>
            <a:r>
              <a:rPr lang="en-US" altLang="zh-CN" sz="2400" dirty="0" err="1">
                <a:solidFill>
                  <a:srgbClr val="E04236"/>
                </a:solidFill>
                <a:latin typeface="+mn-ea"/>
                <a:ea typeface="+mn-ea"/>
              </a:rPr>
              <a:t>的方法</a:t>
            </a:r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（拆字法、说偏旁法）；再读对话，我们会发现组词法也可以介绍姓氏；最后向别人介绍自己的姓氏。</a:t>
            </a:r>
            <a:endParaRPr lang="en-US" altLang="zh-CN" sz="2400" dirty="0">
              <a:solidFill>
                <a:srgbClr val="E04236"/>
              </a:solidFill>
              <a:latin typeface="+mn-ea"/>
              <a:ea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06053" y="846535"/>
            <a:ext cx="6194822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小朋友，根据今天学到的知识，你学会怎样向别人介绍自己的姓氏了吗？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卷形 1"/>
          <p:cNvSpPr/>
          <p:nvPr/>
        </p:nvSpPr>
        <p:spPr>
          <a:xfrm>
            <a:off x="1375887" y="1421606"/>
            <a:ext cx="770096" cy="2114550"/>
          </a:xfrm>
          <a:prstGeom prst="verticalScroll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小游戏</a:t>
            </a:r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3224689" y="816293"/>
            <a:ext cx="2866073" cy="376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你姓什么? 我姓陈。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什么陈?耳东陈，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你姓什么？我姓钟。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什么钟?金旁钟。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你姓什么？我姓方。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什么方?方向的方。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你姓什么？我姓沈。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什么沈?沈阳的沈。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你姓什么?我姓岳。</a:t>
            </a:r>
          </a:p>
          <a:p>
            <a:pPr algn="just" eaLnBrk="1" hangingPunct="1"/>
            <a:r>
              <a:rPr lang="zh-CN" altLang="en-US" sz="2400" dirty="0">
                <a:solidFill>
                  <a:srgbClr val="E04236"/>
                </a:solidFill>
                <a:latin typeface="+mn-ea"/>
                <a:ea typeface="+mn-ea"/>
              </a:rPr>
              <a:t>什么岳?山丘相连岳。</a:t>
            </a:r>
            <a:endParaRPr lang="en-US" altLang="zh-CN" sz="2400" dirty="0">
              <a:solidFill>
                <a:srgbClr val="E04236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95375" y="782242"/>
            <a:ext cx="311348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老师来指导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背诵课文</a:t>
            </a:r>
          </a:p>
        </p:txBody>
      </p:sp>
      <p:sp>
        <p:nvSpPr>
          <p:cNvPr id="3" name="副标题 2"/>
          <p:cNvSpPr txBox="1"/>
          <p:nvPr/>
        </p:nvSpPr>
        <p:spPr>
          <a:xfrm>
            <a:off x="2479423" y="1423122"/>
            <a:ext cx="5751909" cy="1958579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  <a:sym typeface="+mn-ea"/>
              </a:rPr>
              <a:t>这篇短文共有两个小节，第1小节通过几组问答的形式,引出了《百家娃》中常见的几个姓氏。第2小节介绍了中国姓氏有很多，并且举了很多单姓和复姓的例子。按照这个思路去背诵，就很容易了。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2687479" y="1662113"/>
            <a:ext cx="1461135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常见姓氏</a:t>
            </a:r>
            <a:endParaRPr lang="zh-CN" altLang="en-US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2557680" y="3001673"/>
            <a:ext cx="204073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《百家姓》</a:t>
            </a:r>
            <a:endParaRPr lang="zh-CN" altLang="en-US" sz="2400" b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007986" y="2735212"/>
            <a:ext cx="2965847" cy="154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赵 钱 孙 李 </a:t>
            </a:r>
          </a:p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周 吴 郑 王（单姓）</a:t>
            </a:r>
          </a:p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诸葛  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东方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  </a:t>
            </a:r>
          </a:p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上官  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欧阳（复姓）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 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466252" y="1839386"/>
            <a:ext cx="2532459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李 张 胡 吴 徐 许 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</a:endParaRPr>
          </a:p>
          <a:p>
            <a:pPr eaLnBrk="1" hangingPunct="1"/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</a:endParaRPr>
          </a:p>
        </p:txBody>
      </p:sp>
      <p:sp>
        <p:nvSpPr>
          <p:cNvPr id="31750" name="文本框 26"/>
          <p:cNvSpPr txBox="1">
            <a:spLocks noChangeArrowheads="1"/>
          </p:cNvSpPr>
          <p:nvPr/>
        </p:nvSpPr>
        <p:spPr bwMode="auto">
          <a:xfrm>
            <a:off x="1695042" y="2093227"/>
            <a:ext cx="507831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姓氏歌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382658" y="1896774"/>
            <a:ext cx="304800" cy="1651397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4487683" y="2665917"/>
            <a:ext cx="305990" cy="1652588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8" grpId="0"/>
      <p:bldP spid="9" grpId="0" bldLvl="0" animBg="1"/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52525" y="1215629"/>
            <a:ext cx="6712744" cy="24699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同学们，中华文化是世界文化的瑰宝，姓氏文化是中华文化的内容之一。这节课，我们在姓氏文化的大花园中又学到了很多生字和词语，而且学到了怎样向别人介绍自己的姓氏，我国的姓氏文化真是既神秘又有趣！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3"/>
          <p:cNvSpPr>
            <a:spLocks noChangeArrowheads="1"/>
          </p:cNvSpPr>
          <p:nvPr/>
        </p:nvSpPr>
        <p:spPr bwMode="auto">
          <a:xfrm>
            <a:off x="534591" y="825104"/>
            <a:ext cx="79117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一、给下列反义词找朋友。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050381" y="1860947"/>
            <a:ext cx="3449133" cy="5309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多     天    古     双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28962" y="3889772"/>
            <a:ext cx="3370552" cy="5309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今     单     少     地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371850" y="2402682"/>
            <a:ext cx="1999060" cy="1470422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287441" y="2371725"/>
            <a:ext cx="1943100" cy="1472804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3370660" y="2402682"/>
            <a:ext cx="1758553" cy="1470422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375548" y="2402681"/>
            <a:ext cx="1758553" cy="1500188"/>
          </a:xfrm>
          <a:prstGeom prst="line">
            <a:avLst/>
          </a:prstGeom>
          <a:ln w="3810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71551" y="739378"/>
            <a:ext cx="7327106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二、学了课文，你知道《百家姓》里有哪些单姓和复姓吗？你有哪些向别人介绍自己姓氏的方法？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16517" y="2087880"/>
            <a:ext cx="4652963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单姓：赵 钱 孙 李 周 吴 郑 王。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黑体" panose="02010609060101010101" pitchFamily="49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616518" y="2859405"/>
            <a:ext cx="4321016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复姓：诸葛  东方  上官  欧阳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。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626043" y="3566637"/>
            <a:ext cx="4951571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方法：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  <a:sym typeface="+mn-ea"/>
              </a:rPr>
              <a:t>拆字法、说偏旁法、组词法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68304" y="763191"/>
            <a:ext cx="229314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百家姓</a:t>
            </a:r>
            <a:r>
              <a:rPr lang="en-US" altLang="zh-CN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节选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13040" y="1665208"/>
            <a:ext cx="4086549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ea"/>
                <a:ea typeface="+mn-ea"/>
              </a:rPr>
              <a:t>赵 钱 孙 李 周 吴 郑 王</a:t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/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>冯 陈 楮 卫 蒋 沈 韩 杨</a:t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/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>朱 秦 尤 许 何 吕 施 张</a:t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/>
            </a:r>
            <a:br>
              <a:rPr lang="zh-CN" altLang="en-US" sz="2400" b="1" dirty="0">
                <a:latin typeface="+mn-ea"/>
                <a:ea typeface="+mn-ea"/>
              </a:rPr>
            </a:br>
            <a:r>
              <a:rPr lang="zh-CN" altLang="en-US" sz="2400" b="1" dirty="0">
                <a:latin typeface="+mn-ea"/>
                <a:ea typeface="+mn-ea"/>
              </a:rPr>
              <a:t>孔 曹 严 华 金 魏 陶 姜</a:t>
            </a:r>
            <a:endParaRPr lang="zh-CN" altLang="en-US" sz="24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00438" y="782241"/>
            <a:ext cx="1869281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你知道吗？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34617" y="1741885"/>
            <a:ext cx="7630715" cy="301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 《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百家姓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，是一篇关于中文姓氏的文章。按文献记载，成文于北宋初。原收集姓氏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411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个，后增补到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568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个，其中单姓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444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个，复姓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124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个。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《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百家姓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采用四言体例，对姓氏进行了排列，而且句句押韵，虽然它的内容没有文理，但对于中国姓氏文化的传承、中国文字的认识等方面都起了巨大作用，这也是能够流传千百年的一个重要因素</a:t>
            </a:r>
            <a:r>
              <a:rPr lang="zh-CN" altLang="en-US" sz="21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defTabSz="685800"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>
            <a:off x="560135" y="1826672"/>
            <a:ext cx="8367713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55600" indent="-355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正确朗读课文，背诵课文。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sym typeface="+mn-ea"/>
              </a:rPr>
              <a:t>能运用合适的方法向他人介绍自己的姓氏，对中国姓氏文化产生兴趣。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702844" y="598885"/>
            <a:ext cx="2208610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80777" y="180210"/>
            <a:ext cx="2547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900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276350" y="2757035"/>
            <a:ext cx="679846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小朋友，你能仿照课文第一小节做介绍自己姓氏的游戏吗？</a:t>
            </a:r>
            <a:endParaRPr lang="zh-CN" altLang="zh-CN" sz="33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1276350" y="4110471"/>
            <a:ext cx="444698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这节课，我们继续学习姓氏歌。</a:t>
            </a:r>
            <a:endParaRPr lang="zh-CN" altLang="en-US" sz="240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1508" name="Picture 7" descr="http://img.mp.itc.cn/upload/20160601/efe70d0abb8a4df4aa0c643be7945795_th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919" y="404812"/>
            <a:ext cx="3131344" cy="2434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1673543" y="346710"/>
            <a:ext cx="3633311" cy="1200190"/>
            <a:chOff x="-474691" y="533549"/>
            <a:chExt cx="5630778" cy="2430377"/>
          </a:xfrm>
        </p:grpSpPr>
        <p:sp>
          <p:nvSpPr>
            <p:cNvPr id="4" name="云形标注 3"/>
            <p:cNvSpPr/>
            <p:nvPr/>
          </p:nvSpPr>
          <p:spPr>
            <a:xfrm>
              <a:off x="-474691" y="533549"/>
              <a:ext cx="5630778" cy="2430377"/>
            </a:xfrm>
            <a:prstGeom prst="cloudCallout">
              <a:avLst>
                <a:gd name="adj1" fmla="val -55846"/>
                <a:gd name="adj2" fmla="val 56980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538" name="文本框 12"/>
            <p:cNvSpPr txBox="1">
              <a:spLocks noChangeArrowheads="1"/>
            </p:cNvSpPr>
            <p:nvPr/>
          </p:nvSpPr>
          <p:spPr bwMode="auto">
            <a:xfrm>
              <a:off x="43622" y="1024950"/>
              <a:ext cx="4866126" cy="1495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诵读课文第一节，你发现儿歌是怎么介绍的？</a:t>
              </a:r>
            </a:p>
          </p:txBody>
        </p:sp>
      </p:grp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1821310" y="1936195"/>
            <a:ext cx="5267325" cy="228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你姓什么？我姓李。</a:t>
            </a:r>
          </a:p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什么李？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木子李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。</a:t>
            </a:r>
          </a:p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他姓什么？他姓张。</a:t>
            </a:r>
          </a:p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什么张？</a:t>
            </a:r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弓长张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</a:rPr>
              <a:t>。</a:t>
            </a:r>
          </a:p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古月胡，口天吴，</a:t>
            </a:r>
          </a:p>
          <a:p>
            <a:pPr eaLnBrk="1" hangingPunct="1"/>
            <a:r>
              <a:rPr lang="zh-CN" altLang="en-US" sz="2400" dirty="0">
                <a:solidFill>
                  <a:schemeClr val="accent5"/>
                </a:solidFill>
                <a:latin typeface="楷体" panose="02010609060101010101" pitchFamily="49" charset="-122"/>
              </a:rPr>
              <a:t>双人徐，言午许。</a:t>
            </a:r>
          </a:p>
        </p:txBody>
      </p:sp>
      <p:sp>
        <p:nvSpPr>
          <p:cNvPr id="7" name="椭圆 6"/>
          <p:cNvSpPr/>
          <p:nvPr/>
        </p:nvSpPr>
        <p:spPr>
          <a:xfrm>
            <a:off x="3041701" y="2302907"/>
            <a:ext cx="698897" cy="4429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线形标注 1 7"/>
          <p:cNvSpPr/>
          <p:nvPr/>
        </p:nvSpPr>
        <p:spPr>
          <a:xfrm>
            <a:off x="4901891" y="2228917"/>
            <a:ext cx="3575880" cy="785813"/>
          </a:xfrm>
          <a:prstGeom prst="borderCallout1">
            <a:avLst>
              <a:gd name="adj1" fmla="val 3454"/>
              <a:gd name="adj2" fmla="val -582"/>
              <a:gd name="adj3" fmla="val 18000"/>
              <a:gd name="adj4" fmla="val -2637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通过拆字法（合一合）介绍。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07260" y="2367201"/>
            <a:ext cx="400050" cy="31432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线形标注 1 9"/>
          <p:cNvSpPr/>
          <p:nvPr/>
        </p:nvSpPr>
        <p:spPr>
          <a:xfrm>
            <a:off x="5231369" y="3434001"/>
            <a:ext cx="3067158" cy="785813"/>
          </a:xfrm>
          <a:prstGeom prst="borderCallout1">
            <a:avLst>
              <a:gd name="adj1" fmla="val 4727"/>
              <a:gd name="adj2" fmla="val -38"/>
              <a:gd name="adj3" fmla="val 53333"/>
              <a:gd name="adj4" fmla="val -3089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通过说偏旁的方法介绍。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  <p:bldP spid="8" grpId="0" bldLvl="0" animBg="1"/>
      <p:bldP spid="9" grpId="0" bldLvl="0" animBg="1"/>
      <p:bldP spid="1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585788" y="857250"/>
            <a:ext cx="383143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我会用拆字法来介绍姓氏：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27496" y="2482215"/>
            <a:ext cx="4119563" cy="103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章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立早章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 吕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双口吕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林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双木林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 陈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耳东陈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46659" y="1660684"/>
            <a:ext cx="2033588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章  吕  林  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 bwMode="auto">
          <a:xfrm>
            <a:off x="1686877" y="358617"/>
            <a:ext cx="3664744" cy="1252538"/>
            <a:chOff x="-274865" y="712509"/>
            <a:chExt cx="5630778" cy="2430377"/>
          </a:xfrm>
        </p:grpSpPr>
        <p:sp>
          <p:nvSpPr>
            <p:cNvPr id="4" name="云形标注 3"/>
            <p:cNvSpPr/>
            <p:nvPr/>
          </p:nvSpPr>
          <p:spPr>
            <a:xfrm>
              <a:off x="-274865" y="712509"/>
              <a:ext cx="5630778" cy="2430377"/>
            </a:xfrm>
            <a:prstGeom prst="cloudCallout">
              <a:avLst>
                <a:gd name="adj1" fmla="val -53495"/>
                <a:gd name="adj2" fmla="val 36235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584" name="文本框 12"/>
            <p:cNvSpPr txBox="1">
              <a:spLocks noChangeArrowheads="1"/>
            </p:cNvSpPr>
            <p:nvPr/>
          </p:nvSpPr>
          <p:spPr bwMode="auto">
            <a:xfrm>
              <a:off x="273702" y="1188377"/>
              <a:ext cx="4878655" cy="143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楷体" panose="02010609060101010101" pitchFamily="49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小朋友，你能找出儿歌中的单姓和复姓吗？</a:t>
              </a:r>
            </a:p>
          </p:txBody>
        </p:sp>
      </p:grpSp>
      <p:sp>
        <p:nvSpPr>
          <p:cNvPr id="8" name="线形标注 1 7"/>
          <p:cNvSpPr/>
          <p:nvPr/>
        </p:nvSpPr>
        <p:spPr>
          <a:xfrm>
            <a:off x="5351621" y="1761649"/>
            <a:ext cx="2928938" cy="785813"/>
          </a:xfrm>
          <a:prstGeom prst="borderCallout1">
            <a:avLst>
              <a:gd name="adj1" fmla="val 62969"/>
              <a:gd name="adj2" fmla="val -27333"/>
              <a:gd name="adj3" fmla="val 35030"/>
              <a:gd name="adj4" fmla="val -68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单姓：赵、钱、孙、李、周、吴、郑、王。</a:t>
            </a:r>
            <a:endParaRPr lang="zh-CN" altLang="en-US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52098" y="3159919"/>
            <a:ext cx="2927985" cy="1038746"/>
          </a:xfrm>
          <a:prstGeom prst="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复姓：诸葛、东方、上官、欧阳。  </a:t>
            </a:r>
          </a:p>
        </p:txBody>
      </p: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2163366" y="1777604"/>
            <a:ext cx="3961209" cy="1915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楷体" panose="02010609060101010101" pitchFamily="49" charset="-122"/>
              </a:rPr>
              <a:t>中国姓氏有很多，</a:t>
            </a:r>
          </a:p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</a:rPr>
              <a:t>赵、钱、孙、李，</a:t>
            </a:r>
          </a:p>
          <a:p>
            <a:pPr eaLnBrk="1" hangingPunct="1"/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</a:rPr>
              <a:t>周、吴、郑、王，</a:t>
            </a:r>
          </a:p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诸葛、东方，</a:t>
            </a:r>
          </a:p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楷体" panose="02010609060101010101" pitchFamily="49" charset="-122"/>
              </a:rPr>
              <a:t>上官、欧阳</a:t>
            </a:r>
            <a:r>
              <a:rPr lang="en-US" altLang="zh-CN" sz="2400" dirty="0">
                <a:solidFill>
                  <a:srgbClr val="E04236"/>
                </a:solidFill>
                <a:latin typeface="楷体" panose="02010609060101010101" pitchFamily="49" charset="-122"/>
              </a:rPr>
              <a:t>……</a:t>
            </a:r>
            <a:endParaRPr lang="zh-CN" altLang="en-US" sz="2400" dirty="0">
              <a:solidFill>
                <a:srgbClr val="E04236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2" grpId="0" bldLvl="0" animBg="1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竖卷形 9"/>
          <p:cNvSpPr/>
          <p:nvPr/>
        </p:nvSpPr>
        <p:spPr>
          <a:xfrm>
            <a:off x="641747" y="1540669"/>
            <a:ext cx="685800" cy="2114550"/>
          </a:xfrm>
          <a:prstGeom prst="verticalScroll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趣说姓氏</a:t>
            </a:r>
          </a:p>
        </p:txBody>
      </p:sp>
      <p:sp>
        <p:nvSpPr>
          <p:cNvPr id="12" name="矩形 11"/>
          <p:cNvSpPr/>
          <p:nvPr/>
        </p:nvSpPr>
        <p:spPr>
          <a:xfrm>
            <a:off x="4151710" y="1594247"/>
            <a:ext cx="4577953" cy="20073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在历史上， 有的人以官职为姓，如帅、司马等。有的人以数字为姓，如伍、陆、万等。有的人以职业为姓，如陶、仓等。</a:t>
            </a:r>
            <a:endParaRPr lang="zh-CN" altLang="en-US" sz="21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39554" y="1583531"/>
            <a:ext cx="5203031" cy="2138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5788" y="857251"/>
            <a:ext cx="25622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词语积累（反义词）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405063" y="1995488"/>
            <a:ext cx="2840831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多</a:t>
            </a:r>
            <a:r>
              <a:rPr lang="en-US" altLang="zh-CN" sz="27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（   ）   </a:t>
            </a:r>
            <a:endParaRPr lang="en-US" altLang="zh-CN" sz="27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7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古</a:t>
            </a:r>
            <a:r>
              <a:rPr lang="en-US" altLang="zh-CN" sz="27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（   ）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10313" y="1995488"/>
            <a:ext cx="540544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10312" y="2871788"/>
            <a:ext cx="65365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单</a:t>
            </a:r>
          </a:p>
        </p:txBody>
      </p:sp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4850607" y="1995488"/>
            <a:ext cx="284202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天</a:t>
            </a:r>
            <a:r>
              <a:rPr lang="en-US" altLang="zh-CN" sz="27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（   ）   </a:t>
            </a:r>
            <a:endParaRPr lang="en-US" altLang="zh-CN" sz="27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7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双</a:t>
            </a:r>
            <a:r>
              <a:rPr lang="en-US" altLang="zh-CN" sz="2700" b="1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700" b="1" dirty="0">
                <a:latin typeface="微软雅黑" panose="020B0503020204020204" charset="-122"/>
                <a:ea typeface="微软雅黑" panose="020B0503020204020204" charset="-122"/>
              </a:rPr>
              <a:t>（   ）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3863578" y="1995488"/>
            <a:ext cx="528638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少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3863578" y="2871788"/>
            <a:ext cx="6334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  <p:bldP spid="7" grpId="0"/>
      <p:bldP spid="8" grpId="0"/>
      <p:bldP spid="2" grpId="0"/>
      <p:bldP spid="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592823" y="1808992"/>
            <a:ext cx="5599509" cy="1498997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朗读前，要理解每句话的意思。第一小节要读出小朋友见面互相询问姓氏时的快乐的感受，读出疑问的语气。第二小节要读出作为中国人的自豪的语气。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6485" y="741760"/>
            <a:ext cx="311348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老师来指导</a:t>
            </a:r>
            <a:r>
              <a:rPr lang="en-US" altLang="zh-CN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朗读课文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964</Words>
  <Application>Microsoft Office PowerPoint</Application>
  <PresentationFormat>全屏显示(16:9)</PresentationFormat>
  <Paragraphs>96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164</cp:revision>
  <dcterms:created xsi:type="dcterms:W3CDTF">2019-01-28T06:44:00Z</dcterms:created>
  <dcterms:modified xsi:type="dcterms:W3CDTF">2021-04-08T07:04:43Z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