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5010" r:id="rId2"/>
  </p:sldMasterIdLst>
  <p:notesMasterIdLst>
    <p:notesMasterId r:id="rId36"/>
  </p:notesMasterIdLst>
  <p:handoutMasterIdLst>
    <p:handoutMasterId r:id="rId37"/>
  </p:handoutMasterIdLst>
  <p:sldIdLst>
    <p:sldId id="321" r:id="rId3"/>
    <p:sldId id="332" r:id="rId4"/>
    <p:sldId id="257" r:id="rId5"/>
    <p:sldId id="295" r:id="rId6"/>
    <p:sldId id="296" r:id="rId7"/>
    <p:sldId id="297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3" r:id="rId17"/>
    <p:sldId id="334" r:id="rId18"/>
    <p:sldId id="335" r:id="rId19"/>
    <p:sldId id="364" r:id="rId20"/>
    <p:sldId id="365" r:id="rId21"/>
    <p:sldId id="366" r:id="rId22"/>
    <p:sldId id="367" r:id="rId23"/>
    <p:sldId id="331" r:id="rId24"/>
    <p:sldId id="258" r:id="rId25"/>
    <p:sldId id="299" r:id="rId26"/>
    <p:sldId id="300" r:id="rId27"/>
    <p:sldId id="301" r:id="rId28"/>
    <p:sldId id="303" r:id="rId29"/>
    <p:sldId id="302" r:id="rId30"/>
    <p:sldId id="315" r:id="rId31"/>
    <p:sldId id="316" r:id="rId32"/>
    <p:sldId id="314" r:id="rId33"/>
    <p:sldId id="317" r:id="rId34"/>
    <p:sldId id="368" r:id="rId35"/>
  </p:sldIdLst>
  <p:sldSz cx="9144000" cy="5143500" type="screen16x9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C"/>
    <a:srgbClr val="FF00FF"/>
    <a:srgbClr val="0000FF"/>
    <a:srgbClr val="6600FF"/>
    <a:srgbClr val="66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98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fld id="{FEB36D04-4CDB-4960-AFC1-928D61A906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550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24C2EA-6B66-4DD5-A96A-FB6F5B05F6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53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•"/>
            </a:pPr>
            <a:fld id="{3FF6F350-947D-45EF-BB8B-81A0A75C106C}" type="slidenum">
              <a:rPr lang="zh-CN" altLang="en-US" sz="1800">
                <a:solidFill>
                  <a:srgbClr val="000000"/>
                </a:solidFill>
                <a:latin typeface="Arial" pitchFamily="34" charset="0"/>
              </a:rPr>
              <a:pPr>
                <a:buFont typeface="Arial" pitchFamily="34" charset="0"/>
                <a:buChar char="•"/>
              </a:pPr>
              <a:t>1</a:t>
            </a:fld>
            <a:endParaRPr lang="zh-CN" altLang="en-US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39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•"/>
            </a:pPr>
            <a:fld id="{30E562FC-0F28-4CB3-87E7-BFF1328E16D6}" type="slidenum">
              <a:rPr lang="zh-CN" altLang="en-US" sz="1800">
                <a:solidFill>
                  <a:srgbClr val="000000"/>
                </a:solidFill>
              </a:rPr>
              <a:pPr>
                <a:buFont typeface="Arial" pitchFamily="34" charset="0"/>
                <a:buChar char="•"/>
              </a:pPr>
              <a:t>10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4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4C2EA-6B66-4DD5-A96A-FB6F5B05F67F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544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83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64CB6-F407-4D49-A33B-BFA3817430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26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111BF-2D91-4F70-A0AB-17873C402B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9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2B45E-265C-401D-B93E-70B68315C7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369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05740-965A-4CC8-90EF-5A0DA6AA81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942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455DB-DB74-4D6E-B5B0-625B889438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685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5FCEB-53C9-49D6-9B88-70A691A813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885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3598-F415-4FB9-ABE7-CC40A35FFC8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778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AA808-9E1F-4CF9-AE4A-080AD9D282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434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40B32-1888-40D3-AE9C-4D1C3BAB32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706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CA1BF-9E85-4C92-A3B4-7338845D2C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065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1BD49-EDD6-4592-95CB-D6E99C5536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04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86CA4-1BB9-4F82-9B45-247BCF3B61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01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AFBBC-65A2-4A45-A4A6-09EA40FD9A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694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F68CD-AFA6-473E-9EED-2EE402DDA6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8719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9258-C489-480D-9C5F-E8BAB6B81C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882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575DA-E3AB-4ACE-93DB-ABDA296E29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534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BBCAF-6CD1-4A97-9C14-9E999DE4C6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735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1AD11-9E42-430E-8A74-3B0055C929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54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172DC-548E-4B08-B5AB-BDC429C3FD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87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D387F-27A9-4E32-A908-A0B9AE5A15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610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35374-F1D6-4582-9366-F97D89430C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663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8A715-253D-4E00-95C5-49C6925B22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4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B696A-C852-4ECC-87F4-895CD4A275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2947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9F3ED-C82A-4982-A9F9-D05906F4A8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7541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6916F-A69C-4394-B17C-9C1A9C6BF2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660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058A3-269D-4F02-8B12-17556D3E71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3819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EF7F9-1F31-4742-8F6E-A84FA06105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844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3B17E-267A-4546-A8C9-3E7F2985C5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64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F606A-EDB3-4808-A01E-B9278B41C2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080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3CB3C-E7EF-4BD0-B412-296CACA25B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2155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5F069-C6C3-47D3-B14B-E479EF21AD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1618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E4486-1E8A-4542-95A3-708AB9FF4C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6299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AF348-D30B-44E5-8F5B-8258CBF662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14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381EB-AA10-4F06-A3AF-FAD7A7598B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3053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4F10D-5AFC-45EB-9D91-37D05AE77B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7130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F0985-4F78-4459-8152-A2E45EE394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5696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2E161-9FA5-4950-869D-D17708BEEF5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1047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5562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9377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161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644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185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9800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1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7B541-0FDB-4696-B270-1F2C06D2E5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6093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9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6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54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560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4FB0-1534-4059-8481-7963056B8B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39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F8444-4AB7-437B-8B70-074BF961CC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92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9B7B7-9A67-4BF2-B0F5-D2D8C9A5F8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98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23998-A807-4503-8CA2-51024091AA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8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2.pn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4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C89F21F-4A00-4A44-80FA-5EC166378A8D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31" name="图片 1030"/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30" r:id="rId1"/>
    <p:sldLayoutId id="2147484829" r:id="rId2"/>
    <p:sldLayoutId id="2147484828" r:id="rId3"/>
    <p:sldLayoutId id="2147484827" r:id="rId4"/>
    <p:sldLayoutId id="2147484826" r:id="rId5"/>
    <p:sldLayoutId id="2147484825" r:id="rId6"/>
    <p:sldLayoutId id="2147484824" r:id="rId7"/>
    <p:sldLayoutId id="2147484823" r:id="rId8"/>
    <p:sldLayoutId id="2147484822" r:id="rId9"/>
    <p:sldLayoutId id="2147484821" r:id="rId10"/>
    <p:sldLayoutId id="2147484820" r:id="rId11"/>
    <p:sldLayoutId id="2147484819" r:id="rId12"/>
    <p:sldLayoutId id="2147484818" r:id="rId13"/>
    <p:sldLayoutId id="2147484817" r:id="rId14"/>
    <p:sldLayoutId id="2147484816" r:id="rId15"/>
    <p:sldLayoutId id="2147484815" r:id="rId16"/>
    <p:sldLayoutId id="2147484814" r:id="rId17"/>
    <p:sldLayoutId id="2147484813" r:id="rId18"/>
    <p:sldLayoutId id="2147484812" r:id="rId19"/>
    <p:sldLayoutId id="2147484811" r:id="rId20"/>
    <p:sldLayoutId id="2147484810" r:id="rId21"/>
    <p:sldLayoutId id="2147484809" r:id="rId22"/>
    <p:sldLayoutId id="2147484808" r:id="rId23"/>
    <p:sldLayoutId id="2147484807" r:id="rId24"/>
    <p:sldLayoutId id="2147484806" r:id="rId25"/>
    <p:sldLayoutId id="2147484805" r:id="rId26"/>
    <p:sldLayoutId id="2147484804" r:id="rId27"/>
    <p:sldLayoutId id="2147484803" r:id="rId28"/>
    <p:sldLayoutId id="2147484802" r:id="rId29"/>
    <p:sldLayoutId id="2147484801" r:id="rId30"/>
    <p:sldLayoutId id="2147484800" r:id="rId31"/>
    <p:sldLayoutId id="2147484799" r:id="rId32"/>
    <p:sldLayoutId id="2147484798" r:id="rId33"/>
    <p:sldLayoutId id="2147484797" r:id="rId34"/>
    <p:sldLayoutId id="2147484796" r:id="rId35"/>
    <p:sldLayoutId id="2147484795" r:id="rId36"/>
    <p:sldLayoutId id="2147484794" r:id="rId37"/>
    <p:sldLayoutId id="2147484793" r:id="rId38"/>
    <p:sldLayoutId id="2147484792" r:id="rId39"/>
    <p:sldLayoutId id="2147484791" r:id="rId40"/>
    <p:sldLayoutId id="2147484790" r:id="rId41"/>
    <p:sldLayoutId id="2147485008" r:id="rId42"/>
    <p:sldLayoutId id="2147485009" r:id="rId4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962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1" r:id="rId1"/>
    <p:sldLayoutId id="2147485012" r:id="rId2"/>
    <p:sldLayoutId id="2147485013" r:id="rId3"/>
    <p:sldLayoutId id="2147485014" r:id="rId4"/>
    <p:sldLayoutId id="2147485015" r:id="rId5"/>
    <p:sldLayoutId id="2147485016" r:id="rId6"/>
    <p:sldLayoutId id="2147485017" r:id="rId7"/>
    <p:sldLayoutId id="2147485018" r:id="rId8"/>
    <p:sldLayoutId id="2147485019" r:id="rId9"/>
    <p:sldLayoutId id="2147485020" r:id="rId10"/>
    <p:sldLayoutId id="21474850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4"/>
            <a:ext cx="9144000" cy="4513275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79" tIns="34289" rIns="68579" bIns="3428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>
              <a:solidFill>
                <a:prstClr val="black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9458" name="组合 8"/>
          <p:cNvGrpSpPr>
            <a:grpSpLocks/>
          </p:cNvGrpSpPr>
          <p:nvPr/>
        </p:nvGrpSpPr>
        <p:grpSpPr bwMode="auto">
          <a:xfrm>
            <a:off x="1665288" y="1271373"/>
            <a:ext cx="2662237" cy="1377669"/>
            <a:chOff x="1178398" y="1813156"/>
            <a:chExt cx="3548062" cy="1837736"/>
          </a:xfrm>
        </p:grpSpPr>
        <p:sp>
          <p:nvSpPr>
            <p:cNvPr id="19459" name="矩形 24"/>
            <p:cNvSpPr>
              <a:spLocks noChangeArrowheads="1"/>
            </p:cNvSpPr>
            <p:nvPr/>
          </p:nvSpPr>
          <p:spPr bwMode="auto">
            <a:xfrm>
              <a:off x="1708457" y="1813156"/>
              <a:ext cx="2497137" cy="5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第一单元 </a:t>
              </a:r>
              <a:r>
                <a:rPr lang="en-US" altLang="zh-CN" sz="1500" b="1" dirty="0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· </a:t>
              </a:r>
              <a:r>
                <a:rPr lang="zh-CN" altLang="en-US" sz="1500" b="1" dirty="0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识字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1178398" y="2624499"/>
              <a:ext cx="3548062" cy="102639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4400" b="1" spc="225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/>
                  <a:ea typeface="微软雅黑"/>
                  <a:sym typeface="微软雅黑"/>
                </a:rPr>
                <a:t>春夏秋冬</a:t>
              </a:r>
              <a:endParaRPr lang="zh-CN" altLang="en-US" sz="4400" b="1" spc="225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946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77850"/>
            <a:ext cx="30480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15344" y="3704831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pic2.ooopic.com/11/76/46/97bOOOPIC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5838" y="842963"/>
            <a:ext cx="2751137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 descr="http://pic2.ooopic.com/11/76/46/97bOOOPIC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842963"/>
            <a:ext cx="5619750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20700" y="992188"/>
            <a:ext cx="8736013" cy="1103471"/>
            <a:chOff x="408218" y="992104"/>
            <a:chExt cx="8735782" cy="1104066"/>
          </a:xfrm>
        </p:grpSpPr>
        <p:sp>
          <p:nvSpPr>
            <p:cNvPr id="29700" name="TextBox 2"/>
            <p:cNvSpPr txBox="1">
              <a:spLocks noChangeArrowheads="1"/>
            </p:cNvSpPr>
            <p:nvPr/>
          </p:nvSpPr>
          <p:spPr bwMode="auto">
            <a:xfrm>
              <a:off x="408218" y="1264725"/>
              <a:ext cx="8735782" cy="831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4400" b="1" dirty="0">
                  <a:solidFill>
                    <a:srgbClr val="00B0F0"/>
                  </a:solidFill>
                  <a:latin typeface="微软雅黑"/>
                  <a:ea typeface="微软雅黑"/>
                  <a:sym typeface="微软雅黑"/>
                </a:rPr>
                <a:t>春</a:t>
              </a:r>
              <a:r>
                <a:rPr lang="zh-CN" altLang="en-US" sz="36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风吹    </a:t>
              </a:r>
              <a:r>
                <a:rPr lang="zh-CN" altLang="en-US" sz="4400" b="1" dirty="0" smtClean="0">
                  <a:solidFill>
                    <a:srgbClr val="00B0F0"/>
                  </a:solidFill>
                  <a:latin typeface="微软雅黑"/>
                  <a:ea typeface="微软雅黑"/>
                  <a:sym typeface="微软雅黑"/>
                </a:rPr>
                <a:t>夏 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雨落   </a:t>
              </a:r>
              <a:r>
                <a:rPr lang="zh-CN" altLang="en-US" sz="4400" b="1" dirty="0" smtClean="0">
                  <a:solidFill>
                    <a:srgbClr val="00B0F0"/>
                  </a:solidFill>
                  <a:latin typeface="微软雅黑"/>
                  <a:ea typeface="微软雅黑"/>
                  <a:sym typeface="微软雅黑"/>
                </a:rPr>
                <a:t>秋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 霜降   </a:t>
              </a:r>
              <a:r>
                <a:rPr lang="zh-CN" altLang="en-US" sz="4800" b="1" dirty="0" smtClean="0">
                  <a:solidFill>
                    <a:srgbClr val="00B0F0"/>
                  </a:solidFill>
                  <a:latin typeface="微软雅黑"/>
                  <a:ea typeface="微软雅黑"/>
                  <a:sym typeface="微软雅黑"/>
                </a:rPr>
                <a:t>冬</a:t>
              </a:r>
              <a:r>
                <a:rPr lang="zh-CN" altLang="en-US" sz="48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雪飘</a:t>
              </a:r>
              <a:endPara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9701" name="TextBox 3"/>
            <p:cNvSpPr txBox="1">
              <a:spLocks noChangeArrowheads="1"/>
            </p:cNvSpPr>
            <p:nvPr/>
          </p:nvSpPr>
          <p:spPr bwMode="auto">
            <a:xfrm>
              <a:off x="408218" y="992104"/>
              <a:ext cx="8468137" cy="398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chūn fēnɡ chuī     xià yǔ luò    qiū shuānɡ jiànɡ  dōnɡ xuě piāo     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92163" y="2927350"/>
            <a:ext cx="7559675" cy="1368425"/>
            <a:chOff x="683568" y="3075806"/>
            <a:chExt cx="7560840" cy="1368186"/>
          </a:xfrm>
        </p:grpSpPr>
        <p:sp>
          <p:nvSpPr>
            <p:cNvPr id="5" name="右箭头 4"/>
            <p:cNvSpPr/>
            <p:nvPr/>
          </p:nvSpPr>
          <p:spPr>
            <a:xfrm>
              <a:off x="683568" y="3075806"/>
              <a:ext cx="7560840" cy="531720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9704" name="TextBox 6"/>
            <p:cNvSpPr txBox="1">
              <a:spLocks noChangeArrowheads="1"/>
            </p:cNvSpPr>
            <p:nvPr/>
          </p:nvSpPr>
          <p:spPr bwMode="auto">
            <a:xfrm>
              <a:off x="1231931" y="3798432"/>
              <a:ext cx="6266116" cy="64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3600" b="1">
                  <a:solidFill>
                    <a:srgbClr val="FF00FF"/>
                  </a:solidFill>
                  <a:latin typeface="微软雅黑"/>
                  <a:ea typeface="微软雅黑"/>
                  <a:sym typeface="微软雅黑"/>
                </a:rPr>
                <a:t>描述一年四季的气候特征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1031005"/>
            <a:ext cx="6003826" cy="3627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173276" y="1419225"/>
            <a:ext cx="86177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春风吹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210495"/>
            <a:ext cx="411254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6324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9582"/>
            <a:ext cx="4058005" cy="26861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5364163" y="1347788"/>
            <a:ext cx="18827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夏雨落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679" y="2086160"/>
            <a:ext cx="4104456" cy="2725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771548"/>
            <a:ext cx="4139952" cy="27732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908175" y="987425"/>
            <a:ext cx="18811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秋霜降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2" y="1131590"/>
            <a:ext cx="5811149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539989" y="1131888"/>
            <a:ext cx="86177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冬雪飘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http://pic40.nipic.com/20140413/2531170_153903482000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36738"/>
            <a:ext cx="210502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789238" y="700088"/>
            <a:ext cx="2735262" cy="1439862"/>
            <a:chOff x="3292355" y="411510"/>
            <a:chExt cx="2736304" cy="1625187"/>
          </a:xfrm>
        </p:grpSpPr>
        <p:sp>
          <p:nvSpPr>
            <p:cNvPr id="2" name="云形标注 1"/>
            <p:cNvSpPr/>
            <p:nvPr/>
          </p:nvSpPr>
          <p:spPr>
            <a:xfrm>
              <a:off x="3292355" y="411510"/>
              <a:ext cx="2736304" cy="1625187"/>
            </a:xfrm>
            <a:prstGeom prst="cloudCallout">
              <a:avLst>
                <a:gd name="adj1" fmla="val -72664"/>
                <a:gd name="adj2" fmla="val 40213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5844" name="TextBox 2"/>
            <p:cNvSpPr txBox="1">
              <a:spLocks noChangeArrowheads="1"/>
            </p:cNvSpPr>
            <p:nvPr/>
          </p:nvSpPr>
          <p:spPr bwMode="auto">
            <a:xfrm>
              <a:off x="3580387" y="659544"/>
              <a:ext cx="2448272" cy="1076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你还知道哪些气候特征呢？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197350" y="2239963"/>
            <a:ext cx="3540125" cy="24542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春天</a:t>
            </a:r>
            <a:r>
              <a:rPr lang="en-US" altLang="zh-CN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__________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夏天</a:t>
            </a:r>
            <a:r>
              <a:rPr lang="en-US" altLang="zh-CN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__________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秋天</a:t>
            </a:r>
            <a:r>
              <a:rPr lang="en-US" altLang="zh-CN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__________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冬天</a:t>
            </a:r>
            <a:r>
              <a:rPr lang="en-US" altLang="zh-CN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__________</a:t>
            </a:r>
            <a:endParaRPr lang="zh-CN" altLang="en-US" sz="32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05425" y="2239963"/>
            <a:ext cx="1265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鲜花开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91138" y="2859088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知了叫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05425" y="3419475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落叶舞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24475" y="3992563"/>
            <a:ext cx="12668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雪人笑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C:\Documents and Settings\Administrator\桌面\人一语大课堂（下）\人一语大课堂正文\续85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6900" y="741363"/>
            <a:ext cx="5684838" cy="426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箭头连接符 2"/>
          <p:cNvCxnSpPr/>
          <p:nvPr/>
        </p:nvCxnSpPr>
        <p:spPr>
          <a:xfrm flipH="1" flipV="1">
            <a:off x="1042988" y="3111500"/>
            <a:ext cx="3270250" cy="1260475"/>
          </a:xfrm>
          <a:prstGeom prst="straightConnector1">
            <a:avLst/>
          </a:prstGeom>
          <a:ln w="444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7" name="Picture 3" descr="http://pic1a.nipic.com/2009-02-24/200922418185997_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9588" y="3675063"/>
            <a:ext cx="69215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3" descr="http://pic1a.nipic.com/2009-02-24/200922418185997_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643313"/>
            <a:ext cx="690562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300288" y="817563"/>
            <a:ext cx="1352550" cy="1047750"/>
            <a:chOff x="628515" y="195486"/>
            <a:chExt cx="1351198" cy="1046441"/>
          </a:xfrm>
        </p:grpSpPr>
        <p:sp>
          <p:nvSpPr>
            <p:cNvPr id="36870" name="TextBox 7"/>
            <p:cNvSpPr txBox="1">
              <a:spLocks noChangeArrowheads="1"/>
            </p:cNvSpPr>
            <p:nvPr/>
          </p:nvSpPr>
          <p:spPr bwMode="auto">
            <a:xfrm>
              <a:off x="628515" y="595596"/>
              <a:ext cx="128563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飞 鸟</a:t>
              </a:r>
            </a:p>
          </p:txBody>
        </p:sp>
        <p:sp>
          <p:nvSpPr>
            <p:cNvPr id="36871" name="TextBox 8"/>
            <p:cNvSpPr txBox="1">
              <a:spLocks noChangeArrowheads="1"/>
            </p:cNvSpPr>
            <p:nvPr/>
          </p:nvSpPr>
          <p:spPr bwMode="auto">
            <a:xfrm>
              <a:off x="628515" y="195486"/>
              <a:ext cx="1351198" cy="39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fēi niǎo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0325" y="2387600"/>
            <a:ext cx="1412875" cy="1046163"/>
            <a:chOff x="1142881" y="2710906"/>
            <a:chExt cx="1412896" cy="1046441"/>
          </a:xfrm>
        </p:grpSpPr>
        <p:sp>
          <p:nvSpPr>
            <p:cNvPr id="36873" name="TextBox 9"/>
            <p:cNvSpPr txBox="1">
              <a:spLocks noChangeArrowheads="1"/>
            </p:cNvSpPr>
            <p:nvPr/>
          </p:nvSpPr>
          <p:spPr bwMode="auto">
            <a:xfrm>
              <a:off x="1175943" y="3111016"/>
              <a:ext cx="137983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青 草</a:t>
              </a:r>
            </a:p>
          </p:txBody>
        </p:sp>
        <p:sp>
          <p:nvSpPr>
            <p:cNvPr id="36874" name="TextBox 10"/>
            <p:cNvSpPr txBox="1">
              <a:spLocks noChangeArrowheads="1"/>
            </p:cNvSpPr>
            <p:nvPr/>
          </p:nvSpPr>
          <p:spPr bwMode="auto">
            <a:xfrm>
              <a:off x="1142881" y="2710906"/>
              <a:ext cx="1412896" cy="40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qīnɡ cǎo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796213" y="2838450"/>
            <a:ext cx="1409700" cy="919163"/>
            <a:chOff x="7796430" y="2838980"/>
            <a:chExt cx="1408744" cy="918366"/>
          </a:xfrm>
        </p:grpSpPr>
        <p:sp>
          <p:nvSpPr>
            <p:cNvPr id="36876" name="TextBox 12"/>
            <p:cNvSpPr txBox="1">
              <a:spLocks noChangeArrowheads="1"/>
            </p:cNvSpPr>
            <p:nvPr/>
          </p:nvSpPr>
          <p:spPr bwMode="auto">
            <a:xfrm>
              <a:off x="7796430" y="3111015"/>
              <a:ext cx="127117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红 花</a:t>
              </a:r>
            </a:p>
          </p:txBody>
        </p:sp>
        <p:sp>
          <p:nvSpPr>
            <p:cNvPr id="36877" name="TextBox 13"/>
            <p:cNvSpPr txBox="1">
              <a:spLocks noChangeArrowheads="1"/>
            </p:cNvSpPr>
            <p:nvPr/>
          </p:nvSpPr>
          <p:spPr bwMode="auto">
            <a:xfrm>
              <a:off x="7796430" y="2838980"/>
              <a:ext cx="1408744" cy="39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hónɡ</a:t>
              </a:r>
              <a:r>
                <a:rPr lang="zh-CN" altLang="en-US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huā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15" name="直接箭头连接符 14"/>
          <p:cNvCxnSpPr/>
          <p:nvPr/>
        </p:nvCxnSpPr>
        <p:spPr>
          <a:xfrm flipV="1">
            <a:off x="7372350" y="3444875"/>
            <a:ext cx="552450" cy="519113"/>
          </a:xfrm>
          <a:prstGeom prst="straightConnector1">
            <a:avLst/>
          </a:prstGeom>
          <a:ln w="444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1042988" y="987425"/>
            <a:ext cx="1355725" cy="1044575"/>
            <a:chOff x="1056606" y="1430967"/>
            <a:chExt cx="1355154" cy="1044067"/>
          </a:xfrm>
        </p:grpSpPr>
        <p:sp>
          <p:nvSpPr>
            <p:cNvPr id="36880" name="TextBox 21"/>
            <p:cNvSpPr txBox="1">
              <a:spLocks noChangeArrowheads="1"/>
            </p:cNvSpPr>
            <p:nvPr/>
          </p:nvSpPr>
          <p:spPr bwMode="auto">
            <a:xfrm>
              <a:off x="1056606" y="1828703"/>
              <a:ext cx="135515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游 鱼</a:t>
              </a:r>
            </a:p>
          </p:txBody>
        </p:sp>
        <p:sp>
          <p:nvSpPr>
            <p:cNvPr id="36881" name="TextBox 22"/>
            <p:cNvSpPr txBox="1">
              <a:spLocks noChangeArrowheads="1"/>
            </p:cNvSpPr>
            <p:nvPr/>
          </p:nvSpPr>
          <p:spPr bwMode="auto">
            <a:xfrm>
              <a:off x="1134360" y="1430967"/>
              <a:ext cx="1277400" cy="399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yóu yú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26" name="直接箭头连接符 25"/>
          <p:cNvCxnSpPr/>
          <p:nvPr/>
        </p:nvCxnSpPr>
        <p:spPr>
          <a:xfrm flipH="1" flipV="1">
            <a:off x="2051050" y="1935163"/>
            <a:ext cx="971550" cy="1187450"/>
          </a:xfrm>
          <a:prstGeom prst="straightConnector1">
            <a:avLst/>
          </a:prstGeom>
          <a:ln w="444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3419475" y="1217613"/>
            <a:ext cx="1146175" cy="193675"/>
          </a:xfrm>
          <a:prstGeom prst="straightConnector1">
            <a:avLst/>
          </a:prstGeom>
          <a:ln w="444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547813" y="1254125"/>
            <a:ext cx="720725" cy="646113"/>
          </a:xfrm>
          <a:prstGeom prst="ellipse">
            <a:avLst/>
          </a:prstGeom>
          <a:solidFill>
            <a:srgbClr val="92D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73450" y="1219200"/>
            <a:ext cx="720725" cy="646113"/>
          </a:xfrm>
          <a:prstGeom prst="ellipse">
            <a:avLst/>
          </a:prstGeom>
          <a:solidFill>
            <a:srgbClr val="92D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508000" y="1254125"/>
            <a:ext cx="8201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池 草青    山 花 红     鱼出水    鸟 入 林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8000" y="854075"/>
            <a:ext cx="830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chí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cǎo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qīnɡ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shān huā hónɡ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yú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chū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shuǐ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niǎo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rù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lín</a:t>
            </a:r>
            <a:endParaRPr lang="zh-CN" altLang="en-US" sz="2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左大括号 6"/>
          <p:cNvSpPr/>
          <p:nvPr/>
        </p:nvSpPr>
        <p:spPr>
          <a:xfrm rot="16200000">
            <a:off x="2501107" y="1302543"/>
            <a:ext cx="666750" cy="1998663"/>
          </a:xfrm>
          <a:prstGeom prst="leftBrac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03350" y="2765425"/>
            <a:ext cx="307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池草和山花的颜色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148263" y="1865313"/>
            <a:ext cx="863600" cy="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948488" y="1865313"/>
            <a:ext cx="1079500" cy="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左大括号 15"/>
          <p:cNvSpPr/>
          <p:nvPr/>
        </p:nvSpPr>
        <p:spPr>
          <a:xfrm rot="16200000">
            <a:off x="6155532" y="1302543"/>
            <a:ext cx="666750" cy="1998663"/>
          </a:xfrm>
          <a:prstGeom prst="leftBrac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459413" y="2765425"/>
            <a:ext cx="234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鱼和鸟的活动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181225" y="3844925"/>
            <a:ext cx="4308475" cy="598488"/>
            <a:chOff x="1277007" y="3681781"/>
            <a:chExt cx="4306538" cy="598849"/>
          </a:xfrm>
        </p:grpSpPr>
        <p:sp>
          <p:nvSpPr>
            <p:cNvPr id="15" name="圆角矩形 14"/>
            <p:cNvSpPr/>
            <p:nvPr/>
          </p:nvSpPr>
          <p:spPr>
            <a:xfrm>
              <a:off x="1277007" y="3681781"/>
              <a:ext cx="4306538" cy="59884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7901" name="TextBox 17"/>
            <p:cNvSpPr txBox="1">
              <a:spLocks noChangeArrowheads="1"/>
            </p:cNvSpPr>
            <p:nvPr/>
          </p:nvSpPr>
          <p:spPr bwMode="auto">
            <a:xfrm>
              <a:off x="1277008" y="3695532"/>
              <a:ext cx="4306537" cy="58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花草鸟鱼的生活状况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/>
      <p:bldP spid="7" grpId="0" animBg="1"/>
      <p:bldP spid="10" grpId="0"/>
      <p:bldP spid="16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6"/>
          <p:cNvSpPr txBox="1">
            <a:spLocks noChangeArrowheads="1"/>
          </p:cNvSpPr>
          <p:nvPr/>
        </p:nvSpPr>
        <p:spPr bwMode="auto">
          <a:xfrm>
            <a:off x="615950" y="1971675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霜</a:t>
            </a:r>
          </a:p>
        </p:txBody>
      </p:sp>
      <p:sp>
        <p:nvSpPr>
          <p:cNvPr id="10" name="矩形 9"/>
          <p:cNvSpPr/>
          <p:nvPr/>
        </p:nvSpPr>
        <p:spPr>
          <a:xfrm>
            <a:off x="323850" y="1250950"/>
            <a:ext cx="22589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shuānɡ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520950" y="3595688"/>
            <a:ext cx="101441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秋霜</a:t>
            </a:r>
          </a:p>
        </p:txBody>
      </p:sp>
      <p:sp>
        <p:nvSpPr>
          <p:cNvPr id="38916" name="TextBox 6"/>
          <p:cNvSpPr txBox="1">
            <a:spLocks noChangeArrowheads="1"/>
          </p:cNvSpPr>
          <p:nvPr/>
        </p:nvSpPr>
        <p:spPr bwMode="auto">
          <a:xfrm>
            <a:off x="4816475" y="1928813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吹</a:t>
            </a:r>
          </a:p>
        </p:txBody>
      </p:sp>
      <p:sp>
        <p:nvSpPr>
          <p:cNvPr id="14" name="矩形 13"/>
          <p:cNvSpPr/>
          <p:nvPr/>
        </p:nvSpPr>
        <p:spPr>
          <a:xfrm>
            <a:off x="4779963" y="1370013"/>
            <a:ext cx="13724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chuī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6913563" y="3687763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吹泡泡</a:t>
            </a:r>
          </a:p>
        </p:txBody>
      </p:sp>
      <p:pic>
        <p:nvPicPr>
          <p:cNvPr id="7182" name="Picture 14" descr="C:\Documents and Settings\Administrator\桌面\人一语大课堂（下）\人一语大课堂正文\霜降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300" y="1728788"/>
            <a:ext cx="17621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5" descr="C:\Documents and Settings\Administrator\桌面\人一语大课堂（下）\人一语大课堂正文\吹泡泡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1350" y="1514475"/>
            <a:ext cx="126523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 txBox="1">
            <a:spLocks noChangeArrowheads="1"/>
          </p:cNvSpPr>
          <p:nvPr/>
        </p:nvSpPr>
        <p:spPr bwMode="auto">
          <a:xfrm>
            <a:off x="615950" y="1971675"/>
            <a:ext cx="13017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落</a:t>
            </a:r>
          </a:p>
        </p:txBody>
      </p:sp>
      <p:sp>
        <p:nvSpPr>
          <p:cNvPr id="3" name="矩形 2"/>
          <p:cNvSpPr/>
          <p:nvPr/>
        </p:nvSpPr>
        <p:spPr>
          <a:xfrm>
            <a:off x="684213" y="1344613"/>
            <a:ext cx="12554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luò</a:t>
            </a:r>
            <a:r>
              <a:rPr lang="en-US" altLang="zh-CN" sz="4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520950" y="3595688"/>
            <a:ext cx="101441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落叶</a:t>
            </a:r>
          </a:p>
        </p:txBody>
      </p:sp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4816475" y="1971675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降</a:t>
            </a:r>
          </a:p>
        </p:txBody>
      </p:sp>
      <p:sp>
        <p:nvSpPr>
          <p:cNvPr id="6" name="矩形 5"/>
          <p:cNvSpPr/>
          <p:nvPr/>
        </p:nvSpPr>
        <p:spPr>
          <a:xfrm>
            <a:off x="4665663" y="1370013"/>
            <a:ext cx="1601787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jiànɡ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6913563" y="3687763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下降</a:t>
            </a:r>
          </a:p>
        </p:txBody>
      </p:sp>
      <p:pic>
        <p:nvPicPr>
          <p:cNvPr id="49154" name="Picture 2" descr="C:\Documents and Settings\Administrator\桌面\人一语大课堂（下）\人一语大课堂正文\落叶新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3263" y="1817688"/>
            <a:ext cx="21082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3" descr="C:\Documents and Settings\Administrator\桌面\人一语大课堂（下）\人一语大课堂正文\下降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838" y="1576388"/>
            <a:ext cx="1262062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4"/>
          <p:cNvSpPr txBox="1">
            <a:spLocks noChangeArrowheads="1"/>
          </p:cNvSpPr>
          <p:nvPr/>
        </p:nvSpPr>
        <p:spPr bwMode="auto">
          <a:xfrm>
            <a:off x="666750" y="1370013"/>
            <a:ext cx="80962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会认“霜、吹”等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8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个生字，会写“春、风”等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个生字。认识偏旁“⻗、阝”。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正确、流利、有感情地朗读课文。背诵课文。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初步了解四个季节的自然现象，能通过朗读发现春天里事物的变化，感受春天的美。</a:t>
            </a:r>
            <a:endParaRPr lang="zh-CN" altLang="en-US" sz="2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506" name="矩形 4"/>
          <p:cNvSpPr>
            <a:spLocks noChangeArrowheads="1"/>
          </p:cNvSpPr>
          <p:nvPr/>
        </p:nvSpPr>
        <p:spPr bwMode="auto">
          <a:xfrm>
            <a:off x="328613" y="771525"/>
            <a:ext cx="1004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6"/>
          <p:cNvSpPr txBox="1">
            <a:spLocks noChangeArrowheads="1"/>
          </p:cNvSpPr>
          <p:nvPr/>
        </p:nvSpPr>
        <p:spPr bwMode="auto">
          <a:xfrm>
            <a:off x="615950" y="1971675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飘</a:t>
            </a:r>
          </a:p>
        </p:txBody>
      </p:sp>
      <p:sp>
        <p:nvSpPr>
          <p:cNvPr id="3" name="矩形 2"/>
          <p:cNvSpPr/>
          <p:nvPr/>
        </p:nvSpPr>
        <p:spPr>
          <a:xfrm>
            <a:off x="468313" y="1250950"/>
            <a:ext cx="14221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piāo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520950" y="3595688"/>
            <a:ext cx="101441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飘扬</a:t>
            </a:r>
          </a:p>
        </p:txBody>
      </p:sp>
      <p:sp>
        <p:nvSpPr>
          <p:cNvPr id="40964" name="TextBox 6"/>
          <p:cNvSpPr txBox="1">
            <a:spLocks noChangeArrowheads="1"/>
          </p:cNvSpPr>
          <p:nvPr/>
        </p:nvSpPr>
        <p:spPr bwMode="auto">
          <a:xfrm>
            <a:off x="4816475" y="1928813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游</a:t>
            </a:r>
          </a:p>
        </p:txBody>
      </p:sp>
      <p:sp>
        <p:nvSpPr>
          <p:cNvPr id="6" name="矩形 5"/>
          <p:cNvSpPr/>
          <p:nvPr/>
        </p:nvSpPr>
        <p:spPr>
          <a:xfrm>
            <a:off x="4948238" y="1250950"/>
            <a:ext cx="12387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yóu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6913563" y="3687763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游泳</a:t>
            </a:r>
          </a:p>
        </p:txBody>
      </p:sp>
      <p:pic>
        <p:nvPicPr>
          <p:cNvPr id="50178" name="Picture 2" descr="C:\Documents and Settings\Administrator\桌面\人一语大课堂（下）\人一语大课堂正文\飘扬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733550"/>
            <a:ext cx="16795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 descr="C:\Documents and Settings\Administrator\桌面\人一语大课堂（下）\人一语大课堂正文\游泳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25" y="1658938"/>
            <a:ext cx="2282825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6"/>
          <p:cNvSpPr txBox="1">
            <a:spLocks noChangeArrowheads="1"/>
          </p:cNvSpPr>
          <p:nvPr/>
        </p:nvSpPr>
        <p:spPr bwMode="auto">
          <a:xfrm>
            <a:off x="2195513" y="176371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latin typeface="微软雅黑"/>
                <a:ea typeface="微软雅黑"/>
                <a:sym typeface="微软雅黑"/>
              </a:rPr>
              <a:t>池</a:t>
            </a:r>
          </a:p>
        </p:txBody>
      </p:sp>
      <p:sp>
        <p:nvSpPr>
          <p:cNvPr id="3" name="矩形 2"/>
          <p:cNvSpPr/>
          <p:nvPr/>
        </p:nvSpPr>
        <p:spPr>
          <a:xfrm>
            <a:off x="2195513" y="1147763"/>
            <a:ext cx="11753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4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chí</a:t>
            </a:r>
            <a:r>
              <a:rPr lang="en-US" altLang="zh-CN" sz="4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5003800" y="3435350"/>
            <a:ext cx="101441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池塘</a:t>
            </a:r>
          </a:p>
        </p:txBody>
      </p:sp>
      <p:pic>
        <p:nvPicPr>
          <p:cNvPr id="51202" name="Picture 2" descr="C:\Documents and Settings\Administrator\桌面\人一语大课堂（下）\人一语大课堂正文\池塘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8463" y="1173163"/>
            <a:ext cx="2447925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4"/>
          <p:cNvGrpSpPr>
            <a:grpSpLocks/>
          </p:cNvGrpSpPr>
          <p:nvPr/>
        </p:nvGrpSpPr>
        <p:grpSpPr bwMode="auto">
          <a:xfrm>
            <a:off x="3908425" y="1538288"/>
            <a:ext cx="1887538" cy="1970087"/>
            <a:chOff x="317986" y="1665630"/>
            <a:chExt cx="1887537" cy="1970088"/>
          </a:xfrm>
        </p:grpSpPr>
        <p:pic>
          <p:nvPicPr>
            <p:cNvPr id="4301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春</a:t>
              </a: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067175" y="823913"/>
            <a:ext cx="169790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chūn</a:t>
            </a:r>
            <a:endParaRPr lang="zh-CN" altLang="en-US" sz="4800" b="1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6300788" y="1239838"/>
            <a:ext cx="186942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chūn tiān</a:t>
            </a:r>
          </a:p>
          <a:p>
            <a:r>
              <a:rPr lang="zh-CN" altLang="en-US" sz="36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春 天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372225" y="2495550"/>
            <a:ext cx="172194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chūn yǔ</a:t>
            </a:r>
          </a:p>
          <a:p>
            <a:r>
              <a:rPr lang="zh-CN" altLang="en-US" sz="36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春 雨</a:t>
            </a:r>
            <a:endParaRPr lang="zh-CN" altLang="en-US" sz="4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矩形 10"/>
          <p:cNvSpPr>
            <a:spLocks noChangeArrowheads="1"/>
          </p:cNvSpPr>
          <p:nvPr/>
        </p:nvSpPr>
        <p:spPr bwMode="auto">
          <a:xfrm>
            <a:off x="388938" y="3800475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116" name="Picture 20" descr="C:\Documents and Settings\Administrator\桌面\人一语大课堂（下）\人一语大课堂正文\春天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5" y="1339850"/>
            <a:ext cx="2805113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Picture 21" descr="C:\Documents and Settings\Administrator\桌面\人一语大课堂（下）\人一语大课堂正文\春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8" y="3895725"/>
            <a:ext cx="4776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7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528763"/>
            <a:ext cx="1887538" cy="1970087"/>
            <a:chOff x="317986" y="1665630"/>
            <a:chExt cx="1887537" cy="1970088"/>
          </a:xfrm>
        </p:grpSpPr>
        <p:pic>
          <p:nvPicPr>
            <p:cNvPr id="4403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3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风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162425" y="793750"/>
            <a:ext cx="160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fēnɡ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07163" y="1409700"/>
            <a:ext cx="167065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dà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fēnɡ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大  风</a:t>
            </a:r>
          </a:p>
        </p:txBody>
      </p:sp>
      <p:sp>
        <p:nvSpPr>
          <p:cNvPr id="8" name="矩形 7"/>
          <p:cNvSpPr/>
          <p:nvPr/>
        </p:nvSpPr>
        <p:spPr>
          <a:xfrm>
            <a:off x="6281738" y="2439988"/>
            <a:ext cx="210826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chūn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fēnɡ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 春  风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865" name="Picture 1" descr="C:\Documents and Settings\Administrator\桌面\人一语大课堂（下）\人一语大课堂正文\春风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219200"/>
            <a:ext cx="2876550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 descr="C:\Documents and Settings\Administrator\桌面\人一语大课堂（下）\人一语大课堂正文\风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0813" y="3852863"/>
            <a:ext cx="20669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528763"/>
            <a:ext cx="1887538" cy="1970087"/>
            <a:chOff x="317986" y="1665630"/>
            <a:chExt cx="1887537" cy="1970088"/>
          </a:xfrm>
        </p:grpSpPr>
        <p:pic>
          <p:nvPicPr>
            <p:cNvPr id="4505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5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冬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162425" y="793750"/>
            <a:ext cx="18053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dōnɡ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4763" y="1416050"/>
            <a:ext cx="193193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dōnɡ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tiān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 冬 天</a:t>
            </a:r>
            <a:endParaRPr lang="zh-CN" altLang="en-US" sz="4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00788" y="2492375"/>
            <a:ext cx="213552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dōnɡ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mián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冬  眠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4034" name="Picture 2" descr="C:\Documents and Settings\Administrator\桌面\人一语大课堂（下）\人一语大课堂正文\寒冬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" y="1209675"/>
            <a:ext cx="3232150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3" descr="C:\Documents and Settings\Administrator\桌面\人一语大课堂（下）\人一语大课堂正文\冬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025" y="3868738"/>
            <a:ext cx="26606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528763"/>
            <a:ext cx="1887538" cy="1970087"/>
            <a:chOff x="317986" y="1665630"/>
            <a:chExt cx="1887537" cy="1970088"/>
          </a:xfrm>
        </p:grpSpPr>
        <p:pic>
          <p:nvPicPr>
            <p:cNvPr id="4608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雪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368800" y="796925"/>
            <a:ext cx="13035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xuě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69088" y="1427163"/>
            <a:ext cx="153426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xuě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rén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雪 人</a:t>
            </a:r>
            <a:endParaRPr lang="zh-CN" altLang="en-US" sz="4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69088" y="2452688"/>
            <a:ext cx="14907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xuě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bái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雪 白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5058" name="Picture 2" descr="C:\Documents and Settings\Administrator\桌面\人一语大课堂（下）\人一语大课堂正文\雪人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492250"/>
            <a:ext cx="2011363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 descr="C:\Documents and Settings\Administrator\桌面\人一语大课堂（下）\人一语大课堂正文\雪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917950"/>
            <a:ext cx="488791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528763"/>
            <a:ext cx="1887538" cy="1970087"/>
            <a:chOff x="317986" y="1665630"/>
            <a:chExt cx="1887537" cy="1970088"/>
          </a:xfrm>
        </p:grpSpPr>
        <p:pic>
          <p:nvPicPr>
            <p:cNvPr id="4710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0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花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292600" y="814388"/>
            <a:ext cx="1337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huā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07163" y="1409700"/>
            <a:ext cx="167065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huā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duǒ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花 朵</a:t>
            </a:r>
            <a:endParaRPr lang="zh-CN" altLang="en-US" sz="4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84925" y="2439988"/>
            <a:ext cx="1711325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lànɡ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huā</a:t>
            </a: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  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 浪 花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6082" name="Picture 2" descr="C:\Documents and Settings\Administrator\桌面\人一语大课堂（下）\人一语大课堂正文\花朵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75" y="1397000"/>
            <a:ext cx="193992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 descr="C:\Documents and Settings\Administrator\桌面\人一语大课堂（下）\人一语大课堂正文\花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150" y="3890963"/>
            <a:ext cx="42545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671638"/>
            <a:ext cx="1887538" cy="1970087"/>
            <a:chOff x="317986" y="1665630"/>
            <a:chExt cx="1887537" cy="1970088"/>
          </a:xfrm>
        </p:grpSpPr>
        <p:pic>
          <p:nvPicPr>
            <p:cNvPr id="4813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飞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368800" y="973138"/>
            <a:ext cx="976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fēi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07163" y="1479550"/>
            <a:ext cx="12458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fēi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jī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飞 机</a:t>
            </a:r>
            <a:endParaRPr lang="zh-CN" altLang="en-US" sz="4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07163" y="2603500"/>
            <a:ext cx="17097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fēi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niǎo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飞 鸟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933825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7106" name="Picture 2" descr="C:\Documents and Settings\Administrator\桌面\人一语大课堂（下）\人一语大课堂正文\飞机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563" y="1751013"/>
            <a:ext cx="231775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 descr="C:\Documents and Settings\Administrator\桌面\人一语大课堂（下）\人一语大课堂正文\飞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025" y="4079875"/>
            <a:ext cx="21780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33825" y="1528763"/>
            <a:ext cx="1887538" cy="1970087"/>
            <a:chOff x="317986" y="1665630"/>
            <a:chExt cx="1887537" cy="1970088"/>
          </a:xfrm>
        </p:grpSpPr>
        <p:pic>
          <p:nvPicPr>
            <p:cNvPr id="4915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入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448175" y="814388"/>
            <a:ext cx="8451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rù</a:t>
            </a:r>
            <a:endParaRPr lang="en-US" altLang="zh-CN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07163" y="1409700"/>
            <a:ext cx="12458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jìn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rù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进 入</a:t>
            </a:r>
            <a:endParaRPr lang="zh-CN" altLang="en-US" sz="4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84925" y="2439988"/>
            <a:ext cx="171132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rù</a:t>
            </a: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b="1" dirty="0" err="1">
                <a:latin typeface="微软雅黑"/>
                <a:ea typeface="微软雅黑"/>
                <a:sym typeface="微软雅黑"/>
              </a:rPr>
              <a:t>kǒu</a:t>
            </a:r>
            <a:endParaRPr lang="en-US" altLang="zh-CN" sz="28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 入口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31749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笔顺：</a:t>
            </a:r>
            <a:endParaRPr lang="zh-CN" altLang="en-US" sz="2600" b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8130" name="Picture 2" descr="C:\Documents and Settings\Administrator\桌面\人一语大课堂（下）\人一语大课堂正文\入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7638" y="3943350"/>
            <a:ext cx="1138237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C:\Documents and Settings\Administrator\桌面\人一语大课堂（下）\人一语大课堂正文\进入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1595438"/>
            <a:ext cx="2678113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059582"/>
            <a:ext cx="5275974" cy="36587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0178" name="TextBox 2"/>
          <p:cNvSpPr txBox="1">
            <a:spLocks noChangeArrowheads="1"/>
          </p:cNvSpPr>
          <p:nvPr/>
        </p:nvSpPr>
        <p:spPr bwMode="auto">
          <a:xfrm>
            <a:off x="957501" y="817563"/>
            <a:ext cx="86177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池草青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2201" y="2106613"/>
            <a:ext cx="861774" cy="12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春天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01775" y="1200150"/>
            <a:ext cx="667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小朋友们，你们知道一年有几个季节吗？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0899" y="1059582"/>
            <a:ext cx="6558774" cy="38444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矩形 4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课文导入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4660" y="1131589"/>
            <a:ext cx="5220749" cy="34750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957501" y="817563"/>
            <a:ext cx="86177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山花红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052221"/>
            <a:ext cx="5326063" cy="3561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2226" name="TextBox 2"/>
          <p:cNvSpPr txBox="1">
            <a:spLocks noChangeArrowheads="1"/>
          </p:cNvSpPr>
          <p:nvPr/>
        </p:nvSpPr>
        <p:spPr bwMode="auto">
          <a:xfrm>
            <a:off x="513001" y="1079500"/>
            <a:ext cx="86177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鱼出水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7" y="1085154"/>
            <a:ext cx="5400600" cy="3681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3250" name="TextBox 4"/>
          <p:cNvSpPr txBox="1">
            <a:spLocks noChangeArrowheads="1"/>
          </p:cNvSpPr>
          <p:nvPr/>
        </p:nvSpPr>
        <p:spPr bwMode="auto">
          <a:xfrm>
            <a:off x="676514" y="1058863"/>
            <a:ext cx="861774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鸟入林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6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326" y="1401763"/>
            <a:ext cx="861774" cy="12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夏天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494" y="771550"/>
            <a:ext cx="5832646" cy="40276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7796" y="862096"/>
            <a:ext cx="6082555" cy="38646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9201" y="1247775"/>
            <a:ext cx="861774" cy="12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秋天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78" y="915566"/>
            <a:ext cx="5976664" cy="3956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426" y="1247775"/>
            <a:ext cx="861774" cy="122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冬天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1389063" y="2600325"/>
            <a:ext cx="7096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春 风  夏 雨  秋 霜  冬 雪</a:t>
            </a:r>
          </a:p>
        </p:txBody>
      </p:sp>
      <p:sp>
        <p:nvSpPr>
          <p:cNvPr id="26626" name="TextBox 9"/>
          <p:cNvSpPr txBox="1">
            <a:spLocks noChangeArrowheads="1"/>
          </p:cNvSpPr>
          <p:nvPr/>
        </p:nvSpPr>
        <p:spPr bwMode="auto">
          <a:xfrm>
            <a:off x="465138" y="3760788"/>
            <a:ext cx="8743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春风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吹  夏雨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落  秋 霜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降  冬雪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飘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68425" y="2233613"/>
            <a:ext cx="62824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chūn fēnɡ    xià  yǔ     qiū  shuānɡ  dōnɡ xuě     </a:t>
            </a:r>
            <a:endParaRPr lang="zh-CN" altLang="en-US" sz="2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0375" y="3376613"/>
            <a:ext cx="886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chūn fēnɡ chuī   xià yǔ   luò   qiū shuānɡ jiànɡ dōnɡ xuě piāo     </a:t>
            </a:r>
            <a:endParaRPr lang="zh-CN" altLang="en-US" sz="2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1333500" y="1379538"/>
            <a:ext cx="5951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有感情地朗读课文，注意节奏。</a:t>
            </a:r>
          </a:p>
        </p:txBody>
      </p:sp>
      <p:sp>
        <p:nvSpPr>
          <p:cNvPr id="7" name="矩形 6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课文讲解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163638" y="1666875"/>
            <a:ext cx="7094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青 草      红 花       游 鱼     飞 鸟</a:t>
            </a: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517525" y="2933700"/>
            <a:ext cx="86264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池草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青   </a:t>
            </a:r>
            <a:r>
              <a:rPr lang="zh-CN" altLang="en-US" sz="3600" b="1" dirty="0" smtClean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山 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花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红   </a:t>
            </a:r>
            <a:r>
              <a:rPr lang="zh-CN" altLang="en-US" sz="3600" b="1" dirty="0" smtClean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鱼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出水  </a:t>
            </a:r>
            <a:r>
              <a:rPr lang="zh-CN" altLang="en-US" sz="3600" b="1" dirty="0" smtClean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鸟 </a:t>
            </a:r>
            <a:r>
              <a:rPr lang="en-US" altLang="zh-CN" sz="36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3600" b="1" dirty="0">
                <a:solidFill>
                  <a:srgbClr val="6600FF"/>
                </a:solidFill>
                <a:latin typeface="微软雅黑"/>
                <a:ea typeface="微软雅黑"/>
                <a:sym typeface="微软雅黑"/>
              </a:rPr>
              <a:t>入 林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30300" y="1266825"/>
            <a:ext cx="6970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qīnɡ cǎo 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hónɡ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huā      yóu yú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fēi niǎo</a:t>
            </a:r>
            <a:endParaRPr lang="zh-CN" altLang="en-US" sz="2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8800" y="2617788"/>
            <a:ext cx="830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chí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cǎo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qīnɡ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shān huā hónɡ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yú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chū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shuǐ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niǎo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rù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lín</a:t>
            </a:r>
            <a:endParaRPr lang="zh-CN" altLang="en-US" sz="2000" b="1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536" y="473199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C"/>
                </a:solidFill>
              </a:rPr>
              <a:t>https://www.ypppt.com/</a:t>
            </a:r>
            <a:endParaRPr lang="zh-CN" altLang="en-US" dirty="0">
              <a:solidFill>
                <a:srgbClr val="FEFE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8738" y="1566863"/>
            <a:ext cx="2641600" cy="2817577"/>
            <a:chOff x="4462" y="1236118"/>
            <a:chExt cx="2898297" cy="3219897"/>
          </a:xfrm>
        </p:grpSpPr>
        <p:grpSp>
          <p:nvGrpSpPr>
            <p:cNvPr id="28674" name="组合 1"/>
            <p:cNvGrpSpPr>
              <a:grpSpLocks/>
            </p:cNvGrpSpPr>
            <p:nvPr/>
          </p:nvGrpSpPr>
          <p:grpSpPr bwMode="auto">
            <a:xfrm>
              <a:off x="675863" y="3293671"/>
              <a:ext cx="1627217" cy="1162344"/>
              <a:chOff x="960652" y="3029109"/>
              <a:chExt cx="1627217" cy="1162344"/>
            </a:xfrm>
          </p:grpSpPr>
          <p:sp>
            <p:nvSpPr>
              <p:cNvPr id="28675" name="TextBox 6"/>
              <p:cNvSpPr txBox="1">
                <a:spLocks noChangeArrowheads="1"/>
              </p:cNvSpPr>
              <p:nvPr/>
            </p:nvSpPr>
            <p:spPr bwMode="auto">
              <a:xfrm>
                <a:off x="1036025" y="3452832"/>
                <a:ext cx="1361303" cy="738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3600" b="1">
                    <a:solidFill>
                      <a:srgbClr val="0000FF"/>
                    </a:solidFill>
                    <a:latin typeface="微软雅黑"/>
                    <a:ea typeface="微软雅黑"/>
                    <a:sym typeface="微软雅黑"/>
                  </a:rPr>
                  <a:t>春 风</a:t>
                </a:r>
              </a:p>
            </p:txBody>
          </p:sp>
          <p:sp>
            <p:nvSpPr>
              <p:cNvPr id="28676" name="TextBox 8"/>
              <p:cNvSpPr txBox="1">
                <a:spLocks noChangeArrowheads="1"/>
              </p:cNvSpPr>
              <p:nvPr/>
            </p:nvSpPr>
            <p:spPr bwMode="auto">
              <a:xfrm>
                <a:off x="960652" y="3029109"/>
                <a:ext cx="1627217" cy="457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000000"/>
                    </a:solidFill>
                    <a:latin typeface="微软雅黑"/>
                    <a:ea typeface="微软雅黑"/>
                    <a:sym typeface="微软雅黑"/>
                  </a:rPr>
                  <a:t>chūn fēnɡ</a:t>
                </a:r>
                <a:endParaRPr lang="zh-CN" altLang="en-US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" y="1236118"/>
              <a:ext cx="2898297" cy="205788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165475" y="3462338"/>
            <a:ext cx="4165600" cy="1681162"/>
            <a:chOff x="5563686" y="1939960"/>
            <a:chExt cx="4364042" cy="1942002"/>
          </a:xfrm>
        </p:grpSpPr>
        <p:grpSp>
          <p:nvGrpSpPr>
            <p:cNvPr id="28679" name="组合 12"/>
            <p:cNvGrpSpPr>
              <a:grpSpLocks/>
            </p:cNvGrpSpPr>
            <p:nvPr/>
          </p:nvGrpSpPr>
          <p:grpSpPr bwMode="auto">
            <a:xfrm>
              <a:off x="8510059" y="2639728"/>
              <a:ext cx="1417669" cy="1083917"/>
              <a:chOff x="24490702" y="3418189"/>
              <a:chExt cx="7097301" cy="1083917"/>
            </a:xfrm>
          </p:grpSpPr>
          <p:sp>
            <p:nvSpPr>
              <p:cNvPr id="28680" name="TextBox 13"/>
              <p:cNvSpPr txBox="1">
                <a:spLocks noChangeArrowheads="1"/>
              </p:cNvSpPr>
              <p:nvPr/>
            </p:nvSpPr>
            <p:spPr bwMode="auto">
              <a:xfrm>
                <a:off x="24492680" y="3755494"/>
                <a:ext cx="7095323" cy="746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3600" b="1">
                    <a:solidFill>
                      <a:srgbClr val="0000FF"/>
                    </a:solidFill>
                    <a:latin typeface="微软雅黑"/>
                    <a:ea typeface="微软雅黑"/>
                    <a:sym typeface="微软雅黑"/>
                  </a:rPr>
                  <a:t>夏 雨</a:t>
                </a:r>
              </a:p>
            </p:txBody>
          </p:sp>
          <p:sp>
            <p:nvSpPr>
              <p:cNvPr id="28681" name="TextBox 14"/>
              <p:cNvSpPr txBox="1">
                <a:spLocks noChangeArrowheads="1"/>
              </p:cNvSpPr>
              <p:nvPr/>
            </p:nvSpPr>
            <p:spPr bwMode="auto">
              <a:xfrm>
                <a:off x="24490702" y="3418189"/>
                <a:ext cx="6850921" cy="462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000000"/>
                    </a:solidFill>
                    <a:latin typeface="微软雅黑"/>
                    <a:ea typeface="微软雅黑"/>
                    <a:sym typeface="微软雅黑"/>
                  </a:rPr>
                  <a:t>xià  yǔ</a:t>
                </a:r>
                <a:endParaRPr lang="zh-CN" altLang="en-US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pic>
          <p:nvPicPr>
            <p:cNvPr id="11272" name="Picture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3686" y="1939960"/>
              <a:ext cx="2735087" cy="194200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443663" y="1228725"/>
            <a:ext cx="2593975" cy="2222500"/>
            <a:chOff x="5275778" y="2699316"/>
            <a:chExt cx="2749594" cy="2621895"/>
          </a:xfrm>
        </p:grpSpPr>
        <p:grpSp>
          <p:nvGrpSpPr>
            <p:cNvPr id="28684" name="组合 20"/>
            <p:cNvGrpSpPr>
              <a:grpSpLocks/>
            </p:cNvGrpSpPr>
            <p:nvPr/>
          </p:nvGrpSpPr>
          <p:grpSpPr bwMode="auto">
            <a:xfrm>
              <a:off x="5998102" y="2699316"/>
              <a:ext cx="1866557" cy="1040581"/>
              <a:chOff x="4462974" y="451"/>
              <a:chExt cx="7096712" cy="1040581"/>
            </a:xfrm>
          </p:grpSpPr>
          <p:sp>
            <p:nvSpPr>
              <p:cNvPr id="28685" name="TextBox 21"/>
              <p:cNvSpPr txBox="1">
                <a:spLocks noChangeArrowheads="1"/>
              </p:cNvSpPr>
              <p:nvPr/>
            </p:nvSpPr>
            <p:spPr bwMode="auto">
              <a:xfrm>
                <a:off x="4464364" y="278552"/>
                <a:ext cx="7095322" cy="762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3600" b="1">
                    <a:solidFill>
                      <a:srgbClr val="0000FF"/>
                    </a:solidFill>
                    <a:latin typeface="微软雅黑"/>
                    <a:ea typeface="微软雅黑"/>
                    <a:sym typeface="微软雅黑"/>
                  </a:rPr>
                  <a:t>秋   霜</a:t>
                </a:r>
              </a:p>
            </p:txBody>
          </p:sp>
          <p:sp>
            <p:nvSpPr>
              <p:cNvPr id="28686" name="TextBox 22"/>
              <p:cNvSpPr txBox="1">
                <a:spLocks noChangeArrowheads="1"/>
              </p:cNvSpPr>
              <p:nvPr/>
            </p:nvSpPr>
            <p:spPr bwMode="auto">
              <a:xfrm>
                <a:off x="4462974" y="451"/>
                <a:ext cx="6554906" cy="835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000000"/>
                    </a:solidFill>
                    <a:latin typeface="微软雅黑"/>
                    <a:ea typeface="微软雅黑"/>
                    <a:sym typeface="微软雅黑"/>
                  </a:rPr>
                  <a:t>qiū  shuānɡ</a:t>
                </a:r>
                <a:endParaRPr lang="zh-CN" altLang="en-US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pic>
          <p:nvPicPr>
            <p:cNvPr id="11273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5778" y="3469022"/>
              <a:ext cx="2749594" cy="18521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644775" y="900113"/>
            <a:ext cx="3670300" cy="1504950"/>
            <a:chOff x="6220815" y="2099031"/>
            <a:chExt cx="3955224" cy="1726734"/>
          </a:xfrm>
        </p:grpSpPr>
        <p:grpSp>
          <p:nvGrpSpPr>
            <p:cNvPr id="28689" name="组合 16"/>
            <p:cNvGrpSpPr>
              <a:grpSpLocks/>
            </p:cNvGrpSpPr>
            <p:nvPr/>
          </p:nvGrpSpPr>
          <p:grpSpPr bwMode="auto">
            <a:xfrm>
              <a:off x="6220815" y="2219909"/>
              <a:ext cx="1625754" cy="1140160"/>
              <a:chOff x="-4037721" y="1550150"/>
              <a:chExt cx="7302666" cy="1140160"/>
            </a:xfrm>
          </p:grpSpPr>
          <p:sp>
            <p:nvSpPr>
              <p:cNvPr id="28690" name="TextBox 17"/>
              <p:cNvSpPr txBox="1">
                <a:spLocks noChangeArrowheads="1"/>
              </p:cNvSpPr>
              <p:nvPr/>
            </p:nvSpPr>
            <p:spPr bwMode="auto">
              <a:xfrm>
                <a:off x="-3830381" y="1949761"/>
                <a:ext cx="7095326" cy="740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3600" b="1">
                    <a:solidFill>
                      <a:srgbClr val="0000FF"/>
                    </a:solidFill>
                    <a:latin typeface="微软雅黑"/>
                    <a:ea typeface="微软雅黑"/>
                    <a:sym typeface="微软雅黑"/>
                  </a:rPr>
                  <a:t>冬  雪</a:t>
                </a:r>
              </a:p>
            </p:txBody>
          </p:sp>
          <p:sp>
            <p:nvSpPr>
              <p:cNvPr id="28691" name="TextBox 18"/>
              <p:cNvSpPr txBox="1">
                <a:spLocks noChangeArrowheads="1"/>
              </p:cNvSpPr>
              <p:nvPr/>
            </p:nvSpPr>
            <p:spPr bwMode="auto">
              <a:xfrm>
                <a:off x="-4037721" y="1550150"/>
                <a:ext cx="6126563" cy="812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zh-CN" sz="2000" b="1">
                    <a:solidFill>
                      <a:srgbClr val="000000"/>
                    </a:solidFill>
                    <a:latin typeface="微软雅黑"/>
                    <a:ea typeface="微软雅黑"/>
                    <a:sym typeface="微软雅黑"/>
                  </a:rPr>
                  <a:t>dōnɡ xuě     </a:t>
                </a:r>
                <a:endParaRPr lang="zh-CN" altLang="en-US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116" y="2099031"/>
              <a:ext cx="2651923" cy="172673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云形 11"/>
          <p:cNvSpPr/>
          <p:nvPr/>
        </p:nvSpPr>
        <p:spPr>
          <a:xfrm>
            <a:off x="3157538" y="2303463"/>
            <a:ext cx="2795587" cy="113506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一年四季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535</Words>
  <Application>Microsoft Office PowerPoint</Application>
  <PresentationFormat>全屏显示(16:9)</PresentationFormat>
  <Paragraphs>149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174</cp:revision>
  <dcterms:created xsi:type="dcterms:W3CDTF">2016-10-29T08:56:49Z</dcterms:created>
  <dcterms:modified xsi:type="dcterms:W3CDTF">2021-04-07T13:19:59Z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