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6"/>
  </p:notesMasterIdLst>
  <p:handoutMasterIdLst>
    <p:handoutMasterId r:id="rId37"/>
  </p:handoutMasterIdLst>
  <p:sldIdLst>
    <p:sldId id="257" r:id="rId3"/>
    <p:sldId id="270" r:id="rId4"/>
    <p:sldId id="259" r:id="rId5"/>
    <p:sldId id="445" r:id="rId6"/>
    <p:sldId id="518" r:id="rId7"/>
    <p:sldId id="519" r:id="rId8"/>
    <p:sldId id="337" r:id="rId9"/>
    <p:sldId id="262" r:id="rId10"/>
    <p:sldId id="418" r:id="rId11"/>
    <p:sldId id="520" r:id="rId12"/>
    <p:sldId id="264" r:id="rId13"/>
    <p:sldId id="265" r:id="rId14"/>
    <p:sldId id="500" r:id="rId15"/>
    <p:sldId id="521" r:id="rId16"/>
    <p:sldId id="522" r:id="rId17"/>
    <p:sldId id="523" r:id="rId18"/>
    <p:sldId id="502" r:id="rId19"/>
    <p:sldId id="524" r:id="rId20"/>
    <p:sldId id="525" r:id="rId21"/>
    <p:sldId id="526" r:id="rId22"/>
    <p:sldId id="527" r:id="rId23"/>
    <p:sldId id="528" r:id="rId24"/>
    <p:sldId id="529" r:id="rId25"/>
    <p:sldId id="501" r:id="rId26"/>
    <p:sldId id="506" r:id="rId27"/>
    <p:sldId id="530" r:id="rId28"/>
    <p:sldId id="267" r:id="rId29"/>
    <p:sldId id="507" r:id="rId30"/>
    <p:sldId id="508" r:id="rId31"/>
    <p:sldId id="268" r:id="rId32"/>
    <p:sldId id="345" r:id="rId33"/>
    <p:sldId id="344" r:id="rId34"/>
    <p:sldId id="531" r:id="rId35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w.xkb1.com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D7D31"/>
    <a:srgbClr val="FFCB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85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90"/>
            </a:lvl1pPr>
          </a:lstStyle>
          <a:p>
            <a:fld id="{0F9B84EA-7D68-4D60-9CB1-D50884785D1C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9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7549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888" y="1431925"/>
            <a:ext cx="6872287" cy="3865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274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290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1785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570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005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335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877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078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296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141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548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426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989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944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2021/4/4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22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6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285524" y="1951078"/>
            <a:ext cx="1468279" cy="402908"/>
            <a:chOff x="14363" y="4211"/>
            <a:chExt cx="2814" cy="772"/>
          </a:xfrm>
        </p:grpSpPr>
        <p:sp>
          <p:nvSpPr>
            <p:cNvPr id="14340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初读感知</a:t>
              </a:r>
            </a:p>
          </p:txBody>
        </p:sp>
        <p:sp>
          <p:nvSpPr>
            <p:cNvPr id="14341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275999" y="3605570"/>
            <a:ext cx="1468279" cy="402908"/>
            <a:chOff x="14363" y="4211"/>
            <a:chExt cx="2814" cy="772"/>
          </a:xfrm>
        </p:grpSpPr>
        <p:sp>
          <p:nvSpPr>
            <p:cNvPr id="9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课文解读</a:t>
              </a:r>
            </a:p>
          </p:txBody>
        </p:sp>
        <p:sp>
          <p:nvSpPr>
            <p:cNvPr id="10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100000">
                  <a:srgbClr val="00B0F0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64944" y="3606523"/>
            <a:ext cx="1468279" cy="402908"/>
            <a:chOff x="14363" y="4211"/>
            <a:chExt cx="2814" cy="772"/>
          </a:xfrm>
        </p:grpSpPr>
        <p:sp>
          <p:nvSpPr>
            <p:cNvPr id="22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习题解析</a:t>
              </a:r>
            </a:p>
          </p:txBody>
        </p:sp>
        <p:sp>
          <p:nvSpPr>
            <p:cNvPr id="23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100000">
                  <a:srgbClr val="00B0F0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3349836" y="623266"/>
            <a:ext cx="3830216" cy="7001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zh-CN" altLang="zh-CN" sz="4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雪地里的小画家</a:t>
            </a:r>
          </a:p>
        </p:txBody>
      </p:sp>
      <p:sp>
        <p:nvSpPr>
          <p:cNvPr id="25" name="剪去对角的矩形 24"/>
          <p:cNvSpPr/>
          <p:nvPr/>
        </p:nvSpPr>
        <p:spPr>
          <a:xfrm rot="5400000">
            <a:off x="2620936" y="685417"/>
            <a:ext cx="501491" cy="652939"/>
          </a:xfrm>
          <a:prstGeom prst="snip2DiagRect">
            <a:avLst>
              <a:gd name="adj1" fmla="val 0"/>
              <a:gd name="adj2" fmla="val 22612"/>
            </a:avLst>
          </a:prstGeom>
          <a:solidFill>
            <a:srgbClr val="FE930B"/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442341" y="665890"/>
            <a:ext cx="756285" cy="70019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en-US" altLang="zh-CN" sz="4100" dirty="0">
                <a:solidFill>
                  <a:schemeClr val="bg1"/>
                </a:solidFill>
                <a:latin typeface="方正大黑简体" panose="03000509000000000000" charset="-122"/>
                <a:ea typeface="方正大黑简体" panose="03000509000000000000" charset="-122"/>
                <a:sym typeface="+mn-ea"/>
              </a:rPr>
              <a:t>12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12934" y="1379697"/>
            <a:ext cx="7623810" cy="76676"/>
            <a:chOff x="1287" y="3139"/>
            <a:chExt cx="16008" cy="161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7" name="图片 36" descr="椰树透明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29" y="1889166"/>
            <a:ext cx="359093" cy="466249"/>
          </a:xfrm>
          <a:prstGeom prst="rect">
            <a:avLst/>
          </a:prstGeom>
        </p:spPr>
      </p:pic>
      <p:pic>
        <p:nvPicPr>
          <p:cNvPr id="38" name="图片 37" descr="椰树透明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4896" y="1911073"/>
            <a:ext cx="359093" cy="466249"/>
          </a:xfrm>
          <a:prstGeom prst="rect">
            <a:avLst/>
          </a:prstGeom>
        </p:spPr>
      </p:pic>
      <p:pic>
        <p:nvPicPr>
          <p:cNvPr id="42" name="图片 41" descr="椰树透明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371" y="2699267"/>
            <a:ext cx="359093" cy="466249"/>
          </a:xfrm>
          <a:prstGeom prst="rect">
            <a:avLst/>
          </a:prstGeom>
        </p:spPr>
      </p:pic>
      <p:pic>
        <p:nvPicPr>
          <p:cNvPr id="43" name="图片 42" descr="椰树透明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6901" y="2699267"/>
            <a:ext cx="359093" cy="466249"/>
          </a:xfrm>
          <a:prstGeom prst="rect">
            <a:avLst/>
          </a:prstGeom>
        </p:spPr>
      </p:pic>
      <p:pic>
        <p:nvPicPr>
          <p:cNvPr id="44" name="图片 43" descr="椰树透明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801" y="3523656"/>
            <a:ext cx="359093" cy="466249"/>
          </a:xfrm>
          <a:prstGeom prst="rect">
            <a:avLst/>
          </a:prstGeom>
        </p:spPr>
      </p:pic>
      <p:pic>
        <p:nvPicPr>
          <p:cNvPr id="45" name="图片 44" descr="椰树透明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331" y="3523656"/>
            <a:ext cx="359093" cy="466249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274469" y="1951078"/>
            <a:ext cx="1468279" cy="402908"/>
            <a:chOff x="14363" y="4211"/>
            <a:chExt cx="2814" cy="772"/>
          </a:xfrm>
        </p:grpSpPr>
        <p:sp>
          <p:nvSpPr>
            <p:cNvPr id="12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知识拓展</a:t>
              </a:r>
            </a:p>
          </p:txBody>
        </p:sp>
        <p:sp>
          <p:nvSpPr>
            <p:cNvPr id="16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275999" y="2778324"/>
            <a:ext cx="1468279" cy="402908"/>
            <a:chOff x="14363" y="4211"/>
            <a:chExt cx="2814" cy="772"/>
          </a:xfrm>
        </p:grpSpPr>
        <p:sp>
          <p:nvSpPr>
            <p:cNvPr id="30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生字乐园</a:t>
              </a:r>
            </a:p>
          </p:txBody>
        </p:sp>
        <p:sp>
          <p:nvSpPr>
            <p:cNvPr id="31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264944" y="2778324"/>
            <a:ext cx="1468279" cy="402908"/>
            <a:chOff x="14363" y="4211"/>
            <a:chExt cx="2814" cy="772"/>
          </a:xfrm>
        </p:grpSpPr>
        <p:sp>
          <p:nvSpPr>
            <p:cNvPr id="33" name="AutoShape 4"/>
            <p:cNvSpPr>
              <a:spLocks noChangeArrowheads="1"/>
            </p:cNvSpPr>
            <p:nvPr/>
          </p:nvSpPr>
          <p:spPr bwMode="auto">
            <a:xfrm>
              <a:off x="14363" y="4331"/>
              <a:ext cx="2814" cy="652"/>
            </a:xfrm>
            <a:prstGeom prst="flowChartProcess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zh-CN" altLang="zh-CN" sz="2100" b="1">
                  <a:solidFill>
                    <a:schemeClr val="bg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</a:rPr>
                <a:t>课堂练测</a:t>
              </a:r>
            </a:p>
          </p:txBody>
        </p:sp>
        <p:sp>
          <p:nvSpPr>
            <p:cNvPr id="34" name="AutoShape 5"/>
            <p:cNvSpPr>
              <a:spLocks noChangeArrowheads="1"/>
            </p:cNvSpPr>
            <p:nvPr/>
          </p:nvSpPr>
          <p:spPr bwMode="auto">
            <a:xfrm>
              <a:off x="14363" y="4211"/>
              <a:ext cx="2814" cy="120"/>
            </a:xfrm>
            <a:prstGeom prst="flowChartProcess">
              <a:avLst/>
            </a:prstGeom>
            <a:gradFill>
              <a:gsLst>
                <a:gs pos="0">
                  <a:srgbClr val="00B0F0"/>
                </a:gs>
                <a:gs pos="57000">
                  <a:srgbClr val="00B0F0"/>
                </a:gs>
                <a:gs pos="100000">
                  <a:srgbClr val="034373"/>
                </a:gs>
              </a:gsLst>
              <a:lin ang="540000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0" y="4448614"/>
            <a:ext cx="9143999" cy="321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ED7D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ED7D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组词：几只 几个 几天 几年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930241"/>
            <a:ext cx="347948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造句：树上有几只小鸟在叫。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24739" y="2366010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solidFill>
                  <a:schemeClr val="dk1"/>
                </a:solidFill>
                <a:latin typeface="宋体" panose="02010600030101010101" pitchFamily="2" charset="-122"/>
                <a:sym typeface="+mn-ea"/>
              </a:rPr>
              <a:t>竖撇写在竖中线的左侧，。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14286" y="1193006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</a:p>
        </p:txBody>
      </p:sp>
      <p:sp>
        <p:nvSpPr>
          <p:cNvPr id="28" name="矩形 27"/>
          <p:cNvSpPr/>
          <p:nvPr/>
        </p:nvSpPr>
        <p:spPr>
          <a:xfrm>
            <a:off x="3131344" y="7096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生字乐园（二）</a:t>
            </a:r>
          </a:p>
        </p:txBody>
      </p:sp>
      <p:pic>
        <p:nvPicPr>
          <p:cNvPr id="23" name="图片 22" descr="又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2947" y="1189196"/>
            <a:ext cx="1010126" cy="3028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56085" y="607457"/>
            <a:ext cx="414216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 dirty="0" err="1">
                <a:solidFill>
                  <a:srgbClr val="3333FF"/>
                </a:solidFill>
                <a:latin typeface="+mn-ea"/>
              </a:rPr>
              <a:t>jǐ</a:t>
            </a:r>
            <a:endParaRPr lang="zh-CN" altLang="en-US" sz="3600" b="1" dirty="0">
              <a:solidFill>
                <a:srgbClr val="3333FF"/>
              </a:solidFill>
              <a:latin typeface="+mn-ea"/>
            </a:endParaRPr>
          </a:p>
        </p:txBody>
      </p:sp>
      <p:pic>
        <p:nvPicPr>
          <p:cNvPr id="45058" name="Picture 2" descr="E:\孙巧灵\2016秋上\上课课件\制作\R一语上\人一语大课堂（正文）\鸟语花香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361" y="846297"/>
            <a:ext cx="1496378" cy="166258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8" name="Picture 10" descr="C:\Documents and Settings\Administrator\桌面\一年级生字动态笔顺\北一上笔顺动态图修好的\北一上\几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63" y="1155382"/>
            <a:ext cx="1329690" cy="13296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70610" y="2513648"/>
            <a:ext cx="5777389" cy="12668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003459" y="1104900"/>
            <a:ext cx="5844540" cy="125825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1312546" y="999649"/>
            <a:ext cx="7868126" cy="23288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57175" indent="-257175">
              <a:lnSpc>
                <a:spcPct val="140000"/>
              </a:lnSpc>
              <a:buFont typeface="Wingdings" panose="05000000000000000000" charset="0"/>
              <a:buChar char="Ø"/>
            </a:pPr>
            <a:r>
              <a:rPr lang="zh-CN" altLang="en-US" sz="2100" b="1">
                <a:solidFill>
                  <a:schemeClr val="accent2"/>
                </a:solidFill>
              </a:rPr>
              <a:t>近义词</a:t>
            </a:r>
            <a:endParaRPr lang="zh-CN" altLang="en-US" sz="2100"/>
          </a:p>
          <a:p>
            <a:pPr marL="257175" indent="-257175">
              <a:lnSpc>
                <a:spcPct val="140000"/>
              </a:lnSpc>
            </a:pPr>
            <a:r>
              <a:rPr lang="zh-CN" altLang="en-US" sz="2100"/>
              <a:t>参加</a:t>
            </a:r>
            <a:r>
              <a:rPr lang="en-US" altLang="zh-CN" sz="2100"/>
              <a:t>——</a:t>
            </a:r>
            <a:r>
              <a:rPr lang="zh-CN" altLang="en-US" sz="2100"/>
              <a:t>参与</a:t>
            </a:r>
          </a:p>
          <a:p>
            <a:pPr marL="257175" indent="-257175">
              <a:lnSpc>
                <a:spcPct val="140000"/>
              </a:lnSpc>
            </a:pPr>
            <a:endParaRPr lang="zh-CN" altLang="en-US" sz="2100" b="1">
              <a:solidFill>
                <a:schemeClr val="accent2"/>
              </a:solidFill>
            </a:endParaRPr>
          </a:p>
          <a:p>
            <a:pPr marL="257175" indent="-257175">
              <a:lnSpc>
                <a:spcPct val="140000"/>
              </a:lnSpc>
            </a:pPr>
            <a:r>
              <a:rPr lang="zh-CN" altLang="en-US" sz="2100" b="1">
                <a:solidFill>
                  <a:schemeClr val="accent2"/>
                </a:solidFill>
              </a:rPr>
              <a:t>反义词</a:t>
            </a:r>
          </a:p>
          <a:p>
            <a:pPr>
              <a:lnSpc>
                <a:spcPct val="140000"/>
              </a:lnSpc>
            </a:pPr>
            <a:r>
              <a:rPr lang="zh-CN" altLang="en-US" sz="2100"/>
              <a:t>来</a:t>
            </a:r>
            <a:r>
              <a:rPr lang="en-US" altLang="zh-CN" sz="2100"/>
              <a:t>——</a:t>
            </a:r>
            <a:r>
              <a:rPr lang="zh-CN" altLang="en-US" sz="2100"/>
              <a:t>去      小</a:t>
            </a:r>
            <a:r>
              <a:rPr lang="en-US" altLang="zh-CN" sz="2100"/>
              <a:t>——</a:t>
            </a:r>
            <a:r>
              <a:rPr lang="zh-CN" altLang="en-US" sz="2100"/>
              <a:t>大   参加</a:t>
            </a:r>
            <a:r>
              <a:rPr lang="en-US" altLang="zh-CN" sz="2100"/>
              <a:t>——</a:t>
            </a:r>
            <a:r>
              <a:rPr lang="zh-CN" altLang="en-US" sz="2100"/>
              <a:t>退出     </a:t>
            </a:r>
          </a:p>
        </p:txBody>
      </p:sp>
      <p:sp>
        <p:nvSpPr>
          <p:cNvPr id="26" name="矩形 25"/>
          <p:cNvSpPr/>
          <p:nvPr/>
        </p:nvSpPr>
        <p:spPr>
          <a:xfrm>
            <a:off x="3762851" y="70961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近反义词</a:t>
            </a:r>
          </a:p>
        </p:txBody>
      </p:sp>
      <p:pic>
        <p:nvPicPr>
          <p:cNvPr id="6" name="图片 5" descr="241fc548e7315c8de4f94da5a08f61f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00000">
            <a:off x="205740" y="3054667"/>
            <a:ext cx="1363028" cy="148685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158" y="-123348"/>
            <a:ext cx="3795236" cy="2636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aphicFrame>
        <p:nvGraphicFramePr>
          <p:cNvPr id="4" name="表格 3"/>
          <p:cNvGraphicFramePr/>
          <p:nvPr/>
        </p:nvGraphicFramePr>
        <p:xfrm>
          <a:off x="1371600" y="1057275"/>
          <a:ext cx="6399848" cy="234886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04474"/>
                <a:gridCol w="4895374"/>
              </a:tblGrid>
              <a:tr h="50720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/>
                          </a:solidFill>
                          <a:latin typeface="+mn-ea"/>
                        </a:rPr>
                        <a:t>词语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>
                          <a:solidFill>
                            <a:schemeClr val="tx1"/>
                          </a:solidFill>
                          <a:latin typeface="+mn-ea"/>
                        </a:rPr>
                        <a:t>意思</a:t>
                      </a:r>
                    </a:p>
                  </a:txBody>
                  <a:tcPr marL="68580" marR="68580" marT="34290" marB="34290"/>
                </a:tc>
              </a:tr>
              <a:tr h="53197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</a:rPr>
                        <a:t>画家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擅长绘画的有成就的人。</a:t>
                      </a:r>
                    </a:p>
                  </a:txBody>
                  <a:tcPr marL="68580" marR="68580" marT="34290" marB="34290"/>
                </a:tc>
              </a:tr>
              <a:tr h="50101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</a:rPr>
                        <a:t>颜料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100" b="1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ea"/>
                          <a:ea typeface="+mj-ea"/>
                          <a:sym typeface="+mn-ea"/>
                        </a:rPr>
                        <a:t>用来着色的物质，种类很多。</a:t>
                      </a:r>
                      <a:endParaRPr lang="zh-CN" altLang="zh-CN" sz="2100" b="1" dirty="0">
                        <a:solidFill>
                          <a:schemeClr val="tx1"/>
                        </a:solidFill>
                        <a:latin typeface="+mn-ea"/>
                      </a:endParaRPr>
                    </a:p>
                  </a:txBody>
                  <a:tcPr marL="68580" marR="68580" marT="34290" marB="34290"/>
                </a:tc>
              </a:tr>
              <a:tr h="80867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</a:rPr>
                        <a:t>参加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zh-CN" sz="21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加入某种组织或某种活动。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26" name="矩形 25"/>
          <p:cNvSpPr/>
          <p:nvPr/>
        </p:nvSpPr>
        <p:spPr>
          <a:xfrm>
            <a:off x="3660934" y="62389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词语解释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684" y="3093720"/>
            <a:ext cx="7611904" cy="1773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848" y="995362"/>
            <a:ext cx="7611904" cy="3871913"/>
          </a:xfrm>
          <a:prstGeom prst="round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84848" y="821056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矩形 9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4" name="矩形 3"/>
          <p:cNvSpPr/>
          <p:nvPr/>
        </p:nvSpPr>
        <p:spPr>
          <a:xfrm>
            <a:off x="730091" y="995363"/>
            <a:ext cx="7575233" cy="2257901"/>
          </a:xfrm>
          <a:prstGeom prst="rect">
            <a:avLst/>
          </a:prstGeom>
          <a:solidFill>
            <a:schemeClr val="lt1">
              <a:alpha val="3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941" y="225743"/>
            <a:ext cx="4089083" cy="2065496"/>
          </a:xfrm>
          <a:prstGeom prst="rect">
            <a:avLst/>
          </a:prstGeom>
        </p:spPr>
      </p:pic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6440805" y="901066"/>
            <a:ext cx="1976438" cy="71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表现了大家怎么样的心情呢？</a:t>
            </a:r>
          </a:p>
        </p:txBody>
      </p:sp>
      <p:sp>
        <p:nvSpPr>
          <p:cNvPr id="51" name="椭圆 50"/>
          <p:cNvSpPr/>
          <p:nvPr/>
        </p:nvSpPr>
        <p:spPr>
          <a:xfrm flipV="1">
            <a:off x="1528254" y="2654837"/>
            <a:ext cx="35100" cy="351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614" y="829639"/>
            <a:ext cx="1872238" cy="81839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34879" y="2315051"/>
            <a:ext cx="1035368" cy="938213"/>
            <a:chOff x="4223" y="2083"/>
            <a:chExt cx="10752" cy="6806"/>
          </a:xfrm>
        </p:grpSpPr>
        <p:sp>
          <p:nvSpPr>
            <p:cNvPr id="14" name=" 184"/>
            <p:cNvSpPr/>
            <p:nvPr/>
          </p:nvSpPr>
          <p:spPr>
            <a:xfrm rot="20280000">
              <a:off x="9249" y="5204"/>
              <a:ext cx="4845" cy="3067"/>
            </a:xfrm>
            <a:prstGeom prst="ellipse">
              <a:avLst/>
            </a:prstGeom>
            <a:gradFill>
              <a:gsLst>
                <a:gs pos="3500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12700" cmpd="sng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223" y="2083"/>
              <a:ext cx="10753" cy="6807"/>
              <a:chOff x="3931" y="2243"/>
              <a:chExt cx="10753" cy="6807"/>
            </a:xfrm>
          </p:grpSpPr>
          <p:sp>
            <p:nvSpPr>
              <p:cNvPr id="184" name=" 184"/>
              <p:cNvSpPr/>
              <p:nvPr/>
            </p:nvSpPr>
            <p:spPr>
              <a:xfrm>
                <a:off x="3931" y="2243"/>
                <a:ext cx="10753" cy="6807"/>
              </a:xfrm>
              <a:prstGeom prst="ellipse">
                <a:avLst/>
              </a:prstGeom>
              <a:solidFill>
                <a:schemeClr val="bg1">
                  <a:alpha val="55000"/>
                </a:schemeClr>
              </a:solidFill>
              <a:ln w="12700" cmpd="sng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9" name=" 219"/>
              <p:cNvSpPr/>
              <p:nvPr/>
            </p:nvSpPr>
            <p:spPr>
              <a:xfrm rot="19440000">
                <a:off x="4580" y="3324"/>
                <a:ext cx="2684" cy="504"/>
              </a:xfrm>
              <a:custGeom>
                <a:avLst/>
                <a:gdLst>
                  <a:gd name="connsiteX0" fmla="*/ 0 w 2683"/>
                  <a:gd name="connsiteY0" fmla="*/ 389 h 504"/>
                  <a:gd name="connsiteX1" fmla="*/ 400 w 2683"/>
                  <a:gd name="connsiteY1" fmla="*/ 133 h 504"/>
                  <a:gd name="connsiteX2" fmla="*/ 2135 w 2683"/>
                  <a:gd name="connsiteY2" fmla="*/ 169 h 504"/>
                  <a:gd name="connsiteX3" fmla="*/ 2683 w 2683"/>
                  <a:gd name="connsiteY3" fmla="*/ 504 h 504"/>
                  <a:gd name="connsiteX4" fmla="*/ 1833 w 2683"/>
                  <a:gd name="connsiteY4" fmla="*/ 300 h 504"/>
                  <a:gd name="connsiteX5" fmla="*/ 631 w 2683"/>
                  <a:gd name="connsiteY5" fmla="*/ 294 h 504"/>
                  <a:gd name="connsiteX6" fmla="*/ 0 w 2683"/>
                  <a:gd name="connsiteY6" fmla="*/ 389 h 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84" h="504">
                    <a:moveTo>
                      <a:pt x="0" y="389"/>
                    </a:moveTo>
                    <a:cubicBezTo>
                      <a:pt x="-9" y="356"/>
                      <a:pt x="120" y="225"/>
                      <a:pt x="400" y="133"/>
                    </a:cubicBezTo>
                    <a:cubicBezTo>
                      <a:pt x="928" y="-51"/>
                      <a:pt x="1478" y="-49"/>
                      <a:pt x="2135" y="169"/>
                    </a:cubicBezTo>
                    <a:cubicBezTo>
                      <a:pt x="2475" y="288"/>
                      <a:pt x="2689" y="480"/>
                      <a:pt x="2683" y="504"/>
                    </a:cubicBezTo>
                    <a:cubicBezTo>
                      <a:pt x="2474" y="433"/>
                      <a:pt x="2243" y="329"/>
                      <a:pt x="1833" y="300"/>
                    </a:cubicBezTo>
                    <a:cubicBezTo>
                      <a:pt x="1562" y="266"/>
                      <a:pt x="1173" y="244"/>
                      <a:pt x="631" y="294"/>
                    </a:cubicBezTo>
                    <a:cubicBezTo>
                      <a:pt x="177" y="332"/>
                      <a:pt x="13" y="386"/>
                      <a:pt x="0" y="3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 12"/>
              <p:cNvSpPr/>
              <p:nvPr/>
            </p:nvSpPr>
            <p:spPr>
              <a:xfrm>
                <a:off x="4464" y="4568"/>
                <a:ext cx="324" cy="3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170" y="3402807"/>
            <a:ext cx="2649379" cy="1931194"/>
          </a:xfrm>
          <a:prstGeom prst="rect">
            <a:avLst/>
          </a:prstGeom>
        </p:spPr>
      </p:pic>
      <p:sp>
        <p:nvSpPr>
          <p:cNvPr id="8195" name="TextBox 1"/>
          <p:cNvSpPr txBox="1"/>
          <p:nvPr/>
        </p:nvSpPr>
        <p:spPr>
          <a:xfrm>
            <a:off x="1528286" y="1760458"/>
            <a:ext cx="3725466" cy="6086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下 雪 啦，下 雪 啦</a:t>
            </a:r>
            <a:r>
              <a:rPr lang="zh-CN" altLang="en-US" sz="27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！</a:t>
            </a:r>
          </a:p>
        </p:txBody>
      </p:sp>
      <p:sp>
        <p:nvSpPr>
          <p:cNvPr id="8196" name="TextBox 2"/>
          <p:cNvSpPr txBox="1"/>
          <p:nvPr/>
        </p:nvSpPr>
        <p:spPr>
          <a:xfrm>
            <a:off x="1528287" y="1455182"/>
            <a:ext cx="3942160" cy="4893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b="1" dirty="0">
                <a:solidFill>
                  <a:srgbClr val="0000FF"/>
                </a:solidFill>
                <a:latin typeface="宋体" panose="02010600030101010101" pitchFamily="2" charset="-122"/>
              </a:rPr>
              <a:t>xià xuě lɑ   xià xuě lɑ</a:t>
            </a:r>
            <a:endParaRPr lang="zh-CN" altLang="en-US" sz="2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3397806" y="1165384"/>
            <a:ext cx="2072878" cy="5493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激动、高兴</a:t>
            </a:r>
          </a:p>
        </p:txBody>
      </p:sp>
      <p:sp>
        <p:nvSpPr>
          <p:cNvPr id="13414" name="TextBox 1"/>
          <p:cNvSpPr txBox="1"/>
          <p:nvPr/>
        </p:nvSpPr>
        <p:spPr>
          <a:xfrm>
            <a:off x="1389698" y="2590800"/>
            <a:ext cx="5807869" cy="6096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雪 地 里 来 了 一 群 小 画 家。</a:t>
            </a:r>
          </a:p>
        </p:txBody>
      </p:sp>
      <p:sp>
        <p:nvSpPr>
          <p:cNvPr id="13415" name="TextBox 2"/>
          <p:cNvSpPr txBox="1"/>
          <p:nvPr/>
        </p:nvSpPr>
        <p:spPr>
          <a:xfrm>
            <a:off x="1294448" y="2299098"/>
            <a:ext cx="5580460" cy="47386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xuě  dì  lǐ lái  le  yì qún xiǎo huà jiā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848" y="995362"/>
            <a:ext cx="7611904" cy="3871913"/>
          </a:xfrm>
          <a:prstGeom prst="round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684848" y="821056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矩形 9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4" name="矩形 3"/>
          <p:cNvSpPr/>
          <p:nvPr/>
        </p:nvSpPr>
        <p:spPr>
          <a:xfrm>
            <a:off x="730091" y="995363"/>
            <a:ext cx="7575233" cy="2257901"/>
          </a:xfrm>
          <a:prstGeom prst="rect">
            <a:avLst/>
          </a:prstGeom>
          <a:solidFill>
            <a:schemeClr val="lt1">
              <a:alpha val="3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941" y="225743"/>
            <a:ext cx="4089083" cy="2065496"/>
          </a:xfrm>
          <a:prstGeom prst="rect">
            <a:avLst/>
          </a:prstGeom>
        </p:spPr>
      </p:pic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6440805" y="901065"/>
            <a:ext cx="1976438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谁是小画家呢？</a:t>
            </a:r>
          </a:p>
        </p:txBody>
      </p:sp>
      <p:sp>
        <p:nvSpPr>
          <p:cNvPr id="51" name="椭圆 50"/>
          <p:cNvSpPr/>
          <p:nvPr/>
        </p:nvSpPr>
        <p:spPr>
          <a:xfrm flipV="1">
            <a:off x="1528254" y="2654837"/>
            <a:ext cx="35100" cy="351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614" y="829639"/>
            <a:ext cx="1872238" cy="81839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34879" y="2315051"/>
            <a:ext cx="1035368" cy="938213"/>
            <a:chOff x="4223" y="2083"/>
            <a:chExt cx="10752" cy="6806"/>
          </a:xfrm>
        </p:grpSpPr>
        <p:sp>
          <p:nvSpPr>
            <p:cNvPr id="14" name=" 184"/>
            <p:cNvSpPr/>
            <p:nvPr/>
          </p:nvSpPr>
          <p:spPr>
            <a:xfrm rot="20280000">
              <a:off x="9249" y="5204"/>
              <a:ext cx="4845" cy="3067"/>
            </a:xfrm>
            <a:prstGeom prst="ellipse">
              <a:avLst/>
            </a:prstGeom>
            <a:gradFill>
              <a:gsLst>
                <a:gs pos="3500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12700" cmpd="sng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223" y="2083"/>
              <a:ext cx="10753" cy="6807"/>
              <a:chOff x="3931" y="2243"/>
              <a:chExt cx="10753" cy="6807"/>
            </a:xfrm>
          </p:grpSpPr>
          <p:sp>
            <p:nvSpPr>
              <p:cNvPr id="184" name=" 184"/>
              <p:cNvSpPr/>
              <p:nvPr/>
            </p:nvSpPr>
            <p:spPr>
              <a:xfrm>
                <a:off x="3931" y="2243"/>
                <a:ext cx="10753" cy="6807"/>
              </a:xfrm>
              <a:prstGeom prst="ellipse">
                <a:avLst/>
              </a:prstGeom>
              <a:solidFill>
                <a:schemeClr val="bg1">
                  <a:alpha val="55000"/>
                </a:schemeClr>
              </a:solidFill>
              <a:ln w="12700" cmpd="sng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9" name=" 219"/>
              <p:cNvSpPr/>
              <p:nvPr/>
            </p:nvSpPr>
            <p:spPr>
              <a:xfrm rot="19440000">
                <a:off x="4580" y="3324"/>
                <a:ext cx="2684" cy="504"/>
              </a:xfrm>
              <a:custGeom>
                <a:avLst/>
                <a:gdLst>
                  <a:gd name="connsiteX0" fmla="*/ 0 w 2683"/>
                  <a:gd name="connsiteY0" fmla="*/ 389 h 504"/>
                  <a:gd name="connsiteX1" fmla="*/ 400 w 2683"/>
                  <a:gd name="connsiteY1" fmla="*/ 133 h 504"/>
                  <a:gd name="connsiteX2" fmla="*/ 2135 w 2683"/>
                  <a:gd name="connsiteY2" fmla="*/ 169 h 504"/>
                  <a:gd name="connsiteX3" fmla="*/ 2683 w 2683"/>
                  <a:gd name="connsiteY3" fmla="*/ 504 h 504"/>
                  <a:gd name="connsiteX4" fmla="*/ 1833 w 2683"/>
                  <a:gd name="connsiteY4" fmla="*/ 300 h 504"/>
                  <a:gd name="connsiteX5" fmla="*/ 631 w 2683"/>
                  <a:gd name="connsiteY5" fmla="*/ 294 h 504"/>
                  <a:gd name="connsiteX6" fmla="*/ 0 w 2683"/>
                  <a:gd name="connsiteY6" fmla="*/ 389 h 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84" h="504">
                    <a:moveTo>
                      <a:pt x="0" y="389"/>
                    </a:moveTo>
                    <a:cubicBezTo>
                      <a:pt x="-9" y="356"/>
                      <a:pt x="120" y="225"/>
                      <a:pt x="400" y="133"/>
                    </a:cubicBezTo>
                    <a:cubicBezTo>
                      <a:pt x="928" y="-51"/>
                      <a:pt x="1478" y="-49"/>
                      <a:pt x="2135" y="169"/>
                    </a:cubicBezTo>
                    <a:cubicBezTo>
                      <a:pt x="2475" y="288"/>
                      <a:pt x="2689" y="480"/>
                      <a:pt x="2683" y="504"/>
                    </a:cubicBezTo>
                    <a:cubicBezTo>
                      <a:pt x="2474" y="433"/>
                      <a:pt x="2243" y="329"/>
                      <a:pt x="1833" y="300"/>
                    </a:cubicBezTo>
                    <a:cubicBezTo>
                      <a:pt x="1562" y="266"/>
                      <a:pt x="1173" y="244"/>
                      <a:pt x="631" y="294"/>
                    </a:cubicBezTo>
                    <a:cubicBezTo>
                      <a:pt x="177" y="332"/>
                      <a:pt x="13" y="386"/>
                      <a:pt x="0" y="3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 12"/>
              <p:cNvSpPr/>
              <p:nvPr/>
            </p:nvSpPr>
            <p:spPr>
              <a:xfrm>
                <a:off x="4464" y="4568"/>
                <a:ext cx="324" cy="3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170" y="3402807"/>
            <a:ext cx="2649379" cy="1931194"/>
          </a:xfrm>
          <a:prstGeom prst="rect">
            <a:avLst/>
          </a:prstGeom>
        </p:spPr>
      </p:pic>
      <p:sp>
        <p:nvSpPr>
          <p:cNvPr id="8195" name="TextBox 1"/>
          <p:cNvSpPr txBox="1"/>
          <p:nvPr/>
        </p:nvSpPr>
        <p:spPr>
          <a:xfrm>
            <a:off x="1528286" y="1760458"/>
            <a:ext cx="3725466" cy="6086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下 雪 啦，下 雪 啦</a:t>
            </a:r>
            <a:r>
              <a:rPr lang="zh-CN" altLang="en-US" sz="27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！</a:t>
            </a:r>
          </a:p>
        </p:txBody>
      </p:sp>
      <p:sp>
        <p:nvSpPr>
          <p:cNvPr id="8196" name="TextBox 2"/>
          <p:cNvSpPr txBox="1"/>
          <p:nvPr/>
        </p:nvSpPr>
        <p:spPr>
          <a:xfrm>
            <a:off x="1528287" y="1455182"/>
            <a:ext cx="3942160" cy="4893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b="1" dirty="0">
                <a:solidFill>
                  <a:srgbClr val="0000FF"/>
                </a:solidFill>
                <a:latin typeface="宋体" panose="02010600030101010101" pitchFamily="2" charset="-122"/>
              </a:rPr>
              <a:t>xià xuě lɑ   xià xuě lɑ</a:t>
            </a:r>
            <a:endParaRPr lang="zh-CN" altLang="en-US" sz="21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3414" name="TextBox 1"/>
          <p:cNvSpPr txBox="1"/>
          <p:nvPr/>
        </p:nvSpPr>
        <p:spPr>
          <a:xfrm>
            <a:off x="1389698" y="2590800"/>
            <a:ext cx="5807869" cy="6096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雪 地 里 来 了 一 群 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 画 家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3415" name="TextBox 2"/>
          <p:cNvSpPr txBox="1"/>
          <p:nvPr/>
        </p:nvSpPr>
        <p:spPr>
          <a:xfrm>
            <a:off x="1294448" y="2299098"/>
            <a:ext cx="5580460" cy="47386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宋体" panose="02010600030101010101" pitchFamily="2" charset="-122"/>
              </a:rPr>
              <a:t>xuě  dì  lǐ lái  le  yì qún xiǎo huà jiā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93" name="Picture 2" descr="C:\Users\Administrator\Desktop\图片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991" y="965835"/>
            <a:ext cx="6855619" cy="3857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1"/>
          <p:cNvSpPr txBox="1"/>
          <p:nvPr/>
        </p:nvSpPr>
        <p:spPr>
          <a:xfrm>
            <a:off x="1476376" y="1677194"/>
            <a:ext cx="4968875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小 鸡 画 竹 叶，</a:t>
            </a:r>
          </a:p>
        </p:txBody>
      </p:sp>
      <p:sp>
        <p:nvSpPr>
          <p:cNvPr id="15363" name="TextBox 2"/>
          <p:cNvSpPr txBox="1"/>
          <p:nvPr/>
        </p:nvSpPr>
        <p:spPr>
          <a:xfrm>
            <a:off x="1382713" y="1285876"/>
            <a:ext cx="3673475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xiǎo jī huà zhú yè</a:t>
            </a:r>
          </a:p>
        </p:txBody>
      </p:sp>
      <p:sp>
        <p:nvSpPr>
          <p:cNvPr id="15364" name="TextBox 1"/>
          <p:cNvSpPr txBox="1"/>
          <p:nvPr/>
        </p:nvSpPr>
        <p:spPr>
          <a:xfrm>
            <a:off x="1476376" y="2560479"/>
            <a:ext cx="4968875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小 狗 画 </a:t>
            </a:r>
            <a:r>
              <a:rPr lang="zh-CN" altLang="en-US" sz="30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梅 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花，</a:t>
            </a:r>
          </a:p>
        </p:txBody>
      </p:sp>
      <p:sp>
        <p:nvSpPr>
          <p:cNvPr id="15365" name="TextBox 2"/>
          <p:cNvSpPr txBox="1"/>
          <p:nvPr/>
        </p:nvSpPr>
        <p:spPr>
          <a:xfrm>
            <a:off x="1244600" y="2140109"/>
            <a:ext cx="4105275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xiǎo ɡǒu huà méi huā</a:t>
            </a:r>
          </a:p>
        </p:txBody>
      </p:sp>
      <p:sp>
        <p:nvSpPr>
          <p:cNvPr id="15366" name="TextBox 1"/>
          <p:cNvSpPr txBox="1"/>
          <p:nvPr/>
        </p:nvSpPr>
        <p:spPr>
          <a:xfrm>
            <a:off x="1476376" y="3225007"/>
            <a:ext cx="4968875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小 鸭 画</a:t>
            </a:r>
            <a:r>
              <a:rPr lang="zh-CN" altLang="en-US" sz="30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 枫 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叶，</a:t>
            </a:r>
          </a:p>
        </p:txBody>
      </p:sp>
      <p:sp>
        <p:nvSpPr>
          <p:cNvPr id="15367" name="TextBox 2"/>
          <p:cNvSpPr txBox="1"/>
          <p:nvPr/>
        </p:nvSpPr>
        <p:spPr>
          <a:xfrm>
            <a:off x="1350963" y="2926557"/>
            <a:ext cx="4105275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xiǎo yā huà fēnɡ yè</a:t>
            </a:r>
          </a:p>
        </p:txBody>
      </p:sp>
      <p:sp>
        <p:nvSpPr>
          <p:cNvPr id="15368" name="TextBox 1"/>
          <p:cNvSpPr txBox="1"/>
          <p:nvPr/>
        </p:nvSpPr>
        <p:spPr>
          <a:xfrm>
            <a:off x="1476376" y="3935413"/>
            <a:ext cx="4968875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小 马 画 月 牙。</a:t>
            </a:r>
          </a:p>
        </p:txBody>
      </p:sp>
      <p:sp>
        <p:nvSpPr>
          <p:cNvPr id="15369" name="TextBox 2"/>
          <p:cNvSpPr txBox="1"/>
          <p:nvPr/>
        </p:nvSpPr>
        <p:spPr>
          <a:xfrm>
            <a:off x="1370013" y="3625056"/>
            <a:ext cx="4105275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xiǎo mǎ huà yuè yá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349876" y="-1500981"/>
            <a:ext cx="3024188" cy="2106612"/>
            <a:chOff x="5148064" y="856117"/>
            <a:chExt cx="3024336" cy="2106317"/>
          </a:xfrm>
        </p:grpSpPr>
        <p:sp>
          <p:nvSpPr>
            <p:cNvPr id="2" name="云形标注 1"/>
            <p:cNvSpPr/>
            <p:nvPr/>
          </p:nvSpPr>
          <p:spPr>
            <a:xfrm>
              <a:off x="5148064" y="856117"/>
              <a:ext cx="3024336" cy="2106317"/>
            </a:xfrm>
            <a:prstGeom prst="cloudCallout">
              <a:avLst>
                <a:gd name="adj1" fmla="val -56584"/>
                <a:gd name="adj2" fmla="val 5495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/>
            </a:p>
          </p:txBody>
        </p:sp>
        <p:sp>
          <p:nvSpPr>
            <p:cNvPr id="15372" name="TextBox 2"/>
            <p:cNvSpPr txBox="1"/>
            <p:nvPr/>
          </p:nvSpPr>
          <p:spPr>
            <a:xfrm>
              <a:off x="5580112" y="1175464"/>
              <a:ext cx="2448272" cy="11330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solidFill>
                    <a:srgbClr val="FF0066"/>
                  </a:solidFill>
                  <a:latin typeface="黑体" panose="02010609060101010101" charset="-122"/>
                  <a:ea typeface="黑体" panose="02010609060101010101" charset="-122"/>
                </a:rPr>
                <a:t>它们用什么画画？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84848" y="821056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矩形 9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5" name="椭圆 4"/>
          <p:cNvSpPr/>
          <p:nvPr/>
        </p:nvSpPr>
        <p:spPr>
          <a:xfrm>
            <a:off x="6347936" y="3474720"/>
            <a:ext cx="767954" cy="691754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899910" y="2926556"/>
            <a:ext cx="767954" cy="691754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349716" y="3553301"/>
            <a:ext cx="767954" cy="691754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287679" y="3625215"/>
            <a:ext cx="767954" cy="691754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941" y="225743"/>
            <a:ext cx="4089083" cy="2065496"/>
          </a:xfrm>
          <a:prstGeom prst="rect">
            <a:avLst/>
          </a:prstGeom>
        </p:spPr>
      </p:pic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6440805" y="901065"/>
            <a:ext cx="1976438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谁是小画家呢？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93" name="Picture 2" descr="C:\Users\Administrator\Desktop\图片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991" y="965835"/>
            <a:ext cx="6855619" cy="3857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1"/>
          <p:cNvSpPr txBox="1"/>
          <p:nvPr/>
        </p:nvSpPr>
        <p:spPr>
          <a:xfrm>
            <a:off x="1476376" y="1677194"/>
            <a:ext cx="4968875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小 鸡 画 竹 叶，</a:t>
            </a:r>
          </a:p>
        </p:txBody>
      </p:sp>
      <p:sp>
        <p:nvSpPr>
          <p:cNvPr id="15363" name="TextBox 2"/>
          <p:cNvSpPr txBox="1"/>
          <p:nvPr/>
        </p:nvSpPr>
        <p:spPr>
          <a:xfrm>
            <a:off x="1382713" y="1285876"/>
            <a:ext cx="3673475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xiǎo jī huà zhú yè</a:t>
            </a:r>
          </a:p>
        </p:txBody>
      </p:sp>
      <p:sp>
        <p:nvSpPr>
          <p:cNvPr id="15364" name="TextBox 1"/>
          <p:cNvSpPr txBox="1"/>
          <p:nvPr/>
        </p:nvSpPr>
        <p:spPr>
          <a:xfrm>
            <a:off x="1476376" y="2560479"/>
            <a:ext cx="4968875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小 狗 画 </a:t>
            </a:r>
            <a:r>
              <a:rPr lang="zh-CN" altLang="en-US" sz="30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梅 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花，</a:t>
            </a:r>
          </a:p>
        </p:txBody>
      </p:sp>
      <p:sp>
        <p:nvSpPr>
          <p:cNvPr id="15365" name="TextBox 2"/>
          <p:cNvSpPr txBox="1"/>
          <p:nvPr/>
        </p:nvSpPr>
        <p:spPr>
          <a:xfrm>
            <a:off x="1244600" y="2140109"/>
            <a:ext cx="4105275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xiǎo ɡǒu huà méi huā</a:t>
            </a:r>
          </a:p>
        </p:txBody>
      </p:sp>
      <p:sp>
        <p:nvSpPr>
          <p:cNvPr id="15366" name="TextBox 1"/>
          <p:cNvSpPr txBox="1"/>
          <p:nvPr/>
        </p:nvSpPr>
        <p:spPr>
          <a:xfrm>
            <a:off x="1476376" y="3225007"/>
            <a:ext cx="4968875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小 鸭 画</a:t>
            </a:r>
            <a:r>
              <a:rPr lang="zh-CN" altLang="en-US" sz="30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 枫 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叶，</a:t>
            </a:r>
          </a:p>
        </p:txBody>
      </p:sp>
      <p:sp>
        <p:nvSpPr>
          <p:cNvPr id="15367" name="TextBox 2"/>
          <p:cNvSpPr txBox="1"/>
          <p:nvPr/>
        </p:nvSpPr>
        <p:spPr>
          <a:xfrm>
            <a:off x="1350963" y="2926557"/>
            <a:ext cx="4105275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xiǎo yā huà fēnɡ yè</a:t>
            </a:r>
          </a:p>
        </p:txBody>
      </p:sp>
      <p:sp>
        <p:nvSpPr>
          <p:cNvPr id="15368" name="TextBox 1"/>
          <p:cNvSpPr txBox="1"/>
          <p:nvPr/>
        </p:nvSpPr>
        <p:spPr>
          <a:xfrm>
            <a:off x="1476376" y="3935413"/>
            <a:ext cx="4968875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小 马 画 月 牙。</a:t>
            </a:r>
          </a:p>
        </p:txBody>
      </p:sp>
      <p:sp>
        <p:nvSpPr>
          <p:cNvPr id="15369" name="TextBox 2"/>
          <p:cNvSpPr txBox="1"/>
          <p:nvPr/>
        </p:nvSpPr>
        <p:spPr>
          <a:xfrm>
            <a:off x="1370013" y="3625056"/>
            <a:ext cx="4105275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xiǎo mǎ huà yuè yá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84848" y="821056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矩形 9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5" name="椭圆 4"/>
          <p:cNvSpPr/>
          <p:nvPr/>
        </p:nvSpPr>
        <p:spPr>
          <a:xfrm>
            <a:off x="6347936" y="3474720"/>
            <a:ext cx="767954" cy="691754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899910" y="2926556"/>
            <a:ext cx="767954" cy="691754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349716" y="3553301"/>
            <a:ext cx="767954" cy="691754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287679" y="3625215"/>
            <a:ext cx="767954" cy="691754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941" y="225743"/>
            <a:ext cx="4089083" cy="2065496"/>
          </a:xfrm>
          <a:prstGeom prst="rect">
            <a:avLst/>
          </a:prstGeom>
        </p:spPr>
      </p:pic>
      <p:sp>
        <p:nvSpPr>
          <p:cNvPr id="11" name="矩形 24"/>
          <p:cNvSpPr>
            <a:spLocks noChangeArrowheads="1"/>
          </p:cNvSpPr>
          <p:nvPr/>
        </p:nvSpPr>
        <p:spPr bwMode="auto">
          <a:xfrm>
            <a:off x="6440805" y="901066"/>
            <a:ext cx="1976438" cy="71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133350" algn="ctr"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它们用什么画画</a:t>
            </a:r>
            <a:r>
              <a:rPr lang="zh-CN" altLang="en-US" sz="21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93" name="Picture 2" descr="C:\Users\Administrator\Desktop\图片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261" y="830104"/>
            <a:ext cx="6855619" cy="3857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矩形 4"/>
          <p:cNvSpPr/>
          <p:nvPr/>
        </p:nvSpPr>
        <p:spPr>
          <a:xfrm>
            <a:off x="570865" y="1511142"/>
            <a:ext cx="7378700" cy="89916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3600" b="1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zh-CN" sz="3600" b="1" dirty="0">
                <a:solidFill>
                  <a:srgbClr val="FFFF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大海，蓝蓝的，又宽又远。</a:t>
            </a:r>
            <a:endParaRPr lang="zh-CN" altLang="en-US" sz="3600" b="1" dirty="0">
              <a:solidFill>
                <a:srgbClr val="FFFF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537494" y="1879918"/>
            <a:ext cx="1036638" cy="568325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/>
          </a:p>
        </p:txBody>
      </p:sp>
      <p:cxnSp>
        <p:nvCxnSpPr>
          <p:cNvPr id="5" name="直接连接符 4"/>
          <p:cNvCxnSpPr/>
          <p:nvPr/>
        </p:nvCxnSpPr>
        <p:spPr>
          <a:xfrm>
            <a:off x="4817269" y="2303463"/>
            <a:ext cx="1944688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2168050" y="2847499"/>
            <a:ext cx="5492750" cy="612775"/>
            <a:chOff x="2339788" y="1987557"/>
            <a:chExt cx="5493124" cy="612648"/>
          </a:xfrm>
        </p:grpSpPr>
        <p:sp>
          <p:nvSpPr>
            <p:cNvPr id="9" name="对话气泡: 圆角矩形 8"/>
            <p:cNvSpPr/>
            <p:nvPr/>
          </p:nvSpPr>
          <p:spPr>
            <a:xfrm>
              <a:off x="2352489" y="1987557"/>
              <a:ext cx="5413744" cy="612648"/>
            </a:xfrm>
            <a:prstGeom prst="wedgeRoundRectCallout">
              <a:avLst>
                <a:gd name="adj1" fmla="val 13950"/>
                <a:gd name="adj2" fmla="val -119677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dirty="0"/>
            </a:p>
          </p:txBody>
        </p:sp>
        <p:sp>
          <p:nvSpPr>
            <p:cNvPr id="16396" name="矩形 9"/>
            <p:cNvSpPr/>
            <p:nvPr/>
          </p:nvSpPr>
          <p:spPr>
            <a:xfrm>
              <a:off x="2339788" y="1998197"/>
              <a:ext cx="5493124" cy="5846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2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表现出大海广阔无边的特点。</a:t>
              </a: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2991168" y="2303622"/>
            <a:ext cx="1377950" cy="317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192304" y="945675"/>
            <a:ext cx="2427288" cy="613038"/>
            <a:chOff x="2340741" y="1987557"/>
            <a:chExt cx="2428282" cy="612911"/>
          </a:xfrm>
        </p:grpSpPr>
        <p:sp>
          <p:nvSpPr>
            <p:cNvPr id="13" name="对话气泡: 圆角矩形 12"/>
            <p:cNvSpPr/>
            <p:nvPr/>
          </p:nvSpPr>
          <p:spPr>
            <a:xfrm>
              <a:off x="2352493" y="1987557"/>
              <a:ext cx="2332993" cy="612648"/>
            </a:xfrm>
            <a:prstGeom prst="wedgeRoundRectCallout">
              <a:avLst>
                <a:gd name="adj1" fmla="val -33195"/>
                <a:gd name="adj2" fmla="val 95248"/>
                <a:gd name="adj3" fmla="val 16667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 dirty="0"/>
            </a:p>
          </p:txBody>
        </p:sp>
        <p:sp>
          <p:nvSpPr>
            <p:cNvPr id="16394" name="矩形 9"/>
            <p:cNvSpPr/>
            <p:nvPr/>
          </p:nvSpPr>
          <p:spPr>
            <a:xfrm>
              <a:off x="2340741" y="2015814"/>
              <a:ext cx="2428282" cy="5846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32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大海的颜色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3884" y="753428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19626" y="830104"/>
            <a:ext cx="7398068" cy="3690461"/>
          </a:xfrm>
          <a:prstGeom prst="roundRect">
            <a:avLst/>
          </a:prstGeom>
          <a:solidFill>
            <a:srgbClr val="0E2745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94" y="1139190"/>
            <a:ext cx="6916579" cy="3072289"/>
          </a:xfrm>
          <a:prstGeom prst="rect">
            <a:avLst/>
          </a:prstGeom>
        </p:spPr>
      </p:pic>
      <p:sp>
        <p:nvSpPr>
          <p:cNvPr id="17410" name="TextBox 1"/>
          <p:cNvSpPr txBox="1"/>
          <p:nvPr/>
        </p:nvSpPr>
        <p:spPr>
          <a:xfrm>
            <a:off x="1187451" y="1720533"/>
            <a:ext cx="4968875" cy="78819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 鸡 画 竹 叶</a:t>
            </a:r>
          </a:p>
        </p:txBody>
      </p:sp>
      <p:sp>
        <p:nvSpPr>
          <p:cNvPr id="17411" name="TextBox 2"/>
          <p:cNvSpPr txBox="1"/>
          <p:nvPr/>
        </p:nvSpPr>
        <p:spPr>
          <a:xfrm>
            <a:off x="1187292" y="1139350"/>
            <a:ext cx="3673475" cy="62912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xiǎo jī huà zhú yè</a:t>
            </a:r>
          </a:p>
        </p:txBody>
      </p:sp>
      <p:pic>
        <p:nvPicPr>
          <p:cNvPr id="17412" name="Picture 5" descr="C:\Users\Administrator\Desktop\图片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5961" y="2607469"/>
            <a:ext cx="1252538" cy="138350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Picture 6" descr="C:\Users\Administrator\Desktop\图片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249" y="2901792"/>
            <a:ext cx="2600801" cy="147685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" name="组合 40"/>
          <p:cNvGrpSpPr/>
          <p:nvPr/>
        </p:nvGrpSpPr>
        <p:grpSpPr>
          <a:xfrm>
            <a:off x="593884" y="753428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19626" y="830104"/>
            <a:ext cx="7398068" cy="3690461"/>
          </a:xfrm>
          <a:prstGeom prst="roundRect">
            <a:avLst/>
          </a:prstGeom>
          <a:solidFill>
            <a:srgbClr val="0E2745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593884" y="753428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503" y="1979296"/>
            <a:ext cx="7061359" cy="2436971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6840" y="762216"/>
            <a:ext cx="1890000" cy="1890000"/>
          </a:xfrm>
          <a:prstGeom prst="rect">
            <a:avLst/>
          </a:prstGeom>
        </p:spPr>
      </p:pic>
      <p:sp>
        <p:nvSpPr>
          <p:cNvPr id="18534" name="TextBox 1"/>
          <p:cNvSpPr txBox="1"/>
          <p:nvPr/>
        </p:nvSpPr>
        <p:spPr>
          <a:xfrm>
            <a:off x="2533651" y="1456135"/>
            <a:ext cx="3726656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小 狗 画 梅 花</a:t>
            </a:r>
          </a:p>
        </p:txBody>
      </p:sp>
      <p:sp>
        <p:nvSpPr>
          <p:cNvPr id="18535" name="TextBox 2"/>
          <p:cNvSpPr txBox="1"/>
          <p:nvPr/>
        </p:nvSpPr>
        <p:spPr>
          <a:xfrm>
            <a:off x="2544367" y="1146572"/>
            <a:ext cx="3078956" cy="4893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b="1" dirty="0">
                <a:solidFill>
                  <a:srgbClr val="FFFF00"/>
                </a:solidFill>
                <a:latin typeface="宋体" panose="02010600030101010101" pitchFamily="2" charset="-122"/>
              </a:rPr>
              <a:t>xiǎo ɡǒu huà méi huā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626" y="2571274"/>
            <a:ext cx="4469130" cy="1034891"/>
          </a:xfrm>
          <a:prstGeom prst="rect">
            <a:avLst/>
          </a:prstGeom>
        </p:spPr>
      </p:pic>
      <p:pic>
        <p:nvPicPr>
          <p:cNvPr id="18536" name="Picture 3" descr="C:\Users\Administrator\Desktop\图片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242" y="2658428"/>
            <a:ext cx="2051209" cy="153685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Picture 4" descr="C:\Users\Administrator\Desktop\图片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650" y="2680335"/>
            <a:ext cx="2085975" cy="149304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33" y="609124"/>
            <a:ext cx="2204561" cy="1564481"/>
          </a:xfrm>
          <a:prstGeom prst="rect">
            <a:avLst/>
          </a:prstGeom>
        </p:spPr>
      </p:pic>
      <p:pic>
        <p:nvPicPr>
          <p:cNvPr id="9" name="Picture 4" descr="C:\Users\Administrator\Desktop\图片2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84959" y="3798094"/>
            <a:ext cx="422910" cy="39719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4" descr="C:\Users\Administrator\Desktop\图片2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8226" y="3886201"/>
            <a:ext cx="430530" cy="40433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4" descr="C:\Users\Administrator\Desktop\图片2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3387" y="3898106"/>
            <a:ext cx="519113" cy="4876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819626" y="830104"/>
            <a:ext cx="7398068" cy="3690461"/>
          </a:xfrm>
          <a:prstGeom prst="roundRect">
            <a:avLst/>
          </a:prstGeom>
          <a:solidFill>
            <a:srgbClr val="0E2745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50908" y="225742"/>
            <a:ext cx="224218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看图说一说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16268" y="73294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3" name="椭圆 12"/>
          <p:cNvSpPr/>
          <p:nvPr/>
        </p:nvSpPr>
        <p:spPr>
          <a:xfrm>
            <a:off x="713422" y="1315879"/>
            <a:ext cx="770573" cy="100488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40000"/>
              </a:lnSpc>
            </a:pPr>
            <a:endParaRPr lang="zh-CN" altLang="en-US" sz="1800"/>
          </a:p>
        </p:txBody>
      </p:sp>
      <p:sp>
        <p:nvSpPr>
          <p:cNvPr id="9" name="文本框 8"/>
          <p:cNvSpPr txBox="1"/>
          <p:nvPr/>
        </p:nvSpPr>
        <p:spPr>
          <a:xfrm>
            <a:off x="858203" y="1315879"/>
            <a:ext cx="481489" cy="1730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冬</a:t>
            </a:r>
          </a:p>
          <a:p>
            <a:r>
              <a:rPr lang="zh-CN" altLang="en-US" sz="27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季</a:t>
            </a:r>
          </a:p>
          <a:p>
            <a:endParaRPr lang="zh-CN" altLang="en-US" sz="27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endParaRPr lang="zh-CN" altLang="en-US" sz="27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19" name="竖排内容占位符 18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580" y="626269"/>
            <a:ext cx="3952875" cy="1590199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325076" y="915829"/>
            <a:ext cx="2746058" cy="807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ea"/>
              </a:rPr>
              <a:t>图片上是</a:t>
            </a:r>
          </a:p>
          <a:p>
            <a:pPr algn="ctr"/>
            <a:r>
              <a:rPr lang="zh-CN" altLang="en-US" sz="2400" b="1" dirty="0">
                <a:solidFill>
                  <a:schemeClr val="accent5">
                    <a:lumMod val="75000"/>
                  </a:schemeClr>
                </a:solidFill>
                <a:cs typeface="+mn-ea"/>
                <a:sym typeface="+mn-ea"/>
              </a:rPr>
              <a:t>哪个季节？ </a:t>
            </a: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203" y="2483644"/>
            <a:ext cx="7381875" cy="2036921"/>
          </a:xfrm>
          <a:prstGeom prst="rect">
            <a:avLst/>
          </a:prstGeom>
        </p:spPr>
      </p:pic>
      <p:pic>
        <p:nvPicPr>
          <p:cNvPr id="2" name="图片 1" descr="241fc548e7315c8de4f94da5a08f61f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67" y="2906077"/>
            <a:ext cx="1363028" cy="1486853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880" y="2216468"/>
            <a:ext cx="2962275" cy="19188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87187" y="674110"/>
            <a:ext cx="1890000" cy="189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201" y="2104333"/>
            <a:ext cx="1890000" cy="203089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1732" y="2905601"/>
            <a:ext cx="2416016" cy="185451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13699" y="225742"/>
            <a:ext cx="2502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19626" y="830104"/>
            <a:ext cx="7398068" cy="3690461"/>
          </a:xfrm>
          <a:prstGeom prst="roundRect">
            <a:avLst/>
          </a:prstGeom>
          <a:solidFill>
            <a:srgbClr val="0E2745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458" name="TextBox 1"/>
          <p:cNvSpPr txBox="1"/>
          <p:nvPr/>
        </p:nvSpPr>
        <p:spPr>
          <a:xfrm>
            <a:off x="1342232" y="1714818"/>
            <a:ext cx="4968875" cy="78819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 鸭 画 </a:t>
            </a:r>
            <a:r>
              <a:rPr lang="zh-CN" altLang="en-US" sz="3600" b="1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枫 叶</a:t>
            </a:r>
          </a:p>
        </p:txBody>
      </p:sp>
      <p:sp>
        <p:nvSpPr>
          <p:cNvPr id="19459" name="TextBox 2"/>
          <p:cNvSpPr txBox="1"/>
          <p:nvPr/>
        </p:nvSpPr>
        <p:spPr>
          <a:xfrm>
            <a:off x="1187292" y="1312070"/>
            <a:ext cx="4105275" cy="62912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xiǎo yā huà fēnɡ yè</a:t>
            </a: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64" y="985361"/>
            <a:ext cx="7230428" cy="3523298"/>
          </a:xfrm>
          <a:prstGeom prst="rect">
            <a:avLst/>
          </a:prstGeom>
        </p:spPr>
      </p:pic>
      <p:pic>
        <p:nvPicPr>
          <p:cNvPr id="19460" name="Picture 4" descr="C:\Users\Administrator\Desktop\图片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475" y="2595563"/>
            <a:ext cx="1355884" cy="145875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Picture 5" descr="C:\Users\Administrator\Desktop\图片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403" y="2968466"/>
            <a:ext cx="1891665" cy="137826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" name="组合 40"/>
          <p:cNvGrpSpPr/>
          <p:nvPr/>
        </p:nvGrpSpPr>
        <p:grpSpPr>
          <a:xfrm>
            <a:off x="593884" y="753428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pic>
        <p:nvPicPr>
          <p:cNvPr id="5" name="Picture 5" descr="C:\Users\Administrator\Desktop\图片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660000">
            <a:off x="5549741" y="3834289"/>
            <a:ext cx="441008" cy="4114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5" descr="C:\Users\Administrator\Desktop\图片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660000">
            <a:off x="5022056" y="3855244"/>
            <a:ext cx="441008" cy="4114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5" descr="C:\Users\Administrator\Desktop\图片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660000">
            <a:off x="6009322" y="3834289"/>
            <a:ext cx="441008" cy="4114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19626" y="830104"/>
            <a:ext cx="7398068" cy="3690461"/>
          </a:xfrm>
          <a:prstGeom prst="roundRect">
            <a:avLst/>
          </a:prstGeom>
          <a:solidFill>
            <a:srgbClr val="0E2745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786" y="918686"/>
            <a:ext cx="7230428" cy="3523298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593884" y="753428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20482" name="TextBox 1"/>
          <p:cNvSpPr txBox="1"/>
          <p:nvPr/>
        </p:nvSpPr>
        <p:spPr>
          <a:xfrm>
            <a:off x="1187451" y="1828166"/>
            <a:ext cx="4968875" cy="78819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 马 画 月 牙</a:t>
            </a:r>
          </a:p>
        </p:txBody>
      </p:sp>
      <p:sp>
        <p:nvSpPr>
          <p:cNvPr id="20483" name="TextBox 2"/>
          <p:cNvSpPr txBox="1"/>
          <p:nvPr/>
        </p:nvSpPr>
        <p:spPr>
          <a:xfrm>
            <a:off x="1187133" y="1282543"/>
            <a:ext cx="4105275" cy="62912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xiǎo mǎ huà yuè yá</a:t>
            </a:r>
          </a:p>
        </p:txBody>
      </p:sp>
      <p:pic>
        <p:nvPicPr>
          <p:cNvPr id="20484" name="Picture 4" descr="C:\Users\Administrator\Desktop\图片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1170" y="2345531"/>
            <a:ext cx="2108359" cy="211550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5" descr="C:\Users\Administrator\Desktop\图片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399" y="3254693"/>
            <a:ext cx="1668304" cy="120634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5" descr="C:\Users\Administrator\Desktop\图片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420000">
            <a:off x="3444717" y="3880962"/>
            <a:ext cx="453866" cy="4738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5" descr="C:\Users\Administrator\Desktop\图片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920000">
            <a:off x="4258628" y="3808096"/>
            <a:ext cx="520541" cy="54340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5" descr="C:\Users\Administrator\Desktop\图片2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100000">
            <a:off x="5135404" y="3881914"/>
            <a:ext cx="427196" cy="4457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783907" y="829152"/>
            <a:ext cx="7398068" cy="3690461"/>
          </a:xfrm>
          <a:prstGeom prst="roundRect">
            <a:avLst/>
          </a:prstGeom>
          <a:solidFill>
            <a:srgbClr val="0E2745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70" y="1263491"/>
            <a:ext cx="7236619" cy="3512820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558165" y="753428"/>
            <a:ext cx="7623810" cy="76676"/>
            <a:chOff x="1287" y="3139"/>
            <a:chExt cx="16008" cy="16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694271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sp>
        <p:nvSpPr>
          <p:cNvPr id="23554" name="TextBox 1"/>
          <p:cNvSpPr txBox="1"/>
          <p:nvPr/>
        </p:nvSpPr>
        <p:spPr>
          <a:xfrm>
            <a:off x="1261428" y="1007587"/>
            <a:ext cx="6192837" cy="191500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青 蛙 为 什 么 没 参 加？</a:t>
            </a:r>
            <a:endParaRPr lang="en-US" altLang="zh-CN" sz="30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他 在 洞 里 睡  着 啦。</a:t>
            </a:r>
          </a:p>
        </p:txBody>
      </p:sp>
      <p:sp>
        <p:nvSpPr>
          <p:cNvPr id="23555" name="TextBox 2"/>
          <p:cNvSpPr txBox="1"/>
          <p:nvPr/>
        </p:nvSpPr>
        <p:spPr>
          <a:xfrm>
            <a:off x="938531" y="995840"/>
            <a:ext cx="5975350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FFFF00"/>
                </a:solidFill>
                <a:latin typeface="宋体" panose="02010600030101010101" pitchFamily="2" charset="-122"/>
              </a:rPr>
              <a:t>qīnɡ wā wèi shén me méi cān jiā</a:t>
            </a:r>
          </a:p>
        </p:txBody>
      </p:sp>
      <p:sp>
        <p:nvSpPr>
          <p:cNvPr id="23556" name="TextBox 3"/>
          <p:cNvSpPr txBox="1"/>
          <p:nvPr/>
        </p:nvSpPr>
        <p:spPr>
          <a:xfrm>
            <a:off x="1198404" y="1837849"/>
            <a:ext cx="5976937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FFFF00"/>
                </a:solidFill>
                <a:latin typeface="宋体" panose="02010600030101010101" pitchFamily="2" charset="-122"/>
              </a:rPr>
              <a:t>tā zài dònɡ lǐ shuì zháo lɑ</a:t>
            </a:r>
          </a:p>
        </p:txBody>
      </p:sp>
      <p:pic>
        <p:nvPicPr>
          <p:cNvPr id="16389" name="Picture 2" descr="C:\Users\Administrator\Desktop\图片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70" y="3074670"/>
            <a:ext cx="2165033" cy="1514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TextBox 6"/>
          <p:cNvSpPr txBox="1"/>
          <p:nvPr/>
        </p:nvSpPr>
        <p:spPr>
          <a:xfrm>
            <a:off x="4215289" y="3859054"/>
            <a:ext cx="3241675" cy="66865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b="1" dirty="0">
                <a:solidFill>
                  <a:srgbClr val="FF00FF"/>
                </a:solidFill>
                <a:latin typeface="宋体" panose="02010600030101010101" pitchFamily="2" charset="-122"/>
              </a:rPr>
              <a:t>他在冬眠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75765" y="2413794"/>
            <a:ext cx="720725" cy="66865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6038375" y="2352199"/>
            <a:ext cx="200025" cy="873125"/>
          </a:xfrm>
          <a:prstGeom prst="leftBrace">
            <a:avLst>
              <a:gd name="adj1" fmla="val 50447"/>
              <a:gd name="adj2" fmla="val 5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9" name="TextBox 3"/>
          <p:cNvSpPr txBox="1"/>
          <p:nvPr/>
        </p:nvSpPr>
        <p:spPr>
          <a:xfrm>
            <a:off x="6234748" y="1978502"/>
            <a:ext cx="1030288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FFFF00"/>
                </a:solidFill>
                <a:latin typeface="宋体" panose="02010600030101010101" pitchFamily="2" charset="-122"/>
              </a:rPr>
              <a:t>zháo</a:t>
            </a:r>
          </a:p>
        </p:txBody>
      </p:sp>
      <p:sp>
        <p:nvSpPr>
          <p:cNvPr id="10" name="TextBox 3"/>
          <p:cNvSpPr txBox="1"/>
          <p:nvPr/>
        </p:nvSpPr>
        <p:spPr>
          <a:xfrm>
            <a:off x="6281421" y="2755107"/>
            <a:ext cx="936625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FFFF00"/>
                </a:solidFill>
                <a:latin typeface="宋体" panose="02010600030101010101" pitchFamily="2" charset="-122"/>
              </a:rPr>
              <a:t>zhe</a:t>
            </a:r>
          </a:p>
        </p:txBody>
      </p:sp>
      <p:sp>
        <p:nvSpPr>
          <p:cNvPr id="11" name="TextBox 3"/>
          <p:cNvSpPr txBox="1"/>
          <p:nvPr/>
        </p:nvSpPr>
        <p:spPr>
          <a:xfrm>
            <a:off x="6973730" y="1998822"/>
            <a:ext cx="1144587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睡着</a:t>
            </a:r>
          </a:p>
        </p:txBody>
      </p:sp>
      <p:sp>
        <p:nvSpPr>
          <p:cNvPr id="4" name="椭圆 3"/>
          <p:cNvSpPr/>
          <p:nvPr/>
        </p:nvSpPr>
        <p:spPr>
          <a:xfrm>
            <a:off x="4248151" y="2303780"/>
            <a:ext cx="647700" cy="619125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13" name="TextBox 3"/>
          <p:cNvSpPr txBox="1"/>
          <p:nvPr/>
        </p:nvSpPr>
        <p:spPr>
          <a:xfrm>
            <a:off x="6973730" y="2766854"/>
            <a:ext cx="1144587" cy="54816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</a:rPr>
              <a:t>看着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ldLvl="0" animBg="1"/>
      <p:bldP spid="2" grpId="0"/>
      <p:bldP spid="3" grpId="0" bldLvl="0" animBg="1"/>
      <p:bldP spid="9" grpId="0"/>
      <p:bldP spid="10" grpId="0"/>
      <p:bldP spid="11" grpId="0"/>
      <p:bldP spid="4" grpId="0" bldLvl="0" animBg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19626" y="830104"/>
            <a:ext cx="7398068" cy="3690461"/>
          </a:xfrm>
          <a:prstGeom prst="roundRect">
            <a:avLst/>
          </a:prstGeom>
          <a:solidFill>
            <a:srgbClr val="0E2745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627" y="927735"/>
            <a:ext cx="7315676" cy="3592354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593884" y="753428"/>
            <a:ext cx="7623810" cy="76676"/>
            <a:chOff x="1287" y="3139"/>
            <a:chExt cx="16008" cy="161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372999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pic>
        <p:nvPicPr>
          <p:cNvPr id="39938" name="Picture 6" descr="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51" y="2824639"/>
            <a:ext cx="1720691" cy="1057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Picture 7" descr="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0337" y="3500438"/>
            <a:ext cx="1698784" cy="101965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Picture 8" descr="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7235" y="2351247"/>
            <a:ext cx="1657350" cy="105203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1" name="Picture 9" descr="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264" y="3508058"/>
            <a:ext cx="1756886" cy="101203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7" name="Text Box 15"/>
          <p:cNvSpPr txBox="1"/>
          <p:nvPr/>
        </p:nvSpPr>
        <p:spPr>
          <a:xfrm>
            <a:off x="819627" y="3990023"/>
            <a:ext cx="3025616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小鸡画竹叶</a:t>
            </a:r>
          </a:p>
        </p:txBody>
      </p:sp>
      <p:sp>
        <p:nvSpPr>
          <p:cNvPr id="18448" name="Text Box 16"/>
          <p:cNvSpPr txBox="1"/>
          <p:nvPr/>
        </p:nvSpPr>
        <p:spPr>
          <a:xfrm>
            <a:off x="2617470" y="2458879"/>
            <a:ext cx="3429000" cy="53006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小狗画梅花</a:t>
            </a:r>
          </a:p>
        </p:txBody>
      </p:sp>
      <p:sp>
        <p:nvSpPr>
          <p:cNvPr id="18449" name="Text Box 17"/>
          <p:cNvSpPr txBox="1"/>
          <p:nvPr/>
        </p:nvSpPr>
        <p:spPr>
          <a:xfrm>
            <a:off x="4309110" y="3671411"/>
            <a:ext cx="3371850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小鸭画枫叶</a:t>
            </a:r>
          </a:p>
        </p:txBody>
      </p:sp>
      <p:sp>
        <p:nvSpPr>
          <p:cNvPr id="18451" name="Text Box 19"/>
          <p:cNvSpPr txBox="1"/>
          <p:nvPr/>
        </p:nvSpPr>
        <p:spPr>
          <a:xfrm>
            <a:off x="6204585" y="2824639"/>
            <a:ext cx="3086100" cy="4838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7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小马画月牙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7" grpId="0"/>
      <p:bldP spid="18448" grpId="0"/>
      <p:bldP spid="18449" grpId="0"/>
      <p:bldP spid="184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783907" y="829152"/>
            <a:ext cx="7398068" cy="3690461"/>
          </a:xfrm>
          <a:prstGeom prst="roundRect">
            <a:avLst/>
          </a:prstGeom>
          <a:solidFill>
            <a:srgbClr val="0E2745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908" y="2119313"/>
            <a:ext cx="7397591" cy="2399824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4726941" y="1000761"/>
            <a:ext cx="1035050" cy="568325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9770" y="2119313"/>
            <a:ext cx="979884" cy="17406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447" y="2233613"/>
            <a:ext cx="952500" cy="17406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4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1533" y="1949292"/>
            <a:ext cx="1037034" cy="17406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1526858" y="828914"/>
            <a:ext cx="6238875" cy="131564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700" b="1" dirty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700" b="1" dirty="0">
                <a:solidFill>
                  <a:srgbClr val="FFFF00"/>
                </a:solidFill>
                <a:latin typeface="黑体" panose="02010609060101010101" charset="-122"/>
                <a:ea typeface="黑体" panose="02010609060101010101" charset="-122"/>
              </a:rPr>
              <a:t>因为（     ）的脚印像（     ），所以（     ）画（     ）。</a:t>
            </a: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70698" y="1949292"/>
            <a:ext cx="704850" cy="17406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1539" y="1974316"/>
            <a:ext cx="1890000" cy="2030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60108" y="957263"/>
            <a:ext cx="7208044" cy="3479006"/>
          </a:xfrm>
          <a:prstGeom prst="roundRect">
            <a:avLst/>
          </a:prstGeom>
          <a:solidFill>
            <a:srgbClr val="0E2745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530" name="内容占位符 2"/>
          <p:cNvSpPr txBox="1">
            <a:spLocks noChangeArrowheads="1"/>
          </p:cNvSpPr>
          <p:nvPr/>
        </p:nvSpPr>
        <p:spPr bwMode="auto">
          <a:xfrm>
            <a:off x="1457325" y="1448277"/>
            <a:ext cx="6038850" cy="161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6223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indent="466725" defTabSz="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Calibri" panose="020F0502020204030204" charset="0"/>
              </a:rPr>
              <a:t>本文以生动活泼的语言，讲述了一群“小画家”在雪地里画画的事，形象地介绍了四种动物“鸡、狗、鸭、马”爪</a:t>
            </a: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  <a:sym typeface="Calibri" panose="020F0502020204030204" charset="0"/>
              </a:rPr>
              <a:t>(</a:t>
            </a: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Calibri" panose="020F0502020204030204" charset="0"/>
              </a:rPr>
              <a:t>蹄</a:t>
            </a: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  <a:sym typeface="Calibri" panose="020F0502020204030204" charset="0"/>
              </a:rPr>
              <a:t>)</a:t>
            </a: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  <a:sym typeface="Calibri" panose="020F0502020204030204" charset="0"/>
              </a:rPr>
              <a:t>的形状和青蛙冬眠的特点。</a:t>
            </a:r>
            <a:endParaRPr lang="zh-CN" altLang="en-US" sz="2400" b="1" dirty="0">
              <a:solidFill>
                <a:srgbClr val="000000"/>
              </a:solidFill>
              <a:latin typeface="+mj-ea"/>
              <a:ea typeface="+mj-ea"/>
              <a:sym typeface="Calibri" panose="020F0502020204030204" charset="0"/>
            </a:endParaRPr>
          </a:p>
          <a:p>
            <a:pPr indent="466725" defTabSz="34290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defRPr/>
            </a:pPr>
            <a:endParaRPr lang="zh-CN" altLang="en-US" sz="2400" b="1" dirty="0">
              <a:solidFill>
                <a:srgbClr val="000000"/>
              </a:solidFill>
              <a:latin typeface="+mj-ea"/>
              <a:ea typeface="+mj-ea"/>
              <a:sym typeface="Calibri" panose="020F050202020403020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16268" y="844392"/>
            <a:ext cx="7623810" cy="76676"/>
            <a:chOff x="1287" y="3139"/>
            <a:chExt cx="16008" cy="16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pic>
        <p:nvPicPr>
          <p:cNvPr id="3" name="图片 2" descr="、雪地里的小画家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1699" y="3220879"/>
            <a:ext cx="1975485" cy="1415415"/>
          </a:xfrm>
          <a:prstGeom prst="ellipse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3066" y="844392"/>
            <a:ext cx="2667953" cy="1317784"/>
          </a:xfrm>
          <a:prstGeom prst="rect">
            <a:avLst/>
          </a:prstGeom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992" y="2502001"/>
            <a:ext cx="1890000" cy="2030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16268" y="821056"/>
            <a:ext cx="7623810" cy="76676"/>
            <a:chOff x="1287" y="3139"/>
            <a:chExt cx="16008" cy="161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3585210" y="225743"/>
            <a:ext cx="1973580" cy="622459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课文解读</a:t>
            </a:r>
          </a:p>
        </p:txBody>
      </p:sp>
      <p:pic>
        <p:nvPicPr>
          <p:cNvPr id="9" name="竖排内容占位符 8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688" y="821055"/>
            <a:ext cx="7760970" cy="36766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3998" y="1388746"/>
            <a:ext cx="6136481" cy="2757011"/>
          </a:xfrm>
          <a:prstGeom prst="rect">
            <a:avLst/>
          </a:prstGeom>
        </p:spPr>
      </p:pic>
      <p:sp>
        <p:nvSpPr>
          <p:cNvPr id="6" name="剪去对角的矩形 5"/>
          <p:cNvSpPr/>
          <p:nvPr/>
        </p:nvSpPr>
        <p:spPr>
          <a:xfrm>
            <a:off x="1414462" y="1388745"/>
            <a:ext cx="1321118" cy="372428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/>
          </a:p>
        </p:txBody>
      </p:sp>
      <p:sp>
        <p:nvSpPr>
          <p:cNvPr id="7" name="文本框 6"/>
          <p:cNvSpPr txBox="1"/>
          <p:nvPr/>
        </p:nvSpPr>
        <p:spPr>
          <a:xfrm>
            <a:off x="1342549" y="1353027"/>
            <a:ext cx="148923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4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830705" y="2322671"/>
            <a:ext cx="5660708" cy="1782128"/>
            <a:chOff x="733425" y="2036763"/>
            <a:chExt cx="7852980" cy="2376487"/>
          </a:xfrm>
        </p:grpSpPr>
        <p:sp>
          <p:nvSpPr>
            <p:cNvPr id="14343" name="矩形 18"/>
            <p:cNvSpPr/>
            <p:nvPr/>
          </p:nvSpPr>
          <p:spPr>
            <a:xfrm>
              <a:off x="6853237" y="3897313"/>
              <a:ext cx="1733168" cy="49250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1800" b="1" dirty="0">
                  <a:latin typeface="黑体" panose="02010609060101010101" charset="-122"/>
                  <a:ea typeface="黑体" panose="02010609060101010101" charset="-122"/>
                </a:rPr>
                <a:t>睡觉</a:t>
              </a:r>
              <a:r>
                <a:rPr lang="en-US" altLang="zh-CN" sz="1800" b="1" dirty="0">
                  <a:latin typeface="黑体" panose="02010609060101010101" charset="-122"/>
                  <a:ea typeface="黑体" panose="02010609060101010101" charset="-122"/>
                </a:rPr>
                <a:t>(</a:t>
              </a:r>
              <a:r>
                <a:rPr lang="zh-CN" altLang="en-US" sz="1800" b="1" dirty="0">
                  <a:latin typeface="黑体" panose="02010609060101010101" charset="-122"/>
                  <a:ea typeface="黑体" panose="02010609060101010101" charset="-122"/>
                </a:rPr>
                <a:t>冬眠</a:t>
              </a:r>
              <a:r>
                <a:rPr lang="en-US" altLang="zh-CN" sz="1800" b="1" dirty="0">
                  <a:latin typeface="黑体" panose="02010609060101010101" charset="-122"/>
                  <a:ea typeface="黑体" panose="02010609060101010101" charset="-122"/>
                </a:rPr>
                <a:t>)</a:t>
              </a:r>
              <a:endParaRPr lang="zh-CN" altLang="en-US" sz="1800" b="1" dirty="0"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14344" name="Picture 2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3425" y="2036763"/>
              <a:ext cx="7691438" cy="237648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338" name="文本框 1"/>
          <p:cNvSpPr txBox="1"/>
          <p:nvPr/>
        </p:nvSpPr>
        <p:spPr>
          <a:xfrm>
            <a:off x="3421856" y="1388507"/>
            <a:ext cx="2300288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雪地里的小画家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61410" y="225742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知识拓展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16268" y="802006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剪去对角的矩形 5"/>
          <p:cNvSpPr/>
          <p:nvPr/>
        </p:nvSpPr>
        <p:spPr>
          <a:xfrm>
            <a:off x="584359" y="749617"/>
            <a:ext cx="1142524" cy="372428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01040" y="739140"/>
            <a:ext cx="9372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1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读一读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638301" y="1883159"/>
            <a:ext cx="3177064" cy="205440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如果我是一片雪</a:t>
            </a:r>
            <a:r>
              <a:rPr lang="zh-CN" altLang="en-US" sz="2400" b="1" dirty="0" smtClean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花</a:t>
            </a:r>
            <a:endParaRPr lang="zh-CN" altLang="en-US" sz="21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  <a:sym typeface="+mn-ea"/>
            </a:endParaRPr>
          </a:p>
          <a:p>
            <a:r>
              <a:rPr lang="zh-CN" altLang="en-US"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如果我是一片雪花，</a:t>
            </a:r>
          </a:p>
          <a:p>
            <a:r>
              <a:rPr lang="zh-CN" altLang="en-US"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我会</a:t>
            </a:r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飘落什么地方去呢</a:t>
            </a:r>
            <a:r>
              <a:rPr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？</a:t>
            </a:r>
          </a:p>
          <a:p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飘到小河里</a:t>
            </a:r>
            <a:r>
              <a:rPr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，</a:t>
            </a:r>
          </a:p>
          <a:p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变成一滴水</a:t>
            </a:r>
            <a:r>
              <a:rPr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，</a:t>
            </a:r>
          </a:p>
          <a:p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和小鱼小虾游戏</a:t>
            </a:r>
            <a:r>
              <a:rPr sz="2100" b="1" dirty="0" smtClean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</a:rPr>
              <a:t>?</a:t>
            </a:r>
            <a:endParaRPr sz="21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15364" y="1988820"/>
            <a:ext cx="3621881" cy="20082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飘到广场上</a:t>
            </a:r>
            <a:r>
              <a:rPr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，</a:t>
            </a:r>
            <a:endParaRPr sz="21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去堆雪人</a:t>
            </a:r>
            <a:r>
              <a:rPr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，</a:t>
            </a:r>
            <a:endParaRPr sz="21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望着你笑眯眯</a:t>
            </a:r>
            <a:r>
              <a:rPr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？</a:t>
            </a:r>
            <a:endParaRPr sz="21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我飘落在妈妈的脸上</a:t>
            </a:r>
            <a:r>
              <a:rPr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，</a:t>
            </a:r>
            <a:endParaRPr sz="21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亲亲她</a:t>
            </a:r>
            <a:r>
              <a:rPr sz="21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，</a:t>
            </a:r>
            <a:endParaRPr sz="21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  <a:p>
            <a:r>
              <a:rPr sz="2100" b="1" dirty="0" err="1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然后就快乐地融化</a:t>
            </a:r>
            <a:r>
              <a:rPr sz="2100" b="1" dirty="0" smtClean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。</a:t>
            </a:r>
            <a:endParaRPr lang="zh-CN" altLang="en-US" sz="21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714399" y="1576864"/>
            <a:ext cx="0" cy="266700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af1c2b886ac1d1a376d9e47653f323e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811530"/>
            <a:ext cx="8403908" cy="350853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085" y="2427288"/>
            <a:ext cx="1566863" cy="11191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" name="组合 40"/>
          <p:cNvGrpSpPr/>
          <p:nvPr/>
        </p:nvGrpSpPr>
        <p:grpSpPr>
          <a:xfrm>
            <a:off x="616268" y="772002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课堂练测</a:t>
            </a:r>
          </a:p>
        </p:txBody>
      </p:sp>
      <p:pic>
        <p:nvPicPr>
          <p:cNvPr id="2" name="图片 -2147482623" descr="20120202162827353280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6443" y="1704499"/>
            <a:ext cx="4565809" cy="21564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1881187" y="3860959"/>
            <a:ext cx="468725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/>
              <a:t>梅花　　　　　月牙　　　　　枫叶　　　　　竹叶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67803" y="1138714"/>
            <a:ext cx="466296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chemeClr val="accent2"/>
                </a:solidFill>
              </a:rPr>
              <a:t>一、连一连。</a:t>
            </a:r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2311" y="2715217"/>
            <a:ext cx="1890000" cy="1421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af1c2b886ac1d1a376d9e47653f323e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811530"/>
            <a:ext cx="8124349" cy="35804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085" y="2427288"/>
            <a:ext cx="1566863" cy="11191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" name="组合 40"/>
          <p:cNvGrpSpPr/>
          <p:nvPr/>
        </p:nvGrpSpPr>
        <p:grpSpPr>
          <a:xfrm>
            <a:off x="616268" y="772002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课堂练测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30179" y="1779746"/>
            <a:ext cx="5589270" cy="233076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ea typeface="宋体" panose="02010600030101010101" pitchFamily="2" charset="-122"/>
              </a:rPr>
              <a:t>二、照样子问一问，答一答。</a:t>
            </a:r>
          </a:p>
          <a:p>
            <a:r>
              <a:rPr lang="zh-CN" altLang="en-US" sz="2100" b="1" dirty="0">
                <a:ea typeface="宋体" panose="02010600030101010101" pitchFamily="2" charset="-122"/>
              </a:rPr>
              <a:t>例：青蛙为什么没参加？</a:t>
            </a:r>
          </a:p>
          <a:p>
            <a:r>
              <a:rPr lang="zh-CN" altLang="en-US" sz="2100" b="1" dirty="0">
                <a:ea typeface="宋体" panose="02010600030101010101" pitchFamily="2" charset="-122"/>
              </a:rPr>
              <a:t>它在洞里睡着啦。</a:t>
            </a:r>
          </a:p>
          <a:p>
            <a:r>
              <a:rPr lang="en-US" altLang="zh-CN" sz="2100" b="1" dirty="0">
                <a:ea typeface="宋体" panose="02010600030101010101" pitchFamily="2" charset="-122"/>
              </a:rPr>
              <a:t>1.</a:t>
            </a:r>
            <a:r>
              <a:rPr lang="zh-CN" altLang="en-US" sz="2100" b="1" dirty="0">
                <a:ea typeface="宋体" panose="02010600030101010101" pitchFamily="2" charset="-122"/>
              </a:rPr>
              <a:t>小明为什么没来上学？</a:t>
            </a:r>
          </a:p>
          <a:p>
            <a:r>
              <a:rPr lang="zh-CN" altLang="en-US" sz="2100" b="1" dirty="0">
                <a:ea typeface="宋体" panose="02010600030101010101" pitchFamily="2" charset="-122"/>
              </a:rPr>
              <a:t>　他今天</a:t>
            </a:r>
            <a:r>
              <a:rPr lang="en-US" altLang="zh-CN" sz="2100" b="1" dirty="0">
                <a:ea typeface="宋体" panose="02010600030101010101" pitchFamily="2" charset="-122"/>
              </a:rPr>
              <a:t>_____________________</a:t>
            </a:r>
            <a:r>
              <a:rPr lang="zh-CN" altLang="en-US" sz="2100" b="1" dirty="0">
                <a:ea typeface="宋体" panose="02010600030101010101" pitchFamily="2" charset="-122"/>
              </a:rPr>
              <a:t>。</a:t>
            </a:r>
          </a:p>
          <a:p>
            <a:r>
              <a:rPr lang="en-US" altLang="zh-CN" sz="2100" b="1" dirty="0">
                <a:ea typeface="宋体" panose="02010600030101010101" pitchFamily="2" charset="-122"/>
              </a:rPr>
              <a:t>2</a:t>
            </a:r>
            <a:r>
              <a:rPr lang="zh-CN" altLang="en-US" sz="2100" b="1" dirty="0">
                <a:ea typeface="宋体" panose="02010600030101010101" pitchFamily="2" charset="-122"/>
              </a:rPr>
              <a:t>．</a:t>
            </a:r>
            <a:r>
              <a:rPr lang="en-US" altLang="zh-CN" sz="2100" b="1" dirty="0">
                <a:ea typeface="宋体" panose="02010600030101010101" pitchFamily="2" charset="-122"/>
              </a:rPr>
              <a:t>____________</a:t>
            </a:r>
            <a:r>
              <a:rPr lang="zh-CN" altLang="en-US" sz="2100" b="1" dirty="0">
                <a:ea typeface="宋体" panose="02010600030101010101" pitchFamily="2" charset="-122"/>
              </a:rPr>
              <a:t>为什么往南飞？</a:t>
            </a:r>
          </a:p>
          <a:p>
            <a:r>
              <a:rPr lang="zh-CN" altLang="en-US" sz="2100" b="1" dirty="0">
                <a:ea typeface="宋体" panose="02010600030101010101" pitchFamily="2" charset="-122"/>
              </a:rPr>
              <a:t>　</a:t>
            </a:r>
            <a:r>
              <a:rPr lang="en-US" altLang="zh-CN" sz="2100" b="1" dirty="0">
                <a:ea typeface="宋体" panose="02010600030101010101" pitchFamily="2" charset="-122"/>
              </a:rPr>
              <a:t>___________________________</a:t>
            </a:r>
            <a:r>
              <a:rPr lang="zh-CN" altLang="en-US" sz="2100" b="1" dirty="0">
                <a:ea typeface="宋体" panose="02010600030101010101" pitchFamily="2" charset="-122"/>
              </a:rPr>
              <a:t>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340" y="1346359"/>
            <a:ext cx="3613309" cy="2510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189" y="1474470"/>
            <a:ext cx="971550" cy="95011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76814" y="1453991"/>
            <a:ext cx="1110139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60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群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34854" y="3914775"/>
            <a:ext cx="1980248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群众 一群 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3093721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1" name="组合 40"/>
          <p:cNvGrpSpPr/>
          <p:nvPr/>
        </p:nvGrpSpPr>
        <p:grpSpPr>
          <a:xfrm>
            <a:off x="850583" y="84724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523774" y="279559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093720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步</a:t>
            </a:r>
          </a:p>
        </p:txBody>
      </p:sp>
      <p:graphicFrame>
        <p:nvGraphicFramePr>
          <p:cNvPr id="13" name="表格 12"/>
          <p:cNvGraphicFramePr/>
          <p:nvPr/>
        </p:nvGraphicFramePr>
        <p:xfrm>
          <a:off x="5026819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5028724" y="1463516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为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848451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脚步 步行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714875" y="3914775"/>
            <a:ext cx="200025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为什么 为何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917531" y="3855244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参加 参观</a:t>
            </a:r>
          </a:p>
        </p:txBody>
      </p:sp>
      <p:graphicFrame>
        <p:nvGraphicFramePr>
          <p:cNvPr id="21" name="表格 20"/>
          <p:cNvGraphicFramePr/>
          <p:nvPr/>
        </p:nvGraphicFramePr>
        <p:xfrm>
          <a:off x="6991351" y="1523048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6991350" y="1425893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参</a:t>
            </a:r>
          </a:p>
        </p:txBody>
      </p:sp>
      <p:sp>
        <p:nvSpPr>
          <p:cNvPr id="26" name="矩形 25"/>
          <p:cNvSpPr/>
          <p:nvPr/>
        </p:nvSpPr>
        <p:spPr>
          <a:xfrm>
            <a:off x="1297781" y="976552"/>
            <a:ext cx="604838" cy="4393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qún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984" y="2569368"/>
            <a:ext cx="1403748" cy="7691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矩形 27"/>
          <p:cNvSpPr/>
          <p:nvPr/>
        </p:nvSpPr>
        <p:spPr>
          <a:xfrm>
            <a:off x="3328988" y="975122"/>
            <a:ext cx="448866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bù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9969" y="2741145"/>
            <a:ext cx="1187378" cy="792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矩形 29"/>
          <p:cNvSpPr/>
          <p:nvPr/>
        </p:nvSpPr>
        <p:spPr>
          <a:xfrm>
            <a:off x="5229940" y="975360"/>
            <a:ext cx="550069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wèi</a:t>
            </a:r>
          </a:p>
        </p:txBody>
      </p:sp>
      <p:sp>
        <p:nvSpPr>
          <p:cNvPr id="31" name="矩形 30"/>
          <p:cNvSpPr/>
          <p:nvPr/>
        </p:nvSpPr>
        <p:spPr>
          <a:xfrm>
            <a:off x="7154704" y="1036082"/>
            <a:ext cx="664369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cān </a:t>
            </a:r>
          </a:p>
        </p:txBody>
      </p:sp>
      <p:pic>
        <p:nvPicPr>
          <p:cNvPr id="20485" name="Picture 8" descr="E:\孙巧灵\2016秋上\上课课件\制作\R一语上\人一语大课堂（正文）\参加.t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9453" y="2614613"/>
            <a:ext cx="993934" cy="117109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8" descr="E:\孙巧灵\2016秋上\上课课件\制作\R一语上\人一语大课堂（正文）\为什么.t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207" y="2547461"/>
            <a:ext cx="904399" cy="124491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0" grpId="0"/>
      <p:bldP spid="3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724376" y="1256824"/>
            <a:ext cx="7766685" cy="26889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65798" y="744379"/>
            <a:ext cx="757428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810952" y="121920"/>
            <a:ext cx="2328863" cy="576263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习题解析</a:t>
            </a:r>
          </a:p>
        </p:txBody>
      </p:sp>
      <p:sp>
        <p:nvSpPr>
          <p:cNvPr id="15363" name="Rectangle 4"/>
          <p:cNvSpPr txBox="1"/>
          <p:nvPr/>
        </p:nvSpPr>
        <p:spPr>
          <a:xfrm>
            <a:off x="723900" y="1442618"/>
            <a:ext cx="7979569" cy="2043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朗读课文。背诵课文。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解析　在练习朗读时，要回忆自己在雪地上玩耍时的欢快场面，由此想象小动物们也和我们一样开心、快乐。朗读时，要把自己的欢快心情表达出来。注意要在轻松活泼的语调中读出“小画家”们兴奋的心情、几步成画的自豪感。最后一句中“睡着啦”要读得轻一些，突出青蛙的冬眠状态。背诵要在熟读的基础上进行。可以采用“引背法”，如：下雪啦……雪地里……小鸡……小狗……小鸭……小马……不用……不用……青蛙……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20102" y="1458754"/>
            <a:ext cx="7883843" cy="278415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习题解析</a:t>
            </a:r>
          </a:p>
        </p:txBody>
      </p:sp>
      <p:sp>
        <p:nvSpPr>
          <p:cNvPr id="15363" name="Rectangle 4"/>
          <p:cNvSpPr txBox="1"/>
          <p:nvPr/>
        </p:nvSpPr>
        <p:spPr>
          <a:xfrm>
            <a:off x="723900" y="1550194"/>
            <a:ext cx="7979569" cy="2043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en-US" altLang="zh-CN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答案</a:t>
            </a: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932" y="1845946"/>
            <a:ext cx="3649504" cy="2250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034416" y="1112044"/>
            <a:ext cx="7313771" cy="33423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  <a:p>
            <a:pPr algn="ctr"/>
            <a:r>
              <a:rPr lang="zh-CN" altLang="en-US"/>
              <a:t> 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16268" y="74437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/>
        </p:nvSpPr>
        <p:spPr>
          <a:xfrm>
            <a:off x="3799523" y="121920"/>
            <a:ext cx="1821180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习题解析</a:t>
            </a:r>
          </a:p>
        </p:txBody>
      </p:sp>
      <p:sp>
        <p:nvSpPr>
          <p:cNvPr id="15363" name="Rectangle 4"/>
          <p:cNvSpPr txBox="1"/>
          <p:nvPr/>
        </p:nvSpPr>
        <p:spPr>
          <a:xfrm>
            <a:off x="1211580" y="1433989"/>
            <a:ext cx="3521393" cy="2043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algn="l"/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雪地里来了哪些小画家？他们画了什么？</a:t>
            </a:r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marL="257175" indent="-257175" algn="just" eaLnBrk="0" hangingPunct="0">
              <a:lnSpc>
                <a:spcPct val="120000"/>
              </a:lnSpc>
              <a:spcBef>
                <a:spcPct val="20000"/>
              </a:spcBef>
            </a:pPr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82465" y="1693069"/>
            <a:ext cx="3754279" cy="22845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algn="ctr"/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答案　雪地里来了小鸡、小狗、小鸭和小马这四个小画家，小鸡画了竹叶，小狗画了梅花，小鸭画了枫叶，小马画了月牙。</a:t>
            </a:r>
          </a:p>
          <a:p>
            <a:pPr algn="ctr"/>
            <a:endParaRPr lang="zh-CN" altLang="en-US" sz="18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 algn="ctr"/>
            <a:r>
              <a:rPr lang="zh-CN" altLang="en-US" sz="18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 </a:t>
            </a: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899" y="2220754"/>
            <a:ext cx="2702719" cy="203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413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251" y="1474470"/>
            <a:ext cx="971550" cy="950119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057877" y="1453991"/>
            <a:ext cx="1110139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000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15917" y="3914775"/>
            <a:ext cx="1705451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参加 参观</a:t>
            </a:r>
          </a:p>
        </p:txBody>
      </p:sp>
      <p:graphicFrame>
        <p:nvGraphicFramePr>
          <p:cNvPr id="5" name="表格 4"/>
          <p:cNvGraphicFramePr/>
          <p:nvPr/>
        </p:nvGraphicFramePr>
        <p:xfrm>
          <a:off x="3974783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41" name="组合 40"/>
          <p:cNvGrpSpPr/>
          <p:nvPr/>
        </p:nvGrpSpPr>
        <p:grpSpPr>
          <a:xfrm>
            <a:off x="481489" y="847249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154680" y="279559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7478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洞</a:t>
            </a:r>
          </a:p>
        </p:txBody>
      </p:sp>
      <p:graphicFrame>
        <p:nvGraphicFramePr>
          <p:cNvPr id="13" name="表格 12"/>
          <p:cNvGraphicFramePr/>
          <p:nvPr/>
        </p:nvGraphicFramePr>
        <p:xfrm>
          <a:off x="5907882" y="1546860"/>
          <a:ext cx="956787" cy="939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249"/>
                <a:gridCol w="490538"/>
              </a:tblGrid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69583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4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>
                      <a:solidFill>
                        <a:schemeClr val="tx1"/>
                      </a:solidFill>
                      <a:prstDash val="sysDash"/>
                    </a:lnL>
                    <a:lnR w="12700">
                      <a:solidFill>
                        <a:schemeClr val="tx1"/>
                      </a:solidFill>
                      <a:prstDash val="sysDash"/>
                    </a:lnR>
                    <a:lnT w="12700">
                      <a:solidFill>
                        <a:schemeClr val="tx1"/>
                      </a:solidFill>
                      <a:prstDash val="sysDash"/>
                    </a:lnT>
                    <a:lnB w="12700">
                      <a:solidFill>
                        <a:schemeClr val="tx1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5872163" y="1485424"/>
            <a:ext cx="1110139" cy="1083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着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51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洞口 山洞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798344" y="3914775"/>
            <a:ext cx="1600200" cy="437674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noProof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着急 着火</a:t>
            </a:r>
          </a:p>
        </p:txBody>
      </p:sp>
      <p:sp>
        <p:nvSpPr>
          <p:cNvPr id="4" name="矩形 3"/>
          <p:cNvSpPr/>
          <p:nvPr/>
        </p:nvSpPr>
        <p:spPr>
          <a:xfrm>
            <a:off x="2180035" y="989648"/>
            <a:ext cx="508397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jiā </a:t>
            </a:r>
          </a:p>
        </p:txBody>
      </p:sp>
      <p:sp>
        <p:nvSpPr>
          <p:cNvPr id="10" name="矩形 9"/>
          <p:cNvSpPr/>
          <p:nvPr/>
        </p:nvSpPr>
        <p:spPr>
          <a:xfrm>
            <a:off x="4034790" y="1015604"/>
            <a:ext cx="837010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dòng </a:t>
            </a:r>
          </a:p>
        </p:txBody>
      </p:sp>
      <p:sp>
        <p:nvSpPr>
          <p:cNvPr id="11" name="矩形 10"/>
          <p:cNvSpPr/>
          <p:nvPr/>
        </p:nvSpPr>
        <p:spPr>
          <a:xfrm>
            <a:off x="6024086" y="989410"/>
            <a:ext cx="723900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zháo</a:t>
            </a:r>
          </a:p>
        </p:txBody>
      </p:sp>
      <p:pic>
        <p:nvPicPr>
          <p:cNvPr id="21511" name="Picture 7" descr="E:\孙巧灵\2016秋上\上课课件\制作\R一语上\人一语大课堂（正文）\加入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6384" y="2569369"/>
            <a:ext cx="1775460" cy="1070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5" name="Picture 7" descr="E:\孙巧灵\2016秋上\上课课件\制作\R一语上\人一语大课堂（正文）\洞穴.T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1898" y="2628901"/>
            <a:ext cx="1577816" cy="100822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9" name="Picture 7" descr="E:\孙巧灵\2016秋上\上课课件\制作\R一语上\人一语大课堂（正文）\着急.t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882" y="2616041"/>
            <a:ext cx="1034891" cy="9772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C:\Users\Administrator\Desktop\timg (4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6303" y="912972"/>
            <a:ext cx="7421880" cy="372760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97" y="778669"/>
            <a:ext cx="1871662" cy="1728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14"/>
          <p:cNvSpPr/>
          <p:nvPr/>
        </p:nvSpPr>
        <p:spPr>
          <a:xfrm>
            <a:off x="1134269" y="1285875"/>
            <a:ext cx="657225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群</a:t>
            </a:r>
          </a:p>
        </p:txBody>
      </p:sp>
      <p:sp>
        <p:nvSpPr>
          <p:cNvPr id="4" name="矩形 3"/>
          <p:cNvSpPr/>
          <p:nvPr/>
        </p:nvSpPr>
        <p:spPr>
          <a:xfrm>
            <a:off x="208219" y="1357192"/>
            <a:ext cx="711041" cy="283845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zh-CN" altLang="en-US" sz="4500" b="1" dirty="0">
                <a:ln w="11430"/>
                <a:solidFill>
                  <a:srgbClr val="FF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雪</a:t>
            </a:r>
          </a:p>
          <a:p>
            <a:pPr algn="ctr" eaLnBrk="0" hangingPunct="0">
              <a:defRPr/>
            </a:pPr>
            <a:r>
              <a:rPr lang="zh-CN" altLang="en-US" sz="4500" b="1" dirty="0">
                <a:ln w="11430"/>
                <a:solidFill>
                  <a:srgbClr val="FF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花</a:t>
            </a:r>
          </a:p>
          <a:p>
            <a:pPr algn="ctr" eaLnBrk="0" hangingPunct="0">
              <a:defRPr/>
            </a:pPr>
            <a:r>
              <a:rPr lang="zh-CN" altLang="en-US" sz="4500" b="1" dirty="0">
                <a:ln w="11430"/>
                <a:solidFill>
                  <a:srgbClr val="FF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飘</a:t>
            </a:r>
          </a:p>
          <a:p>
            <a:pPr algn="ctr" eaLnBrk="0" hangingPunct="0">
              <a:defRPr/>
            </a:pPr>
            <a:r>
              <a:rPr lang="zh-CN" altLang="en-US" sz="4500" b="1" dirty="0">
                <a:ln w="11430"/>
                <a:solidFill>
                  <a:srgbClr val="FF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飘</a:t>
            </a:r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9791" y="912813"/>
            <a:ext cx="1871662" cy="172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Rectangle 14"/>
          <p:cNvSpPr/>
          <p:nvPr/>
        </p:nvSpPr>
        <p:spPr>
          <a:xfrm>
            <a:off x="2736850" y="1465263"/>
            <a:ext cx="657225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竹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6351" y="842963"/>
            <a:ext cx="1871663" cy="1728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Rectangle 14"/>
          <p:cNvSpPr/>
          <p:nvPr/>
        </p:nvSpPr>
        <p:spPr>
          <a:xfrm>
            <a:off x="4424363" y="1357314"/>
            <a:ext cx="657225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牙</a:t>
            </a:r>
          </a:p>
        </p:txBody>
      </p:sp>
      <p:pic>
        <p:nvPicPr>
          <p:cNvPr id="11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114" y="1082676"/>
            <a:ext cx="1873250" cy="1728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Rectangle 14"/>
          <p:cNvSpPr/>
          <p:nvPr/>
        </p:nvSpPr>
        <p:spPr>
          <a:xfrm>
            <a:off x="6080125" y="1597026"/>
            <a:ext cx="657225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用</a:t>
            </a: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2269" y="817563"/>
            <a:ext cx="1873250" cy="172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Rectangle 14"/>
          <p:cNvSpPr/>
          <p:nvPr/>
        </p:nvSpPr>
        <p:spPr>
          <a:xfrm>
            <a:off x="7212807" y="1331913"/>
            <a:ext cx="1120775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几步</a:t>
            </a:r>
          </a:p>
        </p:txBody>
      </p:sp>
      <p:pic>
        <p:nvPicPr>
          <p:cNvPr id="15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164" y="2379663"/>
            <a:ext cx="1871662" cy="1728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Rectangle 14"/>
          <p:cNvSpPr/>
          <p:nvPr/>
        </p:nvSpPr>
        <p:spPr>
          <a:xfrm>
            <a:off x="1525588" y="2895600"/>
            <a:ext cx="657225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为</a:t>
            </a:r>
          </a:p>
        </p:txBody>
      </p:sp>
      <p:pic>
        <p:nvPicPr>
          <p:cNvPr id="17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339" y="2559051"/>
            <a:ext cx="1871662" cy="1728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Rectangle 14"/>
          <p:cNvSpPr/>
          <p:nvPr/>
        </p:nvSpPr>
        <p:spPr>
          <a:xfrm>
            <a:off x="3122613" y="3073401"/>
            <a:ext cx="1173162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参加</a:t>
            </a:r>
          </a:p>
        </p:txBody>
      </p:sp>
      <p:pic>
        <p:nvPicPr>
          <p:cNvPr id="21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7075" y="2354263"/>
            <a:ext cx="1871663" cy="172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Rectangle 14"/>
          <p:cNvSpPr/>
          <p:nvPr/>
        </p:nvSpPr>
        <p:spPr>
          <a:xfrm>
            <a:off x="5143500" y="2868613"/>
            <a:ext cx="657225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洞</a:t>
            </a:r>
          </a:p>
        </p:txBody>
      </p:sp>
      <p:pic>
        <p:nvPicPr>
          <p:cNvPr id="23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26" y="2527300"/>
            <a:ext cx="1871663" cy="1728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Rectangle 14"/>
          <p:cNvSpPr/>
          <p:nvPr/>
        </p:nvSpPr>
        <p:spPr>
          <a:xfrm>
            <a:off x="6980238" y="3041650"/>
            <a:ext cx="657225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charset="0"/>
                <a:ea typeface="楷体_GB2312" panose="02010609030101010101" pitchFamily="49" charset="-122"/>
              </a:rPr>
              <a:t>着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588645" y="847249"/>
            <a:ext cx="7623810" cy="76676"/>
            <a:chOff x="1287" y="3139"/>
            <a:chExt cx="16008" cy="16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0" name="矩形 19"/>
          <p:cNvSpPr/>
          <p:nvPr/>
        </p:nvSpPr>
        <p:spPr>
          <a:xfrm>
            <a:off x="3261836" y="279559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4856321" y="1796891"/>
            <a:ext cx="3756184" cy="1178243"/>
          </a:xfrm>
          <a:prstGeom prst="roundRect">
            <a:avLst/>
          </a:prstGeom>
          <a:solidFill>
            <a:srgbClr val="FFCB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3131344" y="7096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5" name="剪去对角的矩形 4"/>
          <p:cNvSpPr/>
          <p:nvPr/>
        </p:nvSpPr>
        <p:spPr>
          <a:xfrm>
            <a:off x="608171" y="749617"/>
            <a:ext cx="1321118" cy="372428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01040" y="739140"/>
            <a:ext cx="127539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学写笔画</a:t>
            </a:r>
          </a:p>
        </p:txBody>
      </p:sp>
      <p:graphicFrame>
        <p:nvGraphicFramePr>
          <p:cNvPr id="14" name="Group 47"/>
          <p:cNvGraphicFramePr>
            <a:graphicFrameLocks noGrp="1"/>
          </p:cNvGraphicFramePr>
          <p:nvPr/>
        </p:nvGraphicFramePr>
        <p:xfrm>
          <a:off x="2080498" y="1716881"/>
          <a:ext cx="1710823" cy="1709738"/>
        </p:xfrm>
        <a:graphic>
          <a:graphicData uri="http://schemas.openxmlformats.org/drawingml/2006/table">
            <a:tbl>
              <a:tblPr/>
              <a:tblGrid>
                <a:gridCol w="855821"/>
                <a:gridCol w="855002"/>
              </a:tblGrid>
              <a:tr h="85085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51416" marR="51416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51416" marR="51416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888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51416" marR="51416" marT="25724" marB="2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charset="0"/>
                        <a:ea typeface="宋体" panose="02010600030101010101" pitchFamily="2" charset="-122"/>
                      </a:endParaRPr>
                    </a:p>
                  </a:txBody>
                  <a:tcPr marL="51416" marR="51416" marT="25724" marB="25724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5163027" y="1924526"/>
            <a:ext cx="4115276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000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横折弯钩</a:t>
            </a:r>
          </a:p>
        </p:txBody>
      </p:sp>
      <p:pic>
        <p:nvPicPr>
          <p:cNvPr id="9" name="图片 8" descr="图片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60000">
            <a:off x="-99060" y="2185036"/>
            <a:ext cx="2439829" cy="2334101"/>
          </a:xfrm>
          <a:prstGeom prst="rect">
            <a:avLst/>
          </a:prstGeom>
        </p:spPr>
      </p:pic>
      <p:sp>
        <p:nvSpPr>
          <p:cNvPr id="12" name="任意多边形: 形状 11"/>
          <p:cNvSpPr/>
          <p:nvPr/>
        </p:nvSpPr>
        <p:spPr>
          <a:xfrm>
            <a:off x="3430191" y="2661048"/>
            <a:ext cx="186928" cy="269081"/>
          </a:xfrm>
          <a:custGeom>
            <a:avLst/>
            <a:gdLst/>
            <a:ahLst/>
            <a:cxnLst>
              <a:cxn ang="0">
                <a:pos x="143247" y="0"/>
              </a:cxn>
              <a:cxn ang="0">
                <a:pos x="160478" y="0"/>
              </a:cxn>
              <a:cxn ang="0">
                <a:pos x="169876" y="0"/>
              </a:cxn>
              <a:cxn ang="0">
                <a:pos x="179275" y="0"/>
              </a:cxn>
              <a:cxn ang="0">
                <a:pos x="187108" y="9399"/>
              </a:cxn>
              <a:cxn ang="0">
                <a:pos x="196506" y="26633"/>
              </a:cxn>
              <a:cxn ang="0">
                <a:pos x="196506" y="53264"/>
              </a:cxn>
              <a:cxn ang="0">
                <a:pos x="205903" y="70497"/>
              </a:cxn>
              <a:cxn ang="0">
                <a:pos x="213738" y="106528"/>
              </a:cxn>
              <a:cxn ang="0">
                <a:pos x="213738" y="142560"/>
              </a:cxn>
              <a:cxn ang="0">
                <a:pos x="213738" y="177024"/>
              </a:cxn>
              <a:cxn ang="0">
                <a:pos x="223137" y="213053"/>
              </a:cxn>
              <a:cxn ang="0">
                <a:pos x="223137" y="247520"/>
              </a:cxn>
              <a:cxn ang="0">
                <a:pos x="232535" y="274153"/>
              </a:cxn>
              <a:cxn ang="0">
                <a:pos x="232535" y="310183"/>
              </a:cxn>
              <a:cxn ang="0">
                <a:pos x="240368" y="327416"/>
              </a:cxn>
              <a:cxn ang="0">
                <a:pos x="246480" y="344737"/>
              </a:cxn>
              <a:cxn ang="0">
                <a:pos x="231582" y="347623"/>
              </a:cxn>
              <a:cxn ang="0">
                <a:pos x="116984" y="354832"/>
              </a:cxn>
              <a:cxn ang="0">
                <a:pos x="2389" y="347623"/>
              </a:cxn>
              <a:cxn ang="0">
                <a:pos x="0" y="347160"/>
              </a:cxn>
              <a:cxn ang="0">
                <a:pos x="2267" y="346215"/>
              </a:cxn>
              <a:cxn ang="0">
                <a:pos x="10097" y="336816"/>
              </a:cxn>
              <a:cxn ang="0">
                <a:pos x="28896" y="319583"/>
              </a:cxn>
              <a:cxn ang="0">
                <a:pos x="36728" y="300783"/>
              </a:cxn>
              <a:cxn ang="0">
                <a:pos x="55526" y="274153"/>
              </a:cxn>
              <a:cxn ang="0">
                <a:pos x="63358" y="239688"/>
              </a:cxn>
              <a:cxn ang="0">
                <a:pos x="72757" y="203654"/>
              </a:cxn>
              <a:cxn ang="0">
                <a:pos x="80590" y="167625"/>
              </a:cxn>
              <a:cxn ang="0">
                <a:pos x="89988" y="133160"/>
              </a:cxn>
              <a:cxn ang="0">
                <a:pos x="99387" y="97129"/>
              </a:cxn>
              <a:cxn ang="0">
                <a:pos x="107219" y="70497"/>
              </a:cxn>
              <a:cxn ang="0">
                <a:pos x="116617" y="43864"/>
              </a:cxn>
              <a:cxn ang="0">
                <a:pos x="126016" y="26633"/>
              </a:cxn>
              <a:cxn ang="0">
                <a:pos x="133849" y="17234"/>
              </a:cxn>
            </a:cxnLst>
            <a:rect l="0" t="0" r="0" b="0"/>
            <a:pathLst>
              <a:path w="249792" h="359569">
                <a:moveTo>
                  <a:pt x="145172" y="0"/>
                </a:moveTo>
                <a:lnTo>
                  <a:pt x="162634" y="0"/>
                </a:lnTo>
                <a:lnTo>
                  <a:pt x="172159" y="0"/>
                </a:lnTo>
                <a:lnTo>
                  <a:pt x="181684" y="0"/>
                </a:lnTo>
                <a:lnTo>
                  <a:pt x="189622" y="9525"/>
                </a:lnTo>
                <a:lnTo>
                  <a:pt x="199147" y="26988"/>
                </a:lnTo>
                <a:lnTo>
                  <a:pt x="199147" y="53975"/>
                </a:lnTo>
                <a:lnTo>
                  <a:pt x="208672" y="71438"/>
                </a:lnTo>
                <a:lnTo>
                  <a:pt x="216609" y="107950"/>
                </a:lnTo>
                <a:lnTo>
                  <a:pt x="216609" y="144463"/>
                </a:lnTo>
                <a:lnTo>
                  <a:pt x="216609" y="179388"/>
                </a:lnTo>
                <a:lnTo>
                  <a:pt x="226134" y="215900"/>
                </a:lnTo>
                <a:lnTo>
                  <a:pt x="226134" y="250825"/>
                </a:lnTo>
                <a:lnTo>
                  <a:pt x="235659" y="277813"/>
                </a:lnTo>
                <a:lnTo>
                  <a:pt x="235659" y="314325"/>
                </a:lnTo>
                <a:lnTo>
                  <a:pt x="243597" y="331788"/>
                </a:lnTo>
                <a:lnTo>
                  <a:pt x="249792" y="349340"/>
                </a:lnTo>
                <a:lnTo>
                  <a:pt x="234693" y="352264"/>
                </a:lnTo>
                <a:cubicBezTo>
                  <a:pt x="197180" y="357054"/>
                  <a:pt x="158339" y="359569"/>
                  <a:pt x="118556" y="359569"/>
                </a:cubicBezTo>
                <a:cubicBezTo>
                  <a:pt x="78774" y="359569"/>
                  <a:pt x="39933" y="357054"/>
                  <a:pt x="2419" y="352264"/>
                </a:cubicBezTo>
                <a:lnTo>
                  <a:pt x="0" y="351795"/>
                </a:lnTo>
                <a:lnTo>
                  <a:pt x="2297" y="350838"/>
                </a:lnTo>
                <a:lnTo>
                  <a:pt x="10234" y="341313"/>
                </a:lnTo>
                <a:lnTo>
                  <a:pt x="29284" y="323850"/>
                </a:lnTo>
                <a:lnTo>
                  <a:pt x="37222" y="304800"/>
                </a:lnTo>
                <a:lnTo>
                  <a:pt x="56272" y="277813"/>
                </a:lnTo>
                <a:lnTo>
                  <a:pt x="64209" y="242888"/>
                </a:lnTo>
                <a:lnTo>
                  <a:pt x="73734" y="206375"/>
                </a:lnTo>
                <a:lnTo>
                  <a:pt x="81672" y="169863"/>
                </a:lnTo>
                <a:lnTo>
                  <a:pt x="91197" y="134938"/>
                </a:lnTo>
                <a:lnTo>
                  <a:pt x="100722" y="98425"/>
                </a:lnTo>
                <a:lnTo>
                  <a:pt x="108659" y="71438"/>
                </a:lnTo>
                <a:lnTo>
                  <a:pt x="118184" y="44450"/>
                </a:lnTo>
                <a:lnTo>
                  <a:pt x="127709" y="26988"/>
                </a:lnTo>
                <a:lnTo>
                  <a:pt x="135647" y="17463"/>
                </a:lnTo>
                <a:lnTo>
                  <a:pt x="145172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" name="任意多边形: 形状 14"/>
          <p:cNvSpPr/>
          <p:nvPr/>
        </p:nvSpPr>
        <p:spPr>
          <a:xfrm>
            <a:off x="2951560" y="2901554"/>
            <a:ext cx="682228" cy="201215"/>
          </a:xfrm>
          <a:custGeom>
            <a:avLst/>
            <a:gdLst/>
            <a:ahLst/>
            <a:cxnLst>
              <a:cxn ang="0">
                <a:pos x="173926" y="0"/>
              </a:cxn>
              <a:cxn ang="0">
                <a:pos x="182551" y="8499"/>
              </a:cxn>
              <a:cxn ang="0">
                <a:pos x="200008" y="25693"/>
              </a:cxn>
              <a:cxn ang="0">
                <a:pos x="217464" y="35071"/>
              </a:cxn>
              <a:cxn ang="0">
                <a:pos x="236508" y="42886"/>
              </a:cxn>
              <a:cxn ang="0">
                <a:pos x="263490" y="52264"/>
              </a:cxn>
              <a:cxn ang="0">
                <a:pos x="280946" y="61643"/>
              </a:cxn>
              <a:cxn ang="0">
                <a:pos x="307922" y="61643"/>
              </a:cxn>
              <a:cxn ang="0">
                <a:pos x="344422" y="69458"/>
              </a:cxn>
              <a:cxn ang="0">
                <a:pos x="371404" y="69458"/>
              </a:cxn>
              <a:cxn ang="0">
                <a:pos x="406317" y="69458"/>
              </a:cxn>
              <a:cxn ang="0">
                <a:pos x="442817" y="69458"/>
              </a:cxn>
              <a:cxn ang="0">
                <a:pos x="479318" y="69458"/>
              </a:cxn>
              <a:cxn ang="0">
                <a:pos x="506299" y="69458"/>
              </a:cxn>
              <a:cxn ang="0">
                <a:pos x="533275" y="61643"/>
              </a:cxn>
              <a:cxn ang="0">
                <a:pos x="560256" y="61643"/>
              </a:cxn>
              <a:cxn ang="0">
                <a:pos x="587232" y="61643"/>
              </a:cxn>
              <a:cxn ang="0">
                <a:pos x="604688" y="52264"/>
              </a:cxn>
              <a:cxn ang="0">
                <a:pos x="622145" y="42886"/>
              </a:cxn>
              <a:cxn ang="0">
                <a:pos x="638898" y="36014"/>
              </a:cxn>
              <a:cxn ang="0">
                <a:pos x="641311" y="36475"/>
              </a:cxn>
              <a:cxn ang="0">
                <a:pos x="757412" y="43668"/>
              </a:cxn>
              <a:cxn ang="0">
                <a:pos x="873513" y="36475"/>
              </a:cxn>
              <a:cxn ang="0">
                <a:pos x="888606" y="33596"/>
              </a:cxn>
              <a:cxn ang="0">
                <a:pos x="891936" y="42886"/>
              </a:cxn>
              <a:cxn ang="0">
                <a:pos x="901455" y="61643"/>
              </a:cxn>
              <a:cxn ang="0">
                <a:pos x="909392" y="78837"/>
              </a:cxn>
              <a:cxn ang="0">
                <a:pos x="909392" y="96031"/>
              </a:cxn>
              <a:cxn ang="0">
                <a:pos x="909392" y="114788"/>
              </a:cxn>
              <a:cxn ang="0">
                <a:pos x="901455" y="131983"/>
              </a:cxn>
              <a:cxn ang="0">
                <a:pos x="891936" y="141360"/>
              </a:cxn>
              <a:cxn ang="0">
                <a:pos x="882411" y="158556"/>
              </a:cxn>
              <a:cxn ang="0">
                <a:pos x="864954" y="166370"/>
              </a:cxn>
              <a:cxn ang="0">
                <a:pos x="837979" y="185127"/>
              </a:cxn>
              <a:cxn ang="0">
                <a:pos x="784022" y="202321"/>
              </a:cxn>
              <a:cxn ang="0">
                <a:pos x="730065" y="219515"/>
              </a:cxn>
              <a:cxn ang="0">
                <a:pos x="676108" y="238272"/>
              </a:cxn>
              <a:cxn ang="0">
                <a:pos x="622145" y="246086"/>
              </a:cxn>
              <a:cxn ang="0">
                <a:pos x="568188" y="255465"/>
              </a:cxn>
              <a:cxn ang="0">
                <a:pos x="514231" y="264844"/>
              </a:cxn>
              <a:cxn ang="0">
                <a:pos x="469799" y="264844"/>
              </a:cxn>
              <a:cxn ang="0">
                <a:pos x="452342" y="264844"/>
              </a:cxn>
              <a:cxn ang="0">
                <a:pos x="425361" y="264844"/>
              </a:cxn>
              <a:cxn ang="0">
                <a:pos x="379341" y="255465"/>
              </a:cxn>
              <a:cxn ang="0">
                <a:pos x="334903" y="255465"/>
              </a:cxn>
              <a:cxn ang="0">
                <a:pos x="298403" y="246086"/>
              </a:cxn>
              <a:cxn ang="0">
                <a:pos x="271421" y="238272"/>
              </a:cxn>
              <a:cxn ang="0">
                <a:pos x="253965" y="228893"/>
              </a:cxn>
              <a:cxn ang="0">
                <a:pos x="200008" y="211699"/>
              </a:cxn>
              <a:cxn ang="0">
                <a:pos x="155576" y="192942"/>
              </a:cxn>
              <a:cxn ang="0">
                <a:pos x="138119" y="185127"/>
              </a:cxn>
              <a:cxn ang="0">
                <a:pos x="111138" y="166370"/>
              </a:cxn>
              <a:cxn ang="0">
                <a:pos x="92094" y="149175"/>
              </a:cxn>
              <a:cxn ang="0">
                <a:pos x="74638" y="131983"/>
              </a:cxn>
              <a:cxn ang="0">
                <a:pos x="57181" y="114788"/>
              </a:cxn>
              <a:cxn ang="0">
                <a:pos x="38137" y="96031"/>
              </a:cxn>
              <a:cxn ang="0">
                <a:pos x="20681" y="78837"/>
              </a:cxn>
              <a:cxn ang="0">
                <a:pos x="11156" y="61643"/>
              </a:cxn>
              <a:cxn ang="0">
                <a:pos x="0" y="39663"/>
              </a:cxn>
              <a:cxn ang="0">
                <a:pos x="101349" y="27288"/>
              </a:cxn>
            </a:cxnLst>
            <a:rect l="0" t="0" r="0" b="0"/>
            <a:pathLst>
              <a:path w="909686" h="268981">
                <a:moveTo>
                  <a:pt x="173980" y="0"/>
                </a:moveTo>
                <a:lnTo>
                  <a:pt x="182611" y="8631"/>
                </a:lnTo>
                <a:lnTo>
                  <a:pt x="200074" y="26094"/>
                </a:lnTo>
                <a:lnTo>
                  <a:pt x="217536" y="35619"/>
                </a:lnTo>
                <a:lnTo>
                  <a:pt x="236586" y="43556"/>
                </a:lnTo>
                <a:lnTo>
                  <a:pt x="263574" y="53081"/>
                </a:lnTo>
                <a:lnTo>
                  <a:pt x="281036" y="62606"/>
                </a:lnTo>
                <a:lnTo>
                  <a:pt x="308024" y="62606"/>
                </a:lnTo>
                <a:lnTo>
                  <a:pt x="344536" y="70544"/>
                </a:lnTo>
                <a:lnTo>
                  <a:pt x="371524" y="70544"/>
                </a:lnTo>
                <a:lnTo>
                  <a:pt x="406449" y="70544"/>
                </a:lnTo>
                <a:lnTo>
                  <a:pt x="442961" y="70544"/>
                </a:lnTo>
                <a:lnTo>
                  <a:pt x="479474" y="70544"/>
                </a:lnTo>
                <a:lnTo>
                  <a:pt x="506461" y="70544"/>
                </a:lnTo>
                <a:lnTo>
                  <a:pt x="533449" y="62606"/>
                </a:lnTo>
                <a:lnTo>
                  <a:pt x="560436" y="62606"/>
                </a:lnTo>
                <a:lnTo>
                  <a:pt x="587424" y="62606"/>
                </a:lnTo>
                <a:lnTo>
                  <a:pt x="604886" y="53081"/>
                </a:lnTo>
                <a:lnTo>
                  <a:pt x="622349" y="43556"/>
                </a:lnTo>
                <a:lnTo>
                  <a:pt x="639102" y="36576"/>
                </a:lnTo>
                <a:lnTo>
                  <a:pt x="641521" y="37045"/>
                </a:lnTo>
                <a:cubicBezTo>
                  <a:pt x="679035" y="41835"/>
                  <a:pt x="717876" y="44350"/>
                  <a:pt x="757658" y="44350"/>
                </a:cubicBezTo>
                <a:cubicBezTo>
                  <a:pt x="797441" y="44350"/>
                  <a:pt x="836282" y="41835"/>
                  <a:pt x="873795" y="37045"/>
                </a:cubicBezTo>
                <a:lnTo>
                  <a:pt x="888894" y="34121"/>
                </a:lnTo>
                <a:lnTo>
                  <a:pt x="892224" y="43556"/>
                </a:lnTo>
                <a:lnTo>
                  <a:pt x="901749" y="62606"/>
                </a:lnTo>
                <a:lnTo>
                  <a:pt x="909686" y="80069"/>
                </a:lnTo>
                <a:lnTo>
                  <a:pt x="909686" y="97531"/>
                </a:lnTo>
                <a:lnTo>
                  <a:pt x="909686" y="116581"/>
                </a:lnTo>
                <a:lnTo>
                  <a:pt x="901749" y="134044"/>
                </a:lnTo>
                <a:lnTo>
                  <a:pt x="892224" y="143569"/>
                </a:lnTo>
                <a:lnTo>
                  <a:pt x="882699" y="161031"/>
                </a:lnTo>
                <a:lnTo>
                  <a:pt x="865236" y="168969"/>
                </a:lnTo>
                <a:lnTo>
                  <a:pt x="838249" y="188019"/>
                </a:lnTo>
                <a:lnTo>
                  <a:pt x="784274" y="205481"/>
                </a:lnTo>
                <a:lnTo>
                  <a:pt x="730299" y="222944"/>
                </a:lnTo>
                <a:lnTo>
                  <a:pt x="676324" y="241994"/>
                </a:lnTo>
                <a:lnTo>
                  <a:pt x="622349" y="249931"/>
                </a:lnTo>
                <a:lnTo>
                  <a:pt x="568374" y="259456"/>
                </a:lnTo>
                <a:lnTo>
                  <a:pt x="514399" y="268981"/>
                </a:lnTo>
                <a:lnTo>
                  <a:pt x="469949" y="268981"/>
                </a:lnTo>
                <a:lnTo>
                  <a:pt x="452486" y="268981"/>
                </a:lnTo>
                <a:lnTo>
                  <a:pt x="425499" y="268981"/>
                </a:lnTo>
                <a:lnTo>
                  <a:pt x="379461" y="259456"/>
                </a:lnTo>
                <a:lnTo>
                  <a:pt x="335011" y="259456"/>
                </a:lnTo>
                <a:lnTo>
                  <a:pt x="298499" y="249931"/>
                </a:lnTo>
                <a:lnTo>
                  <a:pt x="271511" y="241994"/>
                </a:lnTo>
                <a:lnTo>
                  <a:pt x="254049" y="232469"/>
                </a:lnTo>
                <a:lnTo>
                  <a:pt x="200074" y="215006"/>
                </a:lnTo>
                <a:lnTo>
                  <a:pt x="155624" y="195956"/>
                </a:lnTo>
                <a:lnTo>
                  <a:pt x="138161" y="188019"/>
                </a:lnTo>
                <a:lnTo>
                  <a:pt x="111174" y="168969"/>
                </a:lnTo>
                <a:lnTo>
                  <a:pt x="92124" y="151506"/>
                </a:lnTo>
                <a:lnTo>
                  <a:pt x="74662" y="134044"/>
                </a:lnTo>
                <a:lnTo>
                  <a:pt x="57199" y="116581"/>
                </a:lnTo>
                <a:lnTo>
                  <a:pt x="38149" y="97531"/>
                </a:lnTo>
                <a:lnTo>
                  <a:pt x="20687" y="80069"/>
                </a:lnTo>
                <a:lnTo>
                  <a:pt x="11162" y="62606"/>
                </a:lnTo>
                <a:lnTo>
                  <a:pt x="0" y="40283"/>
                </a:lnTo>
                <a:lnTo>
                  <a:pt x="101379" y="27715"/>
                </a:lnTo>
                <a:lnTo>
                  <a:pt x="173980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" name="任意多边形: 形状 12"/>
          <p:cNvSpPr/>
          <p:nvPr/>
        </p:nvSpPr>
        <p:spPr>
          <a:xfrm>
            <a:off x="2583895" y="1983581"/>
            <a:ext cx="404813" cy="167879"/>
          </a:xfrm>
          <a:custGeom>
            <a:avLst/>
            <a:gdLst>
              <a:gd name="connsiteX0" fmla="*/ 539436 w 539436"/>
              <a:gd name="connsiteY0" fmla="*/ 0 h 223695"/>
              <a:gd name="connsiteX1" fmla="*/ 529187 w 539436"/>
              <a:gd name="connsiteY1" fmla="*/ 80574 h 223695"/>
              <a:gd name="connsiteX2" fmla="*/ 498000 w 539436"/>
              <a:gd name="connsiteY2" fmla="*/ 160195 h 223695"/>
              <a:gd name="connsiteX3" fmla="*/ 495300 w 539436"/>
              <a:gd name="connsiteY3" fmla="*/ 160195 h 223695"/>
              <a:gd name="connsiteX4" fmla="*/ 476250 w 539436"/>
              <a:gd name="connsiteY4" fmla="*/ 160195 h 223695"/>
              <a:gd name="connsiteX5" fmla="*/ 458788 w 539436"/>
              <a:gd name="connsiteY5" fmla="*/ 169720 h 223695"/>
              <a:gd name="connsiteX6" fmla="*/ 431800 w 539436"/>
              <a:gd name="connsiteY6" fmla="*/ 169720 h 223695"/>
              <a:gd name="connsiteX7" fmla="*/ 404813 w 539436"/>
              <a:gd name="connsiteY7" fmla="*/ 179245 h 223695"/>
              <a:gd name="connsiteX8" fmla="*/ 368300 w 539436"/>
              <a:gd name="connsiteY8" fmla="*/ 187182 h 223695"/>
              <a:gd name="connsiteX9" fmla="*/ 333375 w 539436"/>
              <a:gd name="connsiteY9" fmla="*/ 196707 h 223695"/>
              <a:gd name="connsiteX10" fmla="*/ 287338 w 539436"/>
              <a:gd name="connsiteY10" fmla="*/ 206232 h 223695"/>
              <a:gd name="connsiteX11" fmla="*/ 252413 w 539436"/>
              <a:gd name="connsiteY11" fmla="*/ 206232 h 223695"/>
              <a:gd name="connsiteX12" fmla="*/ 171450 w 539436"/>
              <a:gd name="connsiteY12" fmla="*/ 214170 h 223695"/>
              <a:gd name="connsiteX13" fmla="*/ 80963 w 539436"/>
              <a:gd name="connsiteY13" fmla="*/ 223695 h 223695"/>
              <a:gd name="connsiteX14" fmla="*/ 0 w 539436"/>
              <a:gd name="connsiteY14" fmla="*/ 223695 h 223695"/>
              <a:gd name="connsiteX15" fmla="*/ 0 w 539436"/>
              <a:gd name="connsiteY15" fmla="*/ 115745 h 223695"/>
              <a:gd name="connsiteX16" fmla="*/ 80963 w 539436"/>
              <a:gd name="connsiteY16" fmla="*/ 115745 h 223695"/>
              <a:gd name="connsiteX17" fmla="*/ 153988 w 539436"/>
              <a:gd name="connsiteY17" fmla="*/ 115745 h 223695"/>
              <a:gd name="connsiteX18" fmla="*/ 233363 w 539436"/>
              <a:gd name="connsiteY18" fmla="*/ 107807 h 223695"/>
              <a:gd name="connsiteX19" fmla="*/ 269875 w 539436"/>
              <a:gd name="connsiteY19" fmla="*/ 98282 h 223695"/>
              <a:gd name="connsiteX20" fmla="*/ 314325 w 539436"/>
              <a:gd name="connsiteY20" fmla="*/ 88757 h 223695"/>
              <a:gd name="connsiteX21" fmla="*/ 350838 w 539436"/>
              <a:gd name="connsiteY21" fmla="*/ 80820 h 223695"/>
              <a:gd name="connsiteX22" fmla="*/ 377825 w 539436"/>
              <a:gd name="connsiteY22" fmla="*/ 71295 h 223695"/>
              <a:gd name="connsiteX23" fmla="*/ 414338 w 539436"/>
              <a:gd name="connsiteY23" fmla="*/ 61770 h 223695"/>
              <a:gd name="connsiteX24" fmla="*/ 431800 w 539436"/>
              <a:gd name="connsiteY24" fmla="*/ 53832 h 223695"/>
              <a:gd name="connsiteX25" fmla="*/ 458788 w 539436"/>
              <a:gd name="connsiteY25" fmla="*/ 44307 h 223695"/>
              <a:gd name="connsiteX26" fmla="*/ 476250 w 539436"/>
              <a:gd name="connsiteY26" fmla="*/ 44307 h 223695"/>
              <a:gd name="connsiteX27" fmla="*/ 485775 w 539436"/>
              <a:gd name="connsiteY27" fmla="*/ 34782 h 223695"/>
              <a:gd name="connsiteX28" fmla="*/ 503238 w 539436"/>
              <a:gd name="connsiteY28" fmla="*/ 26845 h 223695"/>
              <a:gd name="connsiteX29" fmla="*/ 512763 w 539436"/>
              <a:gd name="connsiteY29" fmla="*/ 17320 h 223695"/>
              <a:gd name="connsiteX30" fmla="*/ 522288 w 539436"/>
              <a:gd name="connsiteY30" fmla="*/ 7795 h 223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39436" h="223695">
                <a:moveTo>
                  <a:pt x="539436" y="0"/>
                </a:moveTo>
                <a:lnTo>
                  <a:pt x="529187" y="80574"/>
                </a:lnTo>
                <a:lnTo>
                  <a:pt x="498000" y="160195"/>
                </a:lnTo>
                <a:lnTo>
                  <a:pt x="495300" y="160195"/>
                </a:lnTo>
                <a:lnTo>
                  <a:pt x="476250" y="160195"/>
                </a:lnTo>
                <a:lnTo>
                  <a:pt x="458788" y="169720"/>
                </a:lnTo>
                <a:lnTo>
                  <a:pt x="431800" y="169720"/>
                </a:lnTo>
                <a:lnTo>
                  <a:pt x="404813" y="179245"/>
                </a:lnTo>
                <a:lnTo>
                  <a:pt x="368300" y="187182"/>
                </a:lnTo>
                <a:lnTo>
                  <a:pt x="333375" y="196707"/>
                </a:lnTo>
                <a:lnTo>
                  <a:pt x="287338" y="206232"/>
                </a:lnTo>
                <a:lnTo>
                  <a:pt x="252413" y="206232"/>
                </a:lnTo>
                <a:lnTo>
                  <a:pt x="171450" y="214170"/>
                </a:lnTo>
                <a:lnTo>
                  <a:pt x="80963" y="223695"/>
                </a:lnTo>
                <a:lnTo>
                  <a:pt x="0" y="223695"/>
                </a:lnTo>
                <a:lnTo>
                  <a:pt x="0" y="115745"/>
                </a:lnTo>
                <a:lnTo>
                  <a:pt x="80963" y="115745"/>
                </a:lnTo>
                <a:lnTo>
                  <a:pt x="153988" y="115745"/>
                </a:lnTo>
                <a:lnTo>
                  <a:pt x="233363" y="107807"/>
                </a:lnTo>
                <a:lnTo>
                  <a:pt x="269875" y="98282"/>
                </a:lnTo>
                <a:lnTo>
                  <a:pt x="314325" y="88757"/>
                </a:lnTo>
                <a:lnTo>
                  <a:pt x="350838" y="80820"/>
                </a:lnTo>
                <a:lnTo>
                  <a:pt x="377825" y="71295"/>
                </a:lnTo>
                <a:lnTo>
                  <a:pt x="414338" y="61770"/>
                </a:lnTo>
                <a:lnTo>
                  <a:pt x="431800" y="53832"/>
                </a:lnTo>
                <a:lnTo>
                  <a:pt x="458788" y="44307"/>
                </a:lnTo>
                <a:lnTo>
                  <a:pt x="476250" y="44307"/>
                </a:lnTo>
                <a:lnTo>
                  <a:pt x="485775" y="34782"/>
                </a:lnTo>
                <a:lnTo>
                  <a:pt x="503238" y="26845"/>
                </a:lnTo>
                <a:lnTo>
                  <a:pt x="512763" y="17320"/>
                </a:lnTo>
                <a:lnTo>
                  <a:pt x="522288" y="779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3" name="任意多边形: 形状 13"/>
          <p:cNvSpPr/>
          <p:nvPr/>
        </p:nvSpPr>
        <p:spPr>
          <a:xfrm>
            <a:off x="2891077" y="1976438"/>
            <a:ext cx="269081" cy="953691"/>
          </a:xfrm>
          <a:custGeom>
            <a:avLst/>
            <a:gdLst/>
            <a:ahLst/>
            <a:cxnLst>
              <a:cxn ang="0">
                <a:pos x="161925" y="0"/>
              </a:cxn>
              <a:cxn ang="0">
                <a:pos x="179392" y="0"/>
              </a:cxn>
              <a:cxn ang="0">
                <a:pos x="206379" y="17468"/>
              </a:cxn>
              <a:cxn ang="0">
                <a:pos x="242892" y="26998"/>
              </a:cxn>
              <a:cxn ang="0">
                <a:pos x="277817" y="53995"/>
              </a:cxn>
              <a:cxn ang="0">
                <a:pos x="314329" y="80993"/>
              </a:cxn>
              <a:cxn ang="0">
                <a:pos x="341317" y="107990"/>
              </a:cxn>
              <a:cxn ang="0">
                <a:pos x="358779" y="125463"/>
              </a:cxn>
              <a:cxn ang="0">
                <a:pos x="358779" y="144518"/>
              </a:cxn>
              <a:cxn ang="0">
                <a:pos x="341317" y="179458"/>
              </a:cxn>
              <a:cxn ang="0">
                <a:pos x="314329" y="196925"/>
              </a:cxn>
              <a:cxn ang="0">
                <a:pos x="295279" y="206455"/>
              </a:cxn>
              <a:cxn ang="0">
                <a:pos x="287342" y="223923"/>
              </a:cxn>
              <a:cxn ang="0">
                <a:pos x="269879" y="242983"/>
              </a:cxn>
              <a:cxn ang="0">
                <a:pos x="260354" y="269980"/>
              </a:cxn>
              <a:cxn ang="0">
                <a:pos x="250829" y="304920"/>
              </a:cxn>
              <a:cxn ang="0">
                <a:pos x="233367" y="350973"/>
              </a:cxn>
              <a:cxn ang="0">
                <a:pos x="223842" y="404973"/>
              </a:cxn>
              <a:cxn ang="0">
                <a:pos x="206379" y="458968"/>
              </a:cxn>
              <a:cxn ang="0">
                <a:pos x="188917" y="557428"/>
              </a:cxn>
              <a:cxn ang="0">
                <a:pos x="169862" y="682890"/>
              </a:cxn>
              <a:cxn ang="0">
                <a:pos x="161925" y="773412"/>
              </a:cxn>
              <a:cxn ang="0">
                <a:pos x="152400" y="852817"/>
              </a:cxn>
              <a:cxn ang="0">
                <a:pos x="152400" y="933815"/>
              </a:cxn>
              <a:cxn ang="0">
                <a:pos x="169862" y="1041805"/>
              </a:cxn>
              <a:cxn ang="0">
                <a:pos x="196855" y="1122797"/>
              </a:cxn>
              <a:cxn ang="0">
                <a:pos x="215904" y="1176797"/>
              </a:cxn>
              <a:cxn ang="0">
                <a:pos x="233367" y="1213320"/>
              </a:cxn>
              <a:cxn ang="0">
                <a:pos x="251723" y="1231686"/>
              </a:cxn>
              <a:cxn ang="0">
                <a:pos x="77738" y="1271984"/>
              </a:cxn>
              <a:cxn ang="0">
                <a:pos x="44450" y="1186322"/>
              </a:cxn>
              <a:cxn ang="0">
                <a:pos x="7937" y="1068802"/>
              </a:cxn>
              <a:cxn ang="0">
                <a:pos x="0" y="970342"/>
              </a:cxn>
              <a:cxn ang="0">
                <a:pos x="0" y="852817"/>
              </a:cxn>
              <a:cxn ang="0">
                <a:pos x="17462" y="692420"/>
              </a:cxn>
              <a:cxn ang="0">
                <a:pos x="26987" y="611428"/>
              </a:cxn>
              <a:cxn ang="0">
                <a:pos x="53975" y="449438"/>
              </a:cxn>
              <a:cxn ang="0">
                <a:pos x="80962" y="304920"/>
              </a:cxn>
              <a:cxn ang="0">
                <a:pos x="80962" y="250925"/>
              </a:cxn>
              <a:cxn ang="0">
                <a:pos x="88900" y="206455"/>
              </a:cxn>
              <a:cxn ang="0">
                <a:pos x="88900" y="179458"/>
              </a:cxn>
              <a:cxn ang="0">
                <a:pos x="83662" y="169928"/>
              </a:cxn>
              <a:cxn ang="0">
                <a:pos x="125098" y="9673"/>
              </a:cxn>
              <a:cxn ang="0">
                <a:pos x="142875" y="0"/>
              </a:cxn>
            </a:cxnLst>
            <a:rect l="0" t="0" r="0" b="0"/>
            <a:pathLst>
              <a:path w="358774" h="1271489">
                <a:moveTo>
                  <a:pt x="142875" y="0"/>
                </a:moveTo>
                <a:lnTo>
                  <a:pt x="161925" y="0"/>
                </a:lnTo>
                <a:lnTo>
                  <a:pt x="169862" y="0"/>
                </a:lnTo>
                <a:lnTo>
                  <a:pt x="179387" y="0"/>
                </a:lnTo>
                <a:lnTo>
                  <a:pt x="196850" y="9525"/>
                </a:lnTo>
                <a:lnTo>
                  <a:pt x="206374" y="17463"/>
                </a:lnTo>
                <a:lnTo>
                  <a:pt x="223837" y="17463"/>
                </a:lnTo>
                <a:lnTo>
                  <a:pt x="242887" y="26988"/>
                </a:lnTo>
                <a:lnTo>
                  <a:pt x="260349" y="44450"/>
                </a:lnTo>
                <a:lnTo>
                  <a:pt x="277812" y="53975"/>
                </a:lnTo>
                <a:lnTo>
                  <a:pt x="295274" y="71438"/>
                </a:lnTo>
                <a:lnTo>
                  <a:pt x="314324" y="80963"/>
                </a:lnTo>
                <a:lnTo>
                  <a:pt x="331787" y="98425"/>
                </a:lnTo>
                <a:lnTo>
                  <a:pt x="341312" y="107950"/>
                </a:lnTo>
                <a:lnTo>
                  <a:pt x="349249" y="117475"/>
                </a:lnTo>
                <a:lnTo>
                  <a:pt x="358774" y="125413"/>
                </a:lnTo>
                <a:lnTo>
                  <a:pt x="358774" y="134938"/>
                </a:lnTo>
                <a:lnTo>
                  <a:pt x="358774" y="144463"/>
                </a:lnTo>
                <a:lnTo>
                  <a:pt x="358774" y="161925"/>
                </a:lnTo>
                <a:lnTo>
                  <a:pt x="341312" y="179388"/>
                </a:lnTo>
                <a:lnTo>
                  <a:pt x="322262" y="196850"/>
                </a:lnTo>
                <a:lnTo>
                  <a:pt x="314324" y="196850"/>
                </a:lnTo>
                <a:lnTo>
                  <a:pt x="304799" y="206375"/>
                </a:lnTo>
                <a:lnTo>
                  <a:pt x="295274" y="206375"/>
                </a:lnTo>
                <a:lnTo>
                  <a:pt x="287337" y="215900"/>
                </a:lnTo>
                <a:lnTo>
                  <a:pt x="287337" y="223838"/>
                </a:lnTo>
                <a:lnTo>
                  <a:pt x="277812" y="233363"/>
                </a:lnTo>
                <a:lnTo>
                  <a:pt x="269874" y="242888"/>
                </a:lnTo>
                <a:lnTo>
                  <a:pt x="269874" y="250825"/>
                </a:lnTo>
                <a:lnTo>
                  <a:pt x="260349" y="269875"/>
                </a:lnTo>
                <a:lnTo>
                  <a:pt x="250824" y="287338"/>
                </a:lnTo>
                <a:lnTo>
                  <a:pt x="250824" y="304800"/>
                </a:lnTo>
                <a:lnTo>
                  <a:pt x="242887" y="331788"/>
                </a:lnTo>
                <a:lnTo>
                  <a:pt x="233362" y="350838"/>
                </a:lnTo>
                <a:lnTo>
                  <a:pt x="223837" y="377825"/>
                </a:lnTo>
                <a:lnTo>
                  <a:pt x="223837" y="404813"/>
                </a:lnTo>
                <a:lnTo>
                  <a:pt x="215899" y="431800"/>
                </a:lnTo>
                <a:lnTo>
                  <a:pt x="206374" y="458788"/>
                </a:lnTo>
                <a:lnTo>
                  <a:pt x="206374" y="493713"/>
                </a:lnTo>
                <a:lnTo>
                  <a:pt x="188912" y="557213"/>
                </a:lnTo>
                <a:lnTo>
                  <a:pt x="179387" y="619125"/>
                </a:lnTo>
                <a:lnTo>
                  <a:pt x="169862" y="682625"/>
                </a:lnTo>
                <a:lnTo>
                  <a:pt x="161925" y="727075"/>
                </a:lnTo>
                <a:lnTo>
                  <a:pt x="161925" y="773112"/>
                </a:lnTo>
                <a:lnTo>
                  <a:pt x="152400" y="817562"/>
                </a:lnTo>
                <a:lnTo>
                  <a:pt x="152400" y="852487"/>
                </a:lnTo>
                <a:lnTo>
                  <a:pt x="152400" y="879475"/>
                </a:lnTo>
                <a:lnTo>
                  <a:pt x="152400" y="933450"/>
                </a:lnTo>
                <a:lnTo>
                  <a:pt x="161925" y="987425"/>
                </a:lnTo>
                <a:lnTo>
                  <a:pt x="169862" y="1041400"/>
                </a:lnTo>
                <a:lnTo>
                  <a:pt x="188912" y="1104900"/>
                </a:lnTo>
                <a:lnTo>
                  <a:pt x="196850" y="1122362"/>
                </a:lnTo>
                <a:lnTo>
                  <a:pt x="196850" y="1149350"/>
                </a:lnTo>
                <a:lnTo>
                  <a:pt x="215899" y="1176337"/>
                </a:lnTo>
                <a:lnTo>
                  <a:pt x="223837" y="1193800"/>
                </a:lnTo>
                <a:lnTo>
                  <a:pt x="233362" y="1212850"/>
                </a:lnTo>
                <a:lnTo>
                  <a:pt x="250824" y="1230312"/>
                </a:lnTo>
                <a:lnTo>
                  <a:pt x="251718" y="1231206"/>
                </a:lnTo>
                <a:lnTo>
                  <a:pt x="179117" y="1258921"/>
                </a:lnTo>
                <a:lnTo>
                  <a:pt x="77738" y="1271489"/>
                </a:lnTo>
                <a:lnTo>
                  <a:pt x="61912" y="1239837"/>
                </a:lnTo>
                <a:lnTo>
                  <a:pt x="44450" y="1185862"/>
                </a:lnTo>
                <a:lnTo>
                  <a:pt x="26987" y="1131887"/>
                </a:lnTo>
                <a:lnTo>
                  <a:pt x="7937" y="1068387"/>
                </a:lnTo>
                <a:lnTo>
                  <a:pt x="7937" y="1006475"/>
                </a:lnTo>
                <a:lnTo>
                  <a:pt x="0" y="969962"/>
                </a:lnTo>
                <a:lnTo>
                  <a:pt x="0" y="933450"/>
                </a:lnTo>
                <a:lnTo>
                  <a:pt x="0" y="852487"/>
                </a:lnTo>
                <a:lnTo>
                  <a:pt x="7937" y="781050"/>
                </a:lnTo>
                <a:lnTo>
                  <a:pt x="17462" y="692150"/>
                </a:lnTo>
                <a:lnTo>
                  <a:pt x="17462" y="655638"/>
                </a:lnTo>
                <a:lnTo>
                  <a:pt x="26987" y="611188"/>
                </a:lnTo>
                <a:lnTo>
                  <a:pt x="34925" y="520700"/>
                </a:lnTo>
                <a:lnTo>
                  <a:pt x="53975" y="449263"/>
                </a:lnTo>
                <a:lnTo>
                  <a:pt x="61912" y="377825"/>
                </a:lnTo>
                <a:lnTo>
                  <a:pt x="80962" y="304800"/>
                </a:lnTo>
                <a:lnTo>
                  <a:pt x="80962" y="277813"/>
                </a:lnTo>
                <a:lnTo>
                  <a:pt x="80962" y="250825"/>
                </a:lnTo>
                <a:lnTo>
                  <a:pt x="88900" y="223838"/>
                </a:lnTo>
                <a:lnTo>
                  <a:pt x="88900" y="206375"/>
                </a:lnTo>
                <a:lnTo>
                  <a:pt x="88900" y="196850"/>
                </a:lnTo>
                <a:lnTo>
                  <a:pt x="88900" y="179388"/>
                </a:lnTo>
                <a:lnTo>
                  <a:pt x="88900" y="169863"/>
                </a:lnTo>
                <a:lnTo>
                  <a:pt x="83662" y="169863"/>
                </a:lnTo>
                <a:lnTo>
                  <a:pt x="114849" y="90242"/>
                </a:lnTo>
                <a:lnTo>
                  <a:pt x="125098" y="9668"/>
                </a:lnTo>
                <a:lnTo>
                  <a:pt x="125412" y="9525"/>
                </a:lnTo>
                <a:lnTo>
                  <a:pt x="142875" y="0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9525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af1c2b886ac1d1a376d9e47653f323e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28236" y="511016"/>
            <a:ext cx="7130415" cy="3902393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2916555" y="1544955"/>
            <a:ext cx="3298984" cy="2035493"/>
          </a:xfrm>
          <a:prstGeom prst="roundRect">
            <a:avLst/>
          </a:prstGeom>
          <a:solidFill>
            <a:srgbClr val="FFCB7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3131344" y="7096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生字乐园（一）</a:t>
            </a:r>
          </a:p>
        </p:txBody>
      </p:sp>
      <p:sp>
        <p:nvSpPr>
          <p:cNvPr id="5" name="剪去对角的矩形 4"/>
          <p:cNvSpPr/>
          <p:nvPr/>
        </p:nvSpPr>
        <p:spPr>
          <a:xfrm>
            <a:off x="608171" y="749617"/>
            <a:ext cx="1321118" cy="372428"/>
          </a:xfrm>
          <a:prstGeom prst="snip2Diag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01040" y="739140"/>
            <a:ext cx="127539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10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多音字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16091" y="2126457"/>
            <a:ext cx="944880" cy="7881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着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3867151" y="1822133"/>
            <a:ext cx="1351121" cy="66865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zháo</a:t>
            </a:r>
          </a:p>
        </p:txBody>
      </p:sp>
      <p:sp>
        <p:nvSpPr>
          <p:cNvPr id="10" name="TextBox 3"/>
          <p:cNvSpPr txBox="1"/>
          <p:nvPr/>
        </p:nvSpPr>
        <p:spPr>
          <a:xfrm>
            <a:off x="3867150" y="2421255"/>
            <a:ext cx="1227773" cy="66865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zhe</a:t>
            </a:r>
          </a:p>
        </p:txBody>
      </p:sp>
      <p:sp>
        <p:nvSpPr>
          <p:cNvPr id="11" name="TextBox 3"/>
          <p:cNvSpPr txBox="1"/>
          <p:nvPr/>
        </p:nvSpPr>
        <p:spPr>
          <a:xfrm>
            <a:off x="4843462" y="1822133"/>
            <a:ext cx="1500188" cy="66865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睡着</a:t>
            </a:r>
          </a:p>
        </p:txBody>
      </p:sp>
      <p:sp>
        <p:nvSpPr>
          <p:cNvPr id="13" name="TextBox 3"/>
          <p:cNvSpPr txBox="1"/>
          <p:nvPr/>
        </p:nvSpPr>
        <p:spPr>
          <a:xfrm>
            <a:off x="4843462" y="2421255"/>
            <a:ext cx="1500188" cy="66865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看着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669269" y="2193132"/>
            <a:ext cx="150019" cy="654844"/>
          </a:xfrm>
          <a:prstGeom prst="leftBrace">
            <a:avLst>
              <a:gd name="adj1" fmla="val 50447"/>
              <a:gd name="adj2" fmla="val 5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3" grpId="0"/>
      <p:bldP spid="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组词：竹子 竹林 翠竹  竹竿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930241"/>
            <a:ext cx="347948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造句：我家后院有一片竹林。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75711" y="2284095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solidFill>
                  <a:schemeClr val="dk1"/>
                </a:solidFill>
                <a:latin typeface="宋体" panose="02010600030101010101" pitchFamily="2" charset="-122"/>
                <a:sym typeface="+mn-ea"/>
              </a:rPr>
              <a:t>整体紧凑。两短撇平行，两横平齐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3814287" y="3453289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组词：月牙 门牙 牙齿 刷牙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14286" y="3830955"/>
            <a:ext cx="4004310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造句：天空中挂着弯弯的月牙。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81902" y="4209098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左第二笔竖折向右上偏；撇舒展</a:t>
            </a:r>
            <a:r>
              <a:rPr lang="zh-CN" altLang="en-US" sz="1500" b="1" kern="14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14286" y="1193006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808095" y="3075623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</a:p>
        </p:txBody>
      </p:sp>
      <p:sp>
        <p:nvSpPr>
          <p:cNvPr id="26" name="矩形 25"/>
          <p:cNvSpPr/>
          <p:nvPr/>
        </p:nvSpPr>
        <p:spPr>
          <a:xfrm>
            <a:off x="3131344" y="7096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生字乐园（二）</a:t>
            </a:r>
          </a:p>
        </p:txBody>
      </p:sp>
      <p:sp>
        <p:nvSpPr>
          <p:cNvPr id="4" name="矩形 3"/>
          <p:cNvSpPr/>
          <p:nvPr/>
        </p:nvSpPr>
        <p:spPr>
          <a:xfrm>
            <a:off x="849392" y="566024"/>
            <a:ext cx="973664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 dirty="0" err="1">
                <a:solidFill>
                  <a:srgbClr val="3333FF"/>
                </a:solidFill>
                <a:latin typeface="+mn-ea"/>
              </a:rPr>
              <a:t>zhú</a:t>
            </a:r>
            <a:endParaRPr lang="zh-CN" altLang="en-US" sz="3600" b="1" dirty="0">
              <a:solidFill>
                <a:srgbClr val="3333FF"/>
              </a:solidFill>
              <a:latin typeface="+mn-ea"/>
            </a:endParaRPr>
          </a:p>
        </p:txBody>
      </p:sp>
      <p:pic>
        <p:nvPicPr>
          <p:cNvPr id="5" name="Picture 10" descr="C:\Documents and Settings\Administrator\桌面\一年级生字动态笔顺\苏一上动态笔顺\竹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224" y="1086802"/>
            <a:ext cx="1496378" cy="149637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10" descr="C:\Documents and Settings\Administrator\桌面\一年级生字动态笔顺\苏一上动态笔顺\牙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028" y="2966562"/>
            <a:ext cx="1541621" cy="15416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966073" y="2451497"/>
            <a:ext cx="668837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 dirty="0" err="1">
                <a:solidFill>
                  <a:srgbClr val="3333FF"/>
                </a:solidFill>
                <a:latin typeface="+mn-ea"/>
              </a:rPr>
              <a:t>yá</a:t>
            </a:r>
            <a:endParaRPr lang="zh-CN" altLang="en-US" sz="3600" b="1" dirty="0">
              <a:solidFill>
                <a:srgbClr val="3333FF"/>
              </a:solidFill>
              <a:latin typeface="+mn-ea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147" y="1086803"/>
            <a:ext cx="1452563" cy="138160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147" y="3044666"/>
            <a:ext cx="1271588" cy="1271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08095" y="1528286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组词：小马 马虎 斑马 马上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8095" y="1930241"/>
            <a:ext cx="347948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造句：动物园里有一匹小马。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24739" y="2366010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solidFill>
                  <a:schemeClr val="dk1"/>
                </a:solidFill>
                <a:latin typeface="宋体" panose="02010600030101010101" pitchFamily="2" charset="-122"/>
                <a:sym typeface="+mn-ea"/>
              </a:rPr>
              <a:t>最后边一笔略长。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34841" y="599123"/>
            <a:ext cx="7623810" cy="76676"/>
            <a:chOff x="1287" y="3139"/>
            <a:chExt cx="16008" cy="16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291" y="3222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291" y="3139"/>
              <a:ext cx="15997" cy="18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1287" y="3298"/>
              <a:ext cx="16008" cy="2"/>
            </a:xfrm>
            <a:prstGeom prst="line">
              <a:avLst/>
            </a:prstGeom>
            <a:ln w="127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7" name="直接连接符 16"/>
          <p:cNvCxnSpPr/>
          <p:nvPr/>
        </p:nvCxnSpPr>
        <p:spPr>
          <a:xfrm flipV="1">
            <a:off x="414338" y="2689861"/>
            <a:ext cx="8292941" cy="8096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814286" y="1193006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</a:p>
        </p:txBody>
      </p:sp>
      <p:sp>
        <p:nvSpPr>
          <p:cNvPr id="28" name="矩形 27"/>
          <p:cNvSpPr/>
          <p:nvPr/>
        </p:nvSpPr>
        <p:spPr>
          <a:xfrm>
            <a:off x="3131344" y="70961"/>
            <a:ext cx="3084195" cy="57626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33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生字乐园（二）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54755" y="3332321"/>
            <a:ext cx="331803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组词：用力 使用 用心 用处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54755" y="3734276"/>
            <a:ext cx="3479483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造句：拔河比赛时小明用力地拉着绳子。</a:t>
            </a:r>
            <a:endParaRPr lang="zh-CN" altLang="en-US" sz="15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71399" y="4170045"/>
            <a:ext cx="5187791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>
                <a:solidFill>
                  <a:srgbClr val="F9690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书写指导：</a:t>
            </a:r>
            <a:r>
              <a:rPr lang="zh-CN" altLang="en-US" sz="1500" b="1" kern="1400" dirty="0">
                <a:solidFill>
                  <a:schemeClr val="dk1"/>
                </a:solidFill>
                <a:latin typeface="宋体" panose="02010600030101010101" pitchFamily="2" charset="-122"/>
                <a:sym typeface="+mn-ea"/>
              </a:rPr>
              <a:t>最后一笔是悬针竖。</a:t>
            </a:r>
            <a:endParaRPr lang="zh-CN" altLang="en-US" sz="1500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60946" y="2997041"/>
            <a:ext cx="708660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l"/>
            <a:r>
              <a:rPr lang="zh-CN" altLang="en-US" sz="1500">
                <a:solidFill>
                  <a:schemeClr val="accent2">
                    <a:lumMod val="75000"/>
                  </a:schemeClr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笔顺：</a:t>
            </a:r>
          </a:p>
        </p:txBody>
      </p:sp>
      <p:sp>
        <p:nvSpPr>
          <p:cNvPr id="5" name="矩形 4"/>
          <p:cNvSpPr/>
          <p:nvPr/>
        </p:nvSpPr>
        <p:spPr>
          <a:xfrm>
            <a:off x="962263" y="614601"/>
            <a:ext cx="858248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 dirty="0" err="1">
                <a:solidFill>
                  <a:srgbClr val="3333FF"/>
                </a:solidFill>
                <a:latin typeface="+mn-ea"/>
              </a:rPr>
              <a:t>mǎ</a:t>
            </a:r>
            <a:endParaRPr lang="zh-CN" altLang="en-US" sz="3600" b="1" dirty="0">
              <a:solidFill>
                <a:srgbClr val="3333FF"/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79860" y="2629138"/>
            <a:ext cx="1307409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b="1" dirty="0" err="1">
                <a:solidFill>
                  <a:srgbClr val="3333FF"/>
                </a:solidFill>
                <a:latin typeface="+mn-ea"/>
              </a:rPr>
              <a:t>yònɡ</a:t>
            </a:r>
            <a:endParaRPr lang="zh-CN" altLang="en-US" sz="3600" b="1" dirty="0">
              <a:solidFill>
                <a:srgbClr val="3333FF"/>
              </a:solidFill>
              <a:latin typeface="+mn-ea"/>
            </a:endParaRPr>
          </a:p>
        </p:txBody>
      </p:sp>
      <p:pic>
        <p:nvPicPr>
          <p:cNvPr id="18" name="Picture 10" descr="C:\Documents and Settings\Administrator\桌面\一年级生字动态笔顺\苏一上动态笔顺\马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12" y="1193007"/>
            <a:ext cx="1377791" cy="137779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10" descr="C:\Documents and Settings\Administrator\桌面\一年级生字动态笔顺\苏一上动态笔顺\用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" y="3217545"/>
            <a:ext cx="1417320" cy="14173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1714" y="1096804"/>
            <a:ext cx="1413510" cy="147399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09788" y="2997041"/>
            <a:ext cx="1651635" cy="1571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950</Words>
  <Application>Microsoft Office PowerPoint</Application>
  <PresentationFormat>全屏显示(16:9)</PresentationFormat>
  <Paragraphs>240</Paragraphs>
  <Slides>33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8" baseType="lpstr">
      <vt:lpstr>Meiryo</vt:lpstr>
      <vt:lpstr>方正大黑简体</vt:lpstr>
      <vt:lpstr>方正姚体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33</cp:revision>
  <dcterms:created xsi:type="dcterms:W3CDTF">2019-04-08T02:22:00Z</dcterms:created>
  <dcterms:modified xsi:type="dcterms:W3CDTF">2021-04-04T05:27:53Z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