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3"/>
  </p:notesMasterIdLst>
  <p:sldIdLst>
    <p:sldId id="357" r:id="rId3"/>
    <p:sldId id="314" r:id="rId4"/>
    <p:sldId id="368" r:id="rId5"/>
    <p:sldId id="264" r:id="rId6"/>
    <p:sldId id="302" r:id="rId7"/>
    <p:sldId id="303" r:id="rId8"/>
    <p:sldId id="319" r:id="rId9"/>
    <p:sldId id="327" r:id="rId10"/>
    <p:sldId id="353" r:id="rId11"/>
    <p:sldId id="269" r:id="rId12"/>
    <p:sldId id="371" r:id="rId13"/>
    <p:sldId id="372" r:id="rId14"/>
    <p:sldId id="373" r:id="rId15"/>
    <p:sldId id="360" r:id="rId16"/>
    <p:sldId id="356" r:id="rId17"/>
    <p:sldId id="335" r:id="rId18"/>
    <p:sldId id="374" r:id="rId19"/>
    <p:sldId id="376" r:id="rId20"/>
    <p:sldId id="375" r:id="rId21"/>
    <p:sldId id="361" r:id="rId22"/>
    <p:sldId id="362" r:id="rId23"/>
    <p:sldId id="377" r:id="rId24"/>
    <p:sldId id="365" r:id="rId25"/>
    <p:sldId id="364" r:id="rId26"/>
    <p:sldId id="366" r:id="rId27"/>
    <p:sldId id="274" r:id="rId28"/>
    <p:sldId id="367" r:id="rId29"/>
    <p:sldId id="284" r:id="rId30"/>
    <p:sldId id="312" r:id="rId31"/>
    <p:sldId id="378" r:id="rId3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FF"/>
    <a:srgbClr val="70EB45"/>
    <a:srgbClr val="D61AC0"/>
    <a:srgbClr val="E30C7F"/>
    <a:srgbClr val="DDE947"/>
    <a:srgbClr val="329A2A"/>
    <a:srgbClr val="1D41D5"/>
    <a:srgbClr val="155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2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38" y="120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74174-6768-4AB1-B109-3CE7B4BC3EC8}" type="datetimeFigureOut">
              <a:rPr lang="zh-CN" altLang="en-US" smtClean="0"/>
              <a:t>2021/4/1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999EB-97EB-4AC2-9BCD-CDAEF2B73E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383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999EB-97EB-4AC2-9BCD-CDAEF2B73EA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764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6162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397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495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549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545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526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95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549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65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17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23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176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AF13-36E5-4A42-A38E-7E849DE945DF}" type="datetimeFigureOut">
              <a:rPr lang="zh-CN" altLang="en-US" smtClean="0"/>
              <a:pPr/>
              <a:t>2021/4/1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BA1D-7B4A-4A82-926B-C81D3F5F30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1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1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25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hyperlink" Target="10%20&#22823;&#36824;&#26159;&#23567;&#65288;&#31508;&#39034;&#35270;&#39057;&#65289;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7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7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0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1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8" name="标题 1"/>
          <p:cNvSpPr txBox="1">
            <a:spLocks/>
          </p:cNvSpPr>
          <p:nvPr/>
        </p:nvSpPr>
        <p:spPr>
          <a:xfrm>
            <a:off x="3415423" y="1157092"/>
            <a:ext cx="3283865" cy="832543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4500" b="1" dirty="0"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 大还是小</a:t>
            </a:r>
          </a:p>
        </p:txBody>
      </p:sp>
      <p:sp>
        <p:nvSpPr>
          <p:cNvPr id="27" name="椭圆 26"/>
          <p:cNvSpPr/>
          <p:nvPr/>
        </p:nvSpPr>
        <p:spPr>
          <a:xfrm>
            <a:off x="2465141" y="1157091"/>
            <a:ext cx="1090559" cy="905234"/>
          </a:xfrm>
          <a:prstGeom prst="ellipse">
            <a:avLst/>
          </a:prstGeom>
          <a:solidFill>
            <a:srgbClr val="FFFF00"/>
          </a:solidFill>
          <a:ln w="12700" cmpd="sng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48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10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2294625" y="2156367"/>
            <a:ext cx="4257554" cy="0"/>
          </a:xfrm>
          <a:prstGeom prst="line">
            <a:avLst/>
          </a:prstGeom>
          <a:ln w="57150" cmpd="dbl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729301" y="2235499"/>
            <a:ext cx="1685397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一年级上册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3818994"/>
            <a:ext cx="9144000" cy="321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" name="椭圆 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59" name="矩形 58"/>
          <p:cNvSpPr/>
          <p:nvPr/>
        </p:nvSpPr>
        <p:spPr>
          <a:xfrm>
            <a:off x="3606059" y="178458"/>
            <a:ext cx="1528303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灯亮了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171575" y="1297385"/>
            <a:ext cx="685800" cy="929085"/>
            <a:chOff x="2057400" y="1539345"/>
            <a:chExt cx="914400" cy="123878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时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19375" y="1306910"/>
            <a:ext cx="685800" cy="929085"/>
            <a:chOff x="2057400" y="1539345"/>
            <a:chExt cx="914400" cy="1238780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服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990975" y="1249760"/>
            <a:ext cx="685800" cy="929085"/>
            <a:chOff x="2057400" y="1539345"/>
            <a:chExt cx="914400" cy="1238780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得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372100" y="1259285"/>
            <a:ext cx="685800" cy="929085"/>
            <a:chOff x="2057400" y="1539345"/>
            <a:chExt cx="914400" cy="1238780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自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886575" y="1249760"/>
            <a:ext cx="685800" cy="929085"/>
            <a:chOff x="2057400" y="1539345"/>
            <a:chExt cx="914400" cy="1238780"/>
          </a:xfrm>
        </p:grpSpPr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穿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152525" y="2783285"/>
            <a:ext cx="685800" cy="929085"/>
            <a:chOff x="2057400" y="1539345"/>
            <a:chExt cx="914400" cy="1238780"/>
          </a:xfrm>
        </p:grpSpPr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衣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628900" y="2716610"/>
            <a:ext cx="685800" cy="929085"/>
            <a:chOff x="2057400" y="1539345"/>
            <a:chExt cx="914400" cy="1238780"/>
          </a:xfrm>
        </p:grpSpPr>
        <p:pic>
          <p:nvPicPr>
            <p:cNvPr id="62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候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048125" y="2783285"/>
            <a:ext cx="685800" cy="929085"/>
            <a:chOff x="2057400" y="1539345"/>
            <a:chExt cx="914400" cy="1238780"/>
          </a:xfrm>
        </p:grpSpPr>
        <p:pic>
          <p:nvPicPr>
            <p:cNvPr id="65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很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457825" y="2792809"/>
            <a:ext cx="685800" cy="929085"/>
            <a:chOff x="2057400" y="1539345"/>
            <a:chExt cx="914400" cy="1238780"/>
          </a:xfrm>
        </p:grpSpPr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9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觉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067550" y="2811860"/>
            <a:ext cx="685800" cy="929085"/>
            <a:chOff x="2057400" y="1539345"/>
            <a:chExt cx="914400" cy="1238780"/>
          </a:xfrm>
        </p:grpSpPr>
        <p:pic>
          <p:nvPicPr>
            <p:cNvPr id="81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692275"/>
              <a:ext cx="9144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8" name="TextBox 4"/>
            <p:cNvSpPr txBox="1"/>
            <p:nvPr/>
          </p:nvSpPr>
          <p:spPr>
            <a:xfrm>
              <a:off x="2140677" y="1539345"/>
              <a:ext cx="742223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1">
              <a:spAutoFit/>
            </a:bodyPr>
            <a:lstStyle/>
            <a:p>
              <a:pPr eaLnBrk="1" hangingPunct="1"/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快</a:t>
              </a:r>
            </a:p>
          </p:txBody>
        </p:sp>
      </p:grpSp>
      <p:pic>
        <p:nvPicPr>
          <p:cNvPr id="8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501" y="1229632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1968" y="1222774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2618" y="1175149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8404" y="1204216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8718" y="1230028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4643" y="2689624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0068" y="2651524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9768" y="2699149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8993" y="2708674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8718" y="2737249"/>
            <a:ext cx="1121569" cy="10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文本框 76"/>
          <p:cNvSpPr txBox="1"/>
          <p:nvPr/>
        </p:nvSpPr>
        <p:spPr>
          <a:xfrm>
            <a:off x="59367" y="1927068"/>
            <a:ext cx="600164" cy="1261586"/>
          </a:xfrm>
          <a:prstGeom prst="rect">
            <a:avLst/>
          </a:prstGeom>
          <a:gradFill>
            <a:gsLst>
              <a:gs pos="0">
                <a:srgbClr val="FF00FF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3000" b="1"/>
              <a:t>认一认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1994765" y="1043840"/>
            <a:ext cx="51199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zì</a:t>
            </a:r>
            <a:endParaRPr lang="zh-CN" altLang="en-US" sz="3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58900" y="4080536"/>
            <a:ext cx="5068474" cy="701731"/>
            <a:chOff x="1945199" y="5440704"/>
            <a:chExt cx="6757965" cy="935641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1945199" y="5484089"/>
              <a:ext cx="1421356" cy="861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462526" y="5440704"/>
              <a:ext cx="5240638" cy="935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自己 自学 自豪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72537" y="168967"/>
            <a:ext cx="2349886" cy="797797"/>
            <a:chOff x="398493" y="235133"/>
            <a:chExt cx="3133181" cy="1063729"/>
          </a:xfrm>
        </p:grpSpPr>
        <p:grpSp>
          <p:nvGrpSpPr>
            <p:cNvPr id="44" name="组合 43"/>
            <p:cNvGrpSpPr/>
            <p:nvPr/>
          </p:nvGrpSpPr>
          <p:grpSpPr>
            <a:xfrm>
              <a:off x="1285916" y="505254"/>
              <a:ext cx="2245758" cy="679269"/>
              <a:chOff x="2197150" y="2511380"/>
              <a:chExt cx="2245758" cy="679269"/>
            </a:xfrm>
          </p:grpSpPr>
          <p:cxnSp>
            <p:nvCxnSpPr>
              <p:cNvPr id="46" name="直接连接符 45"/>
              <p:cNvCxnSpPr/>
              <p:nvPr/>
            </p:nvCxnSpPr>
            <p:spPr>
              <a:xfrm>
                <a:off x="2197150" y="2511380"/>
                <a:ext cx="164333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2197150" y="3190649"/>
                <a:ext cx="165321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3"/>
              <p:cNvSpPr txBox="1">
                <a:spLocks noChangeArrowheads="1"/>
              </p:cNvSpPr>
              <p:nvPr/>
            </p:nvSpPr>
            <p:spPr bwMode="auto">
              <a:xfrm>
                <a:off x="2197150" y="253622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spc="375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我会写</a:t>
                </a: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493" y="235133"/>
              <a:ext cx="873825" cy="1063729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1458901" y="3442727"/>
            <a:ext cx="1800551" cy="757130"/>
            <a:chOff x="1945199" y="4590302"/>
            <a:chExt cx="2400734" cy="1009505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1945199" y="4635998"/>
              <a:ext cx="1397420" cy="8617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3484159" y="4590302"/>
              <a:ext cx="861774" cy="10095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自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641415" y="3510618"/>
            <a:ext cx="129266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笔顺：</a:t>
            </a:r>
          </a:p>
        </p:txBody>
      </p:sp>
      <p:pic>
        <p:nvPicPr>
          <p:cNvPr id="2" name="自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430812" y="1711541"/>
            <a:ext cx="1697592" cy="1697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814" y="3540855"/>
            <a:ext cx="3494699" cy="53764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286" y="1135191"/>
            <a:ext cx="2158718" cy="223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88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5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2057232" y="625115"/>
            <a:ext cx="414216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36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jǐ</a:t>
            </a:r>
            <a:endParaRPr lang="zh-CN" altLang="en-US" sz="3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58900" y="3663628"/>
            <a:ext cx="5068474" cy="701731"/>
            <a:chOff x="1945199" y="5428542"/>
            <a:chExt cx="6757965" cy="935643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1945199" y="5484090"/>
              <a:ext cx="1421356" cy="8617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462526" y="5428542"/>
              <a:ext cx="5240638" cy="9356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自己  知己  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58901" y="3025826"/>
            <a:ext cx="1800551" cy="757130"/>
            <a:chOff x="1945199" y="4578140"/>
            <a:chExt cx="2400734" cy="1009506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1945199" y="4635997"/>
              <a:ext cx="1397420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3484159" y="4578140"/>
              <a:ext cx="861774" cy="1009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己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641415" y="3102839"/>
            <a:ext cx="129266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笔顺：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076" y="3164913"/>
            <a:ext cx="1734884" cy="499603"/>
          </a:xfrm>
          <a:prstGeom prst="rect">
            <a:avLst/>
          </a:prstGeom>
        </p:spPr>
      </p:pic>
      <p:pic>
        <p:nvPicPr>
          <p:cNvPr id="12" name="己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415543" y="1316228"/>
            <a:ext cx="1697592" cy="16975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071" y="962329"/>
            <a:ext cx="2203733" cy="210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2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0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35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hlinkClick r:id="rId4" action="ppaction://hlinkfile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16" y="1128"/>
            <a:ext cx="1723874" cy="1413307"/>
          </a:xfrm>
          <a:prstGeom prst="rect">
            <a:avLst/>
          </a:prstGeom>
        </p:spPr>
      </p:pic>
      <p:grpSp>
        <p:nvGrpSpPr>
          <p:cNvPr id="7" name="组合 8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10" name="矩形 9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13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4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5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16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7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8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5" name="矩形 34"/>
          <p:cNvSpPr/>
          <p:nvPr/>
        </p:nvSpPr>
        <p:spPr>
          <a:xfrm>
            <a:off x="2054459" y="630956"/>
            <a:ext cx="539250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3333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yī</a:t>
            </a:r>
            <a:endParaRPr lang="zh-CN" altLang="en-US" sz="3600" b="1" dirty="0">
              <a:solidFill>
                <a:srgbClr val="3333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530228" y="3956146"/>
            <a:ext cx="4996286" cy="714499"/>
            <a:chOff x="2040304" y="5347054"/>
            <a:chExt cx="6661714" cy="952667"/>
          </a:xfrm>
        </p:grpSpPr>
        <p:sp>
          <p:nvSpPr>
            <p:cNvPr id="42" name="矩形 2"/>
            <p:cNvSpPr>
              <a:spLocks noChangeArrowheads="1"/>
            </p:cNvSpPr>
            <p:nvPr/>
          </p:nvSpPr>
          <p:spPr bwMode="auto">
            <a:xfrm>
              <a:off x="2040304" y="5347054"/>
              <a:ext cx="1421356" cy="8617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组词：</a:t>
              </a:r>
            </a:p>
          </p:txBody>
        </p:sp>
        <p:sp>
          <p:nvSpPr>
            <p:cNvPr id="43" name="矩形 2"/>
            <p:cNvSpPr>
              <a:spLocks noChangeArrowheads="1"/>
            </p:cNvSpPr>
            <p:nvPr/>
          </p:nvSpPr>
          <p:spPr bwMode="auto">
            <a:xfrm>
              <a:off x="3461380" y="5364078"/>
              <a:ext cx="5240638" cy="9356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3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衣服  毛衣  雨衣</a:t>
              </a:r>
              <a:endParaRPr lang="zh-CN" altLang="en-US" sz="33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530228" y="3340620"/>
            <a:ext cx="1749818" cy="757130"/>
            <a:chOff x="2040304" y="3984929"/>
            <a:chExt cx="2333090" cy="1009506"/>
          </a:xfrm>
        </p:grpSpPr>
        <p:sp>
          <p:nvSpPr>
            <p:cNvPr id="41" name="矩形 2"/>
            <p:cNvSpPr>
              <a:spLocks noChangeArrowheads="1"/>
            </p:cNvSpPr>
            <p:nvPr/>
          </p:nvSpPr>
          <p:spPr bwMode="auto">
            <a:xfrm>
              <a:off x="2040304" y="4071814"/>
              <a:ext cx="1397420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dirty="0">
                  <a:solidFill>
                    <a:prstClr val="black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部首：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3511620" y="3984929"/>
              <a:ext cx="861774" cy="1009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衣</a:t>
              </a:r>
              <a:endPara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524463" y="3405785"/>
            <a:ext cx="1292662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dirty="0">
                <a:solidFill>
                  <a:prstClr val="black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笔顺：</a:t>
            </a:r>
          </a:p>
        </p:txBody>
      </p:sp>
      <p:pic>
        <p:nvPicPr>
          <p:cNvPr id="4" name="衣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625822" y="1469430"/>
            <a:ext cx="1697592" cy="169759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757" y="3508553"/>
            <a:ext cx="2615451" cy="47782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955" y="1414434"/>
            <a:ext cx="1540364" cy="170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99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0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35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1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7" name="椭圆 6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4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8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0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66" name="矩形 65"/>
          <p:cNvSpPr/>
          <p:nvPr/>
        </p:nvSpPr>
        <p:spPr>
          <a:xfrm>
            <a:off x="1023769" y="1915592"/>
            <a:ext cx="2627199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觉得</a:t>
            </a: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——</a:t>
            </a:r>
            <a:r>
              <a:rPr lang="zh-CN" altLang="en-US" sz="3000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感觉</a:t>
            </a:r>
            <a:endParaRPr lang="en-US" altLang="zh-CN" sz="3000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0030101010101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希望</a:t>
            </a: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——</a:t>
            </a:r>
            <a:r>
              <a:rPr lang="zh-CN" altLang="en-US" sz="3000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期望</a:t>
            </a:r>
            <a:endParaRPr lang="en-US" altLang="zh-CN" sz="3000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0030101010101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4572001" y="1905004"/>
            <a:ext cx="2682716" cy="7617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000" dirty="0"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希望</a:t>
            </a:r>
            <a:r>
              <a:rPr lang="en-US" altLang="zh-CN" sz="3000" dirty="0"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——</a:t>
            </a:r>
            <a:r>
              <a:rPr lang="zh-CN" altLang="en-US" sz="3000" dirty="0">
                <a:solidFill>
                  <a:srgbClr val="FF00FF"/>
                </a:solidFill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</a:rPr>
              <a:t>失望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4720" y="173724"/>
            <a:ext cx="2710890" cy="865560"/>
            <a:chOff x="32960" y="231632"/>
            <a:chExt cx="3614520" cy="115408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60" y="231632"/>
              <a:ext cx="1102179" cy="1154080"/>
            </a:xfrm>
            <a:prstGeom prst="rect">
              <a:avLst/>
            </a:prstGeom>
          </p:spPr>
        </p:pic>
        <p:grpSp>
          <p:nvGrpSpPr>
            <p:cNvPr id="27" name="组合 26"/>
            <p:cNvGrpSpPr/>
            <p:nvPr/>
          </p:nvGrpSpPr>
          <p:grpSpPr>
            <a:xfrm>
              <a:off x="970537" y="567600"/>
              <a:ext cx="2676943" cy="679269"/>
              <a:chOff x="1844447" y="2511380"/>
              <a:chExt cx="2676943" cy="679269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2009049" y="2511380"/>
                <a:ext cx="199005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2009049" y="3190649"/>
                <a:ext cx="199993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"/>
              <p:cNvSpPr txBox="1">
                <a:spLocks noChangeArrowheads="1"/>
              </p:cNvSpPr>
              <p:nvPr/>
            </p:nvSpPr>
            <p:spPr bwMode="auto">
              <a:xfrm>
                <a:off x="1844447" y="2551128"/>
                <a:ext cx="2676943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词语对对碰</a:t>
                </a: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3990398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V="1">
                <a:off x="4007816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矩形 33"/>
          <p:cNvSpPr/>
          <p:nvPr/>
        </p:nvSpPr>
        <p:spPr>
          <a:xfrm>
            <a:off x="1206673" y="1279448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>
              <a:buClr>
                <a:srgbClr val="0000FF"/>
              </a:buClr>
              <a:buFont typeface="Wingdings" panose="05000000000000000000" pitchFamily="2" charset="2"/>
              <a:buChar char="u"/>
            </a:pPr>
            <a:r>
              <a:rPr lang="zh-CN" alt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近义词</a:t>
            </a:r>
          </a:p>
        </p:txBody>
      </p:sp>
      <p:sp>
        <p:nvSpPr>
          <p:cNvPr id="35" name="矩形 34"/>
          <p:cNvSpPr/>
          <p:nvPr/>
        </p:nvSpPr>
        <p:spPr>
          <a:xfrm>
            <a:off x="4738543" y="1219815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>
              <a:buClr>
                <a:srgbClr val="0000FF"/>
              </a:buClr>
              <a:buFont typeface="Wingdings" panose="05000000000000000000" pitchFamily="2" charset="2"/>
              <a:buChar char="u"/>
            </a:pPr>
            <a:r>
              <a:rPr lang="zh-CN" alt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latin typeface="黑体" panose="02010600030101010101" charset="-122"/>
                <a:ea typeface="黑体" panose="02010600030101010101" charset="-122"/>
              </a:rPr>
              <a:t>反义词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9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0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2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3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7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0" name="文本框 19"/>
          <p:cNvSpPr txBox="1"/>
          <p:nvPr/>
        </p:nvSpPr>
        <p:spPr>
          <a:xfrm>
            <a:off x="470741" y="1324426"/>
            <a:ext cx="6614568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    同学们，请大家认真听课文朗读，注意生字词的读音，并边听边思考</a:t>
            </a:r>
            <a:r>
              <a:rPr lang="zh-CN" altLang="en-US" sz="30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0030101010101" charset="-122"/>
              </a:rPr>
              <a:t>：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  <a:cs typeface="黑体" panose="02010600030101010101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1494" y="197333"/>
            <a:ext cx="2420069" cy="823481"/>
            <a:chOff x="108655" y="263109"/>
            <a:chExt cx="3226759" cy="1097974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655" y="263109"/>
              <a:ext cx="1038000" cy="1097974"/>
            </a:xfrm>
            <a:prstGeom prst="rect">
              <a:avLst/>
            </a:prstGeom>
          </p:spPr>
        </p:pic>
        <p:grpSp>
          <p:nvGrpSpPr>
            <p:cNvPr id="32" name="组合 31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妙解课文</a:t>
                </a: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92" y="2908150"/>
            <a:ext cx="920351" cy="1185356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1454408" y="3019411"/>
            <a:ext cx="5748294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“我”在什么时候觉得自己很大？在什么时候觉得自己很小？</a:t>
            </a:r>
            <a:endParaRPr lang="en-US" altLang="zh-CN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黑体" panose="02010600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1748479"/>
            <a:ext cx="1490841" cy="16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3812" y="2908055"/>
            <a:ext cx="1660188" cy="1439777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10299" y="4011298"/>
            <a:ext cx="7573199" cy="1155780"/>
            <a:chOff x="1714" y="3321"/>
            <a:chExt cx="14194" cy="1904"/>
          </a:xfrm>
        </p:grpSpPr>
        <p:sp>
          <p:nvSpPr>
            <p:cNvPr id="32" name="Rectangle 3"/>
            <p:cNvSpPr txBox="1"/>
            <p:nvPr/>
          </p:nvSpPr>
          <p:spPr>
            <a:xfrm>
              <a:off x="1714" y="3360"/>
              <a:ext cx="13770" cy="154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lnSpc>
                  <a:spcPct val="200000"/>
                </a:lnSpc>
              </a:pPr>
              <a:r>
                <a:rPr lang="en-US" altLang="zh-CN" sz="24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</a:t>
              </a: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</a:rPr>
                <a:t> 很 大。</a:t>
              </a:r>
              <a:endPara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2689" y="3321"/>
              <a:ext cx="13195" cy="68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</a:t>
              </a:r>
              <a:r>
                <a:rPr lang="en-US" altLang="zh-CN" sz="2100" b="1">
                  <a:latin typeface="+mn-ea"/>
                  <a:sym typeface="+mn-ea"/>
                </a:rPr>
                <a:t>hěn  dà </a:t>
              </a:r>
              <a:endParaRPr lang="en-US" altLang="zh-CN" sz="2100" b="1" dirty="0">
                <a:latin typeface="+mn-ea"/>
                <a:sym typeface="+mn-ea"/>
              </a:endParaRPr>
            </a:p>
          </p:txBody>
        </p:sp>
        <p:sp>
          <p:nvSpPr>
            <p:cNvPr id="34" name="矩形 33"/>
            <p:cNvSpPr/>
            <p:nvPr/>
          </p:nvSpPr>
          <p:spPr bwMode="auto">
            <a:xfrm>
              <a:off x="1878" y="4541"/>
              <a:ext cx="14030" cy="68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 dirty="0" err="1">
                <a:latin typeface="+mn-ea"/>
                <a:sym typeface="+mn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-153166" y="3210222"/>
            <a:ext cx="8153413" cy="860678"/>
            <a:chOff x="2008" y="2915"/>
            <a:chExt cx="14161" cy="799"/>
          </a:xfrm>
        </p:grpSpPr>
        <p:sp>
          <p:nvSpPr>
            <p:cNvPr id="36" name="Rectangle 3"/>
            <p:cNvSpPr txBox="1"/>
            <p:nvPr/>
          </p:nvSpPr>
          <p:spPr>
            <a:xfrm>
              <a:off x="2008" y="2923"/>
              <a:ext cx="14161" cy="7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lnSpc>
                  <a:spcPct val="200000"/>
                </a:lnSpc>
              </a:pPr>
              <a:r>
                <a:rPr lang="en-US" altLang="zh-CN" sz="24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  </a:t>
              </a: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</a:rPr>
                <a:t>系 鞋 带 的 时 候，我 觉 得 自 己 </a:t>
              </a:r>
              <a:endPara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37" name="矩形 36"/>
            <p:cNvSpPr/>
            <p:nvPr/>
          </p:nvSpPr>
          <p:spPr bwMode="auto">
            <a:xfrm>
              <a:off x="2063" y="2915"/>
              <a:ext cx="14051" cy="3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</a:t>
              </a:r>
              <a:r>
                <a:rPr lang="en-US" altLang="zh-CN" sz="2100" b="1">
                  <a:latin typeface="+mn-ea"/>
                  <a:sym typeface="+mn-ea"/>
                </a:rPr>
                <a:t>    jì  xié dài  de shí  hou   wǒ  jué de   zì  jǐ               </a:t>
              </a:r>
              <a:endParaRPr lang="en-US" altLang="zh-CN" sz="2100" b="1" dirty="0">
                <a:latin typeface="+mn-ea"/>
                <a:sym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60949" y="2082011"/>
            <a:ext cx="8153413" cy="883299"/>
            <a:chOff x="2008" y="2894"/>
            <a:chExt cx="14161" cy="820"/>
          </a:xfrm>
        </p:grpSpPr>
        <p:sp>
          <p:nvSpPr>
            <p:cNvPr id="40" name="Rectangle 3"/>
            <p:cNvSpPr txBox="1"/>
            <p:nvPr/>
          </p:nvSpPr>
          <p:spPr>
            <a:xfrm>
              <a:off x="2008" y="2923"/>
              <a:ext cx="14161" cy="7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lnSpc>
                  <a:spcPct val="200000"/>
                </a:lnSpc>
              </a:pPr>
              <a:r>
                <a:rPr lang="en-US" altLang="zh-CN" sz="24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  </a:t>
              </a: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</a:rPr>
                <a:t>我 自 己  穿 衣 服 的 时 候，我 自 己 </a:t>
              </a:r>
              <a:endPara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41" name="矩形 40"/>
            <p:cNvSpPr/>
            <p:nvPr/>
          </p:nvSpPr>
          <p:spPr bwMode="auto">
            <a:xfrm>
              <a:off x="2118" y="2894"/>
              <a:ext cx="14051" cy="3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</a:t>
              </a:r>
              <a:r>
                <a:rPr lang="en-US" altLang="zh-CN" sz="2100" b="1">
                  <a:latin typeface="+mn-ea"/>
                  <a:sym typeface="+mn-ea"/>
                </a:rPr>
                <a:t>    wǒ  zì  jǐ  chuǎn yī  fu   de shí  hou   wǒ  zì  jǐ               </a:t>
              </a:r>
              <a:endParaRPr lang="en-US" altLang="zh-CN" sz="2100" b="1" dirty="0">
                <a:latin typeface="+mn-ea"/>
                <a:sym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26873" y="1108136"/>
            <a:ext cx="7566263" cy="1424692"/>
            <a:chOff x="1878" y="2878"/>
            <a:chExt cx="14181" cy="2347"/>
          </a:xfrm>
        </p:grpSpPr>
        <p:sp>
          <p:nvSpPr>
            <p:cNvPr id="43" name="Rectangle 3"/>
            <p:cNvSpPr txBox="1"/>
            <p:nvPr/>
          </p:nvSpPr>
          <p:spPr>
            <a:xfrm>
              <a:off x="2008" y="2923"/>
              <a:ext cx="13770" cy="154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lnSpc>
                  <a:spcPct val="200000"/>
                </a:lnSpc>
              </a:pPr>
              <a:r>
                <a:rPr lang="en-US" altLang="zh-CN" sz="2400" b="1" dirty="0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  </a:t>
              </a:r>
              <a:r>
                <a:rPr lang="zh-CN" altLang="en-US" sz="3000" b="1" dirty="0">
                  <a:latin typeface="楷体" panose="02010609060101010101" charset="-122"/>
                  <a:ea typeface="楷体" panose="02010609060101010101" charset="-122"/>
                </a:rPr>
                <a:t>有 时 候，我 觉 得 自 己 很 大。</a:t>
              </a:r>
              <a:endPara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44" name="矩形 43"/>
            <p:cNvSpPr/>
            <p:nvPr/>
          </p:nvSpPr>
          <p:spPr bwMode="auto">
            <a:xfrm>
              <a:off x="2864" y="2878"/>
              <a:ext cx="13195" cy="6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</a:t>
              </a:r>
              <a:r>
                <a:rPr lang="en-US" altLang="zh-CN" sz="2100" b="1">
                  <a:latin typeface="+mn-ea"/>
                  <a:sym typeface="+mn-ea"/>
                </a:rPr>
                <a:t>yǒu  shí hou   wǒ  jué  de  zì  jǐ  hěn  dà </a:t>
              </a:r>
              <a:endParaRPr lang="en-US" altLang="zh-CN" sz="2100" b="1" dirty="0">
                <a:latin typeface="+mn-ea"/>
                <a:sym typeface="+mn-ea"/>
              </a:endParaRPr>
            </a:p>
          </p:txBody>
        </p:sp>
        <p:sp>
          <p:nvSpPr>
            <p:cNvPr id="47" name="矩形 46"/>
            <p:cNvSpPr/>
            <p:nvPr/>
          </p:nvSpPr>
          <p:spPr bwMode="auto">
            <a:xfrm>
              <a:off x="1878" y="4541"/>
              <a:ext cx="14030" cy="6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 dirty="0" err="1">
                <a:latin typeface="+mn-ea"/>
                <a:sym typeface="+mn-ea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369082" y="1374130"/>
            <a:ext cx="445770" cy="530915"/>
          </a:xfrm>
          <a:prstGeom prst="rect">
            <a:avLst/>
          </a:prstGeom>
          <a:solidFill>
            <a:schemeClr val="accent4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1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464642" y="2308329"/>
            <a:ext cx="445770" cy="530915"/>
          </a:xfrm>
          <a:prstGeom prst="rect">
            <a:avLst/>
          </a:prstGeom>
          <a:solidFill>
            <a:schemeClr val="accent4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2</a:t>
            </a:r>
          </a:p>
        </p:txBody>
      </p:sp>
      <p:grpSp>
        <p:nvGrpSpPr>
          <p:cNvPr id="50" name="组合 9"/>
          <p:cNvGrpSpPr/>
          <p:nvPr/>
        </p:nvGrpSpPr>
        <p:grpSpPr>
          <a:xfrm>
            <a:off x="0" y="4363065"/>
            <a:ext cx="9144000" cy="828199"/>
            <a:chOff x="0" y="9060"/>
            <a:chExt cx="19200" cy="1739"/>
          </a:xfrm>
        </p:grpSpPr>
        <p:sp>
          <p:nvSpPr>
            <p:cNvPr id="52" name="矩形 51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5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4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9" name="椭圆 68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矩形 69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5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56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57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2" name="椭圆 61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" name="矩形 62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8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59" name="椭圆 58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" name="矩形 60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5" name="椭圆形标注 4"/>
          <p:cNvSpPr/>
          <p:nvPr/>
        </p:nvSpPr>
        <p:spPr>
          <a:xfrm>
            <a:off x="2577548" y="4244797"/>
            <a:ext cx="4536363" cy="689280"/>
          </a:xfrm>
          <a:prstGeom prst="wedgeEllipseCallout">
            <a:avLst>
              <a:gd name="adj1" fmla="val -49607"/>
              <a:gd name="adj2" fmla="val -88094"/>
            </a:avLst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/>
              <a:t>朗读这段话时，我们要读出高兴的语气。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1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7" name="椭圆 6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4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8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0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2116073" y="1267113"/>
            <a:ext cx="5717381" cy="54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    </a:t>
            </a:r>
            <a:endParaRPr lang="zh-CN" altLang="en-US" sz="2400" b="1" dirty="0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966389" y="301885"/>
            <a:ext cx="760465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    </a:t>
            </a:r>
            <a:endParaRPr lang="zh-CN" altLang="en-US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6" name="云形标注 25"/>
          <p:cNvSpPr/>
          <p:nvPr/>
        </p:nvSpPr>
        <p:spPr>
          <a:xfrm>
            <a:off x="4138344" y="301734"/>
            <a:ext cx="2429431" cy="1127981"/>
          </a:xfrm>
          <a:prstGeom prst="cloudCallout">
            <a:avLst>
              <a:gd name="adj1" fmla="val 39831"/>
              <a:gd name="adj2" fmla="val 93643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/>
                </a:solidFill>
                <a:latin typeface="宋体" pitchFamily="2" charset="-122"/>
              </a:rPr>
              <a:t>因为“我”能做很多事情，可以自己的事情自己去做了。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36" y="2122772"/>
            <a:ext cx="1239212" cy="17087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399" y="2038432"/>
            <a:ext cx="2624480" cy="1793084"/>
          </a:xfrm>
          <a:prstGeom prst="rect">
            <a:avLst/>
          </a:prstGeom>
        </p:spPr>
      </p:pic>
      <p:sp>
        <p:nvSpPr>
          <p:cNvPr id="31" name="云形标注 30"/>
          <p:cNvSpPr/>
          <p:nvPr/>
        </p:nvSpPr>
        <p:spPr>
          <a:xfrm>
            <a:off x="1143374" y="410525"/>
            <a:ext cx="2429431" cy="1127981"/>
          </a:xfrm>
          <a:prstGeom prst="cloudCallout">
            <a:avLst>
              <a:gd name="adj1" fmla="val -32648"/>
              <a:gd name="adj2" fmla="val 98025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文中的“我”为什么觉得自己很大？</a:t>
            </a:r>
          </a:p>
        </p:txBody>
      </p:sp>
    </p:spTree>
    <p:extLst>
      <p:ext uri="{BB962C8B-B14F-4D97-AF65-F5344CB8AC3E}">
        <p14:creationId xmlns:p14="http://schemas.microsoft.com/office/powerpoint/2010/main" val="311016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1713726" y="1385758"/>
            <a:ext cx="445770" cy="530915"/>
          </a:xfrm>
          <a:prstGeom prst="rect">
            <a:avLst/>
          </a:prstGeom>
          <a:solidFill>
            <a:schemeClr val="accent4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3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568201" y="2265606"/>
            <a:ext cx="445770" cy="530915"/>
          </a:xfrm>
          <a:prstGeom prst="rect">
            <a:avLst/>
          </a:prstGeom>
          <a:solidFill>
            <a:schemeClr val="accent4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4</a:t>
            </a:r>
          </a:p>
        </p:txBody>
      </p:sp>
      <p:grpSp>
        <p:nvGrpSpPr>
          <p:cNvPr id="50" name="组合 9"/>
          <p:cNvGrpSpPr/>
          <p:nvPr/>
        </p:nvGrpSpPr>
        <p:grpSpPr>
          <a:xfrm>
            <a:off x="0" y="4363065"/>
            <a:ext cx="9144000" cy="828199"/>
            <a:chOff x="0" y="9060"/>
            <a:chExt cx="19200" cy="1739"/>
          </a:xfrm>
        </p:grpSpPr>
        <p:sp>
          <p:nvSpPr>
            <p:cNvPr id="52" name="矩形 51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5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4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9" name="椭圆 68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矩形 69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5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56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57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2" name="椭圆 61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" name="矩形 62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8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59" name="椭圆 58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" name="矩形 60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9" y="-2127"/>
            <a:ext cx="1703045" cy="185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" name="组合 45"/>
          <p:cNvGrpSpPr/>
          <p:nvPr/>
        </p:nvGrpSpPr>
        <p:grpSpPr>
          <a:xfrm>
            <a:off x="1399146" y="1171358"/>
            <a:ext cx="7566263" cy="1424692"/>
            <a:chOff x="1878" y="2878"/>
            <a:chExt cx="14181" cy="2347"/>
          </a:xfrm>
        </p:grpSpPr>
        <p:sp>
          <p:nvSpPr>
            <p:cNvPr id="51" name="Rectangle 3"/>
            <p:cNvSpPr txBox="1"/>
            <p:nvPr/>
          </p:nvSpPr>
          <p:spPr>
            <a:xfrm>
              <a:off x="2008" y="2923"/>
              <a:ext cx="13770" cy="154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lnSpc>
                  <a:spcPct val="200000"/>
                </a:lnSpc>
              </a:pPr>
              <a:r>
                <a:rPr lang="en-US" altLang="zh-CN" sz="24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  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有 时 候，我 觉 得 自 己 很  小。</a:t>
              </a:r>
              <a:endPara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60" name="矩形 59"/>
            <p:cNvSpPr/>
            <p:nvPr/>
          </p:nvSpPr>
          <p:spPr bwMode="auto">
            <a:xfrm>
              <a:off x="2864" y="2878"/>
              <a:ext cx="13195" cy="6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</a:t>
              </a:r>
              <a:r>
                <a:rPr lang="en-US" altLang="zh-CN" sz="2100" b="1">
                  <a:latin typeface="+mn-ea"/>
                  <a:sym typeface="+mn-ea"/>
                </a:rPr>
                <a:t>yǒu  shí hou   wǒ  jué  de  zì  jǐ  hěn  xiǎo </a:t>
              </a:r>
              <a:endParaRPr lang="en-US" altLang="zh-CN" sz="2100" b="1" dirty="0">
                <a:latin typeface="+mn-ea"/>
                <a:sym typeface="+mn-ea"/>
              </a:endParaRPr>
            </a:p>
          </p:txBody>
        </p:sp>
        <p:sp>
          <p:nvSpPr>
            <p:cNvPr id="68" name="矩形 67"/>
            <p:cNvSpPr/>
            <p:nvPr/>
          </p:nvSpPr>
          <p:spPr bwMode="auto">
            <a:xfrm>
              <a:off x="1878" y="4541"/>
              <a:ext cx="14030" cy="6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 dirty="0" err="1">
                <a:latin typeface="+mn-ea"/>
                <a:sym typeface="+mn-ea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58229" y="2082740"/>
            <a:ext cx="8804900" cy="2360655"/>
            <a:chOff x="1111" y="2953"/>
            <a:chExt cx="16297" cy="2180"/>
          </a:xfrm>
        </p:grpSpPr>
        <p:sp>
          <p:nvSpPr>
            <p:cNvPr id="72" name="Rectangle 3"/>
            <p:cNvSpPr txBox="1"/>
            <p:nvPr/>
          </p:nvSpPr>
          <p:spPr>
            <a:xfrm>
              <a:off x="1111" y="2953"/>
              <a:ext cx="16145" cy="155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lnSpc>
                  <a:spcPct val="200000"/>
                </a:lnSpc>
              </a:pPr>
              <a:r>
                <a:rPr lang="en-US" altLang="zh-CN" sz="24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     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我 够 不 到 按 钮 的 时 候，我 听 到 雷  声  喊  妈 妈 的 时 候，我 觉 得 自 己 很  小。</a:t>
              </a:r>
              <a:endParaRPr lang="en-US" altLang="zh-CN" sz="3000" b="1">
                <a:latin typeface="楷体" panose="02010609060101010101" charset="-122"/>
                <a:ea typeface="楷体" panose="02010609060101010101" charset="-122"/>
              </a:endParaRPr>
            </a:p>
            <a:p>
              <a:pPr>
                <a:lnSpc>
                  <a:spcPct val="200000"/>
                </a:lnSpc>
              </a:pPr>
              <a:endParaRPr lang="en-US" altLang="zh-CN" sz="3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>
                <a:lnSpc>
                  <a:spcPct val="200000"/>
                </a:lnSpc>
              </a:pPr>
              <a:endPara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73" name="矩形 72"/>
            <p:cNvSpPr/>
            <p:nvPr/>
          </p:nvSpPr>
          <p:spPr bwMode="auto">
            <a:xfrm>
              <a:off x="1111" y="2959"/>
              <a:ext cx="16297" cy="21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</a:t>
              </a:r>
              <a:r>
                <a:rPr lang="en-US" altLang="zh-CN" sz="21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      </a:t>
              </a:r>
              <a:r>
                <a:rPr lang="en-US" altLang="zh-CN" sz="2100" b="1">
                  <a:latin typeface="+mn-ea"/>
                  <a:sym typeface="+mn-ea"/>
                </a:rPr>
                <a:t>wǒ  </a:t>
              </a:r>
              <a:r>
                <a:rPr lang="en-US" altLang="zh-CN" sz="2100" b="1">
                  <a:latin typeface="方正细圆_GBK" panose="03000509000000000000" pitchFamily="65" charset="-122"/>
                  <a:ea typeface="方正细圆_GBK" panose="03000509000000000000" pitchFamily="65" charset="-122"/>
                  <a:sym typeface="+mn-ea"/>
                </a:rPr>
                <a:t>g</a:t>
              </a:r>
              <a:r>
                <a:rPr lang="en-US" altLang="zh-CN" sz="2100" b="1">
                  <a:latin typeface="+mn-ea"/>
                  <a:sym typeface="+mn-ea"/>
                </a:rPr>
                <a:t>òu bú  dào  àn  niǔ de  shí hou   wǒ  tǐn</a:t>
              </a:r>
              <a:r>
                <a:rPr lang="en-US" altLang="zh-CN" sz="1800" b="1">
                  <a:latin typeface="方正细圆_GBK" panose="03000509000000000000" pitchFamily="65" charset="-122"/>
                  <a:ea typeface="方正细圆_GBK" panose="03000509000000000000" pitchFamily="65" charset="-122"/>
                  <a:sym typeface="+mn-ea"/>
                </a:rPr>
                <a:t>g</a:t>
              </a:r>
              <a:r>
                <a:rPr lang="en-US" altLang="zh-CN" sz="2100" b="1">
                  <a:latin typeface="+mn-ea"/>
                  <a:sym typeface="+mn-ea"/>
                </a:rPr>
                <a:t> dào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>
                  <a:latin typeface="+mn-ea"/>
                  <a:sym typeface="+mn-ea"/>
                </a:rPr>
                <a:t> 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>
                <a:latin typeface="+mn-ea"/>
                <a:sym typeface="+mn-ea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>
                  <a:latin typeface="+mn-ea"/>
                  <a:sym typeface="+mn-ea"/>
                </a:rPr>
                <a:t>léi  shēn</a:t>
              </a:r>
              <a:r>
                <a:rPr lang="en-US" altLang="zh-CN" sz="1800" b="1">
                  <a:latin typeface="方正细圆_GBK" panose="03000509000000000000" pitchFamily="65" charset="-122"/>
                  <a:ea typeface="方正细圆_GBK" panose="03000509000000000000" pitchFamily="65" charset="-122"/>
                  <a:sym typeface="+mn-ea"/>
                </a:rPr>
                <a:t>g </a:t>
              </a:r>
              <a:r>
                <a:rPr lang="en-US" altLang="zh-CN" sz="2100" b="1">
                  <a:latin typeface="+mn-ea"/>
                  <a:sym typeface="+mn-ea"/>
                </a:rPr>
                <a:t> hǎn   mā  ma  de  shí hòu    wǒ  jué  de  zì  jǐ 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>
                  <a:latin typeface="+mn-ea"/>
                  <a:sym typeface="+mn-ea"/>
                </a:rPr>
                <a:t>                                                  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>
                <a:latin typeface="+mn-ea"/>
                <a:sym typeface="+mn-ea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>
                  <a:latin typeface="+mn-ea"/>
                  <a:sym typeface="+mn-ea"/>
                </a:rPr>
                <a:t>hěn  xiǎo </a:t>
              </a:r>
              <a:endParaRPr lang="en-US" altLang="zh-CN" sz="2100" b="1" dirty="0">
                <a:latin typeface="+mn-ea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702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1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7" name="椭圆 6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4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8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0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2116073" y="1267113"/>
            <a:ext cx="5717381" cy="54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    </a:t>
            </a:r>
            <a:endParaRPr lang="zh-CN" altLang="en-US" sz="2400" b="1" dirty="0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966389" y="301885"/>
            <a:ext cx="760465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    </a:t>
            </a:r>
            <a:endParaRPr lang="zh-CN" altLang="en-US" sz="24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6" name="云形标注 25"/>
          <p:cNvSpPr/>
          <p:nvPr/>
        </p:nvSpPr>
        <p:spPr>
          <a:xfrm>
            <a:off x="1685123" y="231788"/>
            <a:ext cx="2429431" cy="1127981"/>
          </a:xfrm>
          <a:prstGeom prst="cloudCallout">
            <a:avLst>
              <a:gd name="adj1" fmla="val -28483"/>
              <a:gd name="adj2" fmla="val 115531"/>
            </a:avLst>
          </a:prstGeom>
          <a:solidFill>
            <a:srgbClr val="FF00F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30000"/>
              </a:lnSpc>
            </a:pPr>
            <a:r>
              <a:rPr lang="zh-CN" altLang="en-US" b="1" smtClean="0">
                <a:solidFill>
                  <a:schemeClr val="bg1"/>
                </a:solidFill>
                <a:latin typeface="宋体" pitchFamily="2" charset="-122"/>
              </a:rPr>
              <a:t>我够不到按钮的时候，听到雷声喊妈妈的时候。</a:t>
            </a:r>
            <a:endParaRPr lang="zh-CN" altLang="en-US" b="1" dirty="0">
              <a:solidFill>
                <a:schemeClr val="bg1"/>
              </a:solidFill>
              <a:latin typeface="宋体" pitchFamily="2" charset="-122"/>
            </a:endParaRPr>
          </a:p>
        </p:txBody>
      </p:sp>
      <p:sp>
        <p:nvSpPr>
          <p:cNvPr id="31" name="云形标注 30"/>
          <p:cNvSpPr/>
          <p:nvPr/>
        </p:nvSpPr>
        <p:spPr>
          <a:xfrm>
            <a:off x="4709476" y="379775"/>
            <a:ext cx="2429431" cy="1127981"/>
          </a:xfrm>
          <a:prstGeom prst="cloudCallout">
            <a:avLst>
              <a:gd name="adj1" fmla="val 20987"/>
              <a:gd name="adj2" fmla="val 104713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文中的</a:t>
            </a:r>
            <a:r>
              <a:rPr lang="zh-CN" altLang="en-US" b="1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“我”什么</a:t>
            </a:r>
            <a:r>
              <a:rPr lang="zh-CN" altLang="en-US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时候</a:t>
            </a:r>
            <a:r>
              <a:rPr lang="zh-CN" altLang="en-US" b="1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觉得</a:t>
            </a:r>
            <a:r>
              <a:rPr lang="zh-CN" altLang="en-US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自己</a:t>
            </a:r>
            <a:r>
              <a:rPr lang="zh-CN" altLang="en-US" b="1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很小？</a:t>
            </a:r>
            <a:endParaRPr lang="zh-CN" altLang="en-US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52" y="2230509"/>
            <a:ext cx="2200542" cy="15452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7728" y="2288723"/>
            <a:ext cx="1571625" cy="192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8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7773071" y="3858854"/>
            <a:ext cx="491127" cy="466344"/>
          </a:xfrm>
          <a:prstGeom prst="rect">
            <a:avLst/>
          </a:prstGeom>
          <a:solidFill>
            <a:srgbClr val="D61A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5018390" y="772093"/>
            <a:ext cx="491127" cy="466344"/>
          </a:xfrm>
          <a:prstGeom prst="rect">
            <a:avLst/>
          </a:prstGeom>
          <a:solidFill>
            <a:srgbClr val="D61A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003264" y="1842436"/>
            <a:ext cx="4360580" cy="2525534"/>
          </a:xfrm>
          <a:prstGeom prst="rect">
            <a:avLst/>
          </a:prstGeom>
          <a:solidFill>
            <a:schemeClr val="bg1"/>
          </a:solidFill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7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7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0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1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25" name="组合 24"/>
          <p:cNvGrpSpPr/>
          <p:nvPr/>
        </p:nvGrpSpPr>
        <p:grpSpPr>
          <a:xfrm>
            <a:off x="43249" y="53925"/>
            <a:ext cx="2353490" cy="836788"/>
            <a:chOff x="135082" y="206733"/>
            <a:chExt cx="3137986" cy="1115717"/>
          </a:xfrm>
        </p:grpSpPr>
        <p:grpSp>
          <p:nvGrpSpPr>
            <p:cNvPr id="28" name="组合 27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新课导入</a:t>
                </a: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082" y="206733"/>
              <a:ext cx="900074" cy="1115717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4" y="2212758"/>
            <a:ext cx="1490146" cy="191334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568" y="2055659"/>
            <a:ext cx="1577711" cy="163370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3365" y="2798632"/>
            <a:ext cx="911616" cy="902901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5016169" y="765588"/>
            <a:ext cx="46356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>
                <a:latin typeface="方正行楷_GBK" panose="03000509000000000000" pitchFamily="65" charset="-122"/>
                <a:ea typeface="方正行楷_GBK" panose="03000509000000000000" pitchFamily="65" charset="-122"/>
              </a:rPr>
              <a:t>大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773071" y="3848906"/>
            <a:ext cx="46028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>
                <a:latin typeface="方正行楷_GBK" panose="03000509000000000000" pitchFamily="65" charset="-122"/>
                <a:ea typeface="方正行楷_GBK" panose="03000509000000000000" pitchFamily="65" charset="-122"/>
              </a:rPr>
              <a:t>小</a:t>
            </a:r>
          </a:p>
        </p:txBody>
      </p:sp>
      <p:sp>
        <p:nvSpPr>
          <p:cNvPr id="14" name="云形标注 13"/>
          <p:cNvSpPr/>
          <p:nvPr/>
        </p:nvSpPr>
        <p:spPr>
          <a:xfrm>
            <a:off x="314171" y="1067741"/>
            <a:ext cx="3178579" cy="837239"/>
          </a:xfrm>
          <a:prstGeom prst="cloudCallout">
            <a:avLst>
              <a:gd name="adj1" fmla="val -32496"/>
              <a:gd name="adj2" fmla="val 77336"/>
            </a:avLst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15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比一比，下面每组中哪个物体大？哪个物体小？</a:t>
            </a:r>
            <a:endParaRPr lang="en-US" altLang="zh-CN" sz="15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下箭头 18"/>
          <p:cNvSpPr/>
          <p:nvPr/>
        </p:nvSpPr>
        <p:spPr>
          <a:xfrm rot="1721804">
            <a:off x="4807970" y="1268398"/>
            <a:ext cx="286632" cy="1056170"/>
          </a:xfrm>
          <a:prstGeom prst="down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8" name="下箭头 37"/>
          <p:cNvSpPr/>
          <p:nvPr/>
        </p:nvSpPr>
        <p:spPr>
          <a:xfrm rot="6876020">
            <a:off x="7050695" y="3308538"/>
            <a:ext cx="286632" cy="1056170"/>
          </a:xfrm>
          <a:prstGeom prst="down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80660" y="348219"/>
            <a:ext cx="2123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18" grpId="0" animBg="1"/>
      <p:bldP spid="20" grpId="0"/>
      <p:bldP spid="21" grpId="0"/>
      <p:bldP spid="14" grpId="0" animBg="1"/>
      <p:bldP spid="19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1639152" y="490082"/>
            <a:ext cx="5799953" cy="3982247"/>
            <a:chOff x="690715" y="-797570"/>
            <a:chExt cx="7732932" cy="5309753"/>
          </a:xfrm>
        </p:grpSpPr>
        <p:pic>
          <p:nvPicPr>
            <p:cNvPr id="29" name="Picture 5" descr="C:\Users\Administrator.PC-20160920KSGF\Pictures\小男孩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715" y="1214946"/>
              <a:ext cx="2084387" cy="3297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云形标注 29"/>
            <p:cNvSpPr/>
            <p:nvPr/>
          </p:nvSpPr>
          <p:spPr>
            <a:xfrm>
              <a:off x="3529598" y="-797570"/>
              <a:ext cx="4894049" cy="2859676"/>
            </a:xfrm>
            <a:prstGeom prst="cloudCallout">
              <a:avLst>
                <a:gd name="adj1" fmla="val -73336"/>
                <a:gd name="adj2" fmla="val 31248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2400" b="1" dirty="0">
                  <a:latin typeface="+mn-ea"/>
                </a:rPr>
                <a:t>    你有过这样的经历吗？和同学说一说</a:t>
              </a:r>
              <a:r>
                <a:rPr lang="zh-CN" altLang="zh-CN" sz="2400" b="1" dirty="0">
                  <a:latin typeface="+mn-ea"/>
                </a:rPr>
                <a:t>。</a:t>
              </a:r>
              <a:endParaRPr lang="zh-CN" altLang="en-US" sz="2400" b="1" dirty="0">
                <a:latin typeface="+mn-ea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3004255" y="57014"/>
            <a:ext cx="1528303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说一说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1" name="矩形 30"/>
          <p:cNvSpPr/>
          <p:nvPr/>
        </p:nvSpPr>
        <p:spPr>
          <a:xfrm>
            <a:off x="3606060" y="178458"/>
            <a:ext cx="1528303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填一填</a:t>
            </a:r>
          </a:p>
        </p:txBody>
      </p:sp>
      <p:sp>
        <p:nvSpPr>
          <p:cNvPr id="25" name="文本框 3"/>
          <p:cNvSpPr txBox="1">
            <a:spLocks noChangeArrowheads="1"/>
          </p:cNvSpPr>
          <p:nvPr/>
        </p:nvSpPr>
        <p:spPr bwMode="auto">
          <a:xfrm>
            <a:off x="825240" y="1176294"/>
            <a:ext cx="7922265" cy="136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000000"/>
                </a:solidFill>
                <a:latin typeface="+mn-ea"/>
                <a:ea typeface="+mn-ea"/>
              </a:rPr>
              <a:t>觉得自己很大：</a:t>
            </a:r>
            <a:r>
              <a:rPr lang="en-US" altLang="zh-CN" sz="2400" b="1">
                <a:solidFill>
                  <a:srgbClr val="000000"/>
                </a:solidFill>
                <a:latin typeface="+mn-ea"/>
                <a:ea typeface="+mn-ea"/>
              </a:rPr>
              <a:t>_____</a:t>
            </a:r>
            <a:r>
              <a:rPr lang="en-US" altLang="zh-CN" sz="2400" b="1">
                <a:solidFill>
                  <a:srgbClr val="000000"/>
                </a:solidFill>
                <a:latin typeface="+mn-ea"/>
              </a:rPr>
              <a:t>__________</a:t>
            </a:r>
            <a:r>
              <a:rPr lang="zh-CN" altLang="en-US" sz="2400" b="1">
                <a:solidFill>
                  <a:srgbClr val="000000"/>
                </a:solidFill>
                <a:latin typeface="+mn-ea"/>
                <a:ea typeface="+mn-ea"/>
              </a:rPr>
              <a:t>、</a:t>
            </a:r>
            <a:r>
              <a:rPr lang="en-US" altLang="zh-CN" sz="2400" b="1">
                <a:solidFill>
                  <a:srgbClr val="000000"/>
                </a:solidFill>
                <a:latin typeface="+mn-ea"/>
              </a:rPr>
              <a:t>_____</a:t>
            </a:r>
            <a:r>
              <a:rPr lang="en-US" altLang="zh-CN" sz="2400" b="1">
                <a:solidFill>
                  <a:srgbClr val="000000"/>
                </a:solidFill>
                <a:latin typeface="+mn-ea"/>
                <a:ea typeface="+mn-ea"/>
              </a:rPr>
              <a:t>___________</a:t>
            </a:r>
            <a:r>
              <a:rPr lang="zh-CN" altLang="en-US" sz="2400" b="1">
                <a:solidFill>
                  <a:srgbClr val="000000"/>
                </a:solidFill>
                <a:latin typeface="+mn-ea"/>
                <a:ea typeface="+mn-ea"/>
              </a:rPr>
              <a:t>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000000"/>
                </a:solidFill>
                <a:latin typeface="+mn-ea"/>
                <a:ea typeface="+mn-ea"/>
              </a:rPr>
              <a:t>觉得自己很小：</a:t>
            </a:r>
            <a:r>
              <a:rPr lang="en-US" altLang="zh-CN" sz="2400" b="1">
                <a:solidFill>
                  <a:srgbClr val="000000"/>
                </a:solidFill>
                <a:latin typeface="+mn-ea"/>
                <a:ea typeface="+mn-ea"/>
              </a:rPr>
              <a:t>__________</a:t>
            </a:r>
            <a:r>
              <a:rPr lang="en-US" altLang="zh-CN" sz="2400" b="1">
                <a:solidFill>
                  <a:srgbClr val="000000"/>
                </a:solidFill>
                <a:latin typeface="+mn-ea"/>
              </a:rPr>
              <a:t>_____</a:t>
            </a:r>
            <a:r>
              <a:rPr lang="zh-CN" altLang="en-US" sz="2400" b="1">
                <a:solidFill>
                  <a:srgbClr val="000000"/>
                </a:solidFill>
                <a:latin typeface="+mn-ea"/>
                <a:ea typeface="+mn-ea"/>
              </a:rPr>
              <a:t>、</a:t>
            </a:r>
            <a:r>
              <a:rPr lang="en-US" altLang="zh-CN" sz="2400" b="1">
                <a:solidFill>
                  <a:srgbClr val="000000"/>
                </a:solidFill>
                <a:latin typeface="+mn-ea"/>
              </a:rPr>
              <a:t>_____</a:t>
            </a:r>
            <a:r>
              <a:rPr lang="en-US" altLang="zh-CN" sz="2400" b="1">
                <a:solidFill>
                  <a:srgbClr val="000000"/>
                </a:solidFill>
                <a:latin typeface="+mn-ea"/>
                <a:ea typeface="+mn-ea"/>
              </a:rPr>
              <a:t>___________</a:t>
            </a:r>
            <a:r>
              <a:rPr lang="zh-CN" altLang="en-US" sz="2400" b="1">
                <a:solidFill>
                  <a:srgbClr val="000000"/>
                </a:solidFill>
                <a:latin typeface="+mn-ea"/>
                <a:ea typeface="+mn-ea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3272466" y="1192471"/>
            <a:ext cx="1925240" cy="54938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自己穿衣服</a:t>
            </a:r>
            <a:endParaRPr lang="en-US" altLang="zh-CN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5943832" y="1186044"/>
            <a:ext cx="1876425" cy="54938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自己系鞋带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3272466" y="1885076"/>
            <a:ext cx="1925240" cy="54938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够不到按钮</a:t>
            </a:r>
            <a:endParaRPr lang="en-US" altLang="zh-CN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6019171" y="1895231"/>
            <a:ext cx="1876425" cy="54938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打雷喊妈妈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/>
      <p:bldP spid="26" grpId="0"/>
      <p:bldP spid="27" grpId="0"/>
      <p:bldP spid="28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47"/>
          <p:cNvSpPr txBox="1"/>
          <p:nvPr/>
        </p:nvSpPr>
        <p:spPr>
          <a:xfrm>
            <a:off x="1089854" y="990517"/>
            <a:ext cx="445770" cy="530915"/>
          </a:xfrm>
          <a:prstGeom prst="rect">
            <a:avLst/>
          </a:prstGeom>
          <a:solidFill>
            <a:schemeClr val="accent4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5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137860" y="2593663"/>
            <a:ext cx="445770" cy="530915"/>
          </a:xfrm>
          <a:prstGeom prst="rect">
            <a:avLst/>
          </a:prstGeom>
          <a:solidFill>
            <a:schemeClr val="accent4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6</a:t>
            </a:r>
          </a:p>
        </p:txBody>
      </p:sp>
      <p:grpSp>
        <p:nvGrpSpPr>
          <p:cNvPr id="50" name="组合 9"/>
          <p:cNvGrpSpPr/>
          <p:nvPr/>
        </p:nvGrpSpPr>
        <p:grpSpPr>
          <a:xfrm>
            <a:off x="0" y="4363065"/>
            <a:ext cx="9144000" cy="828199"/>
            <a:chOff x="0" y="9060"/>
            <a:chExt cx="19200" cy="1739"/>
          </a:xfrm>
        </p:grpSpPr>
        <p:sp>
          <p:nvSpPr>
            <p:cNvPr id="52" name="矩形 51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5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64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9" name="椭圆 68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矩形 69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5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56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57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2" name="椭圆 61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" name="矩形 62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8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59" name="椭圆 58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1" name="矩形 60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46" name="组合 45"/>
          <p:cNvGrpSpPr/>
          <p:nvPr/>
        </p:nvGrpSpPr>
        <p:grpSpPr>
          <a:xfrm>
            <a:off x="842556" y="746921"/>
            <a:ext cx="8398600" cy="1676646"/>
            <a:chOff x="1845" y="2923"/>
            <a:chExt cx="15741" cy="2151"/>
          </a:xfrm>
        </p:grpSpPr>
        <p:sp>
          <p:nvSpPr>
            <p:cNvPr id="51" name="Rectangle 3"/>
            <p:cNvSpPr txBox="1"/>
            <p:nvPr/>
          </p:nvSpPr>
          <p:spPr>
            <a:xfrm>
              <a:off x="2008" y="2923"/>
              <a:ext cx="13770" cy="154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lnSpc>
                  <a:spcPct val="200000"/>
                </a:lnSpc>
              </a:pPr>
              <a:r>
                <a:rPr lang="en-US" altLang="zh-CN" sz="24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  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有 时 候，我 希 望 自 己 不 要</a:t>
              </a:r>
              <a:endParaRPr lang="en-US" altLang="zh-CN" sz="3000" b="1">
                <a:latin typeface="楷体" panose="02010609060101010101" charset="-122"/>
                <a:ea typeface="楷体" panose="02010609060101010101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长  大。</a:t>
              </a:r>
              <a:endPara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60" name="矩形 59"/>
            <p:cNvSpPr/>
            <p:nvPr/>
          </p:nvSpPr>
          <p:spPr bwMode="auto">
            <a:xfrm>
              <a:off x="1845" y="2926"/>
              <a:ext cx="15741" cy="1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</a:t>
              </a:r>
              <a:r>
                <a:rPr lang="en-US" altLang="zh-CN" sz="21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  </a:t>
              </a:r>
              <a:r>
                <a:rPr lang="en-US" altLang="zh-CN" sz="2100" b="1">
                  <a:latin typeface="+mn-ea"/>
                  <a:sym typeface="+mn-ea"/>
                </a:rPr>
                <a:t>yǒu  shí hou   wǒ  xī  wàn</a:t>
              </a:r>
              <a:r>
                <a:rPr lang="en-US" altLang="zh-CN" sz="2100" b="1">
                  <a:latin typeface="方正细圆_GBK" panose="03000509000000000000" pitchFamily="65" charset="-122"/>
                  <a:ea typeface="方正细圆_GBK" panose="03000509000000000000" pitchFamily="65" charset="-122"/>
                  <a:sym typeface="+mn-ea"/>
                </a:rPr>
                <a:t>g</a:t>
              </a:r>
              <a:r>
                <a:rPr lang="en-US" altLang="zh-CN" sz="2100" b="1">
                  <a:latin typeface="+mn-ea"/>
                  <a:sym typeface="+mn-ea"/>
                </a:rPr>
                <a:t> zì  jǐ  bú  yào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>
                <a:latin typeface="+mn-ea"/>
                <a:sym typeface="+mn-ea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>
                <a:latin typeface="+mn-ea"/>
                <a:sym typeface="+mn-ea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>
                  <a:latin typeface="+mn-ea"/>
                  <a:sym typeface="+mn-ea"/>
                </a:rPr>
                <a:t>zhǎn</a:t>
              </a:r>
              <a:r>
                <a:rPr lang="en-US" altLang="zh-CN" sz="1800" b="1">
                  <a:latin typeface="方正细圆_GBK" panose="03000509000000000000" pitchFamily="65" charset="-122"/>
                  <a:ea typeface="方正细圆_GBK" panose="03000509000000000000" pitchFamily="65" charset="-122"/>
                  <a:sym typeface="+mn-ea"/>
                </a:rPr>
                <a:t>g</a:t>
              </a:r>
              <a:r>
                <a:rPr lang="en-US" altLang="zh-CN" sz="2100" b="1">
                  <a:latin typeface="方正细圆_GBK" panose="03000509000000000000" pitchFamily="65" charset="-122"/>
                  <a:ea typeface="方正细圆_GBK" panose="03000509000000000000" pitchFamily="65" charset="-122"/>
                  <a:sym typeface="+mn-ea"/>
                </a:rPr>
                <a:t>   </a:t>
              </a:r>
              <a:r>
                <a:rPr lang="en-US" altLang="zh-CN" sz="2100" b="1">
                  <a:latin typeface="+mn-ea"/>
                  <a:sym typeface="+mn-ea"/>
                </a:rPr>
                <a:t>dà </a:t>
              </a:r>
              <a:endParaRPr lang="en-US" altLang="zh-CN" sz="2100" b="1" dirty="0">
                <a:latin typeface="+mn-ea"/>
                <a:sym typeface="+mn-ea"/>
              </a:endParaRPr>
            </a:p>
          </p:txBody>
        </p:sp>
        <p:sp>
          <p:nvSpPr>
            <p:cNvPr id="68" name="矩形 67"/>
            <p:cNvSpPr/>
            <p:nvPr/>
          </p:nvSpPr>
          <p:spPr bwMode="auto">
            <a:xfrm>
              <a:off x="1878" y="4541"/>
              <a:ext cx="14030" cy="5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 dirty="0" err="1">
                <a:latin typeface="+mn-ea"/>
                <a:sym typeface="+mn-ea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36255" y="2435850"/>
            <a:ext cx="8804900" cy="1683862"/>
            <a:chOff x="959" y="2951"/>
            <a:chExt cx="16297" cy="1555"/>
          </a:xfrm>
        </p:grpSpPr>
        <p:sp>
          <p:nvSpPr>
            <p:cNvPr id="72" name="Rectangle 3"/>
            <p:cNvSpPr txBox="1"/>
            <p:nvPr/>
          </p:nvSpPr>
          <p:spPr>
            <a:xfrm>
              <a:off x="1035" y="2951"/>
              <a:ext cx="16145" cy="155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lnSpc>
                  <a:spcPct val="200000"/>
                </a:lnSpc>
              </a:pPr>
              <a:r>
                <a:rPr lang="en-US" altLang="zh-CN" sz="2400" b="1">
                  <a:solidFill>
                    <a:srgbClr val="0000FF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        </a:t>
              </a: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更  多 的 时 候，我 盼 着 自 己 快 </a:t>
              </a:r>
              <a:endParaRPr lang="en-US" altLang="zh-CN" sz="3000" b="1">
                <a:latin typeface="楷体" panose="02010609060101010101" charset="-122"/>
                <a:ea typeface="楷体" panose="02010609060101010101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3000" b="1">
                  <a:latin typeface="楷体" panose="02010609060101010101" charset="-122"/>
                  <a:ea typeface="楷体" panose="02010609060101010101" charset="-122"/>
                </a:rPr>
                <a:t>点 儿 长  大。</a:t>
              </a:r>
              <a:endParaRPr lang="en-US" altLang="zh-CN" sz="3000" b="1">
                <a:latin typeface="楷体" panose="02010609060101010101" charset="-122"/>
                <a:ea typeface="楷体" panose="02010609060101010101" charset="-122"/>
              </a:endParaRPr>
            </a:p>
            <a:p>
              <a:pPr>
                <a:lnSpc>
                  <a:spcPct val="200000"/>
                </a:lnSpc>
              </a:pPr>
              <a:endParaRPr lang="en-US" altLang="zh-CN" sz="3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>
                <a:lnSpc>
                  <a:spcPct val="200000"/>
                </a:lnSpc>
              </a:pPr>
              <a:endParaRPr lang="zh-CN" altLang="en-US" sz="3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73" name="矩形 72"/>
            <p:cNvSpPr/>
            <p:nvPr/>
          </p:nvSpPr>
          <p:spPr bwMode="auto">
            <a:xfrm>
              <a:off x="959" y="2970"/>
              <a:ext cx="16297" cy="12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</a:t>
              </a:r>
              <a:r>
                <a:rPr lang="en-US" altLang="zh-CN" sz="21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sym typeface="+mn-ea"/>
                </a:rPr>
                <a:t>       </a:t>
              </a:r>
              <a:r>
                <a:rPr lang="en-US" altLang="zh-CN" sz="1800" b="1">
                  <a:latin typeface="方正细圆_GBK" panose="03000509000000000000" pitchFamily="65" charset="-122"/>
                  <a:ea typeface="方正细圆_GBK" panose="03000509000000000000" pitchFamily="65" charset="-122"/>
                  <a:sym typeface="+mn-ea"/>
                </a:rPr>
                <a:t>g</a:t>
              </a:r>
              <a:r>
                <a:rPr lang="en-US" altLang="zh-CN" sz="2100" b="1">
                  <a:latin typeface="+mn-ea"/>
                  <a:sym typeface="+mn-ea"/>
                </a:rPr>
                <a:t>èn</a:t>
              </a:r>
              <a:r>
                <a:rPr lang="en-US" altLang="zh-CN" sz="1800" b="1">
                  <a:latin typeface="方正细圆_GBK" panose="03000509000000000000" pitchFamily="65" charset="-122"/>
                  <a:ea typeface="方正细圆_GBK" panose="03000509000000000000" pitchFamily="65" charset="-122"/>
                  <a:sym typeface="+mn-ea"/>
                </a:rPr>
                <a:t>g</a:t>
              </a:r>
              <a:r>
                <a:rPr lang="en-US" altLang="zh-CN" sz="2100" b="1">
                  <a:latin typeface="+mn-ea"/>
                  <a:sym typeface="+mn-ea"/>
                </a:rPr>
                <a:t>  duō  de  shí hou   wǒ  pàn zhe  zì  jǐ  kuài 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>
                <a:latin typeface="+mn-ea"/>
                <a:sym typeface="+mn-ea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sz="2100" b="1">
                <a:latin typeface="+mn-ea"/>
                <a:sym typeface="+mn-ea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>
                  <a:latin typeface="+mn-ea"/>
                  <a:sym typeface="+mn-ea"/>
                </a:rPr>
                <a:t>diǎnr   zhǎn</a:t>
              </a:r>
              <a:r>
                <a:rPr lang="en-US" altLang="zh-CN" sz="2100" b="1">
                  <a:latin typeface="方正细圆_GBK" panose="03000509000000000000" pitchFamily="65" charset="-122"/>
                  <a:ea typeface="方正细圆_GBK" panose="03000509000000000000" pitchFamily="65" charset="-122"/>
                  <a:sym typeface="+mn-ea"/>
                </a:rPr>
                <a:t>g   </a:t>
              </a:r>
              <a:r>
                <a:rPr lang="en-US" altLang="zh-CN" sz="2100" b="1">
                  <a:latin typeface="+mn-ea"/>
                  <a:sym typeface="+mn-ea"/>
                </a:rPr>
                <a:t>dà                                         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555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460757" y="564525"/>
            <a:ext cx="5795009" cy="8079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      想一想：文中的“我”为什么希望</a:t>
            </a:r>
            <a:endParaRPr lang="en-US" altLang="zh-CN" sz="2400" b="1">
              <a:latin typeface="黑体" pitchFamily="49" charset="-122"/>
              <a:ea typeface="黑体" pitchFamily="49" charset="-122"/>
            </a:endParaRPr>
          </a:p>
          <a:p>
            <a:pPr eaLnBrk="1" hangingPunct="1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“自己不要长大”？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875541" y="2521708"/>
            <a:ext cx="6380225" cy="955646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因为“我”想一直得到大人们的关爱和呵护，所以希望自己不要长大。</a:t>
            </a:r>
            <a:endParaRPr lang="zh-CN" altLang="en-US" sz="24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29" y="91674"/>
            <a:ext cx="1233893" cy="1628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021629" y="697065"/>
            <a:ext cx="6948056" cy="807913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    文中的“我”有时候“希望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自己不要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长大”，</a:t>
            </a:r>
            <a:endParaRPr lang="en-US" altLang="zh-CN" sz="2400" b="1">
              <a:latin typeface="黑体" pitchFamily="49" charset="-122"/>
              <a:ea typeface="黑体" pitchFamily="49" charset="-122"/>
            </a:endParaRPr>
          </a:p>
          <a:p>
            <a:pPr eaLnBrk="1" hangingPunct="1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而更多的时候“盼着自己快点儿长大”这矛盾吗？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1021629" y="2032147"/>
            <a:ext cx="6948056" cy="164468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72000">
                <a:srgbClr val="FFC000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这不矛盾，因为这是每个人孩童时代共有的心理，既想永远得到亲人的关爱和呵护，又想独立地生活、成长，找到自己的天地。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 autoUpdateAnimBg="0"/>
      <p:bldP spid="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0" y="4315302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5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7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8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96875" y="1894839"/>
            <a:ext cx="7191633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indent="571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lang="zh-CN" altLang="en-US" sz="2100">
                <a:latin typeface="Calibri" pitchFamily="34" charset="0"/>
                <a:ea typeface="宋体" pitchFamily="2" charset="-122"/>
                <a:cs typeface="Times New Roman" pitchFamily="18" charset="0"/>
              </a:rPr>
              <a:t>我</a:t>
            </a:r>
            <a:r>
              <a:rPr lang="zh-CN" altLang="en-US" sz="2100" u="sng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100" u="sng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   </a:t>
            </a:r>
            <a:r>
              <a:rPr lang="zh-CN" altLang="en-US" sz="2100" u="sng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21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的时候，我</a:t>
            </a:r>
            <a:r>
              <a:rPr lang="zh-CN" altLang="en-US" sz="2100" u="sng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100" u="sng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  </a:t>
            </a:r>
            <a:r>
              <a:rPr lang="zh-CN" altLang="en-US" sz="2100" u="sng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21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的时候，我觉得自己很大。</a:t>
            </a:r>
            <a:endParaRPr kumimoji="0" 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indent="571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100" dirty="0"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indent="571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1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</a:t>
            </a:r>
            <a:r>
              <a:rPr lang="zh-CN" altLang="en-US" sz="21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我</a:t>
            </a:r>
            <a:r>
              <a:rPr lang="zh-CN" altLang="en-US" sz="2100" u="sng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100" u="sng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    </a:t>
            </a:r>
            <a:r>
              <a:rPr lang="zh-CN" altLang="en-US" sz="2100" u="sng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21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的时候，我</a:t>
            </a:r>
            <a:r>
              <a:rPr lang="zh-CN" altLang="en-US" sz="2100" u="sng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100" u="sng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                         </a:t>
            </a:r>
            <a:r>
              <a:rPr lang="zh-CN" altLang="en-US" sz="2100" u="sng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21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的时候，我觉得自己很小。</a:t>
            </a:r>
            <a:endParaRPr lang="zh-CN" altLang="en-US" sz="3000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1696357" y="1952425"/>
            <a:ext cx="2673854" cy="42934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自己一个人上学</a:t>
            </a:r>
            <a:endParaRPr lang="en-US" altLang="zh-CN" sz="1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4811932" y="1969608"/>
            <a:ext cx="1941716" cy="42934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独自完成</a:t>
            </a:r>
            <a:r>
              <a:rPr lang="zh-CN" altLang="en-US" sz="1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作业</a:t>
            </a:r>
            <a:endParaRPr lang="en-US" altLang="zh-CN" sz="1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880743" y="3399642"/>
            <a:ext cx="1925240" cy="42934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不会关窗户</a:t>
            </a:r>
            <a:endParaRPr lang="en-US" altLang="zh-CN" sz="1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4912331" y="3407844"/>
            <a:ext cx="1740918" cy="42934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割破手指大哭</a:t>
            </a:r>
            <a:endParaRPr lang="en-US" altLang="zh-CN" sz="1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03" y="563226"/>
            <a:ext cx="1409140" cy="1409140"/>
          </a:xfrm>
          <a:prstGeom prst="rect">
            <a:avLst/>
          </a:prstGeom>
        </p:spPr>
      </p:pic>
      <p:sp>
        <p:nvSpPr>
          <p:cNvPr id="30" name="云形标注 29"/>
          <p:cNvSpPr/>
          <p:nvPr/>
        </p:nvSpPr>
        <p:spPr>
          <a:xfrm>
            <a:off x="1207011" y="39951"/>
            <a:ext cx="1755647" cy="684227"/>
          </a:xfrm>
          <a:prstGeom prst="cloudCallout">
            <a:avLst>
              <a:gd name="adj1" fmla="val -28483"/>
              <a:gd name="adj2" fmla="val 115531"/>
            </a:avLst>
          </a:prstGeom>
          <a:solidFill>
            <a:srgbClr val="70EB4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30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我会仿写。</a:t>
            </a:r>
            <a:endParaRPr lang="zh-CN" altLang="en-US" sz="1800" b="1" dirty="0">
              <a:solidFill>
                <a:schemeClr val="tx1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26" grpId="0"/>
      <p:bldP spid="27" grpId="0"/>
      <p:bldP spid="28" grpId="0"/>
      <p:bldP spid="29" grpId="0"/>
      <p:bldP spid="3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41" name="矩形 40"/>
          <p:cNvSpPr/>
          <p:nvPr/>
        </p:nvSpPr>
        <p:spPr>
          <a:xfrm>
            <a:off x="769683" y="2077768"/>
            <a:ext cx="1376018" cy="438582"/>
          </a:xfrm>
          <a:prstGeom prst="rect">
            <a:avLst/>
          </a:prstGeom>
          <a:solidFill>
            <a:srgbClr val="FF0000"/>
          </a:solidFill>
        </p:spPr>
        <p:txBody>
          <a:bodyPr wrap="non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2400" b="1" dirty="0">
                <a:ln w="11430"/>
                <a:latin typeface="Arial" charset="0"/>
              </a:rPr>
              <a:t>大还是小</a:t>
            </a:r>
          </a:p>
        </p:txBody>
      </p:sp>
      <p:sp>
        <p:nvSpPr>
          <p:cNvPr id="44" name="左大括号 43"/>
          <p:cNvSpPr/>
          <p:nvPr/>
        </p:nvSpPr>
        <p:spPr>
          <a:xfrm>
            <a:off x="2266664" y="1511574"/>
            <a:ext cx="139279" cy="1599388"/>
          </a:xfrm>
          <a:prstGeom prst="leftBrac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4" name="左大括号 53"/>
          <p:cNvSpPr/>
          <p:nvPr/>
        </p:nvSpPr>
        <p:spPr>
          <a:xfrm flipH="1">
            <a:off x="6412828" y="1478494"/>
            <a:ext cx="280580" cy="1755767"/>
          </a:xfrm>
          <a:prstGeom prst="leftBrac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6788620" y="2190567"/>
            <a:ext cx="1288988" cy="392415"/>
          </a:xfrm>
          <a:prstGeom prst="rect">
            <a:avLst/>
          </a:prstGeom>
          <a:solidFill>
            <a:schemeClr val="accent1"/>
          </a:solidFill>
        </p:spPr>
        <p:txBody>
          <a:bodyPr wrap="squar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2100" b="1" dirty="0">
                <a:ln w="11430"/>
                <a:latin typeface="Arial" charset="0"/>
              </a:rPr>
              <a:t>渴望长大</a:t>
            </a:r>
          </a:p>
        </p:txBody>
      </p:sp>
      <p:sp>
        <p:nvSpPr>
          <p:cNvPr id="47" name="矩形 46"/>
          <p:cNvSpPr/>
          <p:nvPr/>
        </p:nvSpPr>
        <p:spPr>
          <a:xfrm>
            <a:off x="2454803" y="1364901"/>
            <a:ext cx="4760571" cy="3924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2100" b="1" dirty="0">
                <a:ln w="11430"/>
                <a:latin typeface="Arial" charset="0"/>
              </a:rPr>
              <a:t>很大      穿</a:t>
            </a:r>
            <a:r>
              <a:rPr lang="zh-CN" altLang="en-US" sz="2100" b="1">
                <a:ln w="11430"/>
                <a:latin typeface="Arial" charset="0"/>
              </a:rPr>
              <a:t>衣服            系</a:t>
            </a:r>
            <a:r>
              <a:rPr lang="zh-CN" altLang="en-US" sz="2100" b="1" dirty="0">
                <a:ln w="11430"/>
                <a:latin typeface="Arial" charset="0"/>
              </a:rPr>
              <a:t>鞋带</a:t>
            </a:r>
          </a:p>
        </p:txBody>
      </p:sp>
      <p:sp>
        <p:nvSpPr>
          <p:cNvPr id="53" name="矩形 52"/>
          <p:cNvSpPr/>
          <p:nvPr/>
        </p:nvSpPr>
        <p:spPr>
          <a:xfrm>
            <a:off x="1830725" y="3031865"/>
            <a:ext cx="2398763" cy="3924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2100" b="1">
                <a:ln w="11430"/>
                <a:latin typeface="Arial" charset="0"/>
              </a:rPr>
              <a:t>盼着长大</a:t>
            </a:r>
          </a:p>
        </p:txBody>
      </p:sp>
      <p:sp>
        <p:nvSpPr>
          <p:cNvPr id="43" name="矩形 42"/>
          <p:cNvSpPr/>
          <p:nvPr/>
        </p:nvSpPr>
        <p:spPr>
          <a:xfrm>
            <a:off x="2423347" y="1902332"/>
            <a:ext cx="3947234" cy="3924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2100" b="1" dirty="0">
                <a:ln w="11430"/>
                <a:latin typeface="Arial" charset="0"/>
              </a:rPr>
              <a:t>很小      够不到按钮     害怕雷声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9030" y="248540"/>
            <a:ext cx="2445773" cy="824214"/>
            <a:chOff x="12038" y="331387"/>
            <a:chExt cx="3261030" cy="1098952"/>
          </a:xfrm>
        </p:grpSpPr>
        <p:grpSp>
          <p:nvGrpSpPr>
            <p:cNvPr id="37" name="组合 36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9" name="直接连接符 38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>
                    <a:latin typeface="黑体" panose="02010609060101010101" pitchFamily="49" charset="-122"/>
                    <a:ea typeface="黑体" panose="02010609060101010101" pitchFamily="49" charset="-122"/>
                  </a:rPr>
                  <a:t>层次梳理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38" y="331387"/>
              <a:ext cx="1051489" cy="1098952"/>
            </a:xfrm>
            <a:prstGeom prst="rect">
              <a:avLst/>
            </a:prstGeom>
          </p:spPr>
        </p:pic>
      </p:grpSp>
      <p:sp>
        <p:nvSpPr>
          <p:cNvPr id="57" name="矩形 56"/>
          <p:cNvSpPr/>
          <p:nvPr/>
        </p:nvSpPr>
        <p:spPr>
          <a:xfrm>
            <a:off x="1830725" y="2501256"/>
            <a:ext cx="2398763" cy="3924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2100" b="1">
                <a:ln w="11430"/>
                <a:latin typeface="Arial" charset="0"/>
              </a:rPr>
              <a:t>不要长大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3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4" grpId="0" animBg="1"/>
      <p:bldP spid="47" grpId="0"/>
      <p:bldP spid="53" grpId="0"/>
      <p:bldP spid="43" grpId="0"/>
      <p:bldP spid="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9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0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2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3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7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79054" y="1200420"/>
            <a:ext cx="8185892" cy="283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/>
              <a:t>             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课文通过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个“有时候”和“更多的时候”把文章紧密地串联起来，形成一个有机整体。课文多处运用</a:t>
            </a:r>
            <a:r>
              <a:rPr lang="zh-CN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对比的方式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来展现儿童的内心世界，</a:t>
            </a:r>
            <a:r>
              <a:rPr lang="zh-CN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儿童的内心世界是矛盾的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又是充满趣味的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12878" y="219860"/>
            <a:ext cx="2440805" cy="735689"/>
            <a:chOff x="18662" y="357049"/>
            <a:chExt cx="3254406" cy="980919"/>
          </a:xfrm>
        </p:grpSpPr>
        <p:grpSp>
          <p:nvGrpSpPr>
            <p:cNvPr id="32" name="组合 31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主旨归纳</a:t>
                </a: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62" y="357049"/>
              <a:ext cx="1090423" cy="98091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30" name="组合 29"/>
          <p:cNvGrpSpPr/>
          <p:nvPr/>
        </p:nvGrpSpPr>
        <p:grpSpPr>
          <a:xfrm>
            <a:off x="48989" y="139667"/>
            <a:ext cx="2405815" cy="793627"/>
            <a:chOff x="65315" y="277661"/>
            <a:chExt cx="3207753" cy="1058169"/>
          </a:xfrm>
        </p:grpSpPr>
        <p:grpSp>
          <p:nvGrpSpPr>
            <p:cNvPr id="31" name="组合 30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课后习题</a:t>
                </a: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315" y="277661"/>
              <a:ext cx="961679" cy="1058169"/>
            </a:xfrm>
            <a:prstGeom prst="rect">
              <a:avLst/>
            </a:prstGeom>
          </p:spPr>
        </p:pic>
      </p:grpSp>
      <p:grpSp>
        <p:nvGrpSpPr>
          <p:cNvPr id="38" name="组合 37"/>
          <p:cNvGrpSpPr/>
          <p:nvPr/>
        </p:nvGrpSpPr>
        <p:grpSpPr>
          <a:xfrm>
            <a:off x="1049735" y="1465688"/>
            <a:ext cx="5295772" cy="646331"/>
            <a:chOff x="1058284" y="1986826"/>
            <a:chExt cx="7061028" cy="861774"/>
          </a:xfrm>
        </p:grpSpPr>
        <p:sp>
          <p:nvSpPr>
            <p:cNvPr id="39" name="矩形 13"/>
            <p:cNvSpPr>
              <a:spLocks noChangeArrowheads="1"/>
            </p:cNvSpPr>
            <p:nvPr/>
          </p:nvSpPr>
          <p:spPr bwMode="auto">
            <a:xfrm>
              <a:off x="1058284" y="1986826"/>
              <a:ext cx="593835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897097" y="2061578"/>
              <a:ext cx="6222215" cy="7181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在田字格中抄写本课生字。</a:t>
              </a:r>
              <a:endParaRPr lang="zh-CN" altLang="en-US" sz="29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49735" y="2266471"/>
            <a:ext cx="4175274" cy="646331"/>
            <a:chOff x="1058284" y="1986826"/>
            <a:chExt cx="5567031" cy="861774"/>
          </a:xfrm>
        </p:grpSpPr>
        <p:sp>
          <p:nvSpPr>
            <p:cNvPr id="42" name="矩形 13"/>
            <p:cNvSpPr>
              <a:spLocks noChangeArrowheads="1"/>
            </p:cNvSpPr>
            <p:nvPr/>
          </p:nvSpPr>
          <p:spPr bwMode="auto">
            <a:xfrm>
              <a:off x="1058284" y="1986826"/>
              <a:ext cx="593835" cy="86177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28625" indent="-428625">
                <a:buFont typeface="Wingdings" panose="05000000000000000000" pitchFamily="2" charset="2"/>
                <a:buChar char="Ø"/>
              </a:pPr>
              <a:r>
                <a:rPr lang="en-US" altLang="zh-CN" sz="3600" b="1" dirty="0">
                  <a:solidFill>
                    <a:srgbClr val="FF0000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 </a:t>
              </a:r>
              <a:endParaRPr lang="zh-CN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897097" y="2061578"/>
              <a:ext cx="4728218" cy="7181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900" b="1" dirty="0">
                  <a:solidFill>
                    <a:srgbClr val="0000FF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有感情地朗读课文。</a:t>
              </a:r>
              <a:endParaRPr lang="zh-CN" altLang="en-US" sz="2900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9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12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0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14" name="椭圆 13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2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3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7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1146303" y="1432169"/>
            <a:ext cx="7083334" cy="191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  <a:cs typeface="Times New Roman" pitchFamily="18" charset="0"/>
              </a:rPr>
              <a:t>       </a:t>
            </a:r>
            <a:r>
              <a:rPr lang="zh-CN" altLang="en-US" sz="30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Times New Roman" pitchFamily="18" charset="0"/>
              </a:rPr>
              <a:t>结束语：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同学们，你们一定也盼着长大吧，这样就可以独自完成更多的事情，也能帮父母做更多的事了。从现在开始，我们要学着长大哦！</a:t>
            </a:r>
            <a:endParaRPr lang="zh-CN" altLang="zh-CN" sz="3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8297513" y="1449070"/>
            <a:ext cx="491127" cy="466344"/>
          </a:xfrm>
          <a:prstGeom prst="rect">
            <a:avLst/>
          </a:prstGeom>
          <a:solidFill>
            <a:srgbClr val="D61A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5017" y="758095"/>
            <a:ext cx="491127" cy="466344"/>
          </a:xfrm>
          <a:prstGeom prst="rect">
            <a:avLst/>
          </a:prstGeom>
          <a:solidFill>
            <a:srgbClr val="D61A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842842" y="266808"/>
            <a:ext cx="6837450" cy="4313706"/>
          </a:xfrm>
          <a:prstGeom prst="rect">
            <a:avLst/>
          </a:prstGeom>
          <a:solidFill>
            <a:schemeClr val="bg1"/>
          </a:solidFill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7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5" name="矩形 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1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6" name="组合 52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7" name="组合 53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 58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54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6" name="椭圆 55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矩形 56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0" name="组合 60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1" name="组合 61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6" name="椭圆 65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 66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6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64" name="椭圆 6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矩形 6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969" y="565929"/>
            <a:ext cx="2740094" cy="315110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468" y="1224439"/>
            <a:ext cx="2578608" cy="2578608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8257351" y="1453708"/>
            <a:ext cx="46028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>
                <a:latin typeface="方正行楷_GBK" panose="03000509000000000000" pitchFamily="65" charset="-122"/>
                <a:ea typeface="方正行楷_GBK" panose="03000509000000000000" pitchFamily="65" charset="-122"/>
              </a:rPr>
              <a:t>小</a:t>
            </a:r>
          </a:p>
        </p:txBody>
      </p:sp>
      <p:sp>
        <p:nvSpPr>
          <p:cNvPr id="26" name="下箭头 25"/>
          <p:cNvSpPr/>
          <p:nvPr/>
        </p:nvSpPr>
        <p:spPr>
          <a:xfrm rot="17842154">
            <a:off x="876590" y="1007793"/>
            <a:ext cx="286632" cy="1056170"/>
          </a:xfrm>
          <a:prstGeom prst="down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下箭头 26"/>
          <p:cNvSpPr/>
          <p:nvPr/>
        </p:nvSpPr>
        <p:spPr>
          <a:xfrm rot="2596215">
            <a:off x="7644084" y="1415992"/>
            <a:ext cx="286632" cy="1056170"/>
          </a:xfrm>
          <a:prstGeom prst="down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65017" y="755358"/>
            <a:ext cx="46356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>
                <a:latin typeface="方正行楷_GBK" panose="03000509000000000000" pitchFamily="65" charset="-122"/>
                <a:ea typeface="方正行楷_GBK" panose="03000509000000000000" pitchFamily="65" charset="-122"/>
              </a:rPr>
              <a:t>大</a:t>
            </a:r>
          </a:p>
        </p:txBody>
      </p:sp>
    </p:spTree>
    <p:extLst>
      <p:ext uri="{BB962C8B-B14F-4D97-AF65-F5344CB8AC3E}">
        <p14:creationId xmlns:p14="http://schemas.microsoft.com/office/powerpoint/2010/main" val="408827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3" grpId="0" animBg="1"/>
      <p:bldP spid="36" grpId="0" animBg="1"/>
      <p:bldP spid="38" grpId="0"/>
      <p:bldP spid="26" grpId="0" animBg="1"/>
      <p:bldP spid="27" grpId="0" animBg="1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67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0" name="椭圆 4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35" name="组合 34"/>
          <p:cNvGrpSpPr/>
          <p:nvPr/>
        </p:nvGrpSpPr>
        <p:grpSpPr>
          <a:xfrm>
            <a:off x="59594" y="53958"/>
            <a:ext cx="2329301" cy="949967"/>
            <a:chOff x="225760" y="163382"/>
            <a:chExt cx="3105734" cy="1266623"/>
          </a:xfrm>
        </p:grpSpPr>
        <p:grpSp>
          <p:nvGrpSpPr>
            <p:cNvPr id="36" name="组合 35"/>
            <p:cNvGrpSpPr/>
            <p:nvPr/>
          </p:nvGrpSpPr>
          <p:grpSpPr>
            <a:xfrm>
              <a:off x="1158729" y="567600"/>
              <a:ext cx="2172765" cy="679269"/>
              <a:chOff x="1966053" y="2511380"/>
              <a:chExt cx="2172765" cy="679269"/>
            </a:xfrm>
          </p:grpSpPr>
          <p:cxnSp>
            <p:nvCxnSpPr>
              <p:cNvPr id="41" name="直接连接符 40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3"/>
              <p:cNvSpPr txBox="1">
                <a:spLocks noChangeArrowheads="1"/>
              </p:cNvSpPr>
              <p:nvPr/>
            </p:nvSpPr>
            <p:spPr bwMode="auto">
              <a:xfrm>
                <a:off x="2057889" y="2542905"/>
                <a:ext cx="206314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9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我会认</a:t>
                </a: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1966053" y="3190649"/>
                <a:ext cx="190509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760" y="163382"/>
              <a:ext cx="1065668" cy="1266623"/>
            </a:xfrm>
            <a:prstGeom prst="rect">
              <a:avLst/>
            </a:prstGeom>
          </p:spPr>
        </p:pic>
      </p:grpSp>
      <p:sp>
        <p:nvSpPr>
          <p:cNvPr id="55" name="TextBox 4"/>
          <p:cNvSpPr txBox="1"/>
          <p:nvPr/>
        </p:nvSpPr>
        <p:spPr>
          <a:xfrm>
            <a:off x="614837" y="2399078"/>
            <a:ext cx="3238638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1">
            <a:spAutoFit/>
          </a:bodyPr>
          <a:lstStyle/>
          <a:p>
            <a:pPr eaLnBrk="1" hangingPunct="1"/>
            <a:r>
              <a:rPr lang="zh-CN" altLang="en-US" sz="9000" b="1" dirty="0">
                <a:latin typeface="楷体" panose="02010609060101010101" charset="-122"/>
                <a:ea typeface="楷体" panose="02010609060101010101" charset="-122"/>
              </a:rPr>
              <a:t>时候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149177" y="1810543"/>
            <a:ext cx="128016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shí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2234156" y="1818783"/>
            <a:ext cx="1381538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hou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7817" y="1494936"/>
            <a:ext cx="3018029" cy="2263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0" name="椭圆 4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6" name="TextBox 4"/>
          <p:cNvSpPr txBox="1"/>
          <p:nvPr/>
        </p:nvSpPr>
        <p:spPr>
          <a:xfrm>
            <a:off x="402239" y="2004386"/>
            <a:ext cx="3238638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1">
            <a:spAutoFit/>
          </a:bodyPr>
          <a:lstStyle/>
          <a:p>
            <a:pPr eaLnBrk="1" hangingPunct="1"/>
            <a:r>
              <a:rPr lang="zh-CN" altLang="en-US" sz="9000" b="1" dirty="0">
                <a:latin typeface="楷体" panose="02010609060101010101" charset="-122"/>
                <a:ea typeface="楷体" panose="02010609060101010101" charset="-122"/>
              </a:rPr>
              <a:t>觉得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64013" y="1300405"/>
            <a:ext cx="2362957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jué  de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876" y="1147174"/>
            <a:ext cx="3464480" cy="2311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49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0" name="椭圆 4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9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70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3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6" name="TextBox 4"/>
          <p:cNvSpPr txBox="1"/>
          <p:nvPr/>
        </p:nvSpPr>
        <p:spPr>
          <a:xfrm>
            <a:off x="287211" y="2027351"/>
            <a:ext cx="3238638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1">
            <a:spAutoFit/>
          </a:bodyPr>
          <a:lstStyle/>
          <a:p>
            <a:pPr eaLnBrk="1" hangingPunct="1"/>
            <a:r>
              <a:rPr lang="zh-CN" altLang="en-US" sz="9000" b="1" dirty="0">
                <a:latin typeface="楷体" panose="02010609060101010101" charset="-122"/>
                <a:ea typeface="楷体" panose="02010609060101010101" charset="-122"/>
              </a:rPr>
              <a:t>自己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108031" y="1370313"/>
            <a:ext cx="2362957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zì   jǐ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516" y="983212"/>
            <a:ext cx="2403872" cy="2505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3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46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8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0" name="椭圆 4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0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1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4" name="TextBox 4"/>
          <p:cNvSpPr txBox="1"/>
          <p:nvPr/>
        </p:nvSpPr>
        <p:spPr>
          <a:xfrm>
            <a:off x="0" y="1928948"/>
            <a:ext cx="3238638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1">
            <a:spAutoFit/>
          </a:bodyPr>
          <a:lstStyle/>
          <a:p>
            <a:pPr eaLnBrk="1" hangingPunct="1"/>
            <a:r>
              <a:rPr lang="zh-CN" altLang="en-US" sz="9000" b="1" dirty="0">
                <a:latin typeface="楷体" panose="02010609060101010101" charset="-122"/>
                <a:ea typeface="楷体" panose="02010609060101010101" charset="-122"/>
              </a:rPr>
              <a:t>很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64013" y="1300405"/>
            <a:ext cx="2362957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hěn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122" y="1439962"/>
            <a:ext cx="1429062" cy="1995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3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46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5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8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0" name="椭圆 4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0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1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9" name="TextBox 4"/>
          <p:cNvSpPr txBox="1"/>
          <p:nvPr/>
        </p:nvSpPr>
        <p:spPr>
          <a:xfrm>
            <a:off x="433408" y="2197244"/>
            <a:ext cx="4039311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1">
            <a:spAutoFit/>
          </a:bodyPr>
          <a:lstStyle/>
          <a:p>
            <a:pPr eaLnBrk="1" hangingPunct="1"/>
            <a:r>
              <a:rPr lang="zh-CN" altLang="en-US" sz="9000" b="1" dirty="0">
                <a:latin typeface="楷体" panose="02010609060101010101" charset="-122"/>
                <a:ea typeface="楷体" panose="02010609060101010101" charset="-122"/>
              </a:rPr>
              <a:t>穿衣服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-137921" y="1429375"/>
            <a:ext cx="4280153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chu</a:t>
            </a: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ā</a:t>
            </a:r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 yī  fu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044" y="1318852"/>
            <a:ext cx="2194334" cy="2240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3"/>
          <p:cNvGrpSpPr/>
          <p:nvPr/>
        </p:nvGrpSpPr>
        <p:grpSpPr>
          <a:xfrm>
            <a:off x="0" y="4314826"/>
            <a:ext cx="9144000" cy="828199"/>
            <a:chOff x="0" y="9060"/>
            <a:chExt cx="19200" cy="1739"/>
          </a:xfrm>
        </p:grpSpPr>
        <p:sp>
          <p:nvSpPr>
            <p:cNvPr id="45" name="矩形 44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46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9" name="组合 47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11" name="组合 48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50" name="椭圆 4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2" name="组合 51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60" name="椭圆 59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 67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7" name="组合 68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18" name="组合 69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1" name="椭圆 70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2" name="矩形 71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9" name="组合 72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74" name="椭圆 73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26" name="文本框 25"/>
          <p:cNvSpPr txBox="1"/>
          <p:nvPr/>
        </p:nvSpPr>
        <p:spPr>
          <a:xfrm>
            <a:off x="986347" y="1342990"/>
            <a:ext cx="236295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ku</a:t>
            </a:r>
            <a:r>
              <a:rPr lang="en-US" altLang="zh-CN" sz="5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</a:t>
            </a:r>
          </a:p>
        </p:txBody>
      </p:sp>
      <p:sp>
        <p:nvSpPr>
          <p:cNvPr id="3" name="矩形 2"/>
          <p:cNvSpPr/>
          <p:nvPr/>
        </p:nvSpPr>
        <p:spPr>
          <a:xfrm>
            <a:off x="1102388" y="2261375"/>
            <a:ext cx="1065035" cy="117724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7200" b="1">
                <a:latin typeface="楷体" panose="02010609060101010101" charset="-122"/>
                <a:ea typeface="楷体" panose="02010609060101010101" charset="-122"/>
              </a:rPr>
              <a:t>快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121" y="1552792"/>
            <a:ext cx="2083712" cy="2029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2320</TotalTime>
  <Words>880</Words>
  <Application>Microsoft Office PowerPoint</Application>
  <PresentationFormat>全屏显示(16:9)</PresentationFormat>
  <Paragraphs>159</Paragraphs>
  <Slides>30</Slides>
  <Notes>2</Notes>
  <HiddenSlides>0</HiddenSlides>
  <MMClips>3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7" baseType="lpstr">
      <vt:lpstr>Meiryo</vt:lpstr>
      <vt:lpstr>方正行楷_GBK</vt:lpstr>
      <vt:lpstr>方正细圆_GBK</vt:lpstr>
      <vt:lpstr>黑体</vt:lpstr>
      <vt:lpstr>华文楷体</vt:lpstr>
      <vt:lpstr>华文新魏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675</cp:revision>
  <dcterms:created xsi:type="dcterms:W3CDTF">2018-04-27T08:55:00Z</dcterms:created>
  <dcterms:modified xsi:type="dcterms:W3CDTF">2021-04-01T06:05:12Z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