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33"/>
  </p:notesMasterIdLst>
  <p:sldIdLst>
    <p:sldId id="260" r:id="rId3"/>
    <p:sldId id="291" r:id="rId4"/>
    <p:sldId id="296" r:id="rId5"/>
    <p:sldId id="298" r:id="rId6"/>
    <p:sldId id="309" r:id="rId7"/>
    <p:sldId id="278" r:id="rId8"/>
    <p:sldId id="325" r:id="rId9"/>
    <p:sldId id="327" r:id="rId10"/>
    <p:sldId id="326" r:id="rId11"/>
    <p:sldId id="315" r:id="rId12"/>
    <p:sldId id="321" r:id="rId13"/>
    <p:sldId id="279" r:id="rId14"/>
    <p:sldId id="280" r:id="rId15"/>
    <p:sldId id="322" r:id="rId16"/>
    <p:sldId id="323" r:id="rId17"/>
    <p:sldId id="267" r:id="rId18"/>
    <p:sldId id="300" r:id="rId19"/>
    <p:sldId id="324" r:id="rId20"/>
    <p:sldId id="268" r:id="rId21"/>
    <p:sldId id="294" r:id="rId22"/>
    <p:sldId id="329" r:id="rId23"/>
    <p:sldId id="302" r:id="rId24"/>
    <p:sldId id="316" r:id="rId25"/>
    <p:sldId id="328" r:id="rId26"/>
    <p:sldId id="305" r:id="rId27"/>
    <p:sldId id="307" r:id="rId28"/>
    <p:sldId id="281" r:id="rId29"/>
    <p:sldId id="317" r:id="rId30"/>
    <p:sldId id="274" r:id="rId31"/>
    <p:sldId id="330" r:id="rId32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23">
          <p15:clr>
            <a:srgbClr val="A4A3A4"/>
          </p15:clr>
        </p15:guide>
        <p15:guide id="3" orient="horz" pos="3042">
          <p15:clr>
            <a:srgbClr val="A4A3A4"/>
          </p15:clr>
        </p15:guide>
        <p15:guide id="4" pos="2880">
          <p15:clr>
            <a:srgbClr val="A4A3A4"/>
          </p15:clr>
        </p15:guide>
        <p15:guide id="5" pos="193">
          <p15:clr>
            <a:srgbClr val="A4A3A4"/>
          </p15:clr>
        </p15:guide>
        <p15:guide id="6" pos="55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171"/>
    <a:srgbClr val="00A5E7"/>
    <a:srgbClr val="00642D"/>
    <a:srgbClr val="70C833"/>
    <a:srgbClr val="FFCC00"/>
    <a:srgbClr val="306A9B"/>
    <a:srgbClr val="A9C3DB"/>
    <a:srgbClr val="295175"/>
    <a:srgbClr val="FBAF2D"/>
    <a:srgbClr val="EC56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96182" autoAdjust="0"/>
  </p:normalViewPr>
  <p:slideViewPr>
    <p:cSldViewPr snapToGrid="0" showGuides="1">
      <p:cViewPr varScale="1">
        <p:scale>
          <a:sx n="138" d="100"/>
          <a:sy n="138" d="100"/>
        </p:scale>
        <p:origin x="972" y="114"/>
      </p:cViewPr>
      <p:guideLst>
        <p:guide orient="horz" pos="1620"/>
        <p:guide orient="horz" pos="123"/>
        <p:guide orient="horz" pos="3042"/>
        <p:guide pos="2880"/>
        <p:guide pos="193"/>
        <p:guide pos="55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6521E-2FA7-4509-A93F-63A7766BFE86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2C148-F096-46B2-9DB2-D0624D38A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70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448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9638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07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14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6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28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474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60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9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85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0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0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5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五边形 7"/>
          <p:cNvSpPr>
            <a:spLocks noChangeArrowheads="1"/>
          </p:cNvSpPr>
          <p:nvPr userDrawn="1"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48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360856" y="450676"/>
            <a:ext cx="399352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第七课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5045941" y="1927363"/>
            <a:ext cx="4098060" cy="106952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5000" b="1" dirty="0">
                <a:solidFill>
                  <a:schemeClr val="bg2">
                    <a:lumMod val="50000"/>
                  </a:schemeClr>
                </a:solidFill>
              </a:rPr>
              <a:t>青蛙写诗</a:t>
            </a:r>
            <a:r>
              <a:rPr lang="en-US" altLang="zh-CN" sz="3000" b="1" dirty="0">
                <a:solidFill>
                  <a:schemeClr val="bg2">
                    <a:lumMod val="50000"/>
                  </a:schemeClr>
                </a:solidFill>
              </a:rPr>
              <a:t>                    </a:t>
            </a:r>
            <a:endParaRPr lang="zh-CN" altLang="en-US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Picture 2" descr="2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667" y="1378572"/>
            <a:ext cx="4751274" cy="3236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 noChangeAspect="1"/>
          </p:cNvGrpSpPr>
          <p:nvPr/>
        </p:nvGrpSpPr>
        <p:grpSpPr bwMode="auto">
          <a:xfrm>
            <a:off x="2670304" y="3286199"/>
            <a:ext cx="637980" cy="939403"/>
            <a:chOff x="0" y="0"/>
            <a:chExt cx="1811338" cy="2006600"/>
          </a:xfrm>
        </p:grpSpPr>
        <p:sp>
          <p:nvSpPr>
            <p:cNvPr id="9" name="AutoShape 4"/>
            <p:cNvSpPr>
              <a:spLocks noChangeAspect="1" noChangeArrowheads="1"/>
            </p:cNvSpPr>
            <p:nvPr/>
          </p:nvSpPr>
          <p:spPr bwMode="auto">
            <a:xfrm>
              <a:off x="239712" y="150813"/>
              <a:ext cx="242888" cy="273050"/>
            </a:xfrm>
            <a:custGeom>
              <a:avLst/>
              <a:gdLst>
                <a:gd name="T0" fmla="*/ 74735 w 65"/>
                <a:gd name="T1" fmla="*/ 44885 h 73"/>
                <a:gd name="T2" fmla="*/ 44841 w 65"/>
                <a:gd name="T3" fmla="*/ 172059 h 73"/>
                <a:gd name="T4" fmla="*/ 74735 w 65"/>
                <a:gd name="T5" fmla="*/ 44885 h 73"/>
                <a:gd name="T6" fmla="*/ 100892 w 65"/>
                <a:gd name="T7" fmla="*/ 172059 h 73"/>
                <a:gd name="T8" fmla="*/ 85945 w 65"/>
                <a:gd name="T9" fmla="*/ 59847 h 73"/>
                <a:gd name="T10" fmla="*/ 100892 w 65"/>
                <a:gd name="T11" fmla="*/ 172059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73"/>
                <a:gd name="T20" fmla="*/ 65 w 65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73">
                  <a:moveTo>
                    <a:pt x="20" y="12"/>
                  </a:moveTo>
                  <a:cubicBezTo>
                    <a:pt x="65" y="0"/>
                    <a:pt x="43" y="73"/>
                    <a:pt x="12" y="46"/>
                  </a:cubicBezTo>
                  <a:cubicBezTo>
                    <a:pt x="0" y="36"/>
                    <a:pt x="5" y="16"/>
                    <a:pt x="20" y="12"/>
                  </a:cubicBezTo>
                  <a:close/>
                  <a:moveTo>
                    <a:pt x="27" y="46"/>
                  </a:moveTo>
                  <a:cubicBezTo>
                    <a:pt x="45" y="46"/>
                    <a:pt x="47" y="10"/>
                    <a:pt x="23" y="16"/>
                  </a:cubicBezTo>
                  <a:cubicBezTo>
                    <a:pt x="3" y="21"/>
                    <a:pt x="10" y="47"/>
                    <a:pt x="27" y="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l"/>
              <a:endParaRPr lang="zh-CN" altLang="en-US"/>
            </a:p>
          </p:txBody>
        </p:sp>
        <p:sp>
          <p:nvSpPr>
            <p:cNvPr id="10" name="AutoShape 5"/>
            <p:cNvSpPr>
              <a:spLocks noChangeAspect="1" noChangeArrowheads="1"/>
            </p:cNvSpPr>
            <p:nvPr/>
          </p:nvSpPr>
          <p:spPr bwMode="auto">
            <a:xfrm>
              <a:off x="258762" y="214313"/>
              <a:ext cx="134938" cy="107950"/>
            </a:xfrm>
            <a:custGeom>
              <a:avLst/>
              <a:gdLst>
                <a:gd name="T0" fmla="*/ 71217 w 36"/>
                <a:gd name="T1" fmla="*/ 14890 h 29"/>
                <a:gd name="T2" fmla="*/ 116197 w 36"/>
                <a:gd name="T3" fmla="*/ 37224 h 29"/>
                <a:gd name="T4" fmla="*/ 59972 w 36"/>
                <a:gd name="T5" fmla="*/ 14890 h 29"/>
                <a:gd name="T6" fmla="*/ 67469 w 36"/>
                <a:gd name="T7" fmla="*/ 48391 h 29"/>
                <a:gd name="T8" fmla="*/ 89959 w 36"/>
                <a:gd name="T9" fmla="*/ 40947 h 29"/>
                <a:gd name="T10" fmla="*/ 71217 w 36"/>
                <a:gd name="T11" fmla="*/ 14890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9"/>
                <a:gd name="T20" fmla="*/ 36 w 36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9">
                  <a:moveTo>
                    <a:pt x="19" y="4"/>
                  </a:moveTo>
                  <a:cubicBezTo>
                    <a:pt x="25" y="0"/>
                    <a:pt x="31" y="7"/>
                    <a:pt x="31" y="10"/>
                  </a:cubicBezTo>
                  <a:cubicBezTo>
                    <a:pt x="36" y="29"/>
                    <a:pt x="0" y="22"/>
                    <a:pt x="16" y="4"/>
                  </a:cubicBezTo>
                  <a:cubicBezTo>
                    <a:pt x="20" y="6"/>
                    <a:pt x="14" y="10"/>
                    <a:pt x="18" y="13"/>
                  </a:cubicBezTo>
                  <a:cubicBezTo>
                    <a:pt x="22" y="14"/>
                    <a:pt x="21" y="11"/>
                    <a:pt x="24" y="11"/>
                  </a:cubicBezTo>
                  <a:cubicBezTo>
                    <a:pt x="25" y="7"/>
                    <a:pt x="24" y="3"/>
                    <a:pt x="19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l"/>
              <a:endParaRPr lang="zh-CN" altLang="en-US"/>
            </a:p>
          </p:txBody>
        </p:sp>
        <p:sp>
          <p:nvSpPr>
            <p:cNvPr id="11" name="AutoShape 6"/>
            <p:cNvSpPr>
              <a:spLocks noChangeAspect="1" noChangeArrowheads="1"/>
            </p:cNvSpPr>
            <p:nvPr/>
          </p:nvSpPr>
          <p:spPr bwMode="auto">
            <a:xfrm>
              <a:off x="658812" y="288925"/>
              <a:ext cx="915988" cy="839788"/>
            </a:xfrm>
            <a:custGeom>
              <a:avLst/>
              <a:gdLst>
                <a:gd name="T0" fmla="*/ 915988 w 244"/>
                <a:gd name="T1" fmla="*/ 839788 h 224"/>
                <a:gd name="T2" fmla="*/ 825891 w 244"/>
                <a:gd name="T3" fmla="*/ 746062 h 224"/>
                <a:gd name="T4" fmla="*/ 762072 w 244"/>
                <a:gd name="T5" fmla="*/ 768556 h 224"/>
                <a:gd name="T6" fmla="*/ 747056 w 244"/>
                <a:gd name="T7" fmla="*/ 663583 h 224"/>
                <a:gd name="T8" fmla="*/ 656959 w 244"/>
                <a:gd name="T9" fmla="*/ 674830 h 224"/>
                <a:gd name="T10" fmla="*/ 634434 w 244"/>
                <a:gd name="T11" fmla="*/ 581103 h 224"/>
                <a:gd name="T12" fmla="*/ 563107 w 244"/>
                <a:gd name="T13" fmla="*/ 592351 h 224"/>
                <a:gd name="T14" fmla="*/ 593140 w 244"/>
                <a:gd name="T15" fmla="*/ 517369 h 224"/>
                <a:gd name="T16" fmla="*/ 521813 w 244"/>
                <a:gd name="T17" fmla="*/ 476130 h 224"/>
                <a:gd name="T18" fmla="*/ 518059 w 244"/>
                <a:gd name="T19" fmla="*/ 434890 h 224"/>
                <a:gd name="T20" fmla="*/ 397929 w 244"/>
                <a:gd name="T21" fmla="*/ 397400 h 224"/>
                <a:gd name="T22" fmla="*/ 397929 w 244"/>
                <a:gd name="T23" fmla="*/ 367407 h 224"/>
                <a:gd name="T24" fmla="*/ 0 w 244"/>
                <a:gd name="T25" fmla="*/ 14996 h 224"/>
                <a:gd name="T26" fmla="*/ 18770 w 244"/>
                <a:gd name="T27" fmla="*/ 7498 h 224"/>
                <a:gd name="T28" fmla="*/ 315340 w 244"/>
                <a:gd name="T29" fmla="*/ 296175 h 224"/>
                <a:gd name="T30" fmla="*/ 521813 w 244"/>
                <a:gd name="T31" fmla="*/ 408647 h 224"/>
                <a:gd name="T32" fmla="*/ 732040 w 244"/>
                <a:gd name="T33" fmla="*/ 614845 h 224"/>
                <a:gd name="T34" fmla="*/ 915988 w 244"/>
                <a:gd name="T35" fmla="*/ 83978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4"/>
                <a:gd name="T55" fmla="*/ 0 h 224"/>
                <a:gd name="T56" fmla="*/ 244 w 244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4" h="224">
                  <a:moveTo>
                    <a:pt x="244" y="224"/>
                  </a:moveTo>
                  <a:cubicBezTo>
                    <a:pt x="234" y="218"/>
                    <a:pt x="229" y="206"/>
                    <a:pt x="220" y="199"/>
                  </a:cubicBezTo>
                  <a:cubicBezTo>
                    <a:pt x="214" y="200"/>
                    <a:pt x="209" y="209"/>
                    <a:pt x="203" y="205"/>
                  </a:cubicBezTo>
                  <a:cubicBezTo>
                    <a:pt x="195" y="201"/>
                    <a:pt x="198" y="186"/>
                    <a:pt x="199" y="177"/>
                  </a:cubicBezTo>
                  <a:cubicBezTo>
                    <a:pt x="192" y="174"/>
                    <a:pt x="185" y="182"/>
                    <a:pt x="175" y="180"/>
                  </a:cubicBezTo>
                  <a:cubicBezTo>
                    <a:pt x="171" y="174"/>
                    <a:pt x="171" y="163"/>
                    <a:pt x="169" y="155"/>
                  </a:cubicBezTo>
                  <a:cubicBezTo>
                    <a:pt x="160" y="154"/>
                    <a:pt x="158" y="159"/>
                    <a:pt x="150" y="158"/>
                  </a:cubicBezTo>
                  <a:cubicBezTo>
                    <a:pt x="148" y="147"/>
                    <a:pt x="157" y="146"/>
                    <a:pt x="158" y="138"/>
                  </a:cubicBezTo>
                  <a:cubicBezTo>
                    <a:pt x="154" y="132"/>
                    <a:pt x="143" y="133"/>
                    <a:pt x="139" y="127"/>
                  </a:cubicBezTo>
                  <a:cubicBezTo>
                    <a:pt x="138" y="123"/>
                    <a:pt x="137" y="120"/>
                    <a:pt x="138" y="116"/>
                  </a:cubicBezTo>
                  <a:cubicBezTo>
                    <a:pt x="131" y="109"/>
                    <a:pt x="120" y="107"/>
                    <a:pt x="106" y="106"/>
                  </a:cubicBezTo>
                  <a:cubicBezTo>
                    <a:pt x="106" y="103"/>
                    <a:pt x="106" y="101"/>
                    <a:pt x="106" y="98"/>
                  </a:cubicBezTo>
                  <a:cubicBezTo>
                    <a:pt x="65" y="73"/>
                    <a:pt x="37" y="33"/>
                    <a:pt x="0" y="4"/>
                  </a:cubicBezTo>
                  <a:cubicBezTo>
                    <a:pt x="0" y="0"/>
                    <a:pt x="3" y="0"/>
                    <a:pt x="5" y="2"/>
                  </a:cubicBezTo>
                  <a:cubicBezTo>
                    <a:pt x="34" y="24"/>
                    <a:pt x="56" y="57"/>
                    <a:pt x="84" y="79"/>
                  </a:cubicBezTo>
                  <a:cubicBezTo>
                    <a:pt x="100" y="91"/>
                    <a:pt x="120" y="97"/>
                    <a:pt x="139" y="109"/>
                  </a:cubicBezTo>
                  <a:cubicBezTo>
                    <a:pt x="158" y="121"/>
                    <a:pt x="180" y="146"/>
                    <a:pt x="195" y="164"/>
                  </a:cubicBezTo>
                  <a:cubicBezTo>
                    <a:pt x="212" y="183"/>
                    <a:pt x="231" y="202"/>
                    <a:pt x="244" y="2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l"/>
              <a:endParaRPr lang="zh-CN" altLang="en-US"/>
            </a:p>
          </p:txBody>
        </p:sp>
        <p:sp>
          <p:nvSpPr>
            <p:cNvPr id="12" name="AutoShape 7"/>
            <p:cNvSpPr>
              <a:spLocks noChangeAspect="1" noChangeArrowheads="1"/>
            </p:cNvSpPr>
            <p:nvPr/>
          </p:nvSpPr>
          <p:spPr bwMode="auto">
            <a:xfrm>
              <a:off x="1054100" y="1211263"/>
              <a:ext cx="276225" cy="82550"/>
            </a:xfrm>
            <a:custGeom>
              <a:avLst/>
              <a:gdLst>
                <a:gd name="T0" fmla="*/ 276225 w 74"/>
                <a:gd name="T1" fmla="*/ 0 h 22"/>
                <a:gd name="T2" fmla="*/ 52259 w 74"/>
                <a:gd name="T3" fmla="*/ 82550 h 22"/>
                <a:gd name="T4" fmla="*/ 0 w 74"/>
                <a:gd name="T5" fmla="*/ 48780 h 22"/>
                <a:gd name="T6" fmla="*/ 276225 w 74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"/>
                <a:gd name="T13" fmla="*/ 0 h 22"/>
                <a:gd name="T14" fmla="*/ 74 w 74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" h="22">
                  <a:moveTo>
                    <a:pt x="74" y="0"/>
                  </a:moveTo>
                  <a:cubicBezTo>
                    <a:pt x="53" y="6"/>
                    <a:pt x="28" y="8"/>
                    <a:pt x="14" y="22"/>
                  </a:cubicBezTo>
                  <a:cubicBezTo>
                    <a:pt x="8" y="20"/>
                    <a:pt x="6" y="14"/>
                    <a:pt x="0" y="13"/>
                  </a:cubicBezTo>
                  <a:cubicBezTo>
                    <a:pt x="20" y="5"/>
                    <a:pt x="48" y="3"/>
                    <a:pt x="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l"/>
              <a:endParaRPr lang="zh-CN" altLang="en-US"/>
            </a:p>
          </p:txBody>
        </p:sp>
        <p:sp>
          <p:nvSpPr>
            <p:cNvPr id="13" name="AutoShape 8"/>
            <p:cNvSpPr>
              <a:spLocks noChangeAspect="1" noChangeArrowheads="1"/>
            </p:cNvSpPr>
            <p:nvPr/>
          </p:nvSpPr>
          <p:spPr bwMode="auto">
            <a:xfrm>
              <a:off x="817562" y="1447800"/>
              <a:ext cx="71438" cy="71438"/>
            </a:xfrm>
            <a:custGeom>
              <a:avLst/>
              <a:gdLst>
                <a:gd name="T0" fmla="*/ 45119 w 19"/>
                <a:gd name="T1" fmla="*/ 71438 h 19"/>
                <a:gd name="T2" fmla="*/ 0 w 19"/>
                <a:gd name="T3" fmla="*/ 22559 h 19"/>
                <a:gd name="T4" fmla="*/ 18799 w 19"/>
                <a:gd name="T5" fmla="*/ 0 h 19"/>
                <a:gd name="T6" fmla="*/ 71438 w 19"/>
                <a:gd name="T7" fmla="*/ 41359 h 19"/>
                <a:gd name="T8" fmla="*/ 45119 w 19"/>
                <a:gd name="T9" fmla="*/ 71438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9"/>
                <a:gd name="T17" fmla="*/ 19 w 19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9">
                  <a:moveTo>
                    <a:pt x="12" y="19"/>
                  </a:moveTo>
                  <a:cubicBezTo>
                    <a:pt x="7" y="16"/>
                    <a:pt x="2" y="12"/>
                    <a:pt x="0" y="6"/>
                  </a:cubicBezTo>
                  <a:cubicBezTo>
                    <a:pt x="0" y="2"/>
                    <a:pt x="3" y="1"/>
                    <a:pt x="5" y="0"/>
                  </a:cubicBezTo>
                  <a:cubicBezTo>
                    <a:pt x="12" y="1"/>
                    <a:pt x="14" y="8"/>
                    <a:pt x="19" y="11"/>
                  </a:cubicBezTo>
                  <a:cubicBezTo>
                    <a:pt x="18" y="14"/>
                    <a:pt x="14" y="15"/>
                    <a:pt x="12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l"/>
              <a:endParaRPr lang="zh-CN" altLang="en-US"/>
            </a:p>
          </p:txBody>
        </p:sp>
        <p:sp>
          <p:nvSpPr>
            <p:cNvPr id="14" name="AutoShape 9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1811338" cy="2006600"/>
            </a:xfrm>
            <a:custGeom>
              <a:avLst/>
              <a:gdLst>
                <a:gd name="T0" fmla="*/ 1136305 w 483"/>
                <a:gd name="T1" fmla="*/ 480084 h 535"/>
                <a:gd name="T2" fmla="*/ 465023 w 483"/>
                <a:gd name="T3" fmla="*/ 3751 h 535"/>
                <a:gd name="T4" fmla="*/ 277514 w 483"/>
                <a:gd name="T5" fmla="*/ 641362 h 535"/>
                <a:gd name="T6" fmla="*/ 356267 w 483"/>
                <a:gd name="T7" fmla="*/ 1293976 h 535"/>
                <a:gd name="T8" fmla="*/ 150007 w 483"/>
                <a:gd name="T9" fmla="*/ 1496511 h 535"/>
                <a:gd name="T10" fmla="*/ 828790 w 483"/>
                <a:gd name="T11" fmla="*/ 1380241 h 535"/>
                <a:gd name="T12" fmla="*/ 637531 w 483"/>
                <a:gd name="T13" fmla="*/ 1732802 h 535"/>
                <a:gd name="T14" fmla="*/ 607530 w 483"/>
                <a:gd name="T15" fmla="*/ 2006600 h 535"/>
                <a:gd name="T16" fmla="*/ 1657581 w 483"/>
                <a:gd name="T17" fmla="*/ 1308978 h 535"/>
                <a:gd name="T18" fmla="*/ 1728834 w 483"/>
                <a:gd name="T19" fmla="*/ 757632 h 535"/>
                <a:gd name="T20" fmla="*/ 498774 w 483"/>
                <a:gd name="T21" fmla="*/ 1804064 h 535"/>
                <a:gd name="T22" fmla="*/ 543777 w 483"/>
                <a:gd name="T23" fmla="*/ 1785311 h 535"/>
                <a:gd name="T24" fmla="*/ 581278 w 483"/>
                <a:gd name="T25" fmla="*/ 1687794 h 535"/>
                <a:gd name="T26" fmla="*/ 723785 w 483"/>
                <a:gd name="T27" fmla="*/ 1894080 h 535"/>
                <a:gd name="T28" fmla="*/ 746286 w 483"/>
                <a:gd name="T29" fmla="*/ 1894080 h 535"/>
                <a:gd name="T30" fmla="*/ 675033 w 483"/>
                <a:gd name="T31" fmla="*/ 1687794 h 535"/>
                <a:gd name="T32" fmla="*/ 1196308 w 483"/>
                <a:gd name="T33" fmla="*/ 1699046 h 535"/>
                <a:gd name="T34" fmla="*/ 1462571 w 483"/>
                <a:gd name="T35" fmla="*/ 1492760 h 535"/>
                <a:gd name="T36" fmla="*/ 1500073 w 483"/>
                <a:gd name="T37" fmla="*/ 1447752 h 535"/>
                <a:gd name="T38" fmla="*/ 746286 w 483"/>
                <a:gd name="T39" fmla="*/ 1770308 h 535"/>
                <a:gd name="T40" fmla="*/ 967547 w 483"/>
                <a:gd name="T41" fmla="*/ 1282724 h 535"/>
                <a:gd name="T42" fmla="*/ 877543 w 483"/>
                <a:gd name="T43" fmla="*/ 1365238 h 535"/>
                <a:gd name="T44" fmla="*/ 1053801 w 483"/>
                <a:gd name="T45" fmla="*/ 1575275 h 535"/>
                <a:gd name="T46" fmla="*/ 1248811 w 483"/>
                <a:gd name="T47" fmla="*/ 1451503 h 535"/>
                <a:gd name="T48" fmla="*/ 1361316 w 483"/>
                <a:gd name="T49" fmla="*/ 1226464 h 535"/>
                <a:gd name="T50" fmla="*/ 1567576 w 483"/>
                <a:gd name="T51" fmla="*/ 1519015 h 535"/>
                <a:gd name="T52" fmla="*/ 633781 w 483"/>
                <a:gd name="T53" fmla="*/ 615107 h 535"/>
                <a:gd name="T54" fmla="*/ 1095053 w 483"/>
                <a:gd name="T55" fmla="*/ 948915 h 535"/>
                <a:gd name="T56" fmla="*/ 948796 w 483"/>
                <a:gd name="T57" fmla="*/ 828894 h 535"/>
                <a:gd name="T58" fmla="*/ 468773 w 483"/>
                <a:gd name="T59" fmla="*/ 266296 h 535"/>
                <a:gd name="T60" fmla="*/ 356267 w 483"/>
                <a:gd name="T61" fmla="*/ 472582 h 535"/>
                <a:gd name="T62" fmla="*/ 315015 w 483"/>
                <a:gd name="T63" fmla="*/ 382567 h 535"/>
                <a:gd name="T64" fmla="*/ 618780 w 483"/>
                <a:gd name="T65" fmla="*/ 671367 h 535"/>
                <a:gd name="T66" fmla="*/ 720035 w 483"/>
                <a:gd name="T67" fmla="*/ 836396 h 535"/>
                <a:gd name="T68" fmla="*/ 885043 w 483"/>
                <a:gd name="T69" fmla="*/ 1008926 h 535"/>
                <a:gd name="T70" fmla="*/ 1087553 w 483"/>
                <a:gd name="T71" fmla="*/ 1020178 h 535"/>
                <a:gd name="T72" fmla="*/ 1320064 w 483"/>
                <a:gd name="T73" fmla="*/ 1147700 h 535"/>
                <a:gd name="T74" fmla="*/ 697534 w 483"/>
                <a:gd name="T75" fmla="*/ 1050183 h 535"/>
                <a:gd name="T76" fmla="*/ 648782 w 483"/>
                <a:gd name="T77" fmla="*/ 918910 h 535"/>
                <a:gd name="T78" fmla="*/ 678783 w 483"/>
                <a:gd name="T79" fmla="*/ 1065186 h 535"/>
                <a:gd name="T80" fmla="*/ 176259 w 483"/>
                <a:gd name="T81" fmla="*/ 1481508 h 535"/>
                <a:gd name="T82" fmla="*/ 367518 w 483"/>
                <a:gd name="T83" fmla="*/ 1316479 h 535"/>
                <a:gd name="T84" fmla="*/ 483774 w 483"/>
                <a:gd name="T85" fmla="*/ 1357737 h 535"/>
                <a:gd name="T86" fmla="*/ 592529 w 483"/>
                <a:gd name="T87" fmla="*/ 1256469 h 535"/>
                <a:gd name="T88" fmla="*/ 315015 w 483"/>
                <a:gd name="T89" fmla="*/ 633861 h 535"/>
                <a:gd name="T90" fmla="*/ 371268 w 483"/>
                <a:gd name="T91" fmla="*/ 596354 h 535"/>
                <a:gd name="T92" fmla="*/ 390019 w 483"/>
                <a:gd name="T93" fmla="*/ 108769 h 535"/>
                <a:gd name="T94" fmla="*/ 562527 w 483"/>
                <a:gd name="T95" fmla="*/ 142525 h 535"/>
                <a:gd name="T96" fmla="*/ 1252561 w 483"/>
                <a:gd name="T97" fmla="*/ 615107 h 535"/>
                <a:gd name="T98" fmla="*/ 1470072 w 483"/>
                <a:gd name="T99" fmla="*/ 813892 h 535"/>
                <a:gd name="T100" fmla="*/ 1458821 w 483"/>
                <a:gd name="T101" fmla="*/ 933913 h 535"/>
                <a:gd name="T102" fmla="*/ 750036 w 483"/>
                <a:gd name="T103" fmla="*/ 311304 h 535"/>
                <a:gd name="T104" fmla="*/ 1443820 w 483"/>
                <a:gd name="T105" fmla="*/ 937663 h 535"/>
                <a:gd name="T106" fmla="*/ 1657581 w 483"/>
                <a:gd name="T107" fmla="*/ 1215212 h 535"/>
                <a:gd name="T108" fmla="*/ 341267 w 483"/>
                <a:gd name="T109" fmla="*/ 363813 h 535"/>
                <a:gd name="T110" fmla="*/ 472523 w 483"/>
                <a:gd name="T111" fmla="*/ 457580 h 535"/>
                <a:gd name="T112" fmla="*/ 468773 w 483"/>
                <a:gd name="T113" fmla="*/ 540094 h 535"/>
                <a:gd name="T114" fmla="*/ 1755085 w 483"/>
                <a:gd name="T115" fmla="*/ 1005175 h 535"/>
                <a:gd name="T116" fmla="*/ 1646330 w 483"/>
                <a:gd name="T117" fmla="*/ 791388 h 535"/>
                <a:gd name="T118" fmla="*/ 1567576 w 483"/>
                <a:gd name="T119" fmla="*/ 596354 h 535"/>
                <a:gd name="T120" fmla="*/ 1762586 w 483"/>
                <a:gd name="T121" fmla="*/ 937663 h 53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83"/>
                <a:gd name="T184" fmla="*/ 0 h 535"/>
                <a:gd name="T185" fmla="*/ 483 w 483"/>
                <a:gd name="T186" fmla="*/ 535 h 53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83" h="535">
                  <a:moveTo>
                    <a:pt x="461" y="202"/>
                  </a:moveTo>
                  <a:cubicBezTo>
                    <a:pt x="450" y="183"/>
                    <a:pt x="436" y="152"/>
                    <a:pt x="419" y="150"/>
                  </a:cubicBezTo>
                  <a:cubicBezTo>
                    <a:pt x="399" y="148"/>
                    <a:pt x="387" y="165"/>
                    <a:pt x="385" y="187"/>
                  </a:cubicBezTo>
                  <a:cubicBezTo>
                    <a:pt x="365" y="155"/>
                    <a:pt x="340" y="141"/>
                    <a:pt x="303" y="128"/>
                  </a:cubicBezTo>
                  <a:cubicBezTo>
                    <a:pt x="286" y="123"/>
                    <a:pt x="263" y="118"/>
                    <a:pt x="251" y="108"/>
                  </a:cubicBezTo>
                  <a:cubicBezTo>
                    <a:pt x="237" y="98"/>
                    <a:pt x="230" y="77"/>
                    <a:pt x="218" y="64"/>
                  </a:cubicBezTo>
                  <a:cubicBezTo>
                    <a:pt x="200" y="46"/>
                    <a:pt x="182" y="42"/>
                    <a:pt x="158" y="33"/>
                  </a:cubicBezTo>
                  <a:cubicBezTo>
                    <a:pt x="156" y="14"/>
                    <a:pt x="141" y="3"/>
                    <a:pt x="124" y="1"/>
                  </a:cubicBezTo>
                  <a:cubicBezTo>
                    <a:pt x="106" y="0"/>
                    <a:pt x="99" y="12"/>
                    <a:pt x="84" y="18"/>
                  </a:cubicBezTo>
                  <a:cubicBezTo>
                    <a:pt x="55" y="29"/>
                    <a:pt x="19" y="25"/>
                    <a:pt x="11" y="49"/>
                  </a:cubicBezTo>
                  <a:cubicBezTo>
                    <a:pt x="0" y="84"/>
                    <a:pt x="27" y="105"/>
                    <a:pt x="42" y="123"/>
                  </a:cubicBezTo>
                  <a:cubicBezTo>
                    <a:pt x="53" y="138"/>
                    <a:pt x="65" y="154"/>
                    <a:pt x="74" y="171"/>
                  </a:cubicBezTo>
                  <a:cubicBezTo>
                    <a:pt x="97" y="214"/>
                    <a:pt x="96" y="254"/>
                    <a:pt x="118" y="287"/>
                  </a:cubicBezTo>
                  <a:cubicBezTo>
                    <a:pt x="121" y="290"/>
                    <a:pt x="126" y="291"/>
                    <a:pt x="128" y="295"/>
                  </a:cubicBezTo>
                  <a:cubicBezTo>
                    <a:pt x="124" y="316"/>
                    <a:pt x="114" y="331"/>
                    <a:pt x="107" y="349"/>
                  </a:cubicBezTo>
                  <a:cubicBezTo>
                    <a:pt x="102" y="348"/>
                    <a:pt x="100" y="340"/>
                    <a:pt x="95" y="345"/>
                  </a:cubicBezTo>
                  <a:cubicBezTo>
                    <a:pt x="90" y="344"/>
                    <a:pt x="94" y="352"/>
                    <a:pt x="91" y="353"/>
                  </a:cubicBezTo>
                  <a:cubicBezTo>
                    <a:pt x="86" y="348"/>
                    <a:pt x="69" y="346"/>
                    <a:pt x="65" y="353"/>
                  </a:cubicBezTo>
                  <a:cubicBezTo>
                    <a:pt x="61" y="373"/>
                    <a:pt x="94" y="358"/>
                    <a:pt x="93" y="376"/>
                  </a:cubicBezTo>
                  <a:cubicBezTo>
                    <a:pt x="73" y="375"/>
                    <a:pt x="35" y="374"/>
                    <a:pt x="40" y="399"/>
                  </a:cubicBezTo>
                  <a:cubicBezTo>
                    <a:pt x="51" y="402"/>
                    <a:pt x="58" y="394"/>
                    <a:pt x="69" y="394"/>
                  </a:cubicBezTo>
                  <a:cubicBezTo>
                    <a:pt x="84" y="393"/>
                    <a:pt x="98" y="402"/>
                    <a:pt x="111" y="401"/>
                  </a:cubicBezTo>
                  <a:cubicBezTo>
                    <a:pt x="146" y="398"/>
                    <a:pt x="150" y="362"/>
                    <a:pt x="166" y="339"/>
                  </a:cubicBezTo>
                  <a:cubicBezTo>
                    <a:pt x="180" y="353"/>
                    <a:pt x="197" y="363"/>
                    <a:pt x="221" y="368"/>
                  </a:cubicBezTo>
                  <a:cubicBezTo>
                    <a:pt x="204" y="391"/>
                    <a:pt x="192" y="419"/>
                    <a:pt x="178" y="446"/>
                  </a:cubicBezTo>
                  <a:cubicBezTo>
                    <a:pt x="156" y="443"/>
                    <a:pt x="121" y="438"/>
                    <a:pt x="117" y="461"/>
                  </a:cubicBezTo>
                  <a:cubicBezTo>
                    <a:pt x="124" y="472"/>
                    <a:pt x="132" y="457"/>
                    <a:pt x="141" y="455"/>
                  </a:cubicBezTo>
                  <a:cubicBezTo>
                    <a:pt x="150" y="454"/>
                    <a:pt x="164" y="457"/>
                    <a:pt x="170" y="462"/>
                  </a:cubicBezTo>
                  <a:cubicBezTo>
                    <a:pt x="134" y="476"/>
                    <a:pt x="83" y="476"/>
                    <a:pt x="73" y="517"/>
                  </a:cubicBezTo>
                  <a:cubicBezTo>
                    <a:pt x="93" y="525"/>
                    <a:pt x="105" y="499"/>
                    <a:pt x="124" y="492"/>
                  </a:cubicBezTo>
                  <a:cubicBezTo>
                    <a:pt x="142" y="485"/>
                    <a:pt x="166" y="487"/>
                    <a:pt x="189" y="491"/>
                  </a:cubicBezTo>
                  <a:cubicBezTo>
                    <a:pt x="182" y="506"/>
                    <a:pt x="148" y="512"/>
                    <a:pt x="162" y="535"/>
                  </a:cubicBezTo>
                  <a:cubicBezTo>
                    <a:pt x="182" y="525"/>
                    <a:pt x="198" y="506"/>
                    <a:pt x="221" y="499"/>
                  </a:cubicBezTo>
                  <a:cubicBezTo>
                    <a:pt x="247" y="491"/>
                    <a:pt x="276" y="494"/>
                    <a:pt x="301" y="489"/>
                  </a:cubicBezTo>
                  <a:cubicBezTo>
                    <a:pt x="325" y="486"/>
                    <a:pt x="352" y="481"/>
                    <a:pt x="371" y="469"/>
                  </a:cubicBezTo>
                  <a:cubicBezTo>
                    <a:pt x="408" y="445"/>
                    <a:pt x="429" y="401"/>
                    <a:pt x="442" y="349"/>
                  </a:cubicBezTo>
                  <a:cubicBezTo>
                    <a:pt x="449" y="344"/>
                    <a:pt x="449" y="334"/>
                    <a:pt x="453" y="327"/>
                  </a:cubicBezTo>
                  <a:cubicBezTo>
                    <a:pt x="458" y="329"/>
                    <a:pt x="466" y="328"/>
                    <a:pt x="472" y="328"/>
                  </a:cubicBezTo>
                  <a:cubicBezTo>
                    <a:pt x="479" y="322"/>
                    <a:pt x="482" y="312"/>
                    <a:pt x="482" y="301"/>
                  </a:cubicBezTo>
                  <a:cubicBezTo>
                    <a:pt x="483" y="264"/>
                    <a:pt x="479" y="232"/>
                    <a:pt x="461" y="202"/>
                  </a:cubicBezTo>
                  <a:close/>
                  <a:moveTo>
                    <a:pt x="119" y="488"/>
                  </a:moveTo>
                  <a:cubicBezTo>
                    <a:pt x="105" y="496"/>
                    <a:pt x="95" y="509"/>
                    <a:pt x="78" y="514"/>
                  </a:cubicBezTo>
                  <a:cubicBezTo>
                    <a:pt x="89" y="495"/>
                    <a:pt x="109" y="486"/>
                    <a:pt x="130" y="477"/>
                  </a:cubicBezTo>
                  <a:cubicBezTo>
                    <a:pt x="132" y="478"/>
                    <a:pt x="133" y="479"/>
                    <a:pt x="133" y="481"/>
                  </a:cubicBezTo>
                  <a:cubicBezTo>
                    <a:pt x="133" y="488"/>
                    <a:pt x="124" y="485"/>
                    <a:pt x="119" y="488"/>
                  </a:cubicBezTo>
                  <a:close/>
                  <a:moveTo>
                    <a:pt x="166" y="483"/>
                  </a:moveTo>
                  <a:cubicBezTo>
                    <a:pt x="160" y="484"/>
                    <a:pt x="151" y="481"/>
                    <a:pt x="147" y="484"/>
                  </a:cubicBezTo>
                  <a:cubicBezTo>
                    <a:pt x="144" y="484"/>
                    <a:pt x="146" y="478"/>
                    <a:pt x="145" y="476"/>
                  </a:cubicBezTo>
                  <a:cubicBezTo>
                    <a:pt x="153" y="475"/>
                    <a:pt x="159" y="473"/>
                    <a:pt x="166" y="472"/>
                  </a:cubicBezTo>
                  <a:cubicBezTo>
                    <a:pt x="169" y="474"/>
                    <a:pt x="167" y="480"/>
                    <a:pt x="166" y="483"/>
                  </a:cubicBezTo>
                  <a:close/>
                  <a:moveTo>
                    <a:pt x="124" y="459"/>
                  </a:moveTo>
                  <a:cubicBezTo>
                    <a:pt x="128" y="449"/>
                    <a:pt x="143" y="445"/>
                    <a:pt x="155" y="450"/>
                  </a:cubicBezTo>
                  <a:cubicBezTo>
                    <a:pt x="142" y="450"/>
                    <a:pt x="131" y="453"/>
                    <a:pt x="124" y="459"/>
                  </a:cubicBezTo>
                  <a:close/>
                  <a:moveTo>
                    <a:pt x="163" y="528"/>
                  </a:moveTo>
                  <a:cubicBezTo>
                    <a:pt x="165" y="512"/>
                    <a:pt x="182" y="510"/>
                    <a:pt x="189" y="499"/>
                  </a:cubicBezTo>
                  <a:cubicBezTo>
                    <a:pt x="192" y="499"/>
                    <a:pt x="192" y="503"/>
                    <a:pt x="193" y="505"/>
                  </a:cubicBezTo>
                  <a:cubicBezTo>
                    <a:pt x="185" y="513"/>
                    <a:pt x="172" y="524"/>
                    <a:pt x="163" y="528"/>
                  </a:cubicBezTo>
                  <a:close/>
                  <a:moveTo>
                    <a:pt x="341" y="476"/>
                  </a:moveTo>
                  <a:cubicBezTo>
                    <a:pt x="306" y="486"/>
                    <a:pt x="265" y="485"/>
                    <a:pt x="226" y="492"/>
                  </a:cubicBezTo>
                  <a:cubicBezTo>
                    <a:pt x="216" y="494"/>
                    <a:pt x="208" y="499"/>
                    <a:pt x="199" y="505"/>
                  </a:cubicBezTo>
                  <a:cubicBezTo>
                    <a:pt x="202" y="500"/>
                    <a:pt x="195" y="492"/>
                    <a:pt x="192" y="485"/>
                  </a:cubicBezTo>
                  <a:cubicBezTo>
                    <a:pt x="187" y="484"/>
                    <a:pt x="180" y="485"/>
                    <a:pt x="176" y="483"/>
                  </a:cubicBezTo>
                  <a:cubicBezTo>
                    <a:pt x="175" y="467"/>
                    <a:pt x="178" y="455"/>
                    <a:pt x="166" y="450"/>
                  </a:cubicBezTo>
                  <a:cubicBezTo>
                    <a:pt x="171" y="450"/>
                    <a:pt x="175" y="450"/>
                    <a:pt x="180" y="450"/>
                  </a:cubicBezTo>
                  <a:cubicBezTo>
                    <a:pt x="180" y="462"/>
                    <a:pt x="186" y="469"/>
                    <a:pt x="192" y="476"/>
                  </a:cubicBezTo>
                  <a:cubicBezTo>
                    <a:pt x="214" y="479"/>
                    <a:pt x="240" y="475"/>
                    <a:pt x="263" y="470"/>
                  </a:cubicBezTo>
                  <a:cubicBezTo>
                    <a:pt x="291" y="464"/>
                    <a:pt x="312" y="446"/>
                    <a:pt x="318" y="477"/>
                  </a:cubicBezTo>
                  <a:cubicBezTo>
                    <a:pt x="325" y="472"/>
                    <a:pt x="326" y="459"/>
                    <a:pt x="319" y="453"/>
                  </a:cubicBezTo>
                  <a:cubicBezTo>
                    <a:pt x="332" y="447"/>
                    <a:pt x="341" y="437"/>
                    <a:pt x="353" y="431"/>
                  </a:cubicBezTo>
                  <a:cubicBezTo>
                    <a:pt x="365" y="432"/>
                    <a:pt x="365" y="446"/>
                    <a:pt x="368" y="455"/>
                  </a:cubicBezTo>
                  <a:cubicBezTo>
                    <a:pt x="378" y="448"/>
                    <a:pt x="370" y="427"/>
                    <a:pt x="366" y="420"/>
                  </a:cubicBezTo>
                  <a:cubicBezTo>
                    <a:pt x="376" y="414"/>
                    <a:pt x="383" y="407"/>
                    <a:pt x="390" y="398"/>
                  </a:cubicBezTo>
                  <a:cubicBezTo>
                    <a:pt x="401" y="399"/>
                    <a:pt x="403" y="415"/>
                    <a:pt x="411" y="414"/>
                  </a:cubicBezTo>
                  <a:cubicBezTo>
                    <a:pt x="393" y="444"/>
                    <a:pt x="375" y="466"/>
                    <a:pt x="341" y="476"/>
                  </a:cubicBezTo>
                  <a:close/>
                  <a:moveTo>
                    <a:pt x="418" y="405"/>
                  </a:moveTo>
                  <a:cubicBezTo>
                    <a:pt x="410" y="400"/>
                    <a:pt x="405" y="393"/>
                    <a:pt x="400" y="386"/>
                  </a:cubicBezTo>
                  <a:cubicBezTo>
                    <a:pt x="406" y="377"/>
                    <a:pt x="418" y="367"/>
                    <a:pt x="419" y="357"/>
                  </a:cubicBezTo>
                  <a:cubicBezTo>
                    <a:pt x="405" y="365"/>
                    <a:pt x="395" y="387"/>
                    <a:pt x="382" y="401"/>
                  </a:cubicBezTo>
                  <a:cubicBezTo>
                    <a:pt x="346" y="438"/>
                    <a:pt x="281" y="468"/>
                    <a:pt x="219" y="472"/>
                  </a:cubicBezTo>
                  <a:cubicBezTo>
                    <a:pt x="213" y="472"/>
                    <a:pt x="204" y="473"/>
                    <a:pt x="199" y="472"/>
                  </a:cubicBezTo>
                  <a:cubicBezTo>
                    <a:pt x="176" y="465"/>
                    <a:pt x="189" y="431"/>
                    <a:pt x="199" y="417"/>
                  </a:cubicBezTo>
                  <a:cubicBezTo>
                    <a:pt x="205" y="418"/>
                    <a:pt x="210" y="421"/>
                    <a:pt x="215" y="422"/>
                  </a:cubicBezTo>
                  <a:cubicBezTo>
                    <a:pt x="214" y="417"/>
                    <a:pt x="207" y="410"/>
                    <a:pt x="203" y="412"/>
                  </a:cubicBezTo>
                  <a:cubicBezTo>
                    <a:pt x="213" y="386"/>
                    <a:pt x="231" y="356"/>
                    <a:pt x="258" y="342"/>
                  </a:cubicBezTo>
                  <a:cubicBezTo>
                    <a:pt x="265" y="346"/>
                    <a:pt x="272" y="350"/>
                    <a:pt x="275" y="358"/>
                  </a:cubicBezTo>
                  <a:cubicBezTo>
                    <a:pt x="268" y="361"/>
                    <a:pt x="266" y="368"/>
                    <a:pt x="259" y="371"/>
                  </a:cubicBezTo>
                  <a:cubicBezTo>
                    <a:pt x="253" y="366"/>
                    <a:pt x="248" y="360"/>
                    <a:pt x="238" y="360"/>
                  </a:cubicBezTo>
                  <a:cubicBezTo>
                    <a:pt x="235" y="359"/>
                    <a:pt x="237" y="364"/>
                    <a:pt x="234" y="364"/>
                  </a:cubicBezTo>
                  <a:cubicBezTo>
                    <a:pt x="235" y="374"/>
                    <a:pt x="247" y="373"/>
                    <a:pt x="253" y="377"/>
                  </a:cubicBezTo>
                  <a:cubicBezTo>
                    <a:pt x="240" y="398"/>
                    <a:pt x="222" y="414"/>
                    <a:pt x="212" y="438"/>
                  </a:cubicBezTo>
                  <a:cubicBezTo>
                    <a:pt x="225" y="430"/>
                    <a:pt x="234" y="408"/>
                    <a:pt x="245" y="395"/>
                  </a:cubicBezTo>
                  <a:cubicBezTo>
                    <a:pt x="258" y="403"/>
                    <a:pt x="261" y="420"/>
                    <a:pt x="281" y="420"/>
                  </a:cubicBezTo>
                  <a:cubicBezTo>
                    <a:pt x="284" y="420"/>
                    <a:pt x="282" y="416"/>
                    <a:pt x="285" y="416"/>
                  </a:cubicBezTo>
                  <a:cubicBezTo>
                    <a:pt x="282" y="398"/>
                    <a:pt x="267" y="394"/>
                    <a:pt x="256" y="384"/>
                  </a:cubicBezTo>
                  <a:cubicBezTo>
                    <a:pt x="264" y="371"/>
                    <a:pt x="277" y="363"/>
                    <a:pt x="288" y="353"/>
                  </a:cubicBezTo>
                  <a:cubicBezTo>
                    <a:pt x="304" y="363"/>
                    <a:pt x="313" y="380"/>
                    <a:pt x="333" y="387"/>
                  </a:cubicBezTo>
                  <a:cubicBezTo>
                    <a:pt x="334" y="367"/>
                    <a:pt x="314" y="356"/>
                    <a:pt x="307" y="340"/>
                  </a:cubicBezTo>
                  <a:cubicBezTo>
                    <a:pt x="319" y="336"/>
                    <a:pt x="332" y="334"/>
                    <a:pt x="344" y="329"/>
                  </a:cubicBezTo>
                  <a:cubicBezTo>
                    <a:pt x="357" y="342"/>
                    <a:pt x="361" y="363"/>
                    <a:pt x="377" y="372"/>
                  </a:cubicBezTo>
                  <a:cubicBezTo>
                    <a:pt x="395" y="358"/>
                    <a:pt x="364" y="338"/>
                    <a:pt x="363" y="327"/>
                  </a:cubicBezTo>
                  <a:cubicBezTo>
                    <a:pt x="374" y="327"/>
                    <a:pt x="383" y="319"/>
                    <a:pt x="392" y="321"/>
                  </a:cubicBezTo>
                  <a:cubicBezTo>
                    <a:pt x="404" y="324"/>
                    <a:pt x="406" y="350"/>
                    <a:pt x="422" y="339"/>
                  </a:cubicBezTo>
                  <a:cubicBezTo>
                    <a:pt x="424" y="330"/>
                    <a:pt x="411" y="325"/>
                    <a:pt x="408" y="316"/>
                  </a:cubicBezTo>
                  <a:cubicBezTo>
                    <a:pt x="464" y="313"/>
                    <a:pt x="427" y="384"/>
                    <a:pt x="418" y="405"/>
                  </a:cubicBezTo>
                  <a:close/>
                  <a:moveTo>
                    <a:pt x="405" y="310"/>
                  </a:moveTo>
                  <a:cubicBezTo>
                    <a:pt x="393" y="308"/>
                    <a:pt x="383" y="304"/>
                    <a:pt x="374" y="301"/>
                  </a:cubicBezTo>
                  <a:cubicBezTo>
                    <a:pt x="353" y="295"/>
                    <a:pt x="333" y="283"/>
                    <a:pt x="314" y="275"/>
                  </a:cubicBezTo>
                  <a:cubicBezTo>
                    <a:pt x="258" y="250"/>
                    <a:pt x="203" y="208"/>
                    <a:pt x="169" y="164"/>
                  </a:cubicBezTo>
                  <a:cubicBezTo>
                    <a:pt x="153" y="143"/>
                    <a:pt x="141" y="105"/>
                    <a:pt x="113" y="94"/>
                  </a:cubicBezTo>
                  <a:cubicBezTo>
                    <a:pt x="123" y="80"/>
                    <a:pt x="141" y="98"/>
                    <a:pt x="147" y="107"/>
                  </a:cubicBezTo>
                  <a:cubicBezTo>
                    <a:pt x="158" y="123"/>
                    <a:pt x="163" y="149"/>
                    <a:pt x="177" y="159"/>
                  </a:cubicBezTo>
                  <a:cubicBezTo>
                    <a:pt x="222" y="180"/>
                    <a:pt x="247" y="230"/>
                    <a:pt x="292" y="253"/>
                  </a:cubicBezTo>
                  <a:cubicBezTo>
                    <a:pt x="311" y="263"/>
                    <a:pt x="334" y="269"/>
                    <a:pt x="355" y="279"/>
                  </a:cubicBezTo>
                  <a:cubicBezTo>
                    <a:pt x="374" y="288"/>
                    <a:pt x="394" y="295"/>
                    <a:pt x="412" y="309"/>
                  </a:cubicBezTo>
                  <a:cubicBezTo>
                    <a:pt x="405" y="295"/>
                    <a:pt x="388" y="290"/>
                    <a:pt x="377" y="284"/>
                  </a:cubicBezTo>
                  <a:cubicBezTo>
                    <a:pt x="334" y="264"/>
                    <a:pt x="291" y="251"/>
                    <a:pt x="253" y="221"/>
                  </a:cubicBezTo>
                  <a:cubicBezTo>
                    <a:pt x="244" y="214"/>
                    <a:pt x="239" y="203"/>
                    <a:pt x="232" y="194"/>
                  </a:cubicBezTo>
                  <a:cubicBezTo>
                    <a:pt x="217" y="177"/>
                    <a:pt x="197" y="170"/>
                    <a:pt x="182" y="157"/>
                  </a:cubicBezTo>
                  <a:cubicBezTo>
                    <a:pt x="157" y="135"/>
                    <a:pt x="157" y="97"/>
                    <a:pt x="121" y="83"/>
                  </a:cubicBezTo>
                  <a:cubicBezTo>
                    <a:pt x="123" y="78"/>
                    <a:pt x="124" y="76"/>
                    <a:pt x="125" y="71"/>
                  </a:cubicBezTo>
                  <a:cubicBezTo>
                    <a:pt x="130" y="20"/>
                    <a:pt x="60" y="21"/>
                    <a:pt x="55" y="60"/>
                  </a:cubicBezTo>
                  <a:cubicBezTo>
                    <a:pt x="53" y="75"/>
                    <a:pt x="59" y="86"/>
                    <a:pt x="69" y="96"/>
                  </a:cubicBezTo>
                  <a:cubicBezTo>
                    <a:pt x="74" y="96"/>
                    <a:pt x="75" y="100"/>
                    <a:pt x="80" y="100"/>
                  </a:cubicBezTo>
                  <a:cubicBezTo>
                    <a:pt x="83" y="110"/>
                    <a:pt x="91" y="116"/>
                    <a:pt x="95" y="126"/>
                  </a:cubicBezTo>
                  <a:cubicBezTo>
                    <a:pt x="90" y="156"/>
                    <a:pt x="120" y="153"/>
                    <a:pt x="130" y="168"/>
                  </a:cubicBezTo>
                  <a:cubicBezTo>
                    <a:pt x="133" y="164"/>
                    <a:pt x="124" y="159"/>
                    <a:pt x="121" y="156"/>
                  </a:cubicBezTo>
                  <a:cubicBezTo>
                    <a:pt x="155" y="144"/>
                    <a:pt x="122" y="92"/>
                    <a:pt x="96" y="122"/>
                  </a:cubicBezTo>
                  <a:cubicBezTo>
                    <a:pt x="94" y="113"/>
                    <a:pt x="89" y="108"/>
                    <a:pt x="84" y="102"/>
                  </a:cubicBezTo>
                  <a:cubicBezTo>
                    <a:pt x="92" y="100"/>
                    <a:pt x="104" y="102"/>
                    <a:pt x="109" y="96"/>
                  </a:cubicBezTo>
                  <a:cubicBezTo>
                    <a:pt x="127" y="104"/>
                    <a:pt x="153" y="127"/>
                    <a:pt x="136" y="150"/>
                  </a:cubicBezTo>
                  <a:cubicBezTo>
                    <a:pt x="139" y="156"/>
                    <a:pt x="154" y="151"/>
                    <a:pt x="159" y="154"/>
                  </a:cubicBezTo>
                  <a:cubicBezTo>
                    <a:pt x="162" y="162"/>
                    <a:pt x="160" y="173"/>
                    <a:pt x="165" y="179"/>
                  </a:cubicBezTo>
                  <a:cubicBezTo>
                    <a:pt x="170" y="181"/>
                    <a:pt x="174" y="175"/>
                    <a:pt x="176" y="178"/>
                  </a:cubicBezTo>
                  <a:cubicBezTo>
                    <a:pt x="178" y="188"/>
                    <a:pt x="177" y="201"/>
                    <a:pt x="182" y="209"/>
                  </a:cubicBezTo>
                  <a:cubicBezTo>
                    <a:pt x="189" y="212"/>
                    <a:pt x="193" y="204"/>
                    <a:pt x="195" y="206"/>
                  </a:cubicBezTo>
                  <a:cubicBezTo>
                    <a:pt x="194" y="212"/>
                    <a:pt x="193" y="218"/>
                    <a:pt x="192" y="223"/>
                  </a:cubicBezTo>
                  <a:cubicBezTo>
                    <a:pt x="200" y="219"/>
                    <a:pt x="221" y="219"/>
                    <a:pt x="226" y="230"/>
                  </a:cubicBezTo>
                  <a:cubicBezTo>
                    <a:pt x="224" y="242"/>
                    <a:pt x="220" y="251"/>
                    <a:pt x="218" y="264"/>
                  </a:cubicBezTo>
                  <a:cubicBezTo>
                    <a:pt x="225" y="263"/>
                    <a:pt x="231" y="249"/>
                    <a:pt x="240" y="246"/>
                  </a:cubicBezTo>
                  <a:cubicBezTo>
                    <a:pt x="240" y="255"/>
                    <a:pt x="241" y="265"/>
                    <a:pt x="236" y="269"/>
                  </a:cubicBezTo>
                  <a:cubicBezTo>
                    <a:pt x="245" y="269"/>
                    <a:pt x="251" y="264"/>
                    <a:pt x="255" y="258"/>
                  </a:cubicBezTo>
                  <a:cubicBezTo>
                    <a:pt x="257" y="261"/>
                    <a:pt x="256" y="268"/>
                    <a:pt x="259" y="271"/>
                  </a:cubicBezTo>
                  <a:cubicBezTo>
                    <a:pt x="265" y="269"/>
                    <a:pt x="269" y="265"/>
                    <a:pt x="274" y="262"/>
                  </a:cubicBezTo>
                  <a:cubicBezTo>
                    <a:pt x="281" y="264"/>
                    <a:pt x="285" y="269"/>
                    <a:pt x="290" y="272"/>
                  </a:cubicBezTo>
                  <a:cubicBezTo>
                    <a:pt x="291" y="281"/>
                    <a:pt x="286" y="284"/>
                    <a:pt x="285" y="291"/>
                  </a:cubicBezTo>
                  <a:cubicBezTo>
                    <a:pt x="295" y="303"/>
                    <a:pt x="305" y="285"/>
                    <a:pt x="315" y="284"/>
                  </a:cubicBezTo>
                  <a:cubicBezTo>
                    <a:pt x="318" y="289"/>
                    <a:pt x="315" y="296"/>
                    <a:pt x="315" y="302"/>
                  </a:cubicBezTo>
                  <a:cubicBezTo>
                    <a:pt x="327" y="306"/>
                    <a:pt x="348" y="284"/>
                    <a:pt x="352" y="306"/>
                  </a:cubicBezTo>
                  <a:cubicBezTo>
                    <a:pt x="367" y="307"/>
                    <a:pt x="383" y="306"/>
                    <a:pt x="394" y="310"/>
                  </a:cubicBezTo>
                  <a:cubicBezTo>
                    <a:pt x="335" y="324"/>
                    <a:pt x="255" y="318"/>
                    <a:pt x="225" y="362"/>
                  </a:cubicBezTo>
                  <a:cubicBezTo>
                    <a:pt x="200" y="359"/>
                    <a:pt x="182" y="350"/>
                    <a:pt x="170" y="334"/>
                  </a:cubicBezTo>
                  <a:cubicBezTo>
                    <a:pt x="175" y="316"/>
                    <a:pt x="188" y="305"/>
                    <a:pt x="186" y="280"/>
                  </a:cubicBezTo>
                  <a:cubicBezTo>
                    <a:pt x="184" y="251"/>
                    <a:pt x="170" y="214"/>
                    <a:pt x="158" y="195"/>
                  </a:cubicBezTo>
                  <a:cubicBezTo>
                    <a:pt x="156" y="205"/>
                    <a:pt x="164" y="216"/>
                    <a:pt x="167" y="226"/>
                  </a:cubicBezTo>
                  <a:cubicBezTo>
                    <a:pt x="161" y="226"/>
                    <a:pt x="149" y="222"/>
                    <a:pt x="147" y="232"/>
                  </a:cubicBezTo>
                  <a:cubicBezTo>
                    <a:pt x="148" y="244"/>
                    <a:pt x="165" y="240"/>
                    <a:pt x="173" y="245"/>
                  </a:cubicBezTo>
                  <a:cubicBezTo>
                    <a:pt x="175" y="251"/>
                    <a:pt x="177" y="258"/>
                    <a:pt x="178" y="265"/>
                  </a:cubicBezTo>
                  <a:cubicBezTo>
                    <a:pt x="176" y="272"/>
                    <a:pt x="168" y="273"/>
                    <a:pt x="163" y="278"/>
                  </a:cubicBezTo>
                  <a:cubicBezTo>
                    <a:pt x="164" y="283"/>
                    <a:pt x="169" y="285"/>
                    <a:pt x="171" y="288"/>
                  </a:cubicBezTo>
                  <a:cubicBezTo>
                    <a:pt x="177" y="291"/>
                    <a:pt x="178" y="281"/>
                    <a:pt x="181" y="284"/>
                  </a:cubicBezTo>
                  <a:cubicBezTo>
                    <a:pt x="183" y="307"/>
                    <a:pt x="157" y="306"/>
                    <a:pt x="140" y="305"/>
                  </a:cubicBezTo>
                  <a:cubicBezTo>
                    <a:pt x="138" y="322"/>
                    <a:pt x="157" y="318"/>
                    <a:pt x="167" y="323"/>
                  </a:cubicBezTo>
                  <a:cubicBezTo>
                    <a:pt x="154" y="345"/>
                    <a:pt x="150" y="369"/>
                    <a:pt x="133" y="386"/>
                  </a:cubicBezTo>
                  <a:cubicBezTo>
                    <a:pt x="111" y="406"/>
                    <a:pt x="77" y="380"/>
                    <a:pt x="47" y="395"/>
                  </a:cubicBezTo>
                  <a:cubicBezTo>
                    <a:pt x="45" y="378"/>
                    <a:pt x="75" y="382"/>
                    <a:pt x="95" y="381"/>
                  </a:cubicBezTo>
                  <a:cubicBezTo>
                    <a:pt x="110" y="364"/>
                    <a:pt x="81" y="361"/>
                    <a:pt x="70" y="357"/>
                  </a:cubicBezTo>
                  <a:cubicBezTo>
                    <a:pt x="80" y="347"/>
                    <a:pt x="93" y="363"/>
                    <a:pt x="100" y="361"/>
                  </a:cubicBezTo>
                  <a:cubicBezTo>
                    <a:pt x="104" y="358"/>
                    <a:pt x="99" y="353"/>
                    <a:pt x="98" y="351"/>
                  </a:cubicBezTo>
                  <a:cubicBezTo>
                    <a:pt x="102" y="346"/>
                    <a:pt x="101" y="357"/>
                    <a:pt x="104" y="357"/>
                  </a:cubicBezTo>
                  <a:cubicBezTo>
                    <a:pt x="110" y="359"/>
                    <a:pt x="108" y="352"/>
                    <a:pt x="113" y="353"/>
                  </a:cubicBezTo>
                  <a:cubicBezTo>
                    <a:pt x="114" y="359"/>
                    <a:pt x="116" y="365"/>
                    <a:pt x="122" y="366"/>
                  </a:cubicBezTo>
                  <a:cubicBezTo>
                    <a:pt x="126" y="367"/>
                    <a:pt x="126" y="363"/>
                    <a:pt x="129" y="362"/>
                  </a:cubicBezTo>
                  <a:cubicBezTo>
                    <a:pt x="126" y="355"/>
                    <a:pt x="116" y="353"/>
                    <a:pt x="114" y="345"/>
                  </a:cubicBezTo>
                  <a:cubicBezTo>
                    <a:pt x="116" y="342"/>
                    <a:pt x="117" y="339"/>
                    <a:pt x="118" y="335"/>
                  </a:cubicBezTo>
                  <a:cubicBezTo>
                    <a:pt x="124" y="339"/>
                    <a:pt x="130" y="344"/>
                    <a:pt x="136" y="349"/>
                  </a:cubicBezTo>
                  <a:cubicBezTo>
                    <a:pt x="142" y="343"/>
                    <a:pt x="158" y="347"/>
                    <a:pt x="158" y="335"/>
                  </a:cubicBezTo>
                  <a:cubicBezTo>
                    <a:pt x="150" y="336"/>
                    <a:pt x="126" y="342"/>
                    <a:pt x="122" y="329"/>
                  </a:cubicBezTo>
                  <a:cubicBezTo>
                    <a:pt x="148" y="295"/>
                    <a:pt x="106" y="242"/>
                    <a:pt x="132" y="204"/>
                  </a:cubicBezTo>
                  <a:cubicBezTo>
                    <a:pt x="113" y="206"/>
                    <a:pt x="117" y="250"/>
                    <a:pt x="121" y="271"/>
                  </a:cubicBezTo>
                  <a:cubicBezTo>
                    <a:pt x="101" y="240"/>
                    <a:pt x="100" y="201"/>
                    <a:pt x="84" y="169"/>
                  </a:cubicBezTo>
                  <a:cubicBezTo>
                    <a:pt x="68" y="138"/>
                    <a:pt x="44" y="116"/>
                    <a:pt x="25" y="90"/>
                  </a:cubicBezTo>
                  <a:cubicBezTo>
                    <a:pt x="37" y="103"/>
                    <a:pt x="55" y="113"/>
                    <a:pt x="69" y="128"/>
                  </a:cubicBezTo>
                  <a:cubicBezTo>
                    <a:pt x="84" y="146"/>
                    <a:pt x="91" y="175"/>
                    <a:pt x="115" y="179"/>
                  </a:cubicBezTo>
                  <a:cubicBezTo>
                    <a:pt x="115" y="169"/>
                    <a:pt x="105" y="166"/>
                    <a:pt x="99" y="159"/>
                  </a:cubicBezTo>
                  <a:cubicBezTo>
                    <a:pt x="90" y="148"/>
                    <a:pt x="85" y="132"/>
                    <a:pt x="73" y="120"/>
                  </a:cubicBezTo>
                  <a:cubicBezTo>
                    <a:pt x="59" y="105"/>
                    <a:pt x="28" y="90"/>
                    <a:pt x="21" y="68"/>
                  </a:cubicBezTo>
                  <a:cubicBezTo>
                    <a:pt x="8" y="29"/>
                    <a:pt x="70" y="35"/>
                    <a:pt x="93" y="22"/>
                  </a:cubicBezTo>
                  <a:cubicBezTo>
                    <a:pt x="99" y="22"/>
                    <a:pt x="99" y="28"/>
                    <a:pt x="104" y="29"/>
                  </a:cubicBezTo>
                  <a:cubicBezTo>
                    <a:pt x="107" y="26"/>
                    <a:pt x="99" y="22"/>
                    <a:pt x="98" y="19"/>
                  </a:cubicBezTo>
                  <a:cubicBezTo>
                    <a:pt x="112" y="2"/>
                    <a:pt x="150" y="10"/>
                    <a:pt x="150" y="35"/>
                  </a:cubicBezTo>
                  <a:cubicBezTo>
                    <a:pt x="146" y="38"/>
                    <a:pt x="137" y="36"/>
                    <a:pt x="133" y="38"/>
                  </a:cubicBezTo>
                  <a:cubicBezTo>
                    <a:pt x="135" y="40"/>
                    <a:pt x="147" y="40"/>
                    <a:pt x="150" y="38"/>
                  </a:cubicBezTo>
                  <a:cubicBezTo>
                    <a:pt x="178" y="50"/>
                    <a:pt x="200" y="56"/>
                    <a:pt x="218" y="78"/>
                  </a:cubicBezTo>
                  <a:cubicBezTo>
                    <a:pt x="227" y="89"/>
                    <a:pt x="232" y="103"/>
                    <a:pt x="243" y="112"/>
                  </a:cubicBezTo>
                  <a:cubicBezTo>
                    <a:pt x="267" y="134"/>
                    <a:pt x="307" y="131"/>
                    <a:pt x="337" y="150"/>
                  </a:cubicBezTo>
                  <a:cubicBezTo>
                    <a:pt x="337" y="156"/>
                    <a:pt x="333" y="158"/>
                    <a:pt x="334" y="164"/>
                  </a:cubicBezTo>
                  <a:cubicBezTo>
                    <a:pt x="336" y="171"/>
                    <a:pt x="349" y="167"/>
                    <a:pt x="353" y="165"/>
                  </a:cubicBezTo>
                  <a:cubicBezTo>
                    <a:pt x="362" y="169"/>
                    <a:pt x="365" y="180"/>
                    <a:pt x="372" y="186"/>
                  </a:cubicBezTo>
                  <a:cubicBezTo>
                    <a:pt x="371" y="191"/>
                    <a:pt x="363" y="191"/>
                    <a:pt x="363" y="198"/>
                  </a:cubicBezTo>
                  <a:cubicBezTo>
                    <a:pt x="376" y="201"/>
                    <a:pt x="391" y="202"/>
                    <a:pt x="392" y="217"/>
                  </a:cubicBezTo>
                  <a:cubicBezTo>
                    <a:pt x="385" y="211"/>
                    <a:pt x="381" y="244"/>
                    <a:pt x="390" y="246"/>
                  </a:cubicBezTo>
                  <a:cubicBezTo>
                    <a:pt x="396" y="247"/>
                    <a:pt x="396" y="242"/>
                    <a:pt x="397" y="238"/>
                  </a:cubicBezTo>
                  <a:cubicBezTo>
                    <a:pt x="398" y="247"/>
                    <a:pt x="406" y="257"/>
                    <a:pt x="404" y="264"/>
                  </a:cubicBezTo>
                  <a:cubicBezTo>
                    <a:pt x="398" y="267"/>
                    <a:pt x="394" y="255"/>
                    <a:pt x="389" y="249"/>
                  </a:cubicBezTo>
                  <a:cubicBezTo>
                    <a:pt x="384" y="242"/>
                    <a:pt x="378" y="237"/>
                    <a:pt x="374" y="230"/>
                  </a:cubicBezTo>
                  <a:cubicBezTo>
                    <a:pt x="361" y="210"/>
                    <a:pt x="352" y="189"/>
                    <a:pt x="333" y="175"/>
                  </a:cubicBezTo>
                  <a:cubicBezTo>
                    <a:pt x="310" y="159"/>
                    <a:pt x="278" y="155"/>
                    <a:pt x="255" y="135"/>
                  </a:cubicBezTo>
                  <a:cubicBezTo>
                    <a:pt x="234" y="117"/>
                    <a:pt x="222" y="98"/>
                    <a:pt x="200" y="83"/>
                  </a:cubicBezTo>
                  <a:cubicBezTo>
                    <a:pt x="205" y="94"/>
                    <a:pt x="216" y="103"/>
                    <a:pt x="226" y="112"/>
                  </a:cubicBezTo>
                  <a:cubicBezTo>
                    <a:pt x="245" y="129"/>
                    <a:pt x="263" y="151"/>
                    <a:pt x="289" y="161"/>
                  </a:cubicBezTo>
                  <a:cubicBezTo>
                    <a:pt x="312" y="170"/>
                    <a:pt x="329" y="175"/>
                    <a:pt x="344" y="190"/>
                  </a:cubicBezTo>
                  <a:cubicBezTo>
                    <a:pt x="360" y="207"/>
                    <a:pt x="369" y="230"/>
                    <a:pt x="385" y="250"/>
                  </a:cubicBezTo>
                  <a:cubicBezTo>
                    <a:pt x="395" y="263"/>
                    <a:pt x="404" y="277"/>
                    <a:pt x="419" y="288"/>
                  </a:cubicBezTo>
                  <a:cubicBezTo>
                    <a:pt x="424" y="285"/>
                    <a:pt x="408" y="277"/>
                    <a:pt x="415" y="276"/>
                  </a:cubicBezTo>
                  <a:cubicBezTo>
                    <a:pt x="419" y="274"/>
                    <a:pt x="429" y="287"/>
                    <a:pt x="433" y="294"/>
                  </a:cubicBezTo>
                  <a:cubicBezTo>
                    <a:pt x="438" y="303"/>
                    <a:pt x="440" y="315"/>
                    <a:pt x="442" y="324"/>
                  </a:cubicBezTo>
                  <a:cubicBezTo>
                    <a:pt x="436" y="309"/>
                    <a:pt x="424" y="314"/>
                    <a:pt x="405" y="310"/>
                  </a:cubicBezTo>
                  <a:close/>
                  <a:moveTo>
                    <a:pt x="91" y="97"/>
                  </a:moveTo>
                  <a:cubicBezTo>
                    <a:pt x="56" y="98"/>
                    <a:pt x="48" y="43"/>
                    <a:pt x="85" y="37"/>
                  </a:cubicBezTo>
                  <a:cubicBezTo>
                    <a:pt x="129" y="30"/>
                    <a:pt x="131" y="96"/>
                    <a:pt x="91" y="97"/>
                  </a:cubicBezTo>
                  <a:close/>
                  <a:moveTo>
                    <a:pt x="125" y="144"/>
                  </a:moveTo>
                  <a:cubicBezTo>
                    <a:pt x="123" y="138"/>
                    <a:pt x="117" y="146"/>
                    <a:pt x="110" y="144"/>
                  </a:cubicBezTo>
                  <a:cubicBezTo>
                    <a:pt x="96" y="129"/>
                    <a:pt x="120" y="112"/>
                    <a:pt x="128" y="130"/>
                  </a:cubicBezTo>
                  <a:cubicBezTo>
                    <a:pt x="133" y="127"/>
                    <a:pt x="119" y="118"/>
                    <a:pt x="126" y="122"/>
                  </a:cubicBezTo>
                  <a:cubicBezTo>
                    <a:pt x="138" y="130"/>
                    <a:pt x="128" y="149"/>
                    <a:pt x="118" y="150"/>
                  </a:cubicBezTo>
                  <a:cubicBezTo>
                    <a:pt x="98" y="153"/>
                    <a:pt x="89" y="119"/>
                    <a:pt x="117" y="118"/>
                  </a:cubicBezTo>
                  <a:cubicBezTo>
                    <a:pt x="111" y="120"/>
                    <a:pt x="107" y="123"/>
                    <a:pt x="103" y="127"/>
                  </a:cubicBezTo>
                  <a:cubicBezTo>
                    <a:pt x="101" y="144"/>
                    <a:pt x="113" y="152"/>
                    <a:pt x="125" y="144"/>
                  </a:cubicBezTo>
                  <a:close/>
                  <a:moveTo>
                    <a:pt x="468" y="320"/>
                  </a:moveTo>
                  <a:cubicBezTo>
                    <a:pt x="460" y="321"/>
                    <a:pt x="456" y="319"/>
                    <a:pt x="450" y="317"/>
                  </a:cubicBezTo>
                  <a:cubicBezTo>
                    <a:pt x="446" y="306"/>
                    <a:pt x="442" y="294"/>
                    <a:pt x="437" y="284"/>
                  </a:cubicBezTo>
                  <a:cubicBezTo>
                    <a:pt x="440" y="272"/>
                    <a:pt x="463" y="278"/>
                    <a:pt x="468" y="268"/>
                  </a:cubicBezTo>
                  <a:cubicBezTo>
                    <a:pt x="459" y="261"/>
                    <a:pt x="433" y="265"/>
                    <a:pt x="429" y="275"/>
                  </a:cubicBezTo>
                  <a:cubicBezTo>
                    <a:pt x="421" y="267"/>
                    <a:pt x="414" y="259"/>
                    <a:pt x="408" y="249"/>
                  </a:cubicBezTo>
                  <a:cubicBezTo>
                    <a:pt x="415" y="243"/>
                    <a:pt x="420" y="230"/>
                    <a:pt x="427" y="223"/>
                  </a:cubicBezTo>
                  <a:cubicBezTo>
                    <a:pt x="432" y="218"/>
                    <a:pt x="440" y="217"/>
                    <a:pt x="439" y="211"/>
                  </a:cubicBezTo>
                  <a:cubicBezTo>
                    <a:pt x="438" y="198"/>
                    <a:pt x="407" y="217"/>
                    <a:pt x="405" y="227"/>
                  </a:cubicBezTo>
                  <a:cubicBezTo>
                    <a:pt x="399" y="208"/>
                    <a:pt x="415" y="188"/>
                    <a:pt x="427" y="179"/>
                  </a:cubicBezTo>
                  <a:cubicBezTo>
                    <a:pt x="406" y="173"/>
                    <a:pt x="399" y="189"/>
                    <a:pt x="397" y="206"/>
                  </a:cubicBezTo>
                  <a:cubicBezTo>
                    <a:pt x="383" y="191"/>
                    <a:pt x="398" y="156"/>
                    <a:pt x="418" y="159"/>
                  </a:cubicBezTo>
                  <a:cubicBezTo>
                    <a:pt x="430" y="160"/>
                    <a:pt x="439" y="183"/>
                    <a:pt x="446" y="194"/>
                  </a:cubicBezTo>
                  <a:cubicBezTo>
                    <a:pt x="456" y="210"/>
                    <a:pt x="464" y="224"/>
                    <a:pt x="468" y="236"/>
                  </a:cubicBezTo>
                  <a:cubicBezTo>
                    <a:pt x="463" y="239"/>
                    <a:pt x="445" y="233"/>
                    <a:pt x="445" y="243"/>
                  </a:cubicBezTo>
                  <a:cubicBezTo>
                    <a:pt x="449" y="250"/>
                    <a:pt x="460" y="250"/>
                    <a:pt x="470" y="250"/>
                  </a:cubicBezTo>
                  <a:cubicBezTo>
                    <a:pt x="470" y="273"/>
                    <a:pt x="478" y="303"/>
                    <a:pt x="468" y="3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l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5045941" y="3033638"/>
            <a:ext cx="4098059" cy="32316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1600" kern="0" dirty="0" smtClean="0">
                <a:solidFill>
                  <a:srgbClr val="767171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767171"/>
                </a:solidFill>
                <a:latin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76717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475909" y="439810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bg1"/>
                </a:solidFill>
                <a:latin typeface="+mj-ea"/>
              </a:rPr>
              <a:t>会认的字</a:t>
            </a:r>
            <a:endParaRPr lang="zh-CN" altLang="zh-CN" sz="27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32710" y="2447329"/>
            <a:ext cx="915591" cy="74295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写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17086" y="2447329"/>
            <a:ext cx="917972" cy="740569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诗</a:t>
            </a: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80847" y="2447329"/>
            <a:ext cx="916781" cy="74295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雨</a:t>
            </a:r>
          </a:p>
        </p:txBody>
      </p:sp>
      <p:sp>
        <p:nvSpPr>
          <p:cNvPr id="6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07630" y="2462909"/>
            <a:ext cx="894159" cy="68580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点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3176239" y="1705708"/>
            <a:ext cx="838211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shī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5297562" y="1721696"/>
            <a:ext cx="1446234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diǎn</a:t>
            </a:r>
            <a:r>
              <a:rPr lang="en-US" altLang="zh-CN" sz="3600" b="1" dirty="0"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1474672" y="3333152"/>
            <a:ext cx="1677383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（写字）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2790821" y="3333153"/>
            <a:ext cx="1674019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（诗人）</a:t>
            </a: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4052201" y="3329138"/>
            <a:ext cx="1734740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（雨水）</a:t>
            </a:r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5290548" y="3329138"/>
            <a:ext cx="1714500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（点头）</a:t>
            </a: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1506478" y="1739453"/>
            <a:ext cx="1566863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xiě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75" name="Text Box 36"/>
          <p:cNvSpPr txBox="1">
            <a:spLocks noChangeArrowheads="1"/>
          </p:cNvSpPr>
          <p:nvPr/>
        </p:nvSpPr>
        <p:spPr bwMode="auto">
          <a:xfrm>
            <a:off x="3889794" y="1705708"/>
            <a:ext cx="1865491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yǔ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7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29019" y="2449844"/>
            <a:ext cx="894159" cy="68580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要</a:t>
            </a:r>
          </a:p>
        </p:txBody>
      </p:sp>
      <p:sp>
        <p:nvSpPr>
          <p:cNvPr id="77" name="Text Box 24"/>
          <p:cNvSpPr txBox="1">
            <a:spLocks noChangeArrowheads="1"/>
          </p:cNvSpPr>
          <p:nvPr/>
        </p:nvSpPr>
        <p:spPr bwMode="auto">
          <a:xfrm>
            <a:off x="6780203" y="1705367"/>
            <a:ext cx="914400" cy="117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altLang="zh-CN" sz="3600" b="1" dirty="0" err="1">
                <a:latin typeface="宋体" panose="02010600030101010101" pitchFamily="2" charset="-122"/>
              </a:rPr>
              <a:t>yào</a:t>
            </a:r>
            <a:r>
              <a:rPr lang="en-US" altLang="zh-CN" sz="3600" b="1" dirty="0">
                <a:latin typeface="宋体" panose="02010600030101010101" pitchFamily="2" charset="-122"/>
              </a:rPr>
              <a:t>	</a:t>
            </a:r>
            <a:endParaRPr lang="zh-CN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6466205" y="3306276"/>
            <a:ext cx="1714500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（要领）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220819" y="1694362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9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972604" y="2444404"/>
            <a:ext cx="894159" cy="68580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过</a:t>
            </a:r>
          </a:p>
        </p:txBody>
      </p:sp>
      <p:sp>
        <p:nvSpPr>
          <p:cNvPr id="42" name="Text Box 24"/>
          <p:cNvSpPr txBox="1">
            <a:spLocks noChangeArrowheads="1"/>
          </p:cNvSpPr>
          <p:nvPr/>
        </p:nvSpPr>
        <p:spPr bwMode="auto">
          <a:xfrm>
            <a:off x="7923788" y="1699926"/>
            <a:ext cx="914400" cy="117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altLang="zh-CN" sz="3600" b="1" dirty="0" err="1">
                <a:latin typeface="宋体" panose="02010600030101010101" pitchFamily="2" charset="-122"/>
              </a:rPr>
              <a:t>ɡuò</a:t>
            </a:r>
            <a:endParaRPr lang="en-US" altLang="zh-CN" sz="3600" b="1" dirty="0">
              <a:latin typeface="宋体" panose="02010600030101010101" pitchFamily="2" charset="-122"/>
            </a:endParaRPr>
          </a:p>
          <a:p>
            <a:pPr algn="ctr">
              <a:spcAft>
                <a:spcPts val="0"/>
              </a:spcAft>
            </a:pPr>
            <a:r>
              <a:rPr lang="en-US" altLang="zh-CN" sz="3600" b="1" dirty="0">
                <a:latin typeface="宋体" panose="02010600030101010101" pitchFamily="2" charset="-122"/>
              </a:rPr>
              <a:t>	</a:t>
            </a:r>
            <a:endParaRPr lang="zh-CN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45" name="Text Box 31"/>
          <p:cNvSpPr txBox="1">
            <a:spLocks noChangeArrowheads="1"/>
          </p:cNvSpPr>
          <p:nvPr/>
        </p:nvSpPr>
        <p:spPr bwMode="auto">
          <a:xfrm>
            <a:off x="7620675" y="3300836"/>
            <a:ext cx="1714500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（经过）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utoUpdateAnimBg="0"/>
      <p:bldP spid="69" grpId="0" autoUpdateAnimBg="0"/>
      <p:bldP spid="70" grpId="0" autoUpdateAnimBg="0"/>
      <p:bldP spid="71" grpId="0" autoUpdateAnimBg="0"/>
      <p:bldP spid="72" grpId="0" autoUpdateAnimBg="0"/>
      <p:bldP spid="73" grpId="0" autoUpdateAnimBg="0"/>
      <p:bldP spid="74" grpId="0" autoUpdateAnimBg="0"/>
      <p:bldP spid="75" grpId="0" autoUpdateAnimBg="0"/>
      <p:bldP spid="77" grpId="0" autoUpdateAnimBg="0"/>
      <p:bldP spid="78" grpId="0" autoUpdateAnimBg="0"/>
      <p:bldP spid="42" grpId="0" autoUpdateAnimBg="0"/>
      <p:bldP spid="4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475909" y="439810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bg1"/>
                </a:solidFill>
                <a:latin typeface="+mj-ea"/>
              </a:rPr>
              <a:t>会认的字</a:t>
            </a:r>
            <a:endParaRPr lang="zh-CN" altLang="zh-CN" sz="27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32710" y="2447329"/>
            <a:ext cx="915591" cy="74295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给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17086" y="2447329"/>
            <a:ext cx="917972" cy="740569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当</a:t>
            </a: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80847" y="2447329"/>
            <a:ext cx="916781" cy="74295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能</a:t>
            </a:r>
          </a:p>
        </p:txBody>
      </p:sp>
      <p:sp>
        <p:nvSpPr>
          <p:cNvPr id="6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07630" y="2462909"/>
            <a:ext cx="894159" cy="68580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串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3059621" y="1727479"/>
            <a:ext cx="1071447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dānɡ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5297562" y="1732581"/>
            <a:ext cx="1446234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chuàn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1474672" y="3333152"/>
            <a:ext cx="1677383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（还给）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2790821" y="3333153"/>
            <a:ext cx="1674019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（当然）</a:t>
            </a: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4052201" y="3329138"/>
            <a:ext cx="1734740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（能够）</a:t>
            </a:r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5290548" y="3329138"/>
            <a:ext cx="1714500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（一串）</a:t>
            </a: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1506478" y="1750338"/>
            <a:ext cx="1566863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ɡěi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75" name="Text Box 36"/>
          <p:cNvSpPr txBox="1">
            <a:spLocks noChangeArrowheads="1"/>
          </p:cNvSpPr>
          <p:nvPr/>
        </p:nvSpPr>
        <p:spPr bwMode="auto">
          <a:xfrm>
            <a:off x="4131068" y="1727019"/>
            <a:ext cx="1865491" cy="117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nénɡ</a:t>
            </a:r>
            <a:r>
              <a:rPr lang="en-US" altLang="zh-CN" sz="3600" b="1" dirty="0">
                <a:latin typeface="宋体" panose="02010600030101010101" pitchFamily="2" charset="-122"/>
              </a:rPr>
              <a:t>	</a:t>
            </a:r>
          </a:p>
        </p:txBody>
      </p:sp>
      <p:sp>
        <p:nvSpPr>
          <p:cNvPr id="7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29019" y="2449844"/>
            <a:ext cx="894159" cy="68580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们</a:t>
            </a:r>
          </a:p>
        </p:txBody>
      </p:sp>
      <p:sp>
        <p:nvSpPr>
          <p:cNvPr id="77" name="Text Box 24"/>
          <p:cNvSpPr txBox="1">
            <a:spLocks noChangeArrowheads="1"/>
          </p:cNvSpPr>
          <p:nvPr/>
        </p:nvSpPr>
        <p:spPr bwMode="auto">
          <a:xfrm>
            <a:off x="6780203" y="1738023"/>
            <a:ext cx="914400" cy="117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altLang="zh-CN" sz="3600" b="1" dirty="0">
                <a:latin typeface="宋体" panose="02010600030101010101" pitchFamily="2" charset="-122"/>
              </a:rPr>
              <a:t>men	</a:t>
            </a:r>
            <a:endParaRPr lang="zh-CN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6466205" y="3306276"/>
            <a:ext cx="1714500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（我们）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220819" y="1694362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9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950833" y="2455289"/>
            <a:ext cx="894159" cy="68580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itchFamily="2" charset="-122"/>
                <a:ea typeface="华文楷体" pitchFamily="2" charset="-122"/>
              </a:rPr>
              <a:t>以</a:t>
            </a:r>
          </a:p>
        </p:txBody>
      </p:sp>
      <p:sp>
        <p:nvSpPr>
          <p:cNvPr id="42" name="Text Box 24"/>
          <p:cNvSpPr txBox="1">
            <a:spLocks noChangeArrowheads="1"/>
          </p:cNvSpPr>
          <p:nvPr/>
        </p:nvSpPr>
        <p:spPr bwMode="auto">
          <a:xfrm>
            <a:off x="7978216" y="1743468"/>
            <a:ext cx="914400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altLang="zh-CN" sz="3600" b="1" dirty="0" err="1">
                <a:latin typeface="宋体" panose="02010600030101010101" pitchFamily="2" charset="-122"/>
              </a:rPr>
              <a:t>yǐ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45" name="Text Box 31"/>
          <p:cNvSpPr txBox="1">
            <a:spLocks noChangeArrowheads="1"/>
          </p:cNvSpPr>
          <p:nvPr/>
        </p:nvSpPr>
        <p:spPr bwMode="auto">
          <a:xfrm>
            <a:off x="7653332" y="3311722"/>
            <a:ext cx="1714500" cy="52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（以后）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utoUpdateAnimBg="0"/>
      <p:bldP spid="69" grpId="0" autoUpdateAnimBg="0"/>
      <p:bldP spid="70" grpId="0" autoUpdateAnimBg="0"/>
      <p:bldP spid="71" grpId="0" autoUpdateAnimBg="0"/>
      <p:bldP spid="72" grpId="0" autoUpdateAnimBg="0"/>
      <p:bldP spid="73" grpId="0" autoUpdateAnimBg="0"/>
      <p:bldP spid="74" grpId="0" autoUpdateAnimBg="0"/>
      <p:bldP spid="75" grpId="0" autoUpdateAnimBg="0"/>
      <p:bldP spid="77" grpId="0" autoUpdateAnimBg="0"/>
      <p:bldP spid="78" grpId="0" autoUpdateAnimBg="0"/>
      <p:bldP spid="42" grpId="0" autoUpdateAnimBg="0"/>
      <p:bldP spid="4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686896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词汇解释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Left Brace 81"/>
          <p:cNvSpPr/>
          <p:nvPr/>
        </p:nvSpPr>
        <p:spPr bwMode="auto">
          <a:xfrm>
            <a:off x="498371" y="1817917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985592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063035"/>
            <a:ext cx="250871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形近</a:t>
            </a:r>
            <a:r>
              <a:rPr lang="zh-CN" altLang="zh-CN" sz="2700" dirty="0">
                <a:solidFill>
                  <a:schemeClr val="accent4"/>
                </a:solidFill>
                <a:latin typeface="+mj-ea"/>
                <a:ea typeface="+mj-ea"/>
              </a:rPr>
              <a:t>字辨识</a:t>
            </a:r>
            <a:endParaRPr lang="zh-CN" altLang="en-US" sz="27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01696" y="1381037"/>
            <a:ext cx="4095206" cy="20544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50031" algn="ctr" eaLnBrk="1" hangingPunct="1">
              <a:lnSpc>
                <a:spcPct val="150000"/>
              </a:lnSpc>
            </a:pPr>
            <a:r>
              <a:rPr lang="zh-CN" altLang="en-US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Calibri" panose="020F0502020204030204" charset="0"/>
              </a:rPr>
              <a:t>诗</a:t>
            </a:r>
            <a:r>
              <a:rPr lang="en-US" altLang="zh-CN" sz="3300" dirty="0" err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Calibri" panose="020F0502020204030204" charset="0"/>
              </a:rPr>
              <a:t>shī</a:t>
            </a:r>
            <a:r>
              <a:rPr lang="zh-CN" altLang="en-US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Calibri" panose="020F0502020204030204" charset="0"/>
              </a:rPr>
              <a:t>（诗人）</a:t>
            </a:r>
          </a:p>
          <a:p>
            <a:pPr indent="250031" algn="ctr" eaLnBrk="1" hangingPunct="1">
              <a:lnSpc>
                <a:spcPct val="150000"/>
              </a:lnSpc>
            </a:pPr>
            <a:r>
              <a:rPr lang="zh-CN" altLang="en-US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Calibri" panose="020F0502020204030204" charset="0"/>
              </a:rPr>
              <a:t>侍</a:t>
            </a:r>
            <a:r>
              <a:rPr lang="en-US" altLang="zh-CN" sz="3300" dirty="0" err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Calibri" panose="020F0502020204030204" charset="0"/>
              </a:rPr>
              <a:t>shì</a:t>
            </a:r>
            <a:r>
              <a:rPr lang="zh-CN" altLang="en-US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Calibri" panose="020F0502020204030204" charset="0"/>
              </a:rPr>
              <a:t>（侍从） </a:t>
            </a:r>
          </a:p>
          <a:p>
            <a:pPr indent="250031" eaLnBrk="1" hangingPunct="1"/>
            <a:endParaRPr lang="zh-CN" altLang="en-US" sz="3000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  <a:cs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75863" y="1351844"/>
            <a:ext cx="3563608" cy="210057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Arial" panose="020B0604020202020204" pitchFamily="34" charset="0"/>
              </a:rPr>
              <a:t>们</a:t>
            </a:r>
            <a:r>
              <a:rPr lang="en-US" altLang="zh-CN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Arial" panose="020B0604020202020204" pitchFamily="34" charset="0"/>
              </a:rPr>
              <a:t>men</a:t>
            </a:r>
            <a:r>
              <a:rPr lang="zh-CN" altLang="en-US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Arial" panose="020B0604020202020204" pitchFamily="34" charset="0"/>
              </a:rPr>
              <a:t>（你们）</a:t>
            </a:r>
          </a:p>
          <a:p>
            <a:pPr>
              <a:lnSpc>
                <a:spcPct val="150000"/>
              </a:lnSpc>
            </a:pPr>
            <a:r>
              <a:rPr lang="zh-CN" altLang="en-US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Arial" panose="020B0604020202020204" pitchFamily="34" charset="0"/>
              </a:rPr>
              <a:t>门</a:t>
            </a:r>
            <a:r>
              <a:rPr lang="en-US" altLang="zh-CN" sz="3300" dirty="0" err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Arial" panose="020B0604020202020204" pitchFamily="34" charset="0"/>
              </a:rPr>
              <a:t>mén</a:t>
            </a:r>
            <a:r>
              <a:rPr lang="zh-CN" altLang="en-US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Arial" panose="020B0604020202020204" pitchFamily="34" charset="0"/>
              </a:rPr>
              <a:t>（大门）</a:t>
            </a:r>
          </a:p>
          <a:p>
            <a:r>
              <a:rPr lang="zh-CN" altLang="en-US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Calibri" panose="020F0502020204030204" charset="0"/>
              </a:rPr>
              <a:t> </a:t>
            </a:r>
            <a:endParaRPr lang="zh-CN" altLang="en-US" sz="33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3884" y="2983354"/>
            <a:ext cx="250871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同音字</a:t>
            </a:r>
            <a:r>
              <a:rPr lang="zh-CN" altLang="zh-CN" sz="2700" dirty="0">
                <a:solidFill>
                  <a:schemeClr val="accent4"/>
                </a:solidFill>
                <a:latin typeface="+mj-ea"/>
                <a:ea typeface="+mj-ea"/>
              </a:rPr>
              <a:t>辨识</a:t>
            </a:r>
            <a:endParaRPr lang="zh-CN" altLang="en-US" sz="27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01696" y="3473772"/>
            <a:ext cx="5058860" cy="1523494"/>
            <a:chOff x="-328630" y="2009423"/>
            <a:chExt cx="6745146" cy="2031325"/>
          </a:xfrm>
        </p:grpSpPr>
        <p:sp>
          <p:nvSpPr>
            <p:cNvPr id="31" name="矩形 30"/>
            <p:cNvSpPr/>
            <p:nvPr/>
          </p:nvSpPr>
          <p:spPr>
            <a:xfrm>
              <a:off x="-328630" y="2009423"/>
              <a:ext cx="6745146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en-US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           雨（下雨）</a:t>
              </a:r>
              <a:endParaRPr lang="en-US" altLang="zh-CN" sz="3000" kern="100" dirty="0">
                <a:solidFill>
                  <a:schemeClr val="accent4"/>
                </a:solidFill>
                <a:ea typeface="楷体" panose="02010609060101010101" charset="-122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 </a:t>
              </a:r>
              <a:r>
                <a:rPr lang="en-US" altLang="zh-CN" sz="3300" dirty="0" err="1">
                  <a:solidFill>
                    <a:srgbClr val="000000"/>
                  </a:solidFill>
                  <a:latin typeface="华文楷体" pitchFamily="2" charset="-122"/>
                  <a:ea typeface="华文楷体" pitchFamily="2" charset="-122"/>
                  <a:cs typeface="Calibri" panose="020F0502020204030204" charset="0"/>
                </a:rPr>
                <a:t>yǔ</a:t>
              </a:r>
              <a:endParaRPr lang="en-US" altLang="zh-CN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Calibri" panose="020F050202020403020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           </a:t>
              </a:r>
              <a:r>
                <a:rPr lang="zh-CN" altLang="en-US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语（语言</a:t>
              </a:r>
              <a:r>
                <a:rPr lang="zh-CN" altLang="en-US" sz="3000" kern="100" dirty="0" smtClean="0">
                  <a:solidFill>
                    <a:schemeClr val="accent4"/>
                  </a:solidFill>
                  <a:ea typeface="楷体" panose="02010609060101010101" charset="-122"/>
                </a:rPr>
                <a:t>）</a:t>
              </a:r>
              <a:endParaRPr lang="en-US" altLang="zh-CN" sz="3000" b="1" kern="100" dirty="0">
                <a:solidFill>
                  <a:schemeClr val="accent4"/>
                </a:solidFill>
                <a:ea typeface="楷体" panose="02010609060101010101" charset="-122"/>
              </a:endParaRPr>
            </a:p>
          </p:txBody>
        </p:sp>
        <p:sp>
          <p:nvSpPr>
            <p:cNvPr id="32" name="Left Brace 81"/>
            <p:cNvSpPr/>
            <p:nvPr/>
          </p:nvSpPr>
          <p:spPr bwMode="auto">
            <a:xfrm>
              <a:off x="734444" y="2325308"/>
              <a:ext cx="279393" cy="1378004"/>
            </a:xfrm>
            <a:prstGeom prst="leftBrace">
              <a:avLst>
                <a:gd name="adj1" fmla="val 51761"/>
                <a:gd name="adj2" fmla="val 51732"/>
              </a:avLst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b="1" dirty="0">
                <a:solidFill>
                  <a:srgbClr val="00642D"/>
                </a:solidFill>
                <a:ea typeface="楷体" panose="02010609060101010101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667517" y="3457216"/>
            <a:ext cx="5058860" cy="1938992"/>
            <a:chOff x="-328630" y="2009423"/>
            <a:chExt cx="6745146" cy="2585322"/>
          </a:xfrm>
        </p:grpSpPr>
        <p:sp>
          <p:nvSpPr>
            <p:cNvPr id="34" name="矩形 33"/>
            <p:cNvSpPr/>
            <p:nvPr/>
          </p:nvSpPr>
          <p:spPr>
            <a:xfrm>
              <a:off x="-328630" y="2009423"/>
              <a:ext cx="6745146" cy="2585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en-US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           雨（下雨）</a:t>
              </a:r>
              <a:endParaRPr lang="en-US" altLang="zh-CN" sz="3000" kern="100" dirty="0">
                <a:solidFill>
                  <a:schemeClr val="accent4"/>
                </a:solidFill>
                <a:ea typeface="楷体" panose="02010609060101010101" charset="-122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 </a:t>
              </a:r>
              <a:r>
                <a:rPr lang="en-US" altLang="zh-CN" sz="3300" dirty="0" err="1">
                  <a:solidFill>
                    <a:srgbClr val="000000"/>
                  </a:solidFill>
                  <a:latin typeface="华文楷体" pitchFamily="2" charset="-122"/>
                  <a:ea typeface="华文楷体" pitchFamily="2" charset="-122"/>
                  <a:cs typeface="Calibri" panose="020F0502020204030204" charset="0"/>
                </a:rPr>
                <a:t>yǐ</a:t>
              </a:r>
              <a:endParaRPr lang="en-US" altLang="zh-CN" sz="33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cs typeface="Calibri" panose="020F050202020403020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           </a:t>
              </a:r>
              <a:r>
                <a:rPr lang="zh-CN" altLang="en-US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语（语言）</a:t>
              </a:r>
              <a:endParaRPr lang="en-US" altLang="zh-CN" sz="3000" b="1" kern="100" dirty="0">
                <a:solidFill>
                  <a:schemeClr val="accent4"/>
                </a:solidFill>
                <a:ea typeface="楷体" panose="02010609060101010101" charset="-122"/>
              </a:endParaRPr>
            </a:p>
            <a:p>
              <a:pPr algn="just">
                <a:spcAft>
                  <a:spcPts val="0"/>
                </a:spcAft>
              </a:pPr>
              <a:endParaRPr lang="zh-CN" altLang="zh-CN" sz="2700" b="1" kern="100" dirty="0">
                <a:solidFill>
                  <a:schemeClr val="accent4"/>
                </a:solidFill>
                <a:ea typeface="楷体" panose="02010609060101010101" charset="-122"/>
              </a:endParaRPr>
            </a:p>
          </p:txBody>
        </p:sp>
        <p:sp>
          <p:nvSpPr>
            <p:cNvPr id="35" name="Left Brace 81"/>
            <p:cNvSpPr/>
            <p:nvPr/>
          </p:nvSpPr>
          <p:spPr bwMode="auto">
            <a:xfrm>
              <a:off x="734444" y="2325308"/>
              <a:ext cx="279393" cy="1378004"/>
            </a:xfrm>
            <a:prstGeom prst="leftBrace">
              <a:avLst>
                <a:gd name="adj1" fmla="val 51761"/>
                <a:gd name="adj2" fmla="val 51732"/>
              </a:avLst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b="1" dirty="0">
                <a:solidFill>
                  <a:srgbClr val="00642D"/>
                </a:solidFill>
                <a:ea typeface="楷体" panose="02010609060101010101" charset="-122"/>
              </a:endParaRPr>
            </a:p>
          </p:txBody>
        </p:sp>
      </p:grp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75" y="97980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太阳形 36"/>
          <p:cNvSpPr/>
          <p:nvPr/>
        </p:nvSpPr>
        <p:spPr bwMode="auto">
          <a:xfrm>
            <a:off x="343996" y="2882827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词汇解释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66737" y="1124738"/>
            <a:ext cx="9415055" cy="279307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4"/>
                </a:solidFill>
              </a:rPr>
              <a:t> </a:t>
            </a:r>
            <a:r>
              <a:rPr lang="en-US" altLang="zh-CN" dirty="0" smtClean="0">
                <a:solidFill>
                  <a:schemeClr val="accent4"/>
                </a:solidFill>
              </a:rPr>
              <a:t>      </a:t>
            </a:r>
            <a:endParaRPr lang="en-US" altLang="zh-CN" sz="2400" dirty="0">
              <a:solidFill>
                <a:schemeClr val="accent4"/>
              </a:solidFill>
            </a:endParaRPr>
          </a:p>
          <a:p>
            <a:r>
              <a:rPr lang="zh-CN" altLang="en-US" sz="2700" b="1" dirty="0">
                <a:solidFill>
                  <a:schemeClr val="accent4"/>
                </a:solidFill>
                <a:ea typeface="楷体" panose="02010609060101010101" charset="-122"/>
              </a:rPr>
              <a:t>             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dānɡ</a:t>
            </a:r>
            <a:r>
              <a:rPr lang="zh-CN" altLang="en-US" sz="3000" kern="100" dirty="0">
                <a:solidFill>
                  <a:schemeClr val="accent4"/>
                </a:solidFill>
                <a:ea typeface="楷体" panose="02010609060101010101" charset="-122"/>
              </a:rPr>
              <a:t>（当然）                     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yào</a:t>
            </a:r>
            <a:r>
              <a:rPr lang="zh-CN" altLang="en-US" sz="3000" kern="100" dirty="0">
                <a:solidFill>
                  <a:schemeClr val="accent4"/>
                </a:solidFill>
                <a:ea typeface="楷体" panose="02010609060101010101" charset="-122"/>
              </a:rPr>
              <a:t>（要领）</a:t>
            </a:r>
            <a:endParaRPr lang="en-US" altLang="zh-CN" sz="3000" kern="100" dirty="0">
              <a:solidFill>
                <a:schemeClr val="accent4"/>
              </a:solidFill>
              <a:ea typeface="楷体" panose="02010609060101010101" charset="-122"/>
            </a:endParaRPr>
          </a:p>
          <a:p>
            <a:r>
              <a:rPr lang="en-US" altLang="zh-CN" sz="3000" kern="100" dirty="0">
                <a:solidFill>
                  <a:schemeClr val="accent4"/>
                </a:solidFill>
                <a:ea typeface="楷体" panose="02010609060101010101" charset="-122"/>
              </a:rPr>
              <a:t>  </a:t>
            </a:r>
            <a:r>
              <a:rPr lang="zh-CN" altLang="en-US" sz="3000" kern="100" dirty="0">
                <a:solidFill>
                  <a:schemeClr val="accent4"/>
                </a:solidFill>
                <a:ea typeface="楷体" panose="02010609060101010101" charset="-122"/>
              </a:rPr>
              <a:t>当</a:t>
            </a:r>
            <a:r>
              <a:rPr lang="en-US" altLang="zh-CN" sz="3000" kern="100" dirty="0">
                <a:solidFill>
                  <a:schemeClr val="accent4"/>
                </a:solidFill>
                <a:ea typeface="楷体" panose="02010609060101010101" charset="-122"/>
              </a:rPr>
              <a:t> </a:t>
            </a:r>
            <a:r>
              <a:rPr lang="zh-CN" altLang="en-US" sz="3000" kern="100" dirty="0">
                <a:solidFill>
                  <a:schemeClr val="bg1"/>
                </a:solidFill>
                <a:ea typeface="楷体" panose="02010609060101010101" charset="-122"/>
              </a:rPr>
              <a:t>男（男人）</a:t>
            </a:r>
            <a:r>
              <a:rPr lang="en-US" altLang="zh-CN" sz="3000" kern="100" dirty="0">
                <a:solidFill>
                  <a:schemeClr val="bg1"/>
                </a:solidFill>
                <a:ea typeface="楷体" panose="02010609060101010101" charset="-122"/>
              </a:rPr>
              <a:t>               </a:t>
            </a:r>
            <a:r>
              <a:rPr lang="zh-CN" altLang="en-US" sz="3000" kern="100" dirty="0">
                <a:solidFill>
                  <a:schemeClr val="accent4"/>
                </a:solidFill>
                <a:ea typeface="楷体" panose="02010609060101010101" charset="-122"/>
              </a:rPr>
              <a:t>要</a:t>
            </a:r>
            <a:endParaRPr lang="en-US" altLang="zh-CN" sz="3000" kern="100" dirty="0">
              <a:solidFill>
                <a:schemeClr val="accent4"/>
              </a:solidFill>
              <a:ea typeface="楷体" panose="02010609060101010101" charset="-122"/>
            </a:endParaRPr>
          </a:p>
          <a:p>
            <a:r>
              <a:rPr lang="zh-CN" altLang="en-US" sz="3000" kern="100" dirty="0">
                <a:solidFill>
                  <a:schemeClr val="accent4"/>
                </a:solidFill>
                <a:ea typeface="楷体" panose="02010609060101010101" charset="-122"/>
              </a:rPr>
              <a:t>            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dànɡ</a:t>
            </a:r>
            <a:r>
              <a:rPr lang="zh-CN" altLang="en-US" sz="3000" kern="100" dirty="0">
                <a:solidFill>
                  <a:schemeClr val="accent4"/>
                </a:solidFill>
                <a:ea typeface="楷体" panose="02010609060101010101" charset="-122"/>
              </a:rPr>
              <a:t>（上当）                     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yāo</a:t>
            </a:r>
            <a:r>
              <a:rPr lang="zh-CN" altLang="en-US" sz="3000" kern="100" dirty="0">
                <a:solidFill>
                  <a:schemeClr val="accent4"/>
                </a:solidFill>
                <a:ea typeface="楷体" panose="02010609060101010101" charset="-122"/>
              </a:rPr>
              <a:t>（要求）</a:t>
            </a:r>
          </a:p>
          <a:p>
            <a:pPr>
              <a:lnSpc>
                <a:spcPct val="150000"/>
              </a:lnSpc>
            </a:pPr>
            <a:endParaRPr lang="en-US" altLang="zh-CN" sz="3000" kern="100" dirty="0">
              <a:solidFill>
                <a:schemeClr val="accent4"/>
              </a:solidFill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08607" y="3384745"/>
            <a:ext cx="5058860" cy="1892826"/>
            <a:chOff x="-328630" y="2009423"/>
            <a:chExt cx="6745146" cy="2523767"/>
          </a:xfrm>
        </p:grpSpPr>
        <p:sp>
          <p:nvSpPr>
            <p:cNvPr id="11" name="矩形 10"/>
            <p:cNvSpPr/>
            <p:nvPr/>
          </p:nvSpPr>
          <p:spPr>
            <a:xfrm>
              <a:off x="-328630" y="2009423"/>
              <a:ext cx="6745146" cy="2523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en-US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           </a:t>
              </a:r>
              <a:r>
                <a:rPr lang="en-US" altLang="zh-CN" sz="3000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ɡěi</a:t>
              </a:r>
              <a:r>
                <a:rPr lang="en-US" altLang="zh-CN" sz="30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（送给）</a:t>
              </a:r>
              <a:endParaRPr lang="en-US" altLang="zh-CN" sz="3000" kern="100" dirty="0">
                <a:solidFill>
                  <a:schemeClr val="accent4"/>
                </a:solidFill>
                <a:ea typeface="楷体" panose="02010609060101010101" charset="-122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 </a:t>
              </a:r>
            </a:p>
            <a:p>
              <a:pPr algn="just">
                <a:spcAft>
                  <a:spcPts val="0"/>
                </a:spcAft>
              </a:pPr>
              <a:r>
                <a:rPr lang="en-US" altLang="zh-CN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           </a:t>
              </a:r>
              <a:r>
                <a:rPr lang="en-US" altLang="zh-CN" sz="3000" b="1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jǐ</a:t>
              </a:r>
              <a:r>
                <a:rPr lang="en-US" altLang="zh-CN" sz="30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zh-CN" altLang="en-US" sz="3000" kern="100" dirty="0">
                  <a:solidFill>
                    <a:schemeClr val="accent4"/>
                  </a:solidFill>
                  <a:ea typeface="楷体" panose="02010609060101010101" charset="-122"/>
                </a:rPr>
                <a:t>（给予）</a:t>
              </a:r>
              <a:endParaRPr lang="en-US" altLang="zh-CN" sz="3000" b="1" kern="100" dirty="0">
                <a:solidFill>
                  <a:schemeClr val="accent4"/>
                </a:solidFill>
                <a:ea typeface="楷体" panose="02010609060101010101" charset="-122"/>
              </a:endParaRPr>
            </a:p>
            <a:p>
              <a:pPr algn="just">
                <a:spcAft>
                  <a:spcPts val="0"/>
                </a:spcAft>
              </a:pPr>
              <a:endParaRPr lang="zh-CN" altLang="zh-CN" sz="2700" b="1" kern="100" dirty="0">
                <a:solidFill>
                  <a:schemeClr val="accent4"/>
                </a:solidFill>
                <a:ea typeface="楷体" panose="02010609060101010101" charset="-122"/>
              </a:endParaRPr>
            </a:p>
          </p:txBody>
        </p:sp>
        <p:sp>
          <p:nvSpPr>
            <p:cNvPr id="17" name="Left Brace 81"/>
            <p:cNvSpPr/>
            <p:nvPr/>
          </p:nvSpPr>
          <p:spPr bwMode="auto">
            <a:xfrm>
              <a:off x="734444" y="2325308"/>
              <a:ext cx="279393" cy="1378004"/>
            </a:xfrm>
            <a:prstGeom prst="leftBrace">
              <a:avLst>
                <a:gd name="adj1" fmla="val 51761"/>
                <a:gd name="adj2" fmla="val 51732"/>
              </a:avLst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b="1" dirty="0">
                <a:solidFill>
                  <a:srgbClr val="00642D"/>
                </a:solidFill>
                <a:ea typeface="楷体" panose="02010609060101010101" charset="-122"/>
              </a:endParaRPr>
            </a:p>
          </p:txBody>
        </p:sp>
      </p:grpSp>
      <p:sp>
        <p:nvSpPr>
          <p:cNvPr id="19" name="Left Brace 81"/>
          <p:cNvSpPr/>
          <p:nvPr/>
        </p:nvSpPr>
        <p:spPr bwMode="auto">
          <a:xfrm>
            <a:off x="5960779" y="1900969"/>
            <a:ext cx="209545" cy="1033503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rgbClr val="00642D"/>
              </a:solidFill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-1674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2" name="Left Brace 81"/>
          <p:cNvSpPr/>
          <p:nvPr/>
        </p:nvSpPr>
        <p:spPr bwMode="auto">
          <a:xfrm>
            <a:off x="1895469" y="1906955"/>
            <a:ext cx="209545" cy="1033503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rgbClr val="00642D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67946" y="3857785"/>
            <a:ext cx="523220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kern="100" dirty="0">
                <a:solidFill>
                  <a:schemeClr val="accent4"/>
                </a:solidFill>
                <a:ea typeface="楷体" panose="02010609060101010101" charset="-122"/>
              </a:rPr>
              <a:t>给</a:t>
            </a:r>
          </a:p>
        </p:txBody>
      </p:sp>
      <p:sp>
        <p:nvSpPr>
          <p:cNvPr id="23" name="太阳形 22"/>
          <p:cNvSpPr/>
          <p:nvPr/>
        </p:nvSpPr>
        <p:spPr bwMode="auto">
          <a:xfrm>
            <a:off x="45571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24" name="TextBox 23"/>
          <p:cNvSpPr txBox="1"/>
          <p:nvPr/>
        </p:nvSpPr>
        <p:spPr>
          <a:xfrm>
            <a:off x="1165211" y="1139233"/>
            <a:ext cx="250871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同音</a:t>
            </a:r>
            <a:r>
              <a:rPr lang="zh-CN" altLang="zh-CN" sz="2700" dirty="0">
                <a:solidFill>
                  <a:schemeClr val="accent4"/>
                </a:solidFill>
                <a:latin typeface="+mj-ea"/>
                <a:ea typeface="+mj-ea"/>
              </a:rPr>
              <a:t>字辨识</a:t>
            </a:r>
            <a:endParaRPr lang="zh-CN" altLang="en-US" sz="27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pic>
        <p:nvPicPr>
          <p:cNvPr id="6146" name="Picture 2" descr="http://pic.qiantucdn.com/58pic/16/59/69/71J58PICKji_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7467" y="3416014"/>
            <a:ext cx="2203648" cy="146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词汇解释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-1674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3" name="太阳形 22"/>
          <p:cNvSpPr/>
          <p:nvPr/>
        </p:nvSpPr>
        <p:spPr bwMode="auto">
          <a:xfrm>
            <a:off x="108857" y="1058553"/>
            <a:ext cx="488010" cy="530759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4" name="矩形 13"/>
          <p:cNvSpPr/>
          <p:nvPr/>
        </p:nvSpPr>
        <p:spPr>
          <a:xfrm>
            <a:off x="553325" y="1047669"/>
            <a:ext cx="8362074" cy="385490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3000" dirty="0">
                <a:solidFill>
                  <a:schemeClr val="accent4"/>
                </a:solidFill>
                <a:latin typeface="+mj-ea"/>
                <a:ea typeface="+mj-ea"/>
              </a:rPr>
              <a:t>近义词</a:t>
            </a:r>
            <a:endParaRPr lang="en-US" altLang="zh-CN" sz="3000" dirty="0">
              <a:solidFill>
                <a:schemeClr val="accent4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辨析近义词：</a:t>
            </a:r>
            <a:r>
              <a:rPr lang="zh-CN" altLang="en-US" sz="24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可以</a:t>
            </a:r>
            <a:r>
              <a:rPr lang="en-US" altLang="zh-CN" sz="24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——</a:t>
            </a:r>
            <a:r>
              <a:rPr lang="zh-CN" altLang="en-US" sz="24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能够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同：都有“可能和能够的意思”的意思。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异：“能够”更侧重于表示具备某种能力</a:t>
            </a:r>
            <a:r>
              <a:rPr lang="en-US" altLang="zh-CN" sz="2400" dirty="0">
                <a:latin typeface="华文楷体" pitchFamily="2" charset="-122"/>
                <a:ea typeface="华文楷体" pitchFamily="2" charset="-122"/>
              </a:rPr>
              <a:t>,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表示有条件达到、做到</a:t>
            </a:r>
            <a:r>
              <a:rPr lang="en-US" altLang="zh-CN" sz="2400" dirty="0">
                <a:latin typeface="华文楷体" pitchFamily="2" charset="-122"/>
                <a:ea typeface="华文楷体" pitchFamily="2" charset="-122"/>
              </a:rPr>
              <a:t>;“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可以”则侧重于主观上愿意、许可。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造句：“明天有集体活动，你们可以带上玩具到学校来，能够带上自己做的玩具就更好了。”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词汇解释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-1674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3" name="太阳形 22"/>
          <p:cNvSpPr/>
          <p:nvPr/>
        </p:nvSpPr>
        <p:spPr bwMode="auto">
          <a:xfrm>
            <a:off x="76201" y="1145638"/>
            <a:ext cx="488010" cy="530759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4" name="矩形 13"/>
          <p:cNvSpPr/>
          <p:nvPr/>
        </p:nvSpPr>
        <p:spPr>
          <a:xfrm>
            <a:off x="596867" y="1156524"/>
            <a:ext cx="8362075" cy="380873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chemeClr val="accent4"/>
                </a:solidFill>
                <a:latin typeface="+mj-ea"/>
                <a:ea typeface="+mj-ea"/>
              </a:rPr>
              <a:t>反</a:t>
            </a:r>
            <a:r>
              <a:rPr lang="zh-CN" altLang="zh-CN" sz="3000" dirty="0">
                <a:solidFill>
                  <a:schemeClr val="accent4"/>
                </a:solidFill>
                <a:latin typeface="+mj-ea"/>
                <a:ea typeface="+mj-ea"/>
              </a:rPr>
              <a:t>义词</a:t>
            </a:r>
            <a:endParaRPr lang="en-US" altLang="zh-CN" sz="3000" dirty="0">
              <a:solidFill>
                <a:schemeClr val="accent4"/>
              </a:solidFill>
              <a:latin typeface="+mj-ea"/>
              <a:ea typeface="+mj-ea"/>
            </a:endParaRPr>
          </a:p>
          <a:p>
            <a:r>
              <a:rPr lang="zh-CN" altLang="en-US" sz="2400" b="1" dirty="0">
                <a:solidFill>
                  <a:schemeClr val="accent4"/>
                </a:solidFill>
                <a:latin typeface="+mj-ea"/>
                <a:ea typeface="+mj-ea"/>
              </a:rPr>
              <a:t>               小</a:t>
            </a:r>
            <a:r>
              <a:rPr lang="en-US" altLang="zh-CN" sz="2400" b="1" dirty="0">
                <a:solidFill>
                  <a:schemeClr val="accent4"/>
                </a:solidFill>
                <a:latin typeface="+mj-ea"/>
                <a:ea typeface="+mj-ea"/>
              </a:rPr>
              <a:t>—</a:t>
            </a:r>
            <a:r>
              <a:rPr lang="zh-CN" altLang="en-US" sz="2400" b="1" dirty="0">
                <a:solidFill>
                  <a:schemeClr val="accent4"/>
                </a:solidFill>
                <a:latin typeface="+mj-ea"/>
                <a:ea typeface="+mj-ea"/>
              </a:rPr>
              <a:t>大    来</a:t>
            </a:r>
            <a:r>
              <a:rPr lang="en-US" altLang="zh-CN" sz="2400" b="1" dirty="0">
                <a:solidFill>
                  <a:schemeClr val="accent4"/>
                </a:solidFill>
                <a:latin typeface="+mj-ea"/>
                <a:ea typeface="+mj-ea"/>
              </a:rPr>
              <a:t>—</a:t>
            </a:r>
            <a:r>
              <a:rPr lang="zh-CN" altLang="en-US" sz="2400" b="1" dirty="0">
                <a:solidFill>
                  <a:schemeClr val="accent4"/>
                </a:solidFill>
                <a:latin typeface="+mj-ea"/>
                <a:ea typeface="+mj-ea"/>
              </a:rPr>
              <a:t>去    下</a:t>
            </a:r>
            <a:r>
              <a:rPr lang="en-US" altLang="zh-CN" sz="2400" b="1" dirty="0">
                <a:solidFill>
                  <a:schemeClr val="accent4"/>
                </a:solidFill>
                <a:latin typeface="+mj-ea"/>
                <a:ea typeface="+mj-ea"/>
              </a:rPr>
              <a:t>—</a:t>
            </a:r>
            <a:r>
              <a:rPr lang="zh-CN" altLang="en-US" sz="2400" b="1" dirty="0">
                <a:solidFill>
                  <a:schemeClr val="accent4"/>
                </a:solidFill>
                <a:latin typeface="+mj-ea"/>
                <a:ea typeface="+mj-ea"/>
              </a:rPr>
              <a:t>上    可以</a:t>
            </a:r>
            <a:r>
              <a:rPr lang="en-US" altLang="zh-CN" sz="2400" b="1" dirty="0">
                <a:solidFill>
                  <a:schemeClr val="accent4"/>
                </a:solidFill>
                <a:latin typeface="+mj-ea"/>
                <a:ea typeface="+mj-ea"/>
              </a:rPr>
              <a:t>—</a:t>
            </a:r>
            <a:r>
              <a:rPr lang="zh-CN" altLang="en-US" sz="2400" b="1" dirty="0">
                <a:solidFill>
                  <a:schemeClr val="accent4"/>
                </a:solidFill>
                <a:latin typeface="+mj-ea"/>
                <a:ea typeface="+mj-ea"/>
              </a:rPr>
              <a:t>不能</a:t>
            </a:r>
            <a:endParaRPr lang="en-US" altLang="zh-CN" sz="2400" b="1" dirty="0">
              <a:solidFill>
                <a:schemeClr val="accent4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辨析反义词：小</a:t>
            </a:r>
            <a:r>
              <a:rPr lang="en-US" altLang="zh-CN" sz="2100" dirty="0">
                <a:latin typeface="华文楷体" pitchFamily="2" charset="-122"/>
                <a:ea typeface="华文楷体" pitchFamily="2" charset="-122"/>
              </a:rPr>
              <a:t>——</a:t>
            </a: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大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“小”指面积、体积、容量、数量、强度、力量不及一般或不及所比较的对象，也指范围窄，程度浅，性质不重要。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“大”指面积、体积、容量、数量、强度、力量超过一般或超过所比较的对象，也指规模广，程度深，性质重要。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造句：小毛病如果不及时纠正，就要酿成大问题。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句段研读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50" y="1107282"/>
            <a:ext cx="8517751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+mj-ea"/>
                <a:ea typeface="+mj-ea"/>
              </a:rPr>
              <a:t>【</a:t>
            </a:r>
            <a:r>
              <a:rPr lang="zh-CN" altLang="en-US" sz="3000" dirty="0">
                <a:latin typeface="+mj-ea"/>
                <a:ea typeface="+mj-ea"/>
              </a:rPr>
              <a:t>例</a:t>
            </a:r>
            <a:r>
              <a:rPr lang="en-US" altLang="zh-CN" sz="3000" dirty="0">
                <a:latin typeface="+mj-ea"/>
                <a:ea typeface="+mj-ea"/>
              </a:rPr>
              <a:t>】</a:t>
            </a:r>
            <a:r>
              <a:rPr lang="zh-CN" altLang="en-US" sz="3000" dirty="0">
                <a:latin typeface="+mj-ea"/>
                <a:ea typeface="+mj-ea"/>
              </a:rPr>
              <a:t>赏析：</a:t>
            </a:r>
            <a:r>
              <a:rPr lang="en-US" altLang="zh-CN" sz="3000" dirty="0">
                <a:latin typeface="+mj-ea"/>
                <a:ea typeface="+mj-ea"/>
              </a:rPr>
              <a:t>1.</a:t>
            </a:r>
            <a:r>
              <a:rPr lang="zh-CN" altLang="en-US" sz="3000" dirty="0">
                <a:latin typeface="+mj-ea"/>
                <a:ea typeface="+mj-ea"/>
              </a:rPr>
              <a:t>下雨了，雨点儿淅啦啦，淅啦啦！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8267" y="2124713"/>
            <a:ext cx="6107438" cy="196207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【</a:t>
            </a:r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答案</a:t>
            </a:r>
            <a:r>
              <a:rPr lang="en-US" altLang="zh-CN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】</a:t>
            </a:r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这是本文的第一句。作者一开始就点明“下雨了”，并用“淅啦啦”一词写出了雨的细小，既有声，又有形。正是这酥麻的细雨，激发了青蛙创作的热情</a:t>
            </a:r>
            <a:r>
              <a:rPr lang="zh-CN" altLang="en-US" sz="21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sz="21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8" name="Picture 2" descr="0623974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9660" y="3080658"/>
            <a:ext cx="2188029" cy="18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句段研读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649" y="1107281"/>
            <a:ext cx="8197113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+mj-ea"/>
                <a:ea typeface="+mj-ea"/>
              </a:rPr>
              <a:t>【</a:t>
            </a:r>
            <a:r>
              <a:rPr lang="zh-CN" altLang="en-US" sz="3000" dirty="0">
                <a:latin typeface="+mj-ea"/>
                <a:ea typeface="+mj-ea"/>
              </a:rPr>
              <a:t>例</a:t>
            </a:r>
            <a:r>
              <a:rPr lang="en-US" altLang="zh-CN" sz="3000" dirty="0">
                <a:latin typeface="+mj-ea"/>
                <a:ea typeface="+mj-ea"/>
              </a:rPr>
              <a:t>】</a:t>
            </a:r>
            <a:r>
              <a:rPr lang="zh-CN" altLang="en-US" sz="3000" dirty="0">
                <a:latin typeface="+mj-ea"/>
                <a:ea typeface="+mj-ea"/>
              </a:rPr>
              <a:t>赏析：</a:t>
            </a:r>
            <a:r>
              <a:rPr lang="en-US" altLang="zh-CN" sz="3000" dirty="0">
                <a:latin typeface="+mj-ea"/>
                <a:ea typeface="+mj-ea"/>
              </a:rPr>
              <a:t>2.</a:t>
            </a:r>
            <a:r>
              <a:rPr lang="zh-CN" altLang="en-US" sz="3000" dirty="0">
                <a:latin typeface="+mj-ea"/>
                <a:ea typeface="+mj-ea"/>
              </a:rPr>
              <a:t>荷叶上的一串水珠说：“我们可以当省略号！”</a:t>
            </a:r>
          </a:p>
        </p:txBody>
      </p:sp>
      <p:sp>
        <p:nvSpPr>
          <p:cNvPr id="7" name="矩形 6"/>
          <p:cNvSpPr/>
          <p:nvPr/>
        </p:nvSpPr>
        <p:spPr>
          <a:xfrm>
            <a:off x="495347" y="2685450"/>
            <a:ext cx="8099415" cy="200824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【</a:t>
            </a:r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答案</a:t>
            </a:r>
            <a:r>
              <a:rPr lang="en-US" altLang="zh-CN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】</a:t>
            </a:r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只有“一串”水珠才与省略号的模样相似，所以作者用了“一串”而不是“一颗”。“我们”说明这一串水珠是一个小团体，是由一颗颗小水珠形成的。它们聚在一起，愿意为青蛙朋友充当省略号。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句段研读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649" y="1107281"/>
            <a:ext cx="8197113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+mj-ea"/>
                <a:ea typeface="+mj-ea"/>
              </a:rPr>
              <a:t>【</a:t>
            </a:r>
            <a:r>
              <a:rPr lang="zh-CN" altLang="en-US" sz="3000" dirty="0">
                <a:latin typeface="+mj-ea"/>
                <a:ea typeface="+mj-ea"/>
              </a:rPr>
              <a:t>例</a:t>
            </a:r>
            <a:r>
              <a:rPr lang="en-US" altLang="zh-CN" sz="3000" dirty="0">
                <a:latin typeface="+mj-ea"/>
                <a:ea typeface="+mj-ea"/>
              </a:rPr>
              <a:t>】</a:t>
            </a:r>
            <a:r>
              <a:rPr lang="zh-CN" altLang="en-US" sz="3000" dirty="0">
                <a:latin typeface="+mj-ea"/>
                <a:ea typeface="+mj-ea"/>
              </a:rPr>
              <a:t>赏析：</a:t>
            </a:r>
            <a:r>
              <a:rPr lang="en-US" altLang="zh-CN" sz="3000" dirty="0">
                <a:latin typeface="+mj-ea"/>
                <a:ea typeface="+mj-ea"/>
              </a:rPr>
              <a:t>3.</a:t>
            </a:r>
            <a:r>
              <a:rPr lang="zh-CN" altLang="en-US" sz="3000" dirty="0">
                <a:latin typeface="+mj-ea"/>
                <a:ea typeface="+mj-ea"/>
              </a:rPr>
              <a:t>青蛙的诗写成了：呱呱，呱呱，呱呱呱。呱呱，呱呱，呱呱呱</a:t>
            </a:r>
            <a:r>
              <a:rPr lang="en-US" altLang="zh-CN" sz="3000" dirty="0">
                <a:latin typeface="+mj-ea"/>
                <a:ea typeface="+mj-ea"/>
              </a:rPr>
              <a:t>……</a:t>
            </a:r>
            <a:endParaRPr lang="zh-CN" altLang="en-US" sz="3000" dirty="0">
              <a:latin typeface="+mj-ea"/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5347" y="2685450"/>
            <a:ext cx="8256767" cy="152349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【</a:t>
            </a:r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答案</a:t>
            </a:r>
            <a:r>
              <a:rPr lang="en-US" altLang="zh-CN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】</a:t>
            </a:r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“呱呱”正是青蛙的语言，它的诗篇写成这样并不让人意外，单一的字能激起人的遐想，猜测青蛙到底写了什么。诗中刚好出现了逗号、句号和省略号三种标点符号，与前面三节的内容相对应。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43785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拓展应用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424" y="1023111"/>
            <a:ext cx="840377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dirty="0">
                <a:latin typeface="+mj-ea"/>
                <a:ea typeface="+mj-ea"/>
              </a:rPr>
              <a:t>1.</a:t>
            </a:r>
            <a:r>
              <a:rPr lang="zh-CN" altLang="en-US" sz="1500" dirty="0">
                <a:latin typeface="+mj-ea"/>
                <a:ea typeface="+mj-ea"/>
              </a:rPr>
              <a:t>多么有趣的诗歌呀，从中我们认识了三种标点符号，它们分别是像小小的蝌蚪的逗号、像圆圆的水泡泡的句号、像一串水珠的省略号。在大自然中，还有哪些事物可以当逗号、句号和省略号呢？</a:t>
            </a: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676896" y="2770104"/>
            <a:ext cx="1848134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0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染</a:t>
            </a:r>
            <a:endParaRPr lang="zh-CN" altLang="en-US" sz="5000" dirty="0">
              <a:solidFill>
                <a:schemeClr val="bg1"/>
              </a:solidFill>
            </a:endParaRPr>
          </a:p>
        </p:txBody>
      </p:sp>
      <p:pic>
        <p:nvPicPr>
          <p:cNvPr id="15" name="Picture 2" descr="无标题-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16041"/>
            <a:ext cx="9144000" cy="62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无标题-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5069" y="2582636"/>
            <a:ext cx="1259961" cy="194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无标题-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3226" y="3240508"/>
            <a:ext cx="746012" cy="128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无标题-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318" y="3110673"/>
            <a:ext cx="1114504" cy="148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无标题-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847902"/>
            <a:ext cx="1792740" cy="276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无标题-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5326" y="1957863"/>
            <a:ext cx="3499879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8" descr="无标题-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8334" y="2602614"/>
            <a:ext cx="3735335" cy="35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9" descr="无标题-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537" y="3298962"/>
            <a:ext cx="4512986" cy="35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0" descr="无标题-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033" y="1957863"/>
            <a:ext cx="314325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1" descr="无标题-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7057" y="2602614"/>
            <a:ext cx="296465" cy="35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2" descr="无标题-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0259" y="3298962"/>
            <a:ext cx="314325" cy="35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1324519" y="1927451"/>
            <a:ext cx="3767927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（      ）圆圆的，可以当句号； </a:t>
            </a: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2722007" y="2583473"/>
            <a:ext cx="395202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（      ）一串，可以当省略号</a:t>
            </a:r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3382651" y="3272525"/>
            <a:ext cx="5173524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（      ）带着小尾巴，可以当个小逗号。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08774" y="1915117"/>
            <a:ext cx="132211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绿豆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90481" y="2602614"/>
            <a:ext cx="132211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脚印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65557" y="3282375"/>
            <a:ext cx="132211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豆芽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utoUpdateAnimBg="0"/>
      <p:bldP spid="28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"/>
          <p:cNvSpPr>
            <a:spLocks noChangeArrowheads="1"/>
          </p:cNvSpPr>
          <p:nvPr/>
        </p:nvSpPr>
        <p:spPr bwMode="auto">
          <a:xfrm>
            <a:off x="3918857" y="1732689"/>
            <a:ext cx="4256315" cy="2773308"/>
          </a:xfrm>
          <a:prstGeom prst="diamond">
            <a:avLst/>
          </a:prstGeom>
          <a:gradFill flip="none" rotWithShape="1">
            <a:gsLst>
              <a:gs pos="21000">
                <a:schemeClr val="accent1">
                  <a:lumMod val="75000"/>
                </a:schemeClr>
              </a:gs>
              <a:gs pos="100000">
                <a:srgbClr val="EAEAEA"/>
              </a:gs>
            </a:gsLst>
            <a:lin ang="2700000" scaled="1"/>
            <a:tileRect/>
          </a:gradFill>
          <a:ln>
            <a:noFill/>
          </a:ln>
          <a:effectLst/>
        </p:spPr>
        <p:txBody>
          <a:bodyPr lIns="68580" tIns="34290" rIns="68580" bIns="34290" anchor="ctr"/>
          <a:lstStyle/>
          <a:p>
            <a:pPr marL="171450" indent="-171450"/>
            <a:endParaRPr lang="zh-CN" altLang="en-US" sz="50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07561" y="1233463"/>
            <a:ext cx="2430066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 dirty="0"/>
              <a:t>猜一猜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258829" y="1732689"/>
            <a:ext cx="2446824" cy="283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绿衣小英雄，</a:t>
            </a:r>
            <a:br>
              <a:rPr lang="zh-CN" altLang="en-US" sz="3000" dirty="0">
                <a:latin typeface="华文楷体" pitchFamily="2" charset="-122"/>
                <a:ea typeface="华文楷体" pitchFamily="2" charset="-122"/>
              </a:rPr>
            </a:b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田里来捉虫。</a:t>
            </a:r>
            <a:br>
              <a:rPr lang="zh-CN" altLang="en-US" sz="3000" dirty="0">
                <a:latin typeface="华文楷体" pitchFamily="2" charset="-122"/>
                <a:ea typeface="华文楷体" pitchFamily="2" charset="-122"/>
              </a:rPr>
            </a:b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水陆都是家，</a:t>
            </a:r>
            <a:br>
              <a:rPr lang="zh-CN" altLang="en-US" sz="3000" dirty="0">
                <a:latin typeface="华文楷体" pitchFamily="2" charset="-122"/>
                <a:ea typeface="华文楷体" pitchFamily="2" charset="-122"/>
              </a:rPr>
            </a:br>
            <a:r>
              <a:rPr lang="zh-CN" altLang="en-US" sz="3000" dirty="0">
                <a:latin typeface="华文楷体" pitchFamily="2" charset="-122"/>
                <a:ea typeface="华文楷体" pitchFamily="2" charset="-122"/>
              </a:rPr>
              <a:t>唱歌呱呱呱。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4497955" y="2758734"/>
            <a:ext cx="3023905" cy="76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谜底：</a:t>
            </a:r>
            <a:r>
              <a:rPr lang="zh-CN" altLang="en-US" sz="4500" u="sng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青蛙</a:t>
            </a:r>
          </a:p>
        </p:txBody>
      </p:sp>
      <p:sp>
        <p:nvSpPr>
          <p:cNvPr id="22" name="矩形 21"/>
          <p:cNvSpPr/>
          <p:nvPr/>
        </p:nvSpPr>
        <p:spPr>
          <a:xfrm>
            <a:off x="374904" y="417755"/>
            <a:ext cx="2729484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课文情景图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78 0.010361 L 0.009787 0.045146 L -0.013744 0.045146 L -0.001978 0.010361 Z " pathEditMode="relative" rAng="0" ptsTypes="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 autoUpdateAnimBg="0"/>
      <p:bldP spid="19" grpId="1" bldLvl="0" animBg="1" autoUpdateAnimBg="0"/>
      <p:bldP spid="19" grpId="2" bldLvl="0" animBg="1" autoUpdateAnimBg="0"/>
      <p:bldP spid="13" grpId="1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拓展应用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965" y="928225"/>
            <a:ext cx="8200210" cy="40164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+mj-ea"/>
                <a:ea typeface="+mj-ea"/>
              </a:rPr>
              <a:t>2.</a:t>
            </a:r>
            <a:r>
              <a:rPr lang="zh-CN" altLang="en-US" sz="2100" dirty="0">
                <a:latin typeface="+mj-ea"/>
                <a:ea typeface="+mj-ea"/>
              </a:rPr>
              <a:t>读一读，完成后面的习题。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                                                红眼睛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                            小白兔，真爱哭，一不高兴呜呜呜。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                            他说自己尾巴短，对着爸爸呜呜呜。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                            它嫌衣服没有花，对着妈妈呜呜呜。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                            它说萝卜不好吃，打个滚儿呜呜呜。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                            呜呜呜，呜呜呜，黑眼珠变成红眼珠。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zh-CN" altLang="en-US" dirty="0">
                <a:latin typeface="+mj-ea"/>
                <a:ea typeface="+mj-ea"/>
              </a:rPr>
              <a:t>小白兔的眼睛是（    ）色的。   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）小白兔的叫声是怎样的？</a:t>
            </a:r>
          </a:p>
          <a:p>
            <a:pPr>
              <a:lnSpc>
                <a:spcPct val="150000"/>
              </a:lnSpc>
            </a:pPr>
            <a:endParaRPr lang="zh-CN" altLang="zh-CN" sz="21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56350" y="3919612"/>
            <a:ext cx="255334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红</a:t>
            </a:r>
            <a:endParaRPr lang="zh-CN" altLang="zh-CN" sz="21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33983" y="4341250"/>
            <a:ext cx="4572000" cy="4847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答：呜呜呜   </a:t>
            </a:r>
          </a:p>
        </p:txBody>
      </p:sp>
      <p:pic>
        <p:nvPicPr>
          <p:cNvPr id="7" name="Picture 2" descr="e:\program files\360se6\User Data\temp\95Q58PICCb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3573" y="1002847"/>
            <a:ext cx="2388576" cy="167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8796626" y="1972189"/>
            <a:ext cx="743661" cy="623248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早</a:t>
            </a:r>
            <a:endParaRPr lang="en-US" altLang="zh-CN" dirty="0" smtClean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60066" y="889397"/>
            <a:ext cx="1408820" cy="623248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早</a:t>
            </a:r>
            <a:endParaRPr lang="en-US" altLang="zh-CN" dirty="0" smtClean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24510" y="961347"/>
            <a:ext cx="1558664" cy="346249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早</a:t>
            </a:r>
            <a:r>
              <a:rPr lang="zh-CN" altLang="en-US" dirty="0" smtClean="0">
                <a:solidFill>
                  <a:schemeClr val="bg1"/>
                </a:solidFill>
              </a:rPr>
              <a:t>、</a:t>
            </a:r>
            <a:endParaRPr lang="en-US" altLang="zh-CN" dirty="0" smtClean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47293" y="887431"/>
            <a:ext cx="1558664" cy="238527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早</a:t>
            </a:r>
            <a:r>
              <a:rPr lang="zh-CN" altLang="en-US" sz="1100" dirty="0">
                <a:solidFill>
                  <a:schemeClr val="bg1"/>
                </a:solidFill>
              </a:rPr>
              <a:t>、</a:t>
            </a:r>
            <a:endParaRPr lang="en-US" altLang="zh-CN" sz="1100" dirty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455790" y="1504079"/>
            <a:ext cx="523353" cy="130805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4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早</a:t>
            </a:r>
            <a:r>
              <a:rPr lang="zh-CN" altLang="en-US" sz="400" dirty="0">
                <a:solidFill>
                  <a:schemeClr val="bg1"/>
                </a:solidFill>
              </a:rPr>
              <a:t>、</a:t>
            </a:r>
            <a:endParaRPr lang="en-US" altLang="zh-CN" sz="400" dirty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拓展应用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2794" y="794642"/>
            <a:ext cx="5113145" cy="422423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endParaRPr lang="zh-CN" altLang="en-US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                        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标点符号歌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逗号（   ， ）小点带尾巴 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,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句内停顿要用它。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顿号（   、 ）像个芝麻点 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,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并列词语点中间。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冒号（   ： ）小小两圆点，要说话儿写后边。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问号（   ？ ）好像耳朵样，表示一句问话完。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叹号（   ！ ）像个小炸弹，表示惊喜和感叹。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引号（“”）好像小蝌蚪，内放引文或对话。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省略号  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(   ……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)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六个点，表示意思还没完。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书名号（  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《》  ) 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两头尖，书刊名称放中间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12372" y="1014426"/>
            <a:ext cx="4572000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3159" y="934947"/>
            <a:ext cx="197914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/>
              <a:t>3.</a:t>
            </a:r>
            <a:r>
              <a:rPr lang="zh-CN" altLang="en-US" sz="2100" dirty="0"/>
              <a:t>听老师读儿歌</a:t>
            </a:r>
          </a:p>
        </p:txBody>
      </p:sp>
      <p:pic>
        <p:nvPicPr>
          <p:cNvPr id="10" name="Picture 4" descr="无标题-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6351" y="2797629"/>
            <a:ext cx="1005568" cy="17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无标题-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942" y="3210521"/>
            <a:ext cx="910999" cy="12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无标题-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428" y="2305976"/>
            <a:ext cx="1367117" cy="222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无标题-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4671" y="1905001"/>
            <a:ext cx="1470774" cy="261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知识链接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9100" y="850534"/>
            <a:ext cx="8459215" cy="401648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100" b="1" dirty="0">
                <a:latin typeface="华文楷体" pitchFamily="2" charset="-122"/>
                <a:ea typeface="华文楷体" pitchFamily="2" charset="-122"/>
              </a:rPr>
              <a:t>三种标点符号的用法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　   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句子，前后都有停顿，并带有一定的句调，表示相对完整的意义。句子前后 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或中间的停顿，在口头语言中，表现出来就是时间间隔，在书面语言中，就用标 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点符号来表示。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　   标点符号是书面语言的有机组成部分，是书面语言不可缺少的辅助工具。它能   帮助人们确切地表达思想感情和理解书面语言。句号、逗号和省略号的用法如下：</a:t>
            </a:r>
          </a:p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句号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①用于陈述句的末尾：北京是中华人民共和国的首都。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②用于语气舒缓的祈使句末尾：请您稍等一下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7" name="Picture 4" descr="无标题-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295" y="2645229"/>
            <a:ext cx="1015933" cy="1903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无标题-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3215" y="3080657"/>
            <a:ext cx="912357" cy="147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无标题-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8914" y="3502450"/>
            <a:ext cx="751126" cy="1088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无标题-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2002" y="2122714"/>
            <a:ext cx="1302622" cy="243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知识链接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9858" y="884437"/>
            <a:ext cx="8262257" cy="353173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逗号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①句子内部主语与谓语之间如需停顿，用逗号：我们看得见的星星，绝大多数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是恒星。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②句子内部动词与宾语之间如需停顿，用逗号：应该看到，科学需要一个人贡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献出毕生的精力。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③句子内部状语后边如需停顿，用逗号：对于这个城市，他并不陌生。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④复句内各分句之间的停顿，除了有时要用分号外，都要用逗号：据说苏州园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林有一百多处，我到过的不过十多处。</a:t>
            </a:r>
          </a:p>
        </p:txBody>
      </p:sp>
      <p:pic>
        <p:nvPicPr>
          <p:cNvPr id="10" name="Picture 3" descr="无标题-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7542" y="3451560"/>
            <a:ext cx="1835944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知识链接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4544" y="895323"/>
            <a:ext cx="8654139" cy="394723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省略号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①用于引文的省略：她轻轻地哼起了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摇篮曲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》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：“月儿明，风儿静，树叶儿遮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窗棂啊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……” </a:t>
            </a: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 ②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用于列举的省略：在广州的花市上，牡丹、吊钟、水仙、梅花、菊花、山茶、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墨兰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……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春秋冬三季的鲜花都挤在一起啦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! </a:t>
            </a: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 ③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用于话语中间，表示说明断断续续：“我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……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对不起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……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大家，我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……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没有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   ……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完成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……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任务。” 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④用于语义的省略：他们永远活在我们心中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……</a:t>
            </a:r>
          </a:p>
          <a:p>
            <a:pPr algn="just">
              <a:lnSpc>
                <a:spcPct val="150000"/>
              </a:lnSpc>
            </a:pP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5" name="Picture 2" descr="无标题-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516041"/>
            <a:ext cx="9144001" cy="62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无标题-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63" y="2808514"/>
            <a:ext cx="1005568" cy="17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无标题-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745" y="3431854"/>
            <a:ext cx="751673" cy="10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无标题-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8428" y="2677885"/>
            <a:ext cx="1128021" cy="185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无标题-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7683" y="1915886"/>
            <a:ext cx="1470774" cy="261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81740" y="438151"/>
            <a:ext cx="2063493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写作技巧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9762" y="1101173"/>
            <a:ext cx="7726663" cy="24929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        本文是一首轻快、活泼的儿童诗，共有</a:t>
            </a:r>
            <a:r>
              <a:rPr lang="en-US" altLang="zh-CN" sz="2100" dirty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2100" dirty="0">
                <a:latin typeface="华文楷体" pitchFamily="2" charset="-122"/>
                <a:ea typeface="华文楷体" pitchFamily="2" charset="-122"/>
              </a:rPr>
              <a:t>个小节。作者用优美的语言，生动地描绘了青蛙在下雨天“呱呱”地叫着，如同写诗一样的情景。作者用拟人化的手法，形象地将小蝌蚪、水泡泡和一串水珠写成诗歌中的逗号、句号、省略号，十分有趣，读起来让人浮想联翩。</a:t>
            </a:r>
            <a:endParaRPr lang="zh-CN" altLang="zh-CN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5" name="Picture 2" descr="无标题-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516041"/>
            <a:ext cx="9144001" cy="62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无标题-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63" y="2797629"/>
            <a:ext cx="1005568" cy="17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无标题-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6212" y="3265715"/>
            <a:ext cx="1078233" cy="125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无标题-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498" y="2579914"/>
            <a:ext cx="1576577" cy="1936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无标题-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7684" y="2347668"/>
            <a:ext cx="1361905" cy="216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859" y="3789276"/>
            <a:ext cx="2322311" cy="12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归纳总结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17852" y="1159182"/>
            <a:ext cx="7526594" cy="297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华文楷体" pitchFamily="2" charset="-122"/>
                <a:ea typeface="华文楷体" pitchFamily="2" charset="-122"/>
              </a:rPr>
              <a:t>        通过学习这篇课文，同学们要学会在情境中识字，运用多种方法识字，享受识字的乐趣，并建立起信心。读文章时，想象雨点儿落下来的情景，说说青蛙的诗表达了什么情感，思考大自然中还有哪些事物能够当三种标点符号等，通过这些问题诗歌都来源于生活，希望大家平时能够留心生活，感受生活，有一天也能让老师读到你们自己写的诗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课后习题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47622" y="5865665"/>
            <a:ext cx="1385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zh-CN" altLang="en-US" dirty="0"/>
          </a:p>
        </p:txBody>
      </p:sp>
      <p:sp>
        <p:nvSpPr>
          <p:cNvPr id="32" name="TextBox 31"/>
          <p:cNvSpPr txBox="1"/>
          <p:nvPr/>
        </p:nvSpPr>
        <p:spPr>
          <a:xfrm flipH="1">
            <a:off x="3663703" y="6618896"/>
            <a:ext cx="15536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329304" y="6090436"/>
            <a:ext cx="1385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zh-CN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545142" y="6618896"/>
            <a:ext cx="1385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zh-CN" alt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2191" y="3664744"/>
            <a:ext cx="2378869" cy="1478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1270159" y="1576768"/>
            <a:ext cx="6205538" cy="17927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xiě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shī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yǔ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di</a:t>
            </a:r>
            <a:r>
              <a:rPr lang="en-US" altLang="zh-CN"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ǎ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n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ɡuò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l</a:t>
            </a:r>
            <a:r>
              <a:rPr lang="en-US" altLang="zh-CN"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á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i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yǐ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hòu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en-US" altLang="zh-CN" sz="2800" dirty="0" err="1">
                <a:latin typeface="华文楷体" pitchFamily="2" charset="-122"/>
                <a:ea typeface="华文楷体" pitchFamily="2" charset="-122"/>
              </a:rPr>
              <a:t>wǒ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men</a:t>
            </a:r>
          </a:p>
          <a:p>
            <a:endParaRPr lang="en-US" altLang="zh-CN" sz="2800" dirty="0">
              <a:latin typeface="华文楷体" pitchFamily="2" charset="-122"/>
              <a:ea typeface="华文楷体" pitchFamily="2" charset="-122"/>
            </a:endParaRPr>
          </a:p>
          <a:p>
            <a:endParaRPr lang="en-US" altLang="zh-CN" sz="2800" dirty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以后        过来     雨点      写诗      我们</a:t>
            </a:r>
          </a:p>
        </p:txBody>
      </p:sp>
      <p:cxnSp>
        <p:nvCxnSpPr>
          <p:cNvPr id="20" name="直接连接符 19"/>
          <p:cNvCxnSpPr/>
          <p:nvPr/>
        </p:nvCxnSpPr>
        <p:spPr bwMode="auto">
          <a:xfrm>
            <a:off x="3101817" y="2105502"/>
            <a:ext cx="1283970" cy="6677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直接连接符 20"/>
          <p:cNvCxnSpPr/>
          <p:nvPr/>
        </p:nvCxnSpPr>
        <p:spPr bwMode="auto">
          <a:xfrm flipH="1">
            <a:off x="1579722" y="2134553"/>
            <a:ext cx="4054316" cy="6191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直接连接符 21"/>
          <p:cNvCxnSpPr/>
          <p:nvPr/>
        </p:nvCxnSpPr>
        <p:spPr bwMode="auto">
          <a:xfrm flipH="1" flipV="1">
            <a:off x="6753702" y="2134553"/>
            <a:ext cx="206216" cy="6772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直接连接符 22"/>
          <p:cNvCxnSpPr/>
          <p:nvPr/>
        </p:nvCxnSpPr>
        <p:spPr bwMode="auto">
          <a:xfrm>
            <a:off x="1754029" y="2056925"/>
            <a:ext cx="3918585" cy="6967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接连接符 23"/>
          <p:cNvCxnSpPr/>
          <p:nvPr/>
        </p:nvCxnSpPr>
        <p:spPr bwMode="auto">
          <a:xfrm flipH="1">
            <a:off x="3234214" y="2085499"/>
            <a:ext cx="1001554" cy="6391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矩形 28"/>
          <p:cNvSpPr/>
          <p:nvPr/>
        </p:nvSpPr>
        <p:spPr>
          <a:xfrm>
            <a:off x="484612" y="1017470"/>
            <a:ext cx="251535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latin typeface="+mj-ea"/>
                <a:ea typeface="+mj-ea"/>
              </a:rPr>
              <a:t>1.</a:t>
            </a:r>
            <a:r>
              <a:rPr lang="zh-CN" altLang="en-US" sz="2100" dirty="0">
                <a:latin typeface="+mj-ea"/>
                <a:ea typeface="+mj-ea"/>
              </a:rPr>
              <a:t>拼一拼，连一连。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课后习题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6084" y="958240"/>
            <a:ext cx="8010794" cy="8991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+mj-ea"/>
                <a:ea typeface="+mj-ea"/>
              </a:rPr>
              <a:t> 3.</a:t>
            </a: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加一笔，成新字。</a:t>
            </a: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米：</a:t>
            </a:r>
            <a:r>
              <a:rPr lang="zh-CN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木：</a:t>
            </a:r>
            <a:r>
              <a:rPr lang="zh-CN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）日</a:t>
            </a:r>
            <a:r>
              <a:rPr lang="zh-CN" altLang="en-US" dirty="0">
                <a:solidFill>
                  <a:srgbClr val="000000"/>
                </a:solidFill>
                <a:latin typeface="Wingdings" panose="05000000000000000000"/>
                <a:ea typeface="华文楷体" pitchFamily="2" charset="-122"/>
              </a:rPr>
              <a:t>：（  </a:t>
            </a: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2859668" y="1766395"/>
            <a:ext cx="1385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TextBox 29"/>
          <p:cNvSpPr txBox="1"/>
          <p:nvPr/>
        </p:nvSpPr>
        <p:spPr>
          <a:xfrm>
            <a:off x="2276715" y="1418644"/>
            <a:ext cx="40780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来</a:t>
            </a:r>
          </a:p>
        </p:txBody>
      </p:sp>
      <p:sp>
        <p:nvSpPr>
          <p:cNvPr id="6" name="TextBox 34"/>
          <p:cNvSpPr txBox="1"/>
          <p:nvPr/>
        </p:nvSpPr>
        <p:spPr>
          <a:xfrm>
            <a:off x="4150750" y="1422530"/>
            <a:ext cx="40780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本</a:t>
            </a:r>
          </a:p>
        </p:txBody>
      </p:sp>
      <p:sp>
        <p:nvSpPr>
          <p:cNvPr id="8" name="TextBox 37"/>
          <p:cNvSpPr txBox="1"/>
          <p:nvPr/>
        </p:nvSpPr>
        <p:spPr>
          <a:xfrm>
            <a:off x="6155067" y="1435156"/>
            <a:ext cx="40780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目</a:t>
            </a:r>
          </a:p>
        </p:txBody>
      </p:sp>
      <p:sp>
        <p:nvSpPr>
          <p:cNvPr id="15" name="矩形 14"/>
          <p:cNvSpPr/>
          <p:nvPr/>
        </p:nvSpPr>
        <p:spPr>
          <a:xfrm>
            <a:off x="945526" y="1806925"/>
            <a:ext cx="6237074" cy="21459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+mj-ea"/>
                <a:ea typeface="+mj-ea"/>
              </a:rPr>
              <a:t>4.</a:t>
            </a: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照样子，组词语，写句子。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 例：水：   水田    爸爸在水田里干活。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写：（        ） </a:t>
            </a:r>
            <a:r>
              <a:rPr lang="en-US" altLang="zh-CN" b="1" u="sng" dirty="0"/>
              <a:t>_________________</a:t>
            </a:r>
            <a:endParaRPr lang="en-US" altLang="zh-CN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们：</a:t>
            </a:r>
            <a:r>
              <a:rPr lang="zh-CN" altLang="en-US" dirty="0">
                <a:solidFill>
                  <a:srgbClr val="000000"/>
                </a:solidFill>
                <a:latin typeface="Wingdings" panose="05000000000000000000"/>
                <a:ea typeface="华文楷体" pitchFamily="2" charset="-122"/>
              </a:rPr>
              <a:t>（     </a:t>
            </a: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en-US" altLang="zh-CN" b="1" u="sng" dirty="0"/>
              <a:t>_________________ </a:t>
            </a:r>
            <a:endParaRPr lang="zh-CN" altLang="en-US" b="1" u="sng" dirty="0"/>
          </a:p>
          <a:p>
            <a:pPr>
              <a:lnSpc>
                <a:spcPct val="150000"/>
              </a:lnSpc>
            </a:pPr>
            <a:r>
              <a:rPr lang="zh-CN" altLang="en-US" b="1" u="sng" dirty="0"/>
              <a:t>   </a:t>
            </a:r>
          </a:p>
        </p:txBody>
      </p:sp>
      <p:sp>
        <p:nvSpPr>
          <p:cNvPr id="17" name="TextBox 25"/>
          <p:cNvSpPr txBox="1"/>
          <p:nvPr/>
        </p:nvSpPr>
        <p:spPr>
          <a:xfrm>
            <a:off x="1917474" y="4607949"/>
            <a:ext cx="1385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8" name="TextBox 29"/>
          <p:cNvSpPr txBox="1"/>
          <p:nvPr/>
        </p:nvSpPr>
        <p:spPr>
          <a:xfrm>
            <a:off x="2191911" y="2720227"/>
            <a:ext cx="67710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写字</a:t>
            </a:r>
          </a:p>
        </p:txBody>
      </p:sp>
      <p:sp>
        <p:nvSpPr>
          <p:cNvPr id="19" name="TextBox 34"/>
          <p:cNvSpPr txBox="1"/>
          <p:nvPr/>
        </p:nvSpPr>
        <p:spPr>
          <a:xfrm>
            <a:off x="2196490" y="3123270"/>
            <a:ext cx="67710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他们</a:t>
            </a:r>
          </a:p>
        </p:txBody>
      </p:sp>
      <p:sp>
        <p:nvSpPr>
          <p:cNvPr id="20" name="TextBox 35"/>
          <p:cNvSpPr txBox="1"/>
          <p:nvPr/>
        </p:nvSpPr>
        <p:spPr>
          <a:xfrm>
            <a:off x="3146656" y="2683784"/>
            <a:ext cx="349104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爸爸在水田里干活。</a:t>
            </a:r>
          </a:p>
        </p:txBody>
      </p:sp>
      <p:sp>
        <p:nvSpPr>
          <p:cNvPr id="21" name="TextBox 37"/>
          <p:cNvSpPr txBox="1"/>
          <p:nvPr/>
        </p:nvSpPr>
        <p:spPr>
          <a:xfrm>
            <a:off x="3257705" y="3075874"/>
            <a:ext cx="2629566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他们是最可爱的人。 </a:t>
            </a:r>
          </a:p>
        </p:txBody>
      </p:sp>
      <p:pic>
        <p:nvPicPr>
          <p:cNvPr id="23558" name="Picture 6" descr="http://pic.qiantucdn.com/58pic/15/60/16/14h58PICXn6_1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5066" y="3216877"/>
            <a:ext cx="2531734" cy="166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矩形 22"/>
          <p:cNvSpPr/>
          <p:nvPr/>
        </p:nvSpPr>
        <p:spPr>
          <a:xfrm>
            <a:off x="4478705" y="2313510"/>
            <a:ext cx="20262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dirty="0"/>
              <a:t> </a:t>
            </a:r>
          </a:p>
        </p:txBody>
      </p:sp>
      <p:sp>
        <p:nvSpPr>
          <p:cNvPr id="25" name="矩形 24"/>
          <p:cNvSpPr/>
          <p:nvPr/>
        </p:nvSpPr>
        <p:spPr>
          <a:xfrm>
            <a:off x="946309" y="3487579"/>
            <a:ext cx="6236494" cy="13149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+mj-ea"/>
                <a:ea typeface="+mj-ea"/>
              </a:rPr>
              <a:t>5.</a:t>
            </a: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给句子加标点。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）我很喜欢小动物（    ）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）早上（    ）妈妈给我煮了一个鸡蛋（    ）</a:t>
            </a:r>
          </a:p>
        </p:txBody>
      </p:sp>
      <p:sp>
        <p:nvSpPr>
          <p:cNvPr id="27" name="TextBox 29"/>
          <p:cNvSpPr txBox="1"/>
          <p:nvPr/>
        </p:nvSpPr>
        <p:spPr>
          <a:xfrm>
            <a:off x="3380248" y="3981961"/>
            <a:ext cx="40780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  <p:sp>
        <p:nvSpPr>
          <p:cNvPr id="28" name="TextBox 34"/>
          <p:cNvSpPr txBox="1"/>
          <p:nvPr/>
        </p:nvSpPr>
        <p:spPr>
          <a:xfrm>
            <a:off x="2236693" y="4340833"/>
            <a:ext cx="40780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，</a:t>
            </a:r>
          </a:p>
        </p:txBody>
      </p:sp>
      <p:sp>
        <p:nvSpPr>
          <p:cNvPr id="29" name="TextBox 37"/>
          <p:cNvSpPr txBox="1"/>
          <p:nvPr/>
        </p:nvSpPr>
        <p:spPr>
          <a:xfrm>
            <a:off x="5479041" y="4340796"/>
            <a:ext cx="40780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8" grpId="0"/>
      <p:bldP spid="19" grpId="0"/>
      <p:bldP spid="20" grpId="0"/>
      <p:bldP spid="21" grpId="0"/>
      <p:bldP spid="27" grpId="0"/>
      <p:bldP spid="28" grpId="0"/>
      <p:bldP spid="2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课后习题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1656" y="1454335"/>
            <a:ext cx="7241072" cy="318548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    ①逗号    ②句号    ③省略号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（    ）用在句子末尾，（   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 ）</a:t>
            </a:r>
            <a:r>
              <a:rPr lang="zh-CN" altLang="en-US" dirty="0">
                <a:latin typeface="华文楷体" pitchFamily="2" charset="-122"/>
                <a:ea typeface="华文楷体" pitchFamily="2" charset="-122"/>
              </a:rPr>
              <a:t>用在句子中间，（    ）表示话没说完。</a:t>
            </a:r>
            <a:endParaRPr lang="en-US" altLang="zh-CN" dirty="0">
              <a:latin typeface="华文楷体" pitchFamily="2" charset="-122"/>
              <a:ea typeface="华文楷体" pitchFamily="2" charset="-122"/>
            </a:endParaRPr>
          </a:p>
          <a:p>
            <a:endParaRPr lang="en-US" altLang="zh-CN" dirty="0">
              <a:latin typeface="+mj-ea"/>
              <a:ea typeface="+mj-ea"/>
            </a:endParaRPr>
          </a:p>
          <a:p>
            <a:r>
              <a:rPr lang="zh-CN" altLang="en-US" dirty="0">
                <a:latin typeface="+mj-ea"/>
                <a:ea typeface="+mj-ea"/>
              </a:rPr>
              <a:t>（写字）                （    ）                  （    ）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</a:rPr>
              <a:t>（    ）写（    ）    （    ）当（    ）    （    ）以（    ）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</a:rPr>
              <a:t>       （    ）                  （    ）                  （    ）</a:t>
            </a:r>
            <a:endParaRPr lang="en-US" altLang="zh-CN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zh-CN" altLang="zh-CN" sz="2100" dirty="0"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46868" y="1941093"/>
            <a:ext cx="9993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③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2692" y="1970478"/>
            <a:ext cx="9993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①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2684" y="1970479"/>
            <a:ext cx="9993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②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30941" y="2826422"/>
            <a:ext cx="1616359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写诗    写作</a:t>
            </a:r>
            <a:endParaRPr lang="en-US" altLang="zh-CN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   </a:t>
            </a:r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书写</a:t>
            </a:r>
          </a:p>
        </p:txBody>
      </p:sp>
      <p:sp>
        <p:nvSpPr>
          <p:cNvPr id="5" name="矩形 4"/>
          <p:cNvSpPr/>
          <p:nvPr/>
        </p:nvSpPr>
        <p:spPr>
          <a:xfrm>
            <a:off x="509044" y="1062457"/>
            <a:ext cx="4572000" cy="39241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/>
              <a:t>6.</a:t>
            </a:r>
            <a:r>
              <a:rPr lang="zh-CN" altLang="en-US" sz="2100" dirty="0"/>
              <a:t>选择填空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14585" y="2431834"/>
            <a:ext cx="3715573" cy="13149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当时</a:t>
            </a:r>
            <a:endParaRPr lang="en-US" altLang="zh-CN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当前     应当</a:t>
            </a:r>
            <a:endParaRPr lang="en-US" altLang="zh-CN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   </a:t>
            </a:r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当然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22349" y="2410273"/>
            <a:ext cx="2930845" cy="13149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以后</a:t>
            </a:r>
            <a:endParaRPr lang="en-US" altLang="zh-CN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可以    以前</a:t>
            </a:r>
            <a:endParaRPr lang="en-US" altLang="zh-CN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en-US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以为</a:t>
            </a:r>
          </a:p>
        </p:txBody>
      </p:sp>
      <p:sp>
        <p:nvSpPr>
          <p:cNvPr id="23" name="矩形 22"/>
          <p:cNvSpPr/>
          <p:nvPr/>
        </p:nvSpPr>
        <p:spPr>
          <a:xfrm>
            <a:off x="581652" y="2282541"/>
            <a:ext cx="4572000" cy="39241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/>
              <a:t>7.</a:t>
            </a:r>
            <a:r>
              <a:rPr lang="zh-CN" altLang="en-US" sz="2100" dirty="0"/>
              <a:t>生字开花</a:t>
            </a:r>
          </a:p>
        </p:txBody>
      </p:sp>
      <p:pic>
        <p:nvPicPr>
          <p:cNvPr id="24" name="Picture 2" descr="无标题-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516041"/>
            <a:ext cx="9144001" cy="62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 descr="无标题-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312" y="2780960"/>
            <a:ext cx="1005568" cy="17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无标题-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214" y="2392926"/>
            <a:ext cx="1405733" cy="213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无标题-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681" y="3731891"/>
            <a:ext cx="1008130" cy="10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" descr="无标题-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7684" y="2347668"/>
            <a:ext cx="1361905" cy="216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4" grpId="0"/>
      <p:bldP spid="19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4904" y="417755"/>
            <a:ext cx="2729484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课文情景图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876339" y="1645896"/>
            <a:ext cx="3505200" cy="90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江南水乡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83891" y="1268854"/>
            <a:ext cx="6678752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dirty="0"/>
              <a:t>你们知道都有谁来帮忙青蛙作诗了吗？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6121" y="2539499"/>
            <a:ext cx="2159794" cy="163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170048" y="4258154"/>
            <a:ext cx="1081088" cy="43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华文楷体" pitchFamily="2" charset="-122"/>
                <a:ea typeface="华文楷体" pitchFamily="2" charset="-122"/>
              </a:rPr>
              <a:t>小蝌蚪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083514" y="4258154"/>
            <a:ext cx="1079897" cy="43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华文楷体" pitchFamily="2" charset="-122"/>
                <a:ea typeface="华文楷体" pitchFamily="2" charset="-122"/>
              </a:rPr>
              <a:t>水泡泡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7077084" y="4212025"/>
            <a:ext cx="1103710" cy="43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水珠</a:t>
            </a:r>
          </a:p>
        </p:txBody>
      </p:sp>
      <p:pic>
        <p:nvPicPr>
          <p:cNvPr id="1025" name="Picture 1" descr="C:\Users\Administrator\AppData\Roaming\Tencent\Users\2050268240\QQ\WinTemp\RichOle\G10WK[6G7{A2ZXS3%X}W{J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400" y="2539499"/>
            <a:ext cx="2182416" cy="163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istrator\AppData\Roaming\Tencent\Users\2050268240\QQ\WinTemp\RichOle\%YS1[Y8CT}NW@{3TQL]1B4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9539" y="2539498"/>
            <a:ext cx="2160984" cy="1617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762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ZhengBibo_2009-10-13 10:23:45"/>
          <p:cNvSpPr/>
          <p:nvPr/>
        </p:nvSpPr>
        <p:spPr bwMode="auto">
          <a:xfrm rot="5400000">
            <a:off x="3317674" y="2430659"/>
            <a:ext cx="27741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49" name="ZhengBibo_2009-10-13 10:23:45"/>
          <p:cNvSpPr/>
          <p:nvPr/>
        </p:nvSpPr>
        <p:spPr bwMode="auto">
          <a:xfrm rot="5400000">
            <a:off x="3182537" y="2452685"/>
            <a:ext cx="277416" cy="12858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34" name="ZhengBibo_2009-10-13 10:23:45"/>
          <p:cNvSpPr/>
          <p:nvPr/>
        </p:nvSpPr>
        <p:spPr bwMode="auto">
          <a:xfrm rot="5400000">
            <a:off x="6068018" y="3220044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7" name="ZhengBibo_2009-10-13 10:23:45"/>
          <p:cNvSpPr/>
          <p:nvPr/>
        </p:nvSpPr>
        <p:spPr bwMode="auto">
          <a:xfrm rot="5400000">
            <a:off x="3277193" y="2949771"/>
            <a:ext cx="27741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pic>
        <p:nvPicPr>
          <p:cNvPr id="5" name="Picture 3" descr="绿花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573" y="3837385"/>
            <a:ext cx="1477566" cy="1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" descr="绿花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673" y="2950370"/>
            <a:ext cx="1702594" cy="230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6" descr="绿花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548" y="3220642"/>
            <a:ext cx="1390650" cy="2032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5" descr="绿花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8158" y="2408635"/>
            <a:ext cx="1908572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2" name="ZhengBibo_2009-10-13 10:23:45"/>
          <p:cNvSpPr/>
          <p:nvPr/>
        </p:nvSpPr>
        <p:spPr bwMode="auto">
          <a:xfrm rot="5400000">
            <a:off x="3929060" y="3112292"/>
            <a:ext cx="27860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45" name="ZhengBibo_2009-10-13 10:23:45"/>
          <p:cNvSpPr/>
          <p:nvPr/>
        </p:nvSpPr>
        <p:spPr bwMode="auto">
          <a:xfrm rot="5400000">
            <a:off x="1692471" y="2255637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6" name="ZhengBibo_2009-10-13 10:23:45"/>
          <p:cNvSpPr/>
          <p:nvPr/>
        </p:nvSpPr>
        <p:spPr bwMode="auto">
          <a:xfrm rot="5400000">
            <a:off x="2665211" y="2268734"/>
            <a:ext cx="27741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2" name="ZhengBibo_2009-10-13 10:23:45"/>
          <p:cNvSpPr/>
          <p:nvPr/>
        </p:nvSpPr>
        <p:spPr bwMode="auto">
          <a:xfrm rot="5400000">
            <a:off x="4482105" y="2527099"/>
            <a:ext cx="278606" cy="12858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mpd="sng">
            <a:solidFill>
              <a:srgbClr val="C0C0C0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5" name="ZhengBibo_2009-10-13 10:23:45"/>
          <p:cNvSpPr/>
          <p:nvPr/>
        </p:nvSpPr>
        <p:spPr bwMode="auto">
          <a:xfrm rot="5400000">
            <a:off x="5325068" y="2019894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7" name="ZhengBibo_2009-10-13 10:23:45"/>
          <p:cNvSpPr/>
          <p:nvPr/>
        </p:nvSpPr>
        <p:spPr bwMode="auto">
          <a:xfrm rot="5400000">
            <a:off x="6242444" y="1919285"/>
            <a:ext cx="278606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8" name="ZhengBibo_2009-10-13 10:23:45"/>
          <p:cNvSpPr/>
          <p:nvPr/>
        </p:nvSpPr>
        <p:spPr bwMode="auto">
          <a:xfrm rot="5400000">
            <a:off x="6890144" y="2621754"/>
            <a:ext cx="278606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31" name="ZhengBibo_2009-10-13 10:23:45"/>
          <p:cNvSpPr/>
          <p:nvPr/>
        </p:nvSpPr>
        <p:spPr bwMode="auto">
          <a:xfrm rot="5400000">
            <a:off x="7593208" y="1966315"/>
            <a:ext cx="277416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33" name="ZhengBibo_2009-10-13 10:23:45"/>
          <p:cNvSpPr/>
          <p:nvPr/>
        </p:nvSpPr>
        <p:spPr bwMode="auto">
          <a:xfrm rot="5400000">
            <a:off x="5419127" y="2517574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43" name="ZhengBibo_2009-10-13 10:23:45"/>
          <p:cNvSpPr/>
          <p:nvPr/>
        </p:nvSpPr>
        <p:spPr bwMode="auto">
          <a:xfrm rot="5400000">
            <a:off x="4577355" y="3815356"/>
            <a:ext cx="278606" cy="12858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46" name="ZhengBibo_2009-10-13 10:23:45"/>
          <p:cNvSpPr/>
          <p:nvPr/>
        </p:nvSpPr>
        <p:spPr bwMode="auto">
          <a:xfrm rot="5400000">
            <a:off x="2340171" y="2958106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1" name="ZhengBibo_2009-10-13 10:23:45"/>
          <p:cNvSpPr/>
          <p:nvPr/>
        </p:nvSpPr>
        <p:spPr bwMode="auto">
          <a:xfrm rot="5400000">
            <a:off x="4101106" y="2350887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2" name="ZhengBibo_2009-10-13 10:23:45"/>
          <p:cNvSpPr/>
          <p:nvPr/>
        </p:nvSpPr>
        <p:spPr bwMode="auto">
          <a:xfrm rot="5400000">
            <a:off x="4748806" y="3053356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5" name="ZhengBibo_2009-10-13 10:23:45"/>
          <p:cNvSpPr/>
          <p:nvPr/>
        </p:nvSpPr>
        <p:spPr bwMode="auto">
          <a:xfrm rot="5400000">
            <a:off x="5450679" y="2397917"/>
            <a:ext cx="27860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8" name="ZhengBibo_2009-10-13 10:23:45"/>
          <p:cNvSpPr/>
          <p:nvPr/>
        </p:nvSpPr>
        <p:spPr bwMode="auto">
          <a:xfrm rot="5400000">
            <a:off x="3925487" y="3652835"/>
            <a:ext cx="277416" cy="12858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61" name="ZhengBibo_2009-10-13 10:23:45"/>
          <p:cNvSpPr/>
          <p:nvPr/>
        </p:nvSpPr>
        <p:spPr bwMode="auto">
          <a:xfrm rot="5400000">
            <a:off x="3709389" y="2193724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64" name="ZhengBibo_2009-10-13 10:23:45"/>
          <p:cNvSpPr/>
          <p:nvPr/>
        </p:nvSpPr>
        <p:spPr bwMode="auto">
          <a:xfrm rot="5400000">
            <a:off x="4573187" y="2128835"/>
            <a:ext cx="277416" cy="12858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65" name="ZhengBibo_2009-10-13 10:23:45"/>
          <p:cNvSpPr/>
          <p:nvPr/>
        </p:nvSpPr>
        <p:spPr bwMode="auto">
          <a:xfrm rot="5400000">
            <a:off x="1174549" y="2862856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66" name="ZhengBibo_2009-10-13 10:23:45"/>
          <p:cNvSpPr/>
          <p:nvPr/>
        </p:nvSpPr>
        <p:spPr bwMode="auto">
          <a:xfrm rot="5400000">
            <a:off x="1787721" y="3543893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67" name="ZhengBibo_2009-10-13 10:23:45"/>
          <p:cNvSpPr/>
          <p:nvPr/>
        </p:nvSpPr>
        <p:spPr bwMode="auto">
          <a:xfrm rot="5400000">
            <a:off x="2435421" y="4246362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" name="矩形 1"/>
          <p:cNvSpPr/>
          <p:nvPr/>
        </p:nvSpPr>
        <p:spPr>
          <a:xfrm>
            <a:off x="374904" y="417755"/>
            <a:ext cx="2729484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课文情景图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ZhengBibo_2009-10-13 10:23:45"/>
          <p:cNvSpPr/>
          <p:nvPr/>
        </p:nvSpPr>
        <p:spPr bwMode="auto">
          <a:xfrm rot="5400000">
            <a:off x="3222424" y="1142403"/>
            <a:ext cx="27741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mpd="sng">
            <a:solidFill>
              <a:srgbClr val="C0C0C0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1" name="ZhengBibo_2009-10-13 10:23:45"/>
          <p:cNvSpPr/>
          <p:nvPr/>
        </p:nvSpPr>
        <p:spPr bwMode="auto">
          <a:xfrm rot="5400000">
            <a:off x="3833810" y="1824036"/>
            <a:ext cx="27860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mpd="sng">
            <a:solidFill>
              <a:srgbClr val="C0C0C0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3" name="ZhengBibo_2009-10-13 10:23:45"/>
          <p:cNvSpPr/>
          <p:nvPr/>
        </p:nvSpPr>
        <p:spPr bwMode="auto">
          <a:xfrm rot="5400000">
            <a:off x="4063600" y="635791"/>
            <a:ext cx="278606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4" name="ZhengBibo_2009-10-13 10:23:45"/>
          <p:cNvSpPr/>
          <p:nvPr/>
        </p:nvSpPr>
        <p:spPr bwMode="auto">
          <a:xfrm rot="5400000">
            <a:off x="4676177" y="1317424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6" name="ZhengBibo_2009-10-13 10:23:45"/>
          <p:cNvSpPr/>
          <p:nvPr/>
        </p:nvSpPr>
        <p:spPr bwMode="auto">
          <a:xfrm rot="5400000">
            <a:off x="5630462" y="1238248"/>
            <a:ext cx="277416" cy="12858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29" name="ZhengBibo_2009-10-13 10:23:45"/>
          <p:cNvSpPr/>
          <p:nvPr/>
        </p:nvSpPr>
        <p:spPr bwMode="auto">
          <a:xfrm rot="5400000">
            <a:off x="6332337" y="581619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30" name="ZhengBibo_2009-10-13 10:23:45"/>
          <p:cNvSpPr/>
          <p:nvPr/>
        </p:nvSpPr>
        <p:spPr bwMode="auto">
          <a:xfrm rot="5400000">
            <a:off x="6944912" y="1264441"/>
            <a:ext cx="277416" cy="12858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32" name="ZhengBibo_2009-10-13 10:23:45"/>
          <p:cNvSpPr/>
          <p:nvPr/>
        </p:nvSpPr>
        <p:spPr bwMode="auto">
          <a:xfrm rot="5400000">
            <a:off x="4807146" y="1836537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36" name="ZhengBibo_2009-10-13 10:23:45"/>
          <p:cNvSpPr/>
          <p:nvPr/>
        </p:nvSpPr>
        <p:spPr bwMode="auto">
          <a:xfrm rot="5400000">
            <a:off x="5203029" y="1059654"/>
            <a:ext cx="27860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37" name="ZhengBibo_2009-10-13 10:23:45"/>
          <p:cNvSpPr/>
          <p:nvPr/>
        </p:nvSpPr>
        <p:spPr bwMode="auto">
          <a:xfrm rot="5400000">
            <a:off x="5850729" y="1762123"/>
            <a:ext cx="27860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39" name="ZhengBibo_2009-10-13 10:23:45"/>
          <p:cNvSpPr/>
          <p:nvPr/>
        </p:nvSpPr>
        <p:spPr bwMode="auto">
          <a:xfrm rot="5400000">
            <a:off x="6066827" y="993574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40" name="ZhengBibo_2009-10-13 10:23:45"/>
          <p:cNvSpPr/>
          <p:nvPr/>
        </p:nvSpPr>
        <p:spPr bwMode="auto">
          <a:xfrm rot="5400000">
            <a:off x="6715718" y="1696044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47" name="ZhengBibo_2009-10-13 10:23:45"/>
          <p:cNvSpPr/>
          <p:nvPr/>
        </p:nvSpPr>
        <p:spPr bwMode="auto">
          <a:xfrm rot="5400000">
            <a:off x="1922262" y="1067394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48" name="ZhengBibo_2009-10-13 10:23:45"/>
          <p:cNvSpPr/>
          <p:nvPr/>
        </p:nvSpPr>
        <p:spPr bwMode="auto">
          <a:xfrm rot="5400000">
            <a:off x="2534243" y="1749621"/>
            <a:ext cx="27741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0" name="ZhengBibo_2009-10-13 10:23:45"/>
          <p:cNvSpPr/>
          <p:nvPr/>
        </p:nvSpPr>
        <p:spPr bwMode="auto">
          <a:xfrm rot="5400000">
            <a:off x="3487933" y="1669849"/>
            <a:ext cx="277415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3" name="ZhengBibo_2009-10-13 10:23:45"/>
          <p:cNvSpPr/>
          <p:nvPr/>
        </p:nvSpPr>
        <p:spPr bwMode="auto">
          <a:xfrm rot="5400000">
            <a:off x="4190402" y="1013815"/>
            <a:ext cx="277416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4" name="ZhengBibo_2009-10-13 10:23:45"/>
          <p:cNvSpPr/>
          <p:nvPr/>
        </p:nvSpPr>
        <p:spPr bwMode="auto">
          <a:xfrm rot="5400000">
            <a:off x="4801788" y="1695448"/>
            <a:ext cx="278606" cy="129779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59" name="ZhengBibo_2009-10-13 10:23:45"/>
          <p:cNvSpPr/>
          <p:nvPr/>
        </p:nvSpPr>
        <p:spPr bwMode="auto">
          <a:xfrm rot="5400000">
            <a:off x="2448518" y="810219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60" name="ZhengBibo_2009-10-13 10:23:45"/>
          <p:cNvSpPr/>
          <p:nvPr/>
        </p:nvSpPr>
        <p:spPr bwMode="auto">
          <a:xfrm rot="5400000">
            <a:off x="3061094" y="1491851"/>
            <a:ext cx="277415" cy="12858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62" name="ZhengBibo_2009-10-13 10:23:45"/>
          <p:cNvSpPr/>
          <p:nvPr/>
        </p:nvSpPr>
        <p:spPr bwMode="auto">
          <a:xfrm rot="5400000">
            <a:off x="3312912" y="743543"/>
            <a:ext cx="277415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63" name="ZhengBibo_2009-10-13 10:23:45"/>
          <p:cNvSpPr/>
          <p:nvPr/>
        </p:nvSpPr>
        <p:spPr bwMode="auto">
          <a:xfrm rot="5400000">
            <a:off x="3924893" y="1425771"/>
            <a:ext cx="277416" cy="129778"/>
          </a:xfrm>
          <a:custGeom>
            <a:avLst/>
            <a:gdLst>
              <a:gd name="T0" fmla="*/ 8000 w 8000"/>
              <a:gd name="T1" fmla="*/ 1577 h 3154"/>
              <a:gd name="T2" fmla="*/ 7804 w 8000"/>
              <a:gd name="T3" fmla="*/ 2300 h 3154"/>
              <a:gd name="T4" fmla="*/ 7236 w 8000"/>
              <a:gd name="T5" fmla="*/ 2853 h 3154"/>
              <a:gd name="T6" fmla="*/ 6351 w 8000"/>
              <a:gd name="T7" fmla="*/ 3118 h 3154"/>
              <a:gd name="T8" fmla="*/ 5236 w 8000"/>
              <a:gd name="T9" fmla="*/ 3071 h 3154"/>
              <a:gd name="T10" fmla="*/ 4000 w 8000"/>
              <a:gd name="T11" fmla="*/ 2777 h 3154"/>
              <a:gd name="T12" fmla="*/ 2764 w 8000"/>
              <a:gd name="T13" fmla="*/ 2366 h 3154"/>
              <a:gd name="T14" fmla="*/ 1649 w 8000"/>
              <a:gd name="T15" fmla="*/ 1977 h 3154"/>
              <a:gd name="T16" fmla="*/ 764 w 8000"/>
              <a:gd name="T17" fmla="*/ 1712 h 3154"/>
              <a:gd name="T18" fmla="*/ 196 w 8000"/>
              <a:gd name="T19" fmla="*/ 1595 h 3154"/>
              <a:gd name="T20" fmla="*/ 0 w 8000"/>
              <a:gd name="T21" fmla="*/ 1577 h 3154"/>
              <a:gd name="T22" fmla="*/ 196 w 8000"/>
              <a:gd name="T23" fmla="*/ 1559 h 3154"/>
              <a:gd name="T24" fmla="*/ 764 w 8000"/>
              <a:gd name="T25" fmla="*/ 1442 h 3154"/>
              <a:gd name="T26" fmla="*/ 1649 w 8000"/>
              <a:gd name="T27" fmla="*/ 1177 h 3154"/>
              <a:gd name="T28" fmla="*/ 2764 w 8000"/>
              <a:gd name="T29" fmla="*/ 788 h 3154"/>
              <a:gd name="T30" fmla="*/ 4000 w 8000"/>
              <a:gd name="T31" fmla="*/ 377 h 3154"/>
              <a:gd name="T32" fmla="*/ 5236 w 8000"/>
              <a:gd name="T33" fmla="*/ 83 h 3154"/>
              <a:gd name="T34" fmla="*/ 6351 w 8000"/>
              <a:gd name="T35" fmla="*/ 36 h 3154"/>
              <a:gd name="T36" fmla="*/ 7236 w 8000"/>
              <a:gd name="T37" fmla="*/ 301 h 3154"/>
              <a:gd name="T38" fmla="*/ 7804 w 8000"/>
              <a:gd name="T39" fmla="*/ 854 h 3154"/>
              <a:gd name="T40" fmla="*/ 8000 w 8000"/>
              <a:gd name="T41" fmla="*/ 1577 h 3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00" h="3154">
                <a:moveTo>
                  <a:pt x="8000" y="1577"/>
                </a:moveTo>
                <a:cubicBezTo>
                  <a:pt x="8000" y="1818"/>
                  <a:pt x="7931" y="2087"/>
                  <a:pt x="7804" y="2300"/>
                </a:cubicBezTo>
                <a:cubicBezTo>
                  <a:pt x="7677" y="2513"/>
                  <a:pt x="7478" y="2717"/>
                  <a:pt x="7236" y="2853"/>
                </a:cubicBezTo>
                <a:cubicBezTo>
                  <a:pt x="6994" y="2989"/>
                  <a:pt x="6684" y="3082"/>
                  <a:pt x="6351" y="3118"/>
                </a:cubicBezTo>
                <a:cubicBezTo>
                  <a:pt x="6018" y="3154"/>
                  <a:pt x="5628" y="3128"/>
                  <a:pt x="5236" y="3071"/>
                </a:cubicBezTo>
                <a:cubicBezTo>
                  <a:pt x="4844" y="3014"/>
                  <a:pt x="4412" y="2895"/>
                  <a:pt x="4000" y="2777"/>
                </a:cubicBezTo>
                <a:cubicBezTo>
                  <a:pt x="3588" y="2659"/>
                  <a:pt x="3156" y="2499"/>
                  <a:pt x="2764" y="2366"/>
                </a:cubicBezTo>
                <a:cubicBezTo>
                  <a:pt x="2372" y="2233"/>
                  <a:pt x="1982" y="2086"/>
                  <a:pt x="1649" y="1977"/>
                </a:cubicBezTo>
                <a:cubicBezTo>
                  <a:pt x="1316" y="1868"/>
                  <a:pt x="1006" y="1776"/>
                  <a:pt x="764" y="1712"/>
                </a:cubicBezTo>
                <a:cubicBezTo>
                  <a:pt x="522" y="1648"/>
                  <a:pt x="323" y="1617"/>
                  <a:pt x="196" y="1595"/>
                </a:cubicBezTo>
                <a:cubicBezTo>
                  <a:pt x="69" y="1573"/>
                  <a:pt x="0" y="1571"/>
                  <a:pt x="0" y="1577"/>
                </a:cubicBezTo>
                <a:cubicBezTo>
                  <a:pt x="0" y="1583"/>
                  <a:pt x="69" y="1581"/>
                  <a:pt x="196" y="1559"/>
                </a:cubicBezTo>
                <a:cubicBezTo>
                  <a:pt x="323" y="1537"/>
                  <a:pt x="522" y="1506"/>
                  <a:pt x="764" y="1442"/>
                </a:cubicBezTo>
                <a:cubicBezTo>
                  <a:pt x="1006" y="1378"/>
                  <a:pt x="1316" y="1286"/>
                  <a:pt x="1649" y="1177"/>
                </a:cubicBezTo>
                <a:cubicBezTo>
                  <a:pt x="1982" y="1068"/>
                  <a:pt x="2372" y="921"/>
                  <a:pt x="2764" y="788"/>
                </a:cubicBezTo>
                <a:cubicBezTo>
                  <a:pt x="3156" y="655"/>
                  <a:pt x="3588" y="495"/>
                  <a:pt x="4000" y="377"/>
                </a:cubicBezTo>
                <a:cubicBezTo>
                  <a:pt x="4412" y="259"/>
                  <a:pt x="4844" y="140"/>
                  <a:pt x="5236" y="83"/>
                </a:cubicBezTo>
                <a:cubicBezTo>
                  <a:pt x="5628" y="26"/>
                  <a:pt x="6018" y="0"/>
                  <a:pt x="6351" y="36"/>
                </a:cubicBezTo>
                <a:cubicBezTo>
                  <a:pt x="6684" y="72"/>
                  <a:pt x="6994" y="165"/>
                  <a:pt x="7236" y="301"/>
                </a:cubicBezTo>
                <a:cubicBezTo>
                  <a:pt x="7478" y="437"/>
                  <a:pt x="7677" y="641"/>
                  <a:pt x="7804" y="854"/>
                </a:cubicBezTo>
                <a:cubicBezTo>
                  <a:pt x="7931" y="1067"/>
                  <a:pt x="8000" y="1336"/>
                  <a:pt x="8000" y="1577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2700000" scaled="1"/>
          </a:gradFill>
          <a:ln w="9525" cap="flat" cmpd="sng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00"/>
          </a:p>
        </p:txBody>
      </p:sp>
      <p:sp>
        <p:nvSpPr>
          <p:cNvPr id="10" name="Rectangle 7"/>
          <p:cNvSpPr txBox="1">
            <a:spLocks noChangeArrowheads="1"/>
          </p:cNvSpPr>
          <p:nvPr/>
        </p:nvSpPr>
        <p:spPr>
          <a:xfrm>
            <a:off x="2180027" y="1190028"/>
            <a:ext cx="5829300" cy="1102519"/>
          </a:xfrm>
          <a:prstGeom prst="rect">
            <a:avLst/>
          </a:prstGeom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>
                <a:latin typeface="华文楷体" pitchFamily="2" charset="-122"/>
                <a:ea typeface="华文楷体" pitchFamily="2" charset="-122"/>
              </a:rPr>
              <a:t>下雨了，</a:t>
            </a:r>
            <a:br>
              <a:rPr lang="zh-CN" altLang="en-US" sz="3600" dirty="0">
                <a:latin typeface="华文楷体" pitchFamily="2" charset="-122"/>
                <a:ea typeface="华文楷体" pitchFamily="2" charset="-122"/>
              </a:rPr>
            </a:br>
            <a:r>
              <a:rPr lang="zh-CN" altLang="en-US" sz="3600" dirty="0">
                <a:latin typeface="华文楷体" pitchFamily="2" charset="-122"/>
                <a:ea typeface="华文楷体" pitchFamily="2" charset="-122"/>
              </a:rPr>
              <a:t>雨点儿淅啦啦，淅啦啦！</a:t>
            </a:r>
            <a:br>
              <a:rPr lang="zh-CN" altLang="en-US" sz="3600" dirty="0">
                <a:latin typeface="华文楷体" pitchFamily="2" charset="-122"/>
                <a:ea typeface="华文楷体" pitchFamily="2" charset="-122"/>
              </a:rPr>
            </a:br>
            <a:r>
              <a:rPr lang="zh-CN" altLang="en-US" sz="3600" dirty="0">
                <a:latin typeface="华文楷体" pitchFamily="2" charset="-122"/>
                <a:ea typeface="华文楷体" pitchFamily="2" charset="-122"/>
              </a:rPr>
              <a:t>青蛙说：“我要作诗啦！”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9" grpId="0" animBg="1"/>
      <p:bldP spid="34" grpId="0" animBg="1"/>
      <p:bldP spid="57" grpId="0" animBg="1"/>
      <p:bldP spid="42" grpId="0" animBg="1"/>
      <p:bldP spid="45" grpId="0" animBg="1"/>
      <p:bldP spid="56" grpId="0" animBg="1"/>
      <p:bldP spid="22" grpId="0" animBg="1"/>
      <p:bldP spid="25" grpId="0" animBg="1"/>
      <p:bldP spid="27" grpId="0" animBg="1"/>
      <p:bldP spid="28" grpId="0" animBg="1"/>
      <p:bldP spid="31" grpId="0" animBg="1"/>
      <p:bldP spid="33" grpId="0" animBg="1"/>
      <p:bldP spid="43" grpId="0" animBg="1"/>
      <p:bldP spid="46" grpId="0" animBg="1"/>
      <p:bldP spid="51" grpId="0" animBg="1"/>
      <p:bldP spid="52" grpId="0" animBg="1"/>
      <p:bldP spid="55" grpId="0" animBg="1"/>
      <p:bldP spid="58" grpId="0" animBg="1"/>
      <p:bldP spid="61" grpId="0" animBg="1"/>
      <p:bldP spid="64" grpId="0" animBg="1"/>
      <p:bldP spid="65" grpId="0" animBg="1"/>
      <p:bldP spid="66" grpId="0" animBg="1"/>
      <p:bldP spid="67" grpId="0" animBg="1"/>
      <p:bldP spid="20" grpId="0" animBg="1"/>
      <p:bldP spid="21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32" grpId="0" animBg="1"/>
      <p:bldP spid="36" grpId="0" animBg="1"/>
      <p:bldP spid="37" grpId="0" animBg="1"/>
      <p:bldP spid="39" grpId="0" animBg="1"/>
      <p:bldP spid="40" grpId="0" animBg="1"/>
      <p:bldP spid="47" grpId="0" animBg="1"/>
      <p:bldP spid="48" grpId="0" animBg="1"/>
      <p:bldP spid="50" grpId="0" animBg="1"/>
      <p:bldP spid="53" grpId="0" animBg="1"/>
      <p:bldP spid="54" grpId="0" animBg="1"/>
      <p:bldP spid="59" grpId="0" animBg="1"/>
      <p:bldP spid="60" grpId="0" animBg="1"/>
      <p:bldP spid="62" grpId="0" animBg="1"/>
      <p:bldP spid="63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55172" y="1107222"/>
            <a:ext cx="8349344" cy="984364"/>
            <a:chOff x="841828" y="1331156"/>
            <a:chExt cx="10697021" cy="1312485"/>
          </a:xfrm>
        </p:grpSpPr>
        <p:sp>
          <p:nvSpPr>
            <p:cNvPr id="2" name="矩形 1"/>
            <p:cNvSpPr/>
            <p:nvPr/>
          </p:nvSpPr>
          <p:spPr>
            <a:xfrm>
              <a:off x="1341700" y="1500435"/>
              <a:ext cx="3639313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课文情景图</a:t>
              </a:r>
              <a:endPara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841828" y="1331156"/>
              <a:ext cx="5158853" cy="12311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eaLnBrk="1" hangingPunct="1"/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</a:rPr>
                <a:t>图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  <a:p>
              <a:pPr eaLnBrk="1" hangingPunct="1"/>
              <a:endPara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pic>
          <p:nvPicPr>
            <p:cNvPr id="7" name="Picture 2" descr="无标题-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828" y="1402216"/>
              <a:ext cx="10334172" cy="1241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2099800" y="1506527"/>
              <a:ext cx="9439049" cy="954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700" dirty="0">
                  <a:latin typeface="华文楷体" pitchFamily="2" charset="-122"/>
                  <a:ea typeface="华文楷体" pitchFamily="2" charset="-122"/>
                </a:rPr>
                <a:t>小蝌蚪游过来说：“我来给你当个小逗号！”</a:t>
              </a:r>
            </a:p>
          </p:txBody>
        </p:sp>
      </p:grp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6697948" y="1470755"/>
            <a:ext cx="1178915" cy="328965"/>
          </a:xfrm>
          <a:prstGeom prst="ellipse">
            <a:avLst/>
          </a:prstGeom>
          <a:noFill/>
          <a:ln w="31750" cap="flat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50000"/>
              </a:lnSpc>
            </a:pP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8" name="Picture 3" descr="无标题-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570" y="971818"/>
            <a:ext cx="1835944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533401" y="2502054"/>
            <a:ext cx="8371115" cy="984364"/>
            <a:chOff x="841828" y="1331156"/>
            <a:chExt cx="10697021" cy="1312485"/>
          </a:xfrm>
        </p:grpSpPr>
        <p:sp>
          <p:nvSpPr>
            <p:cNvPr id="17" name="矩形 16"/>
            <p:cNvSpPr/>
            <p:nvPr/>
          </p:nvSpPr>
          <p:spPr>
            <a:xfrm>
              <a:off x="1341700" y="1500435"/>
              <a:ext cx="363931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课文情景图</a:t>
              </a:r>
              <a:endPara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41828" y="1331156"/>
              <a:ext cx="5158854" cy="12311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eaLnBrk="1" hangingPunct="1"/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</a:rPr>
                <a:t>图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  <a:p>
              <a:pPr eaLnBrk="1" hangingPunct="1"/>
              <a:endPara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pic>
          <p:nvPicPr>
            <p:cNvPr id="19" name="Picture 2" descr="无标题-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828" y="1402216"/>
              <a:ext cx="10334172" cy="1241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2099801" y="1506527"/>
              <a:ext cx="9439048" cy="954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700" dirty="0">
                  <a:latin typeface="华文楷体" pitchFamily="2" charset="-122"/>
                  <a:ea typeface="华文楷体" pitchFamily="2" charset="-122"/>
                </a:rPr>
                <a:t>池塘里的水泡泡说：“我能当个小句号。”</a:t>
              </a:r>
            </a:p>
          </p:txBody>
        </p:sp>
      </p:grp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6333277" y="2867286"/>
            <a:ext cx="1178915" cy="328965"/>
          </a:xfrm>
          <a:prstGeom prst="ellipse">
            <a:avLst/>
          </a:prstGeom>
          <a:noFill/>
          <a:ln w="31750" cap="flat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50000"/>
              </a:lnSpc>
            </a:pP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22" name="Picture 3" descr="无标题-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918" y="2358102"/>
            <a:ext cx="1835944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549090" y="3857783"/>
            <a:ext cx="8758197" cy="984364"/>
            <a:chOff x="841828" y="1331156"/>
            <a:chExt cx="11175993" cy="1312485"/>
          </a:xfrm>
        </p:grpSpPr>
        <p:sp>
          <p:nvSpPr>
            <p:cNvPr id="24" name="矩形 23"/>
            <p:cNvSpPr/>
            <p:nvPr/>
          </p:nvSpPr>
          <p:spPr>
            <a:xfrm>
              <a:off x="1341701" y="1500435"/>
              <a:ext cx="3639312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课文情景图</a:t>
              </a:r>
              <a:endPara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41828" y="1331156"/>
              <a:ext cx="5158854" cy="12311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eaLnBrk="1" hangingPunct="1"/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</a:rPr>
                <a:t>图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  <a:p>
              <a:pPr eaLnBrk="1" hangingPunct="1"/>
              <a:endPara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pic>
          <p:nvPicPr>
            <p:cNvPr id="26" name="Picture 2" descr="无标题-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828" y="1402216"/>
              <a:ext cx="10334172" cy="1241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 Box 4"/>
            <p:cNvSpPr txBox="1">
              <a:spLocks noChangeArrowheads="1"/>
            </p:cNvSpPr>
            <p:nvPr/>
          </p:nvSpPr>
          <p:spPr bwMode="auto">
            <a:xfrm>
              <a:off x="2099801" y="1506527"/>
              <a:ext cx="9918020" cy="954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700" dirty="0">
                  <a:latin typeface="华文楷体" pitchFamily="2" charset="-122"/>
                  <a:ea typeface="华文楷体" pitchFamily="2" charset="-122"/>
                </a:rPr>
                <a:t>荷叶上的一串水珠说：“我们可以当省略号。”</a:t>
              </a:r>
            </a:p>
          </p:txBody>
        </p:sp>
      </p:grpSp>
      <p:sp>
        <p:nvSpPr>
          <p:cNvPr id="28" name="Oval 6"/>
          <p:cNvSpPr>
            <a:spLocks noChangeArrowheads="1"/>
          </p:cNvSpPr>
          <p:nvPr/>
        </p:nvSpPr>
        <p:spPr bwMode="auto">
          <a:xfrm>
            <a:off x="7078962" y="4224602"/>
            <a:ext cx="1146149" cy="328965"/>
          </a:xfrm>
          <a:prstGeom prst="ellipse">
            <a:avLst/>
          </a:prstGeom>
          <a:noFill/>
          <a:ln w="31750" cap="flat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50000"/>
              </a:lnSpc>
            </a:pP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29" name="Picture 3" descr="无标题-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385" y="3722674"/>
            <a:ext cx="1784917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矩形 29"/>
          <p:cNvSpPr/>
          <p:nvPr/>
        </p:nvSpPr>
        <p:spPr>
          <a:xfrm>
            <a:off x="374904" y="417755"/>
            <a:ext cx="2729484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课文情景图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7098689" y="1452805"/>
            <a:ext cx="2775347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4100" b="1" dirty="0">
                <a:solidFill>
                  <a:srgbClr val="FF0000"/>
                </a:solidFill>
              </a:rPr>
              <a:t>,</a:t>
            </a:r>
            <a:endParaRPr lang="zh-CN" altLang="en-US" sz="4100" b="1" dirty="0">
              <a:solidFill>
                <a:srgbClr val="FF0000"/>
              </a:solidFill>
            </a:endParaRP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6788533" y="2855045"/>
            <a:ext cx="2775347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1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7065330" y="4382066"/>
            <a:ext cx="2775347" cy="7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4100" b="1" dirty="0">
                <a:solidFill>
                  <a:srgbClr val="FF0000"/>
                </a:solidFill>
              </a:rPr>
              <a:t>······</a:t>
            </a:r>
            <a:endParaRPr lang="zh-CN" altLang="en-US" sz="41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28" grpId="0" animBg="1"/>
      <p:bldP spid="33" grpId="0"/>
      <p:bldP spid="34" grpId="1"/>
      <p:bldP spid="3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146808" y="1302547"/>
            <a:ext cx="5570756" cy="1237352"/>
            <a:chOff x="5668089" y="4686639"/>
            <a:chExt cx="7427675" cy="1649803"/>
          </a:xfrm>
        </p:grpSpPr>
        <p:sp>
          <p:nvSpPr>
            <p:cNvPr id="19" name="矩形 18"/>
            <p:cNvSpPr/>
            <p:nvPr/>
          </p:nvSpPr>
          <p:spPr>
            <a:xfrm>
              <a:off x="5668089" y="5597778"/>
              <a:ext cx="7427675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000" b="1" dirty="0">
                  <a:solidFill>
                    <a:schemeClr val="tx2"/>
                  </a:solidFill>
                </a:rPr>
                <a:t>造句：妈妈一回家就给我做饭。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84384" y="4686639"/>
              <a:ext cx="32982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solidFill>
                    <a:schemeClr val="tx2"/>
                  </a:solidFill>
                </a:rPr>
                <a:t>组词：回家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3192" y="1389881"/>
            <a:ext cx="2367640" cy="2303588"/>
            <a:chOff x="3676893" y="1599317"/>
            <a:chExt cx="3586348" cy="3243845"/>
          </a:xfrm>
        </p:grpSpPr>
        <p:sp>
          <p:nvSpPr>
            <p:cNvPr id="22" name="矩形 21"/>
            <p:cNvSpPr/>
            <p:nvPr/>
          </p:nvSpPr>
          <p:spPr>
            <a:xfrm>
              <a:off x="4376374" y="2042934"/>
              <a:ext cx="2299920" cy="2383710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r>
                <a:rPr lang="zh-CN" altLang="en-US" sz="10400" dirty="0"/>
                <a:t>来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24" name="矩形 23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685800"/>
                <a:endParaRPr lang="zh-CN" altLang="en-US" sz="1400"/>
              </a:p>
            </p:txBody>
          </p:sp>
          <p:cxnSp>
            <p:nvCxnSpPr>
              <p:cNvPr id="25" name="直接连接符 24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直接连接符 25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直接连接符 26"/>
              <p:cNvCxnSpPr>
                <a:stCxn id="24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直接连接符 27"/>
              <p:cNvCxnSpPr>
                <a:stCxn id="24" idx="1"/>
                <a:endCxn id="24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pic>
        <p:nvPicPr>
          <p:cNvPr id="31" name="Picture 2" descr="http://pic.qiantucdn.com/58pic/17/10/84/758PICb58PICAsj_1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0429" y="2525877"/>
            <a:ext cx="2743200" cy="263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7255349" y="3004523"/>
            <a:ext cx="952481" cy="438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回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146807" y="1302547"/>
            <a:ext cx="5256965" cy="1699017"/>
            <a:chOff x="5668089" y="4686639"/>
            <a:chExt cx="7009286" cy="2265356"/>
          </a:xfrm>
        </p:grpSpPr>
        <p:sp>
          <p:nvSpPr>
            <p:cNvPr id="19" name="矩形 18"/>
            <p:cNvSpPr/>
            <p:nvPr/>
          </p:nvSpPr>
          <p:spPr>
            <a:xfrm>
              <a:off x="5668089" y="5597778"/>
              <a:ext cx="7009286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000" b="1" dirty="0">
                  <a:solidFill>
                    <a:schemeClr val="tx2"/>
                  </a:solidFill>
                </a:rPr>
                <a:t>造句：母亲当然是世界上最伟</a:t>
              </a:r>
              <a:endParaRPr lang="en-US" altLang="zh-CN" sz="3000" b="1" dirty="0">
                <a:solidFill>
                  <a:schemeClr val="tx2"/>
                </a:solidFill>
              </a:endParaRPr>
            </a:p>
            <a:p>
              <a:r>
                <a:rPr lang="en-US" altLang="zh-CN" sz="3000" b="1" dirty="0">
                  <a:solidFill>
                    <a:schemeClr val="tx2"/>
                  </a:solidFill>
                </a:rPr>
                <a:t>           </a:t>
              </a:r>
              <a:r>
                <a:rPr lang="zh-CN" altLang="en-US" sz="3000" b="1" dirty="0">
                  <a:solidFill>
                    <a:schemeClr val="tx2"/>
                  </a:solidFill>
                </a:rPr>
                <a:t>大的女人。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84384" y="4686639"/>
              <a:ext cx="32982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solidFill>
                    <a:schemeClr val="tx2"/>
                  </a:solidFill>
                </a:rPr>
                <a:t>组词：当然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3192" y="1389881"/>
            <a:ext cx="2367640" cy="2303588"/>
            <a:chOff x="3676893" y="1599317"/>
            <a:chExt cx="3586348" cy="3243845"/>
          </a:xfrm>
        </p:grpSpPr>
        <p:sp>
          <p:nvSpPr>
            <p:cNvPr id="22" name="矩形 21"/>
            <p:cNvSpPr/>
            <p:nvPr/>
          </p:nvSpPr>
          <p:spPr>
            <a:xfrm>
              <a:off x="4376374" y="2042934"/>
              <a:ext cx="2299920" cy="2383710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r>
                <a:rPr lang="zh-CN" altLang="en-US" sz="10400" dirty="0"/>
                <a:t>当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24" name="矩形 23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685800"/>
                <a:endParaRPr lang="zh-CN" altLang="en-US" sz="1400"/>
              </a:p>
            </p:txBody>
          </p:sp>
          <p:cxnSp>
            <p:nvCxnSpPr>
              <p:cNvPr id="25" name="直接连接符 24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直接连接符 25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直接连接符 26"/>
              <p:cNvCxnSpPr>
                <a:stCxn id="24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直接连接符 27"/>
              <p:cNvCxnSpPr>
                <a:stCxn id="24" idx="1"/>
                <a:endCxn id="24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356" y="2552220"/>
            <a:ext cx="2648494" cy="2581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146807" y="1302547"/>
            <a:ext cx="5637965" cy="1699017"/>
            <a:chOff x="5668089" y="4686639"/>
            <a:chExt cx="7622449" cy="2265356"/>
          </a:xfrm>
        </p:grpSpPr>
        <p:sp>
          <p:nvSpPr>
            <p:cNvPr id="19" name="矩形 18"/>
            <p:cNvSpPr/>
            <p:nvPr/>
          </p:nvSpPr>
          <p:spPr>
            <a:xfrm>
              <a:off x="5668089" y="5597778"/>
              <a:ext cx="7622449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000" b="1" dirty="0">
                  <a:solidFill>
                    <a:schemeClr val="tx2"/>
                  </a:solidFill>
                </a:rPr>
                <a:t>造句：每天早上一杯水，有助于</a:t>
              </a:r>
              <a:endParaRPr lang="en-US" altLang="zh-CN" sz="3000" b="1" dirty="0">
                <a:solidFill>
                  <a:schemeClr val="tx2"/>
                </a:solidFill>
              </a:endParaRPr>
            </a:p>
            <a:p>
              <a:r>
                <a:rPr lang="en-US" altLang="zh-CN" sz="3000" b="1" dirty="0">
                  <a:solidFill>
                    <a:schemeClr val="tx2"/>
                  </a:solidFill>
                </a:rPr>
                <a:t>          </a:t>
              </a:r>
              <a:r>
                <a:rPr lang="zh-CN" altLang="en-US" sz="3000" b="1" dirty="0">
                  <a:solidFill>
                    <a:schemeClr val="tx2"/>
                  </a:solidFill>
                </a:rPr>
                <a:t> 身体健康。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84384" y="4686639"/>
              <a:ext cx="32982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solidFill>
                    <a:schemeClr val="tx2"/>
                  </a:solidFill>
                </a:rPr>
                <a:t>组词：喝水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3192" y="1389881"/>
            <a:ext cx="2367640" cy="2303588"/>
            <a:chOff x="3676893" y="1599317"/>
            <a:chExt cx="3586348" cy="3243845"/>
          </a:xfrm>
        </p:grpSpPr>
        <p:sp>
          <p:nvSpPr>
            <p:cNvPr id="22" name="矩形 21"/>
            <p:cNvSpPr/>
            <p:nvPr/>
          </p:nvSpPr>
          <p:spPr>
            <a:xfrm>
              <a:off x="4376374" y="2042934"/>
              <a:ext cx="2299920" cy="2383710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r>
                <a:rPr lang="zh-CN" altLang="en-US" sz="10400" dirty="0"/>
                <a:t>水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24" name="矩形 23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685800"/>
                <a:endParaRPr lang="zh-CN" altLang="en-US" sz="1400"/>
              </a:p>
            </p:txBody>
          </p:sp>
          <p:cxnSp>
            <p:nvCxnSpPr>
              <p:cNvPr id="25" name="直接连接符 24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直接连接符 25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直接连接符 26"/>
              <p:cNvCxnSpPr>
                <a:stCxn id="24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直接连接符 27"/>
              <p:cNvCxnSpPr>
                <a:stCxn id="24" idx="1"/>
                <a:endCxn id="24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" name="AutoShape 2" descr="喝水男孩卡通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8436" name="Picture 4" descr="C:\Users\Administrator\AppData\Roaming\Tencent\Users\2050268240\QQ\WinTemp\RichOle\XJN7T_O%J}3H0SKIXW6Q5ZI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356" y="2552220"/>
            <a:ext cx="2346417" cy="25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146807" y="1302548"/>
            <a:ext cx="5115450" cy="2160682"/>
            <a:chOff x="5668089" y="4686639"/>
            <a:chExt cx="6820600" cy="2880909"/>
          </a:xfrm>
        </p:grpSpPr>
        <p:sp>
          <p:nvSpPr>
            <p:cNvPr id="19" name="矩形 18"/>
            <p:cNvSpPr/>
            <p:nvPr/>
          </p:nvSpPr>
          <p:spPr>
            <a:xfrm>
              <a:off x="5668089" y="5597778"/>
              <a:ext cx="6820600" cy="19697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000" b="1" dirty="0">
                  <a:solidFill>
                    <a:schemeClr val="tx2"/>
                  </a:solidFill>
                </a:rPr>
                <a:t>造句：以后的每一天都要过得</a:t>
              </a:r>
              <a:endParaRPr lang="en-US" altLang="zh-CN" sz="3000" b="1" dirty="0">
                <a:solidFill>
                  <a:schemeClr val="tx2"/>
                </a:solidFill>
              </a:endParaRPr>
            </a:p>
            <a:p>
              <a:r>
                <a:rPr lang="en-US" altLang="zh-CN" sz="3000" b="1" dirty="0">
                  <a:solidFill>
                    <a:schemeClr val="tx2"/>
                  </a:solidFill>
                </a:rPr>
                <a:t>           </a:t>
              </a:r>
              <a:r>
                <a:rPr lang="zh-CN" altLang="en-US" sz="3000" b="1" dirty="0">
                  <a:solidFill>
                    <a:schemeClr val="tx2"/>
                  </a:solidFill>
                </a:rPr>
                <a:t>快乐、快乐。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84384" y="4686639"/>
              <a:ext cx="32982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solidFill>
                    <a:schemeClr val="tx2"/>
                  </a:solidFill>
                </a:rPr>
                <a:t>组词：以后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3192" y="1389881"/>
            <a:ext cx="2367640" cy="2303588"/>
            <a:chOff x="3676893" y="1599317"/>
            <a:chExt cx="3586348" cy="3243845"/>
          </a:xfrm>
        </p:grpSpPr>
        <p:sp>
          <p:nvSpPr>
            <p:cNvPr id="22" name="矩形 21"/>
            <p:cNvSpPr/>
            <p:nvPr/>
          </p:nvSpPr>
          <p:spPr>
            <a:xfrm>
              <a:off x="4376374" y="2042934"/>
              <a:ext cx="2349002" cy="2383710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square">
              <a:spAutoFit/>
            </a:bodyPr>
            <a:lstStyle/>
            <a:p>
              <a:r>
                <a:rPr lang="zh-CN" altLang="en-US" sz="10400" dirty="0"/>
                <a:t>以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24" name="矩形 23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685800"/>
                <a:endParaRPr lang="zh-CN" altLang="en-US" sz="1400"/>
              </a:p>
            </p:txBody>
          </p:sp>
          <p:cxnSp>
            <p:nvCxnSpPr>
              <p:cNvPr id="25" name="直接连接符 24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直接连接符 25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直接连接符 26"/>
              <p:cNvCxnSpPr>
                <a:stCxn id="24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直接连接符 27"/>
              <p:cNvCxnSpPr>
                <a:stCxn id="24" idx="1"/>
                <a:endCxn id="24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pic>
        <p:nvPicPr>
          <p:cNvPr id="19458" name="Picture 2" descr="http://pic.qiantucdn.com/58pic/11/37/55/66Z58PICMU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998" y="3076450"/>
            <a:ext cx="2724491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1846</Words>
  <Application>Microsoft Office PowerPoint</Application>
  <PresentationFormat>全屏显示(16:9)</PresentationFormat>
  <Paragraphs>266</Paragraphs>
  <Slides>30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Meiryo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第七课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471</cp:revision>
  <dcterms:created xsi:type="dcterms:W3CDTF">2014-11-28T08:03:00Z</dcterms:created>
  <dcterms:modified xsi:type="dcterms:W3CDTF">2021-03-18T08:08:05Z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