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6" r:id="rId2"/>
  </p:sldMasterIdLst>
  <p:notesMasterIdLst>
    <p:notesMasterId r:id="rId43"/>
  </p:notesMasterIdLst>
  <p:sldIdLst>
    <p:sldId id="256" r:id="rId3"/>
    <p:sldId id="266" r:id="rId4"/>
    <p:sldId id="278" r:id="rId5"/>
    <p:sldId id="327" r:id="rId6"/>
    <p:sldId id="334" r:id="rId7"/>
    <p:sldId id="280" r:id="rId8"/>
    <p:sldId id="295" r:id="rId9"/>
    <p:sldId id="296" r:id="rId10"/>
    <p:sldId id="282" r:id="rId11"/>
    <p:sldId id="283" r:id="rId12"/>
    <p:sldId id="284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28" r:id="rId22"/>
    <p:sldId id="329" r:id="rId23"/>
    <p:sldId id="306" r:id="rId24"/>
    <p:sldId id="305" r:id="rId25"/>
    <p:sldId id="271" r:id="rId26"/>
    <p:sldId id="311" r:id="rId27"/>
    <p:sldId id="259" r:id="rId28"/>
    <p:sldId id="332" r:id="rId29"/>
    <p:sldId id="272" r:id="rId30"/>
    <p:sldId id="312" r:id="rId31"/>
    <p:sldId id="333" r:id="rId32"/>
    <p:sldId id="313" r:id="rId33"/>
    <p:sldId id="274" r:id="rId34"/>
    <p:sldId id="273" r:id="rId35"/>
    <p:sldId id="309" r:id="rId36"/>
    <p:sldId id="277" r:id="rId37"/>
    <p:sldId id="265" r:id="rId38"/>
    <p:sldId id="335" r:id="rId39"/>
    <p:sldId id="330" r:id="rId40"/>
    <p:sldId id="331" r:id="rId41"/>
    <p:sldId id="336" r:id="rId4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FF6600"/>
    <a:srgbClr val="FFFFFF"/>
    <a:srgbClr val="FFFFCC"/>
    <a:srgbClr val="99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6182" autoAdjust="0"/>
  </p:normalViewPr>
  <p:slideViewPr>
    <p:cSldViewPr snapToGrid="0">
      <p:cViewPr varScale="1">
        <p:scale>
          <a:sx n="138" d="100"/>
          <a:sy n="138" d="100"/>
        </p:scale>
        <p:origin x="966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BA7AB-5149-401D-95A4-69D03014D2CA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B26D7-15AF-4D9C-8FD0-EC270DC221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899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B26D7-15AF-4D9C-8FD0-EC270DC2210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619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1962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3555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055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80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041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850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266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2907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4117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0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111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25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034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421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46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8" descr="풍차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2925" y="3316288"/>
            <a:ext cx="4791075" cy="182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4" r:id="rId2"/>
    <p:sldLayoutId id="2147483713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165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tiff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1355725"/>
            <a:ext cx="9144000" cy="14430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标题 1"/>
          <p:cNvSpPr txBox="1"/>
          <p:nvPr/>
        </p:nvSpPr>
        <p:spPr bwMode="auto">
          <a:xfrm>
            <a:off x="0" y="1355725"/>
            <a:ext cx="9144000" cy="7778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49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49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49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49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0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4000" dirty="0">
                <a:latin typeface="微软雅黑"/>
                <a:ea typeface="微软雅黑"/>
                <a:sym typeface="微软雅黑"/>
              </a:rPr>
              <a:t>7</a:t>
            </a:r>
            <a:r>
              <a:rPr lang="zh-CN" altLang="en-US" sz="4000" dirty="0">
                <a:latin typeface="微软雅黑"/>
                <a:ea typeface="微软雅黑"/>
                <a:sym typeface="微软雅黑"/>
              </a:rPr>
              <a:t>  青蛙写诗</a:t>
            </a:r>
          </a:p>
        </p:txBody>
      </p:sp>
      <p:sp>
        <p:nvSpPr>
          <p:cNvPr id="8" name="副标题 2"/>
          <p:cNvSpPr txBox="1"/>
          <p:nvPr/>
        </p:nvSpPr>
        <p:spPr bwMode="auto">
          <a:xfrm>
            <a:off x="3527425" y="2362200"/>
            <a:ext cx="2241550" cy="43656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en-US" altLang="zh-CN" sz="2000" dirty="0">
                <a:latin typeface="微软雅黑"/>
                <a:ea typeface="微软雅黑"/>
                <a:sym typeface="微软雅黑"/>
              </a:rPr>
              <a:t>R ·</a:t>
            </a:r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一年级上册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2636838" y="2182812"/>
            <a:ext cx="3860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4093185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566988" y="134938"/>
            <a:ext cx="9380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y</a:t>
            </a:r>
            <a:r>
              <a:rPr lang="en-US" altLang="zh-CN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ǔ</a:t>
            </a:r>
            <a:endParaRPr lang="en-US" sz="4800" b="1" dirty="0">
              <a:solidFill>
                <a:srgbClr val="3333FF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6" name="组合 2"/>
          <p:cNvGrpSpPr>
            <a:grpSpLocks/>
          </p:cNvGrpSpPr>
          <p:nvPr/>
        </p:nvGrpSpPr>
        <p:grpSpPr bwMode="auto">
          <a:xfrm>
            <a:off x="2027238" y="892175"/>
            <a:ext cx="1887537" cy="1960563"/>
            <a:chOff x="317986" y="1674097"/>
            <a:chExt cx="1887537" cy="1961621"/>
          </a:xfrm>
        </p:grpSpPr>
        <p:pic>
          <p:nvPicPr>
            <p:cNvPr id="12291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2" name="TextBox 4"/>
            <p:cNvSpPr txBox="1">
              <a:spLocks noChangeArrowheads="1"/>
            </p:cNvSpPr>
            <p:nvPr/>
          </p:nvSpPr>
          <p:spPr bwMode="auto">
            <a:xfrm>
              <a:off x="326683" y="1674097"/>
              <a:ext cx="1838325" cy="1921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雨</a:t>
              </a: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160463" y="2927350"/>
            <a:ext cx="5303837" cy="393700"/>
            <a:chOff x="1160463" y="3051175"/>
            <a:chExt cx="5304573" cy="393700"/>
          </a:xfrm>
        </p:grpSpPr>
        <p:pic>
          <p:nvPicPr>
            <p:cNvPr id="12294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0463" y="3051175"/>
              <a:ext cx="873125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5" name="图片 2" descr="雨a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3502" y="3106802"/>
              <a:ext cx="4311534" cy="282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0150" y="3359150"/>
            <a:ext cx="60848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0150" y="4081463"/>
            <a:ext cx="65579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427288" y="1588"/>
            <a:ext cx="15472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men</a:t>
            </a:r>
            <a:endParaRPr lang="en-US" sz="4800" b="1" dirty="0">
              <a:solidFill>
                <a:srgbClr val="3333FF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6" name="组合 2"/>
          <p:cNvGrpSpPr>
            <a:grpSpLocks/>
          </p:cNvGrpSpPr>
          <p:nvPr/>
        </p:nvGrpSpPr>
        <p:grpSpPr bwMode="auto">
          <a:xfrm>
            <a:off x="2027238" y="711200"/>
            <a:ext cx="1887537" cy="1960563"/>
            <a:chOff x="317986" y="1674097"/>
            <a:chExt cx="1887537" cy="1961621"/>
          </a:xfrm>
        </p:grpSpPr>
        <p:pic>
          <p:nvPicPr>
            <p:cNvPr id="13315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6" name="TextBox 4"/>
            <p:cNvSpPr txBox="1">
              <a:spLocks noChangeArrowheads="1"/>
            </p:cNvSpPr>
            <p:nvPr/>
          </p:nvSpPr>
          <p:spPr bwMode="auto">
            <a:xfrm>
              <a:off x="326683" y="1674097"/>
              <a:ext cx="1838325" cy="1921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们</a:t>
              </a: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160463" y="2708275"/>
            <a:ext cx="3287712" cy="393700"/>
            <a:chOff x="1160463" y="2765425"/>
            <a:chExt cx="3287208" cy="393700"/>
          </a:xfrm>
        </p:grpSpPr>
        <p:pic>
          <p:nvPicPr>
            <p:cNvPr id="13318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0463" y="2765425"/>
              <a:ext cx="874712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9" name="图片 1" descr="们a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2829" y="2831822"/>
              <a:ext cx="2354842" cy="292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988" y="3092450"/>
            <a:ext cx="7091362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2688" y="3738563"/>
            <a:ext cx="7059612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组合 4"/>
          <p:cNvGrpSpPr>
            <a:grpSpLocks/>
          </p:cNvGrpSpPr>
          <p:nvPr/>
        </p:nvGrpSpPr>
        <p:grpSpPr bwMode="auto">
          <a:xfrm>
            <a:off x="1195388" y="2081213"/>
            <a:ext cx="1887537" cy="1970087"/>
            <a:chOff x="317986" y="1665630"/>
            <a:chExt cx="1887537" cy="1970088"/>
          </a:xfrm>
        </p:grpSpPr>
        <p:pic>
          <p:nvPicPr>
            <p:cNvPr id="14338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39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写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566863" y="1323975"/>
            <a:ext cx="1117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xiě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75400" y="2265363"/>
            <a:ext cx="124906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xiě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zì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写 字</a:t>
            </a:r>
            <a:endParaRPr lang="zh-CN" altLang="en-US" sz="36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342" name="TextBox 10"/>
          <p:cNvSpPr txBox="1">
            <a:spLocks noChangeArrowheads="1"/>
          </p:cNvSpPr>
          <p:nvPr/>
        </p:nvSpPr>
        <p:spPr bwMode="auto">
          <a:xfrm>
            <a:off x="3886200" y="615950"/>
            <a:ext cx="2082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我会认</a:t>
            </a:r>
          </a:p>
        </p:txBody>
      </p:sp>
      <p:pic>
        <p:nvPicPr>
          <p:cNvPr id="17416" name="Picture 8" descr="E:\孙巧灵\2016秋上\上课课件\制作\R一语上\人一语大课堂（正文）\入睡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7400" y="1797050"/>
            <a:ext cx="2803525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15362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3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诗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439863" y="1133475"/>
            <a:ext cx="10695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shī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05563" y="2030413"/>
            <a:ext cx="1838325" cy="107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tánɡ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shī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唐  诗</a:t>
            </a:r>
          </a:p>
        </p:txBody>
      </p:sp>
      <p:pic>
        <p:nvPicPr>
          <p:cNvPr id="18439" name="Picture 7" descr="E:\孙巧灵\2016秋上\上课课件\制作\R一语上\人一语大课堂（正文）\唐诗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5888" y="1397000"/>
            <a:ext cx="20320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16386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7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点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273175" y="1133475"/>
            <a:ext cx="15311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diǎn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740525" y="2046288"/>
            <a:ext cx="170591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yǔ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diǎn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雨  点</a:t>
            </a:r>
          </a:p>
        </p:txBody>
      </p:sp>
      <p:pic>
        <p:nvPicPr>
          <p:cNvPr id="19463" name="Picture 7" descr="E:\孙巧灵\2016秋上\上课课件\制作\R一语上\人一语大课堂（正文）\雨点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5213" y="1573213"/>
            <a:ext cx="2732087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17410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1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要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438275" y="1133475"/>
            <a:ext cx="1298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yào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30975" y="2084388"/>
            <a:ext cx="15550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xū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yào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需  要</a:t>
            </a:r>
          </a:p>
        </p:txBody>
      </p:sp>
      <p:pic>
        <p:nvPicPr>
          <p:cNvPr id="20487" name="Picture 7" descr="E:\孙巧灵\2016秋上\上课课件\制作\R一语上\人一语大课堂（正文）\需要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7738" y="1397000"/>
            <a:ext cx="2460625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4"/>
          <p:cNvGrpSpPr>
            <a:grpSpLocks/>
          </p:cNvGrpSpPr>
          <p:nvPr/>
        </p:nvGrpSpPr>
        <p:grpSpPr bwMode="auto">
          <a:xfrm>
            <a:off x="941388" y="1881188"/>
            <a:ext cx="1887537" cy="1970087"/>
            <a:chOff x="317986" y="1665630"/>
            <a:chExt cx="1887537" cy="1970088"/>
          </a:xfrm>
        </p:grpSpPr>
        <p:pic>
          <p:nvPicPr>
            <p:cNvPr id="18434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5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过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319213" y="1133475"/>
            <a:ext cx="13965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ɡuò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30963" y="2063750"/>
            <a:ext cx="226376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ɡuò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mǎ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lù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过 马 路</a:t>
            </a:r>
          </a:p>
        </p:txBody>
      </p:sp>
      <p:pic>
        <p:nvPicPr>
          <p:cNvPr id="21511" name="Picture 7" descr="E:\孙巧灵\2016秋上\上课课件\制作\R一语上\人一语大课堂（正文）\过来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9163" y="1481138"/>
            <a:ext cx="2705100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19458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59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给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438275" y="1133475"/>
            <a:ext cx="11352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ɡěi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619875" y="2101850"/>
            <a:ext cx="194957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sònɡ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ɡěi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 送  给</a:t>
            </a:r>
          </a:p>
        </p:txBody>
      </p:sp>
      <p:pic>
        <p:nvPicPr>
          <p:cNvPr id="22535" name="Picture 7" descr="E:\孙巧灵\2016秋上\上课课件\制作\R一语上\人一语大课堂（正文）\送给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4400" y="1541463"/>
            <a:ext cx="27051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20482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3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当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276350" y="1133475"/>
            <a:ext cx="17572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dānɡ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653213" y="2124075"/>
            <a:ext cx="19832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dānɡ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xīn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 当  心</a:t>
            </a:r>
          </a:p>
        </p:txBody>
      </p:sp>
      <p:pic>
        <p:nvPicPr>
          <p:cNvPr id="23559" name="Picture 7" descr="E:\孙巧灵\2016秋上\上课课件\制作\R一语上\人一语大课堂（正文）\当作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175" y="1547813"/>
            <a:ext cx="2897188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组合 4"/>
          <p:cNvGrpSpPr>
            <a:grpSpLocks/>
          </p:cNvGrpSpPr>
          <p:nvPr/>
        </p:nvGrpSpPr>
        <p:grpSpPr bwMode="auto">
          <a:xfrm>
            <a:off x="1041400" y="1947863"/>
            <a:ext cx="1887538" cy="1938992"/>
            <a:chOff x="317986" y="1731670"/>
            <a:chExt cx="1887537" cy="1939956"/>
          </a:xfrm>
        </p:grpSpPr>
        <p:pic>
          <p:nvPicPr>
            <p:cNvPr id="21506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7" name="TextBox 4"/>
            <p:cNvSpPr txBox="1">
              <a:spLocks noChangeArrowheads="1"/>
            </p:cNvSpPr>
            <p:nvPr/>
          </p:nvSpPr>
          <p:spPr bwMode="auto">
            <a:xfrm>
              <a:off x="343617" y="1731670"/>
              <a:ext cx="1838325" cy="1939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串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114425" y="1133475"/>
            <a:ext cx="20537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chuàn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37300" y="2055813"/>
            <a:ext cx="1839913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yí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chuàn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一   串</a:t>
            </a:r>
          </a:p>
        </p:txBody>
      </p:sp>
      <p:pic>
        <p:nvPicPr>
          <p:cNvPr id="24583" name="Picture 7" descr="E:\孙巧灵\2016秋上\上课课件\制作\R一语上\人一语大课堂（正文）\一串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1388" y="1114425"/>
            <a:ext cx="2460625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69888" y="1305154"/>
            <a:ext cx="8507412" cy="2303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认识“写、诗”等11个生字，会写“下、个”等4个生字。认识</a:t>
            </a: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个偏旁“冖、灬”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。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（重点）</a:t>
            </a:r>
            <a:endParaRPr lang="en-US" altLang="zh-CN" sz="2400" b="1" dirty="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正确、流利地朗读课文。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（重点）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初步认识和了解逗号、句号和省略号三种标点符号。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（重点）</a:t>
            </a:r>
            <a:endParaRPr lang="en-US" altLang="zh-CN" sz="24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4.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感悟课文内容，拓展语言，培养想象和创造力。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（难点）</a:t>
            </a:r>
          </a:p>
        </p:txBody>
      </p:sp>
      <p:grpSp>
        <p:nvGrpSpPr>
          <p:cNvPr id="4098" name="组合 3"/>
          <p:cNvGrpSpPr>
            <a:grpSpLocks/>
          </p:cNvGrpSpPr>
          <p:nvPr/>
        </p:nvGrpSpPr>
        <p:grpSpPr bwMode="auto">
          <a:xfrm>
            <a:off x="184150" y="369888"/>
            <a:ext cx="2062163" cy="544512"/>
            <a:chOff x="1438698" y="982657"/>
            <a:chExt cx="2498303" cy="616461"/>
          </a:xfrm>
        </p:grpSpPr>
        <p:pic>
          <p:nvPicPr>
            <p:cNvPr id="4099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微软雅黑"/>
                  <a:ea typeface="微软雅黑"/>
                  <a:sym typeface="微软雅黑"/>
                </a:rPr>
                <a:t>学习目标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22530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1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以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571625" y="1133475"/>
            <a:ext cx="7216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yǐ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91338" y="2122488"/>
            <a:ext cx="156164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yǐ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qián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以  前</a:t>
            </a:r>
          </a:p>
        </p:txBody>
      </p:sp>
      <p:pic>
        <p:nvPicPr>
          <p:cNvPr id="25607" name="Picture 7" descr="E:\孙巧灵\2016秋上\上课课件\制作\R一语上\人一语大课堂（正文）\以前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2188" y="1414463"/>
            <a:ext cx="3030537" cy="257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组合 4"/>
          <p:cNvGrpSpPr>
            <a:grpSpLocks/>
          </p:cNvGrpSpPr>
          <p:nvPr/>
        </p:nvGrpSpPr>
        <p:grpSpPr bwMode="auto">
          <a:xfrm>
            <a:off x="1041400" y="1947863"/>
            <a:ext cx="1887538" cy="1938992"/>
            <a:chOff x="317986" y="1731670"/>
            <a:chExt cx="1887537" cy="1939956"/>
          </a:xfrm>
        </p:grpSpPr>
        <p:pic>
          <p:nvPicPr>
            <p:cNvPr id="23554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5" name="TextBox 4"/>
            <p:cNvSpPr txBox="1">
              <a:spLocks noChangeArrowheads="1"/>
            </p:cNvSpPr>
            <p:nvPr/>
          </p:nvSpPr>
          <p:spPr bwMode="auto">
            <a:xfrm>
              <a:off x="343617" y="1731670"/>
              <a:ext cx="1838325" cy="1939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成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123950" y="1133475"/>
            <a:ext cx="20665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chénɡ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700838" y="2020888"/>
            <a:ext cx="241264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wán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chénɡ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 完   成</a:t>
            </a:r>
          </a:p>
        </p:txBody>
      </p:sp>
      <p:pic>
        <p:nvPicPr>
          <p:cNvPr id="26631" name="Picture 7" descr="E:\孙巧灵\2016秋上\上课课件\制作\R一语上\人一语大课堂（正文）\完成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1725" y="1443038"/>
            <a:ext cx="270510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470" y="842162"/>
            <a:ext cx="8685237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【淅沥沥（</a:t>
            </a:r>
            <a:r>
              <a:rPr lang="en-US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x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ī </a:t>
            </a:r>
            <a:r>
              <a:rPr lang="en-US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l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ì </a:t>
            </a:r>
            <a:r>
              <a:rPr lang="en-US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l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ì）】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下雨时的声音。</a:t>
            </a:r>
          </a:p>
          <a:p>
            <a:pPr>
              <a:lnSpc>
                <a:spcPct val="130000"/>
              </a:lnSpc>
              <a:defRPr/>
            </a:pP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【写诗（</a:t>
            </a:r>
            <a:r>
              <a:rPr lang="en-US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xi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ě </a:t>
            </a:r>
            <a:r>
              <a:rPr lang="en-US" altLang="zh-CN" sz="2400" b="1" dirty="0" err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sh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ī）】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有诗意地写或写作诗歌。</a:t>
            </a:r>
          </a:p>
          <a:p>
            <a:pPr>
              <a:lnSpc>
                <a:spcPct val="130000"/>
              </a:lnSpc>
              <a:defRPr/>
            </a:pP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【水珠（</a:t>
            </a:r>
            <a:r>
              <a:rPr lang="en-US" altLang="zh-CN" sz="2400" b="1" dirty="0" err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shu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ǐ </a:t>
            </a:r>
            <a:r>
              <a:rPr lang="en-US" altLang="zh-CN" sz="2400" b="1" dirty="0" err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zh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ū）】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凝（</a:t>
            </a: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n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í</a:t>
            </a: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n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ɡ）聚（</a:t>
            </a: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j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ù）成的像珠子似的水。</a:t>
            </a:r>
            <a:endParaRPr lang="en-US" altLang="zh-CN" sz="2400" b="1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【池塘（</a:t>
            </a:r>
            <a:r>
              <a:rPr lang="en-US" altLang="zh-CN" sz="2400" b="1" dirty="0" err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ch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í </a:t>
            </a:r>
            <a:r>
              <a:rPr lang="en-US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t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á</a:t>
            </a:r>
            <a:r>
              <a:rPr lang="en-US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n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ɡ）】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蓄水的坑，一般不大，比较小。</a:t>
            </a:r>
          </a:p>
          <a:p>
            <a:pPr>
              <a:lnSpc>
                <a:spcPct val="130000"/>
              </a:lnSpc>
              <a:defRPr/>
            </a:pP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【写成（</a:t>
            </a:r>
            <a:r>
              <a:rPr lang="en-US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xi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ě </a:t>
            </a:r>
            <a:r>
              <a:rPr lang="en-US" altLang="zh-CN" sz="2400" b="1" dirty="0" err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ch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é</a:t>
            </a:r>
            <a:r>
              <a:rPr lang="en-US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n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ɡ）】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文中指写好一首诗。</a:t>
            </a:r>
            <a:endParaRPr lang="zh-CN" altLang="en-US" sz="2400" b="1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E:\上课课件\人六语上\人六语大课堂\人（六）语状元大课堂\近义词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913" y="1041400"/>
            <a:ext cx="22923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2" descr="E:\上课课件\人六语上\人六语大课堂\人（六）语状元大课堂\反义词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4375" y="1041400"/>
            <a:ext cx="22923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52488" y="2070100"/>
            <a:ext cx="2609850" cy="825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latin typeface="微软雅黑"/>
                <a:ea typeface="微软雅黑"/>
                <a:sym typeface="微软雅黑"/>
              </a:rPr>
              <a:t>当</a:t>
            </a:r>
            <a:r>
              <a:rPr lang="en-US" altLang="zh-CN" sz="3600" b="1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作</a:t>
            </a:r>
            <a:endParaRPr lang="en-US" altLang="zh-CN" sz="3600" b="1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689475" y="2070100"/>
            <a:ext cx="2471738" cy="165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latin typeface="微软雅黑"/>
                <a:ea typeface="微软雅黑"/>
                <a:sym typeface="微软雅黑"/>
              </a:rPr>
              <a:t>下</a:t>
            </a:r>
            <a:r>
              <a:rPr lang="en-US" altLang="zh-CN" sz="3600" b="1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上</a:t>
            </a: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微软雅黑"/>
                <a:ea typeface="微软雅黑"/>
                <a:sym typeface="微软雅黑"/>
              </a:rPr>
              <a:t>来</a:t>
            </a:r>
            <a:r>
              <a:rPr lang="en-US" altLang="zh-CN" sz="3600" b="1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3"/>
          <p:cNvGrpSpPr>
            <a:grpSpLocks/>
          </p:cNvGrpSpPr>
          <p:nvPr/>
        </p:nvGrpSpPr>
        <p:grpSpPr bwMode="auto">
          <a:xfrm>
            <a:off x="184150" y="444500"/>
            <a:ext cx="2062163" cy="544513"/>
            <a:chOff x="1438698" y="982657"/>
            <a:chExt cx="2498303" cy="616461"/>
          </a:xfrm>
        </p:grpSpPr>
        <p:pic>
          <p:nvPicPr>
            <p:cNvPr id="26626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27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微软雅黑"/>
                  <a:ea typeface="微软雅黑"/>
                  <a:sym typeface="微软雅黑"/>
                </a:rPr>
                <a:t>课文解读</a:t>
              </a: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750888" y="1644650"/>
            <a:ext cx="6618287" cy="2926810"/>
            <a:chOff x="1960061" y="1311474"/>
            <a:chExt cx="6618208" cy="2926259"/>
          </a:xfrm>
        </p:grpSpPr>
        <p:sp>
          <p:nvSpPr>
            <p:cNvPr id="26629" name="矩形 4"/>
            <p:cNvSpPr>
              <a:spLocks noChangeArrowheads="1"/>
            </p:cNvSpPr>
            <p:nvPr/>
          </p:nvSpPr>
          <p:spPr bwMode="auto">
            <a:xfrm>
              <a:off x="2066854" y="1339857"/>
              <a:ext cx="6511415" cy="2897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下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雨了，</a:t>
              </a:r>
              <a:endParaRPr lang="en-US" altLang="zh-CN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雨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点儿淅沥沥，沙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啦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啦。</a:t>
              </a:r>
              <a:endParaRPr lang="en-US" altLang="zh-CN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青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蛙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说：“我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要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写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诗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啦！”</a:t>
              </a:r>
              <a:endParaRPr lang="zh-CN" altLang="en-US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066422" y="1311474"/>
              <a:ext cx="2393921" cy="46187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xi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y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ǔ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le</a:t>
              </a:r>
              <a:endParaRPr lang="zh-CN" altLang="en-US" sz="2400" b="1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20396" y="2316173"/>
              <a:ext cx="5892730" cy="4618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y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ǔ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di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ǎ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nr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x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ì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ì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l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l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endParaRPr lang="zh-CN" altLang="en-US" sz="2400" b="1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960061" y="3284365"/>
              <a:ext cx="5892730" cy="4618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q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w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ō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   w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ǒ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y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o xi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ě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l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ɑ</a:t>
              </a:r>
              <a:endParaRPr lang="zh-CN" altLang="en-US" sz="2400" b="1" dirty="0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2" name="圆角矩形标注 11"/>
          <p:cNvSpPr/>
          <p:nvPr/>
        </p:nvSpPr>
        <p:spPr>
          <a:xfrm>
            <a:off x="3536950" y="369888"/>
            <a:ext cx="4638675" cy="2279650"/>
          </a:xfrm>
          <a:prstGeom prst="wedgeRoundRectCallout">
            <a:avLst>
              <a:gd name="adj1" fmla="val -58229"/>
              <a:gd name="adj2" fmla="val 56280"/>
              <a:gd name="adj3" fmla="val 16667"/>
            </a:avLst>
          </a:prstGeom>
          <a:solidFill>
            <a:srgbClr val="FFFF00">
              <a:alpha val="49000"/>
            </a:srgbClr>
          </a:solidFill>
          <a:ln>
            <a:solidFill>
              <a:srgbClr val="FF3300">
                <a:alpha val="7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“淅沥沥”“沙啦啦”是拟声词，模拟了雨点儿落下来的声音，说明雨点儿下得很小。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267200" y="1914665"/>
            <a:ext cx="4165600" cy="195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下雨了，雨点柔柔的，景色美丽极了，青蛙非常高兴，所以想写一首诗。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819275" y="749300"/>
            <a:ext cx="4895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青蛙为什么要写诗呢？</a:t>
            </a: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353" y="1785276"/>
            <a:ext cx="3395663" cy="24145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组合 5"/>
          <p:cNvGrpSpPr>
            <a:grpSpLocks/>
          </p:cNvGrpSpPr>
          <p:nvPr/>
        </p:nvGrpSpPr>
        <p:grpSpPr bwMode="auto">
          <a:xfrm>
            <a:off x="498475" y="1404938"/>
            <a:ext cx="6538913" cy="1947304"/>
            <a:chOff x="395290" y="1495293"/>
            <a:chExt cx="6537555" cy="1947257"/>
          </a:xfrm>
        </p:grpSpPr>
        <p:sp>
          <p:nvSpPr>
            <p:cNvPr id="28674" name="矩形 1"/>
            <p:cNvSpPr>
              <a:spLocks noChangeArrowheads="1"/>
            </p:cNvSpPr>
            <p:nvPr/>
          </p:nvSpPr>
          <p:spPr bwMode="auto">
            <a:xfrm>
              <a:off x="552451" y="1529060"/>
              <a:ext cx="6380394" cy="1913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小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蝌蚪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游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过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来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说：</a:t>
              </a:r>
              <a:endParaRPr lang="en-US" altLang="zh-CN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“我要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给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你当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个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小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逗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号。”</a:t>
              </a:r>
              <a:endParaRPr lang="zh-CN" altLang="en-US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95290" y="1495293"/>
              <a:ext cx="5363049" cy="46195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xi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ǎ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o k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ē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d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ǒ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 y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ó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ò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á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i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ō</a:t>
              </a:r>
              <a:endParaRPr lang="en-US" altLang="zh-CN" sz="2400" b="1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00010" y="2503330"/>
              <a:ext cx="5710868" cy="4616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w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ǒ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y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o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ɡě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i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d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ɡè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xi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ǎ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o d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ò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 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o </a:t>
              </a:r>
              <a:endParaRPr lang="zh-CN" altLang="en-US" sz="2400" b="1" dirty="0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09600" y="3421063"/>
            <a:ext cx="6837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微软雅黑"/>
                <a:ea typeface="微软雅黑"/>
                <a:sym typeface="微软雅黑"/>
              </a:rPr>
              <a:t>思考：</a:t>
            </a:r>
            <a:r>
              <a:rPr lang="zh-CN" altLang="zh-CN" sz="3200" b="1">
                <a:latin typeface="微软雅黑"/>
                <a:ea typeface="微软雅黑"/>
                <a:sym typeface="微软雅黑"/>
              </a:rPr>
              <a:t>小蝌蚪游过来干了什么</a:t>
            </a:r>
            <a:r>
              <a:rPr lang="zh-CN" altLang="en-US" sz="3200" b="1">
                <a:latin typeface="微软雅黑"/>
                <a:ea typeface="微软雅黑"/>
                <a:sym typeface="微软雅黑"/>
              </a:rPr>
              <a:t>？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52438" y="4059238"/>
            <a:ext cx="8064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小蝌蚪游过来给青蛙的诗当个小逗号。</a:t>
            </a:r>
          </a:p>
        </p:txBody>
      </p:sp>
      <p:pic>
        <p:nvPicPr>
          <p:cNvPr id="31749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0844" y="354706"/>
            <a:ext cx="2776047" cy="21675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组合 3"/>
          <p:cNvGrpSpPr>
            <a:grpSpLocks/>
          </p:cNvGrpSpPr>
          <p:nvPr/>
        </p:nvGrpSpPr>
        <p:grpSpPr bwMode="auto">
          <a:xfrm>
            <a:off x="549275" y="1100138"/>
            <a:ext cx="5499100" cy="1913537"/>
            <a:chOff x="1158099" y="1247805"/>
            <a:chExt cx="5499737" cy="1912436"/>
          </a:xfrm>
        </p:grpSpPr>
        <p:sp>
          <p:nvSpPr>
            <p:cNvPr id="29698" name="矩形 1"/>
            <p:cNvSpPr>
              <a:spLocks noChangeArrowheads="1"/>
            </p:cNvSpPr>
            <p:nvPr/>
          </p:nvSpPr>
          <p:spPr bwMode="auto">
            <a:xfrm>
              <a:off x="1185828" y="1247805"/>
              <a:ext cx="5472008" cy="19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池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塘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里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的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水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泡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泡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说：</a:t>
              </a:r>
              <a:endParaRPr lang="en-US" altLang="zh-CN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“我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能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当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个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小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句号。”</a:t>
              </a:r>
              <a:endParaRPr lang="zh-CN" altLang="en-US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158099" y="1247805"/>
              <a:ext cx="5425116" cy="4616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ch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í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t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de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p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o p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ɑ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o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ō</a:t>
              </a:r>
              <a:endParaRPr lang="zh-CN" altLang="en-US" sz="2400" b="1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629642" y="2229901"/>
              <a:ext cx="4570941" cy="8305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w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ǒ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é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d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ɡè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xi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ǎ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o j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ù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o</a:t>
              </a:r>
              <a:endParaRPr lang="zh-CN" altLang="en-US" sz="2400" b="1" dirty="0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76263" y="3273425"/>
            <a:ext cx="67516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微软雅黑"/>
                <a:ea typeface="微软雅黑"/>
                <a:sym typeface="微软雅黑"/>
              </a:rPr>
              <a:t>思考：水泡泡为什么能当小句号？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22313" y="3998913"/>
            <a:ext cx="6499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水泡泡圆圆的，很像句号。</a:t>
            </a:r>
          </a:p>
        </p:txBody>
      </p:sp>
      <p:pic>
        <p:nvPicPr>
          <p:cNvPr id="3277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3540" y="1103091"/>
            <a:ext cx="2871221" cy="2028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组合 6"/>
          <p:cNvGrpSpPr>
            <a:grpSpLocks/>
          </p:cNvGrpSpPr>
          <p:nvPr/>
        </p:nvGrpSpPr>
        <p:grpSpPr bwMode="auto">
          <a:xfrm>
            <a:off x="428625" y="938213"/>
            <a:ext cx="6765925" cy="1913537"/>
            <a:chOff x="2219324" y="967085"/>
            <a:chExt cx="6765833" cy="1913792"/>
          </a:xfrm>
        </p:grpSpPr>
        <p:sp>
          <p:nvSpPr>
            <p:cNvPr id="30722" name="矩形 1"/>
            <p:cNvSpPr>
              <a:spLocks noChangeArrowheads="1"/>
            </p:cNvSpPr>
            <p:nvPr/>
          </p:nvSpPr>
          <p:spPr bwMode="auto">
            <a:xfrm>
              <a:off x="2219324" y="967085"/>
              <a:ext cx="6399341" cy="1913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荷叶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上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的一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串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水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珠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说：</a:t>
              </a:r>
              <a:endParaRPr lang="en-US" altLang="zh-CN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“我们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可以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当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省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略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号。”</a:t>
              </a:r>
              <a:endParaRPr lang="zh-CN" altLang="en-US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219324" y="982962"/>
              <a:ext cx="6326102" cy="46043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é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y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è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de y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í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chu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zh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ō</a:t>
              </a:r>
              <a:endParaRPr lang="en-US" altLang="zh-CN" sz="2400" b="1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659056" y="1986396"/>
              <a:ext cx="6326101" cy="4620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w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ǒ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men k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ě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y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d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ě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üè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o</a:t>
              </a:r>
              <a:endParaRPr lang="zh-CN" altLang="en-US" sz="2400" b="1" dirty="0"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3379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7589" y="1115198"/>
            <a:ext cx="2589595" cy="1839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09600" y="2913063"/>
            <a:ext cx="8012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微软雅黑"/>
                <a:ea typeface="微软雅黑"/>
                <a:sym typeface="微软雅黑"/>
              </a:rPr>
              <a:t>思考：为什么不说“一个水珠”当省略号？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962025" y="3530600"/>
            <a:ext cx="5959475" cy="131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省略号是六个的，一个不行的，一串排起来才有趣！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组合 4"/>
          <p:cNvGrpSpPr>
            <a:grpSpLocks/>
          </p:cNvGrpSpPr>
          <p:nvPr/>
        </p:nvGrpSpPr>
        <p:grpSpPr bwMode="auto">
          <a:xfrm>
            <a:off x="706438" y="1104900"/>
            <a:ext cx="6288087" cy="2898422"/>
            <a:chOff x="1048654" y="1000152"/>
            <a:chExt cx="6289071" cy="2899186"/>
          </a:xfrm>
        </p:grpSpPr>
        <p:sp>
          <p:nvSpPr>
            <p:cNvPr id="4" name="矩形 3"/>
            <p:cNvSpPr/>
            <p:nvPr/>
          </p:nvSpPr>
          <p:spPr>
            <a:xfrm>
              <a:off x="1189963" y="1000152"/>
              <a:ext cx="6147762" cy="289918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青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蛙的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诗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写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成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了：</a:t>
              </a:r>
              <a:endParaRPr lang="en-US" altLang="zh-CN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  <a:defRPr/>
              </a:pP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“呱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呱，呱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呱，呱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呱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呱。</a:t>
              </a:r>
              <a:endParaRPr lang="en-US" altLang="zh-CN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  <a:defRPr/>
              </a:pP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呱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呱，呱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呱，呱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呱呱……”</a:t>
              </a:r>
              <a:endParaRPr lang="zh-CN" altLang="en-US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048654" y="1000152"/>
              <a:ext cx="4820404" cy="46208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q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w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de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xi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ě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ch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é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le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1550383" y="1957667"/>
              <a:ext cx="4818816" cy="83121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endParaRPr lang="en-US" altLang="zh-CN" sz="2400" b="1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140743" y="2913594"/>
              <a:ext cx="4820404" cy="83121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endParaRPr lang="zh-CN" altLang="en-US" sz="2400" b="1" dirty="0"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34819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7414" y="1161354"/>
            <a:ext cx="2878966" cy="204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组合 3"/>
          <p:cNvGrpSpPr>
            <a:grpSpLocks/>
          </p:cNvGrpSpPr>
          <p:nvPr/>
        </p:nvGrpSpPr>
        <p:grpSpPr bwMode="auto">
          <a:xfrm>
            <a:off x="184150" y="376238"/>
            <a:ext cx="2062163" cy="544512"/>
            <a:chOff x="1438698" y="982657"/>
            <a:chExt cx="2498303" cy="616461"/>
          </a:xfrm>
        </p:grpSpPr>
        <p:pic>
          <p:nvPicPr>
            <p:cNvPr id="5122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3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微软雅黑"/>
                  <a:ea typeface="微软雅黑"/>
                  <a:sym typeface="微软雅黑"/>
                </a:rPr>
                <a:t>新课导入</a:t>
              </a:r>
            </a:p>
          </p:txBody>
        </p:sp>
      </p:grpSp>
      <p:sp>
        <p:nvSpPr>
          <p:cNvPr id="5124" name="矩形 1"/>
          <p:cNvSpPr>
            <a:spLocks noChangeArrowheads="1"/>
          </p:cNvSpPr>
          <p:nvPr/>
        </p:nvSpPr>
        <p:spPr bwMode="auto">
          <a:xfrm>
            <a:off x="709613" y="1484643"/>
            <a:ext cx="7854950" cy="196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 下雨了，下雨了，小雨点淅沥沥、沙啦啦，池塘里的一只青蛙可高兴了，他蹲在荷叶上想要写首诗。这时候，池塘里的小伙伴都来给他帮忙了。想知道小青蛙在小伙伴们的帮助下写了一首什么诗吗？快来一起读读课文吧！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73088" y="692150"/>
            <a:ext cx="7862887" cy="14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    有了大家的帮忙，小青蛙的诗写成了，他写的诗到底是什么呢？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73088" y="2244725"/>
            <a:ext cx="786288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呱呱，这里的景色太美了！呱呱，谢谢朋友们的帮忙！呱呱，让我们一起留住这美好的图画！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组合 3"/>
          <p:cNvGrpSpPr>
            <a:grpSpLocks/>
          </p:cNvGrpSpPr>
          <p:nvPr/>
        </p:nvGrpSpPr>
        <p:grpSpPr bwMode="auto">
          <a:xfrm>
            <a:off x="171450" y="477838"/>
            <a:ext cx="2062163" cy="544512"/>
            <a:chOff x="1438698" y="982657"/>
            <a:chExt cx="2498303" cy="616461"/>
          </a:xfrm>
        </p:grpSpPr>
        <p:pic>
          <p:nvPicPr>
            <p:cNvPr id="33794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795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微软雅黑"/>
                  <a:ea typeface="微软雅黑"/>
                  <a:sym typeface="微软雅黑"/>
                </a:rPr>
                <a:t>主旨概括</a:t>
              </a: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85813" y="1398588"/>
            <a:ext cx="7677150" cy="2601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    文中以物拟人，生动地描绘了青蛙雨天高兴地“呱呱呱”作诗的情景，介绍了逗号、句号、省略号三种标点符号，告诉我们语文与生活的联系。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组合 3"/>
          <p:cNvGrpSpPr>
            <a:grpSpLocks/>
          </p:cNvGrpSpPr>
          <p:nvPr/>
        </p:nvGrpSpPr>
        <p:grpSpPr bwMode="auto">
          <a:xfrm>
            <a:off x="184150" y="417513"/>
            <a:ext cx="2062163" cy="544512"/>
            <a:chOff x="1438698" y="982657"/>
            <a:chExt cx="2498303" cy="616461"/>
          </a:xfrm>
        </p:grpSpPr>
        <p:pic>
          <p:nvPicPr>
            <p:cNvPr id="34818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19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微软雅黑"/>
                  <a:ea typeface="微软雅黑"/>
                  <a:sym typeface="微软雅黑"/>
                </a:rPr>
                <a:t>板书设计</a:t>
              </a:r>
            </a:p>
          </p:txBody>
        </p:sp>
      </p:grpSp>
      <p:pic>
        <p:nvPicPr>
          <p:cNvPr id="34820" name="Picture 5" descr="E:\孙巧灵\2016秋上\上课课件\制作\R一语上\人一语大课堂（正文）\梳理7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63" y="1973263"/>
            <a:ext cx="86772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组合 3"/>
          <p:cNvGrpSpPr>
            <a:grpSpLocks/>
          </p:cNvGrpSpPr>
          <p:nvPr/>
        </p:nvGrpSpPr>
        <p:grpSpPr bwMode="auto">
          <a:xfrm>
            <a:off x="184150" y="409575"/>
            <a:ext cx="2062163" cy="544513"/>
            <a:chOff x="1438698" y="982657"/>
            <a:chExt cx="2498303" cy="616461"/>
          </a:xfrm>
        </p:grpSpPr>
        <p:pic>
          <p:nvPicPr>
            <p:cNvPr id="35842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43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微软雅黑"/>
                  <a:ea typeface="微软雅黑"/>
                  <a:sym typeface="微软雅黑"/>
                </a:rPr>
                <a:t>拓展延伸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20700" y="1181100"/>
            <a:ext cx="8483600" cy="2920571"/>
            <a:chOff x="530271" y="1659949"/>
            <a:chExt cx="8176205" cy="2852241"/>
          </a:xfrm>
        </p:grpSpPr>
        <p:sp>
          <p:nvSpPr>
            <p:cNvPr id="2" name="矩形 1"/>
            <p:cNvSpPr/>
            <p:nvPr/>
          </p:nvSpPr>
          <p:spPr>
            <a:xfrm>
              <a:off x="917356" y="1659949"/>
              <a:ext cx="2256718" cy="4620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ē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c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í</a:t>
              </a:r>
              <a:endParaRPr lang="zh-CN" altLang="en-US" sz="2400" b="1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5846" name="矩形 2"/>
            <p:cNvSpPr>
              <a:spLocks noChangeArrowheads="1"/>
            </p:cNvSpPr>
            <p:nvPr/>
          </p:nvSpPr>
          <p:spPr bwMode="auto">
            <a:xfrm>
              <a:off x="530271" y="1681580"/>
              <a:ext cx="8176205" cy="2830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zh-CN" sz="3200" b="1" dirty="0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【拟</a:t>
              </a:r>
              <a:r>
                <a:rPr lang="en-US" altLang="zh-CN" sz="3200" b="1" dirty="0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声</a:t>
              </a:r>
              <a:r>
                <a:rPr lang="en-US" altLang="zh-CN" sz="3200" b="1" dirty="0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词】</a:t>
              </a:r>
              <a:endParaRPr lang="en-US" altLang="zh-CN" sz="32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啦啦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哗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哗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汪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汪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嗖嗖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滴滴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咕咕</a:t>
              </a:r>
              <a:endParaRPr lang="en-US" altLang="zh-CN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叽叽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呱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呱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啪啪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呼呼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沙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沙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吱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吱</a:t>
              </a:r>
              <a:endParaRPr lang="zh-CN" altLang="en-US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30271" y="2694039"/>
              <a:ext cx="8176205" cy="4620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l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hu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hu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w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w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s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ō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 s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ō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  d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d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ɡū</a:t>
              </a:r>
              <a:endParaRPr lang="en-US" altLang="zh-CN" sz="2400" b="1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30271" y="3630455"/>
              <a:ext cx="8176205" cy="4620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j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j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p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p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 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zh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zh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ī</a:t>
              </a:r>
              <a:endParaRPr lang="zh-CN" altLang="en-US" sz="2400" b="1" dirty="0">
                <a:latin typeface="微软雅黑"/>
                <a:ea typeface="微软雅黑"/>
                <a:sym typeface="微软雅黑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组合 3"/>
          <p:cNvGrpSpPr>
            <a:grpSpLocks/>
          </p:cNvGrpSpPr>
          <p:nvPr/>
        </p:nvGrpSpPr>
        <p:grpSpPr bwMode="auto">
          <a:xfrm>
            <a:off x="184150" y="390525"/>
            <a:ext cx="2062163" cy="544513"/>
            <a:chOff x="1438698" y="982657"/>
            <a:chExt cx="2498303" cy="616461"/>
          </a:xfrm>
        </p:grpSpPr>
        <p:pic>
          <p:nvPicPr>
            <p:cNvPr id="36866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67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微软雅黑"/>
                  <a:ea typeface="微软雅黑"/>
                  <a:sym typeface="微软雅黑"/>
                </a:rPr>
                <a:t>随堂演练</a:t>
              </a:r>
            </a:p>
          </p:txBody>
        </p:sp>
      </p:grpSp>
      <p:sp>
        <p:nvSpPr>
          <p:cNvPr id="5" name="内容占位符 2"/>
          <p:cNvSpPr txBox="1"/>
          <p:nvPr/>
        </p:nvSpPr>
        <p:spPr bwMode="auto">
          <a:xfrm>
            <a:off x="620713" y="1368425"/>
            <a:ext cx="8142287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457200" indent="-457200">
              <a:lnSpc>
                <a:spcPct val="150000"/>
              </a:lnSpc>
              <a:spcBef>
                <a:spcPts val="225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用“√”给加色的字选择正确的读音。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写</a:t>
            </a:r>
            <a:r>
              <a:rPr lang="zh-CN" altLang="en-US" sz="32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诗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shī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sī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）   一</a:t>
            </a:r>
            <a:r>
              <a:rPr lang="zh-CN" altLang="en-US" sz="32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串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chuàn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chàn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）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  可</a:t>
            </a:r>
            <a:r>
              <a:rPr lang="zh-CN" altLang="en-US" sz="32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以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ǐ 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yǐ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）     写</a:t>
            </a:r>
            <a:r>
              <a:rPr lang="zh-CN" altLang="en-US" sz="32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成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chénɡ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chén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）</a:t>
            </a:r>
            <a:endParaRPr lang="zh-CN" altLang="zh-CN" sz="32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236788" y="2154238"/>
            <a:ext cx="666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65838" y="2111375"/>
            <a:ext cx="666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754313" y="2846388"/>
            <a:ext cx="666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46788" y="2808288"/>
            <a:ext cx="666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内容占位符 2"/>
          <p:cNvSpPr txBox="1">
            <a:spLocks noChangeArrowheads="1"/>
          </p:cNvSpPr>
          <p:nvPr/>
        </p:nvSpPr>
        <p:spPr bwMode="auto">
          <a:xfrm>
            <a:off x="1252538" y="1709738"/>
            <a:ext cx="6956425" cy="1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500"/>
              </a:spcBef>
            </a:pPr>
            <a:r>
              <a:rPr lang="en-US" altLang="zh-CN" sz="3200" b="1"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3200" b="1">
                <a:latin typeface="微软雅黑"/>
                <a:ea typeface="微软雅黑"/>
                <a:sym typeface="微软雅黑"/>
              </a:rPr>
              <a:t>、正确、流利、有感情地朗读课文。</a:t>
            </a:r>
            <a:endParaRPr lang="en-US" altLang="zh-CN" sz="3200" b="1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50000"/>
              </a:lnSpc>
              <a:spcBef>
                <a:spcPts val="1500"/>
              </a:spcBef>
            </a:pPr>
            <a:r>
              <a:rPr lang="en-US" altLang="zh-CN" sz="3200" b="1"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sz="3200" b="1">
                <a:latin typeface="微软雅黑"/>
                <a:ea typeface="微软雅黑"/>
                <a:sym typeface="微软雅黑"/>
              </a:rPr>
              <a:t>、默写生字词。</a:t>
            </a:r>
            <a:endParaRPr lang="zh-CN" altLang="zh-CN" sz="3200" b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37890" name="组合 3"/>
          <p:cNvGrpSpPr>
            <a:grpSpLocks/>
          </p:cNvGrpSpPr>
          <p:nvPr/>
        </p:nvGrpSpPr>
        <p:grpSpPr bwMode="auto">
          <a:xfrm>
            <a:off x="184150" y="423863"/>
            <a:ext cx="2062163" cy="544512"/>
            <a:chOff x="1438698" y="982657"/>
            <a:chExt cx="2498303" cy="616461"/>
          </a:xfrm>
        </p:grpSpPr>
        <p:pic>
          <p:nvPicPr>
            <p:cNvPr id="37891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892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微软雅黑"/>
                  <a:ea typeface="微软雅黑"/>
                  <a:sym typeface="微软雅黑"/>
                </a:rPr>
                <a:t>课后作业</a:t>
              </a:r>
            </a:p>
          </p:txBody>
        </p:sp>
      </p:grpSp>
    </p:spTree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"/>
          <p:cNvSpPr txBox="1">
            <a:spLocks noChangeArrowheads="1"/>
          </p:cNvSpPr>
          <p:nvPr/>
        </p:nvSpPr>
        <p:spPr bwMode="auto">
          <a:xfrm>
            <a:off x="41275" y="1196975"/>
            <a:ext cx="9102725" cy="59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zh-CN" sz="2800" b="1" dirty="0">
                <a:latin typeface="微软雅黑"/>
                <a:ea typeface="微软雅黑"/>
                <a:sym typeface="微软雅黑"/>
              </a:rPr>
              <a:t>朗读课文。说一说青蛙写诗的时候谁来帮忙了。</a:t>
            </a:r>
            <a:endParaRPr lang="zh-CN" altLang="en-US" sz="28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93687" y="2191195"/>
            <a:ext cx="8529637" cy="148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zh-CN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朗读指导：这首诗歌以物拟人，生动地描绘了青蛙雨天高兴地“呱呱呱”作诗的情景，朗读的基调是欢快的。朗读小蝌蚪、水泡泡、水珠的话，要读出相应的语气，并注意停顿。</a:t>
            </a:r>
            <a:endParaRPr lang="zh-CN" altLang="en-US" sz="2400" b="1" dirty="0">
              <a:solidFill>
                <a:srgbClr val="0000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178050" y="358775"/>
            <a:ext cx="3856038" cy="684213"/>
          </a:xfrm>
          <a:prstGeom prst="roundRect">
            <a:avLst/>
          </a:prstGeom>
          <a:solidFill>
            <a:srgbClr val="FFFF00"/>
          </a:solidFill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课后习题参考答案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74663" y="1568450"/>
            <a:ext cx="8281987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   参考答案：</a:t>
            </a:r>
            <a:endParaRPr lang="en-US" altLang="zh-CN" sz="3200" b="1">
              <a:solidFill>
                <a:srgbClr val="0000FF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小蝌蚪来当小逗号，水泡泡来当小句号，一串水珠来当省略号。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"/>
          <p:cNvSpPr txBox="1">
            <a:spLocks noChangeArrowheads="1"/>
          </p:cNvSpPr>
          <p:nvPr/>
        </p:nvSpPr>
        <p:spPr bwMode="auto">
          <a:xfrm>
            <a:off x="280988" y="960438"/>
            <a:ext cx="8523287" cy="67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zh-CN" sz="3200" b="1" dirty="0">
                <a:latin typeface="微软雅黑"/>
                <a:ea typeface="微软雅黑"/>
                <a:sym typeface="微软雅黑"/>
              </a:rPr>
              <a:t>青蛙写的诗里有逗号和句号，请你圈出来。</a:t>
            </a:r>
            <a:endParaRPr lang="zh-CN" altLang="en-US" sz="3200" b="1" dirty="0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984250" y="1900238"/>
            <a:ext cx="6405563" cy="2012859"/>
            <a:chOff x="1065213" y="1545427"/>
            <a:chExt cx="6406356" cy="2013742"/>
          </a:xfrm>
        </p:grpSpPr>
        <p:sp>
          <p:nvSpPr>
            <p:cNvPr id="3" name="矩形 2"/>
            <p:cNvSpPr>
              <a:spLocks noChangeArrowheads="1"/>
            </p:cNvSpPr>
            <p:nvPr/>
          </p:nvSpPr>
          <p:spPr bwMode="auto">
            <a:xfrm>
              <a:off x="1065213" y="1545427"/>
              <a:ext cx="6406356" cy="2013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Tx/>
                <a:buNone/>
                <a:defRPr/>
              </a:pPr>
              <a:r>
                <a:rPr lang="zh-CN" altLang="en-US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参考答案：</a:t>
              </a:r>
              <a:endParaRPr lang="en-US" altLang="zh-CN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 eaLnBrk="1" hangingPunct="1">
                <a:lnSpc>
                  <a:spcPct val="130000"/>
                </a:lnSpc>
                <a:buFontTx/>
                <a:buNone/>
                <a:defRPr/>
              </a:pPr>
              <a:r>
                <a:rPr lang="zh-CN" altLang="en-US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  呱呱    呱呱    呱呱呱</a:t>
              </a:r>
              <a:endParaRPr lang="en-US" altLang="zh-CN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 eaLnBrk="1" hangingPunct="1">
                <a:lnSpc>
                  <a:spcPct val="130000"/>
                </a:lnSpc>
                <a:buFontTx/>
                <a:buNone/>
                <a:defRPr/>
              </a:pP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  </a:t>
              </a:r>
              <a:r>
                <a:rPr lang="zh-CN" altLang="en-US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呱呱    呱呱    呱呱呱</a:t>
              </a:r>
              <a:r>
                <a:rPr lang="en-US" altLang="zh-CN" sz="32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……</a:t>
              </a:r>
              <a:endParaRPr lang="zh-CN" altLang="en-US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pic>
          <p:nvPicPr>
            <p:cNvPr id="40964" name="Picture 3" descr="E:\孙巧灵\2016秋上\上课课件\制作\R一语上\人一语大课堂（正文）\XS117.tif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799" y="2350099"/>
              <a:ext cx="516569" cy="374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65" name="Picture 3" descr="E:\孙巧灵\2016秋上\上课课件\制作\R一语上\人一语大课堂（正文）\XS117.tif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9297" y="2354590"/>
              <a:ext cx="516569" cy="374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66" name="Picture 4" descr="E:\孙巧灵\2016秋上\上课课件\制作\R一语上\人一语大课堂（正文）\XS118.ti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1316" y="2304943"/>
              <a:ext cx="404271" cy="404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67" name="Picture 3" descr="E:\孙巧灵\2016秋上\上课课件\制作\R一语上\人一语大课堂（正文）\XS117.tif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799" y="2964362"/>
              <a:ext cx="516569" cy="374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68" name="Picture 3" descr="E:\孙巧灵\2016秋上\上课课件\制作\R一语上\人一语大课堂（正文）\XS117.tif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6558" y="2964362"/>
              <a:ext cx="516569" cy="374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"/>
          <p:cNvSpPr txBox="1">
            <a:spLocks noChangeArrowheads="1"/>
          </p:cNvSpPr>
          <p:nvPr/>
        </p:nvSpPr>
        <p:spPr bwMode="auto">
          <a:xfrm>
            <a:off x="474663" y="862013"/>
            <a:ext cx="7078662" cy="67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zh-CN" sz="3200" b="1" dirty="0">
                <a:latin typeface="微软雅黑"/>
                <a:ea typeface="微软雅黑"/>
                <a:sym typeface="微软雅黑"/>
              </a:rPr>
              <a:t>读一读。</a:t>
            </a:r>
            <a:endParaRPr lang="zh-CN" altLang="en-US" sz="3200" b="1" dirty="0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23875" y="1865313"/>
            <a:ext cx="7953375" cy="1969135"/>
            <a:chOff x="1727993" y="1570015"/>
            <a:chExt cx="7198642" cy="1968664"/>
          </a:xfrm>
        </p:grpSpPr>
        <p:sp>
          <p:nvSpPr>
            <p:cNvPr id="41987" name="矩形 2"/>
            <p:cNvSpPr>
              <a:spLocks noChangeArrowheads="1"/>
            </p:cNvSpPr>
            <p:nvPr/>
          </p:nvSpPr>
          <p:spPr bwMode="auto">
            <a:xfrm>
              <a:off x="1727993" y="1625600"/>
              <a:ext cx="7198642" cy="1913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 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诗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歌  诗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人</a:t>
              </a: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  </a:t>
              </a:r>
              <a:r>
                <a:rPr lang="zh-CN" altLang="en-US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以 前  以 后</a:t>
              </a:r>
              <a:endParaRPr lang="en-US" altLang="zh-CN" sz="32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  </a:t>
              </a:r>
              <a:r>
                <a:rPr lang="zh-CN" altLang="en-US" sz="32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你 们  他 们    写 字  写 作 业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2453605" y="1570015"/>
              <a:ext cx="5766097" cy="46185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ɡē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sh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r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é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     y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qi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á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   y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h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ò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u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2513953" y="2569901"/>
              <a:ext cx="6098011" cy="46185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men   t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men     xi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ě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z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ì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  xi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ě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400" b="1" dirty="0" err="1">
                  <a:latin typeface="微软雅黑"/>
                  <a:ea typeface="微软雅黑"/>
                  <a:sym typeface="微软雅黑"/>
                </a:rPr>
                <a:t>zu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ò</a:t>
              </a:r>
              <a:r>
                <a:rPr lang="en-US" altLang="zh-CN" sz="2400" b="1" dirty="0">
                  <a:latin typeface="微软雅黑"/>
                  <a:ea typeface="微软雅黑"/>
                  <a:sym typeface="微软雅黑"/>
                </a:rPr>
                <a:t> y</a:t>
              </a:r>
              <a:r>
                <a:rPr lang="zh-CN" altLang="zh-CN" sz="2400" b="1" dirty="0">
                  <a:latin typeface="微软雅黑"/>
                  <a:ea typeface="微软雅黑"/>
                  <a:sym typeface="微软雅黑"/>
                </a:rPr>
                <a:t>è</a:t>
              </a:r>
              <a:endParaRPr lang="zh-CN" altLang="en-US" sz="2400" b="1" dirty="0">
                <a:latin typeface="微软雅黑"/>
                <a:ea typeface="微软雅黑"/>
                <a:sym typeface="微软雅黑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组合 3"/>
          <p:cNvGrpSpPr>
            <a:grpSpLocks/>
          </p:cNvGrpSpPr>
          <p:nvPr/>
        </p:nvGrpSpPr>
        <p:grpSpPr bwMode="auto">
          <a:xfrm>
            <a:off x="184150" y="403225"/>
            <a:ext cx="2062163" cy="544513"/>
            <a:chOff x="1438698" y="982657"/>
            <a:chExt cx="2498303" cy="616461"/>
          </a:xfrm>
        </p:grpSpPr>
        <p:pic>
          <p:nvPicPr>
            <p:cNvPr id="6146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7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微软雅黑"/>
                  <a:ea typeface="微软雅黑"/>
                  <a:sym typeface="微软雅黑"/>
                </a:rPr>
                <a:t>作者简介</a:t>
              </a:r>
            </a:p>
          </p:txBody>
        </p:sp>
      </p:grp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838200" y="1346200"/>
            <a:ext cx="594360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作家名片：</a:t>
            </a:r>
            <a:endParaRPr lang="en-US" altLang="zh-CN" sz="3200" b="1" dirty="0">
              <a:solidFill>
                <a:srgbClr val="0000FF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张秋生，天津市静海县人，1939年8月出生于上海，中国著名儿童文学家。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800" y="1392174"/>
            <a:ext cx="1658112" cy="2359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73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704850" y="1373188"/>
            <a:ext cx="7818438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主要作品：</a:t>
            </a:r>
            <a:r>
              <a:rPr lang="zh-CN" altLang="zh-CN" sz="3200" b="1" dirty="0">
                <a:latin typeface="微软雅黑"/>
                <a:ea typeface="微软雅黑"/>
                <a:sym typeface="微软雅黑"/>
              </a:rPr>
              <a:t>出版有儿童诗集《“啄木鸟”小队》、《校园里的蔷薇花》、《燃烧吧，篝火》、《三个胡大刚的故事》、《爱美的孩子》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" name="组合 3"/>
          <p:cNvGrpSpPr>
            <a:grpSpLocks/>
          </p:cNvGrpSpPr>
          <p:nvPr/>
        </p:nvGrpSpPr>
        <p:grpSpPr bwMode="auto">
          <a:xfrm>
            <a:off x="177800" y="384175"/>
            <a:ext cx="2062163" cy="544513"/>
            <a:chOff x="1438698" y="982657"/>
            <a:chExt cx="2498303" cy="616461"/>
          </a:xfrm>
        </p:grpSpPr>
        <p:pic>
          <p:nvPicPr>
            <p:cNvPr id="8194" name="图片 1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5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微软雅黑"/>
                  <a:ea typeface="微软雅黑"/>
                  <a:sym typeface="微软雅黑"/>
                </a:rPr>
                <a:t>知识备查</a:t>
              </a:r>
            </a:p>
          </p:txBody>
        </p:sp>
      </p:grpSp>
      <p:pic>
        <p:nvPicPr>
          <p:cNvPr id="10244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39963" y="3278292"/>
            <a:ext cx="4616450" cy="1717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99"/>
          <p:cNvSpPr txBox="1">
            <a:spLocks noChangeArrowheads="1"/>
          </p:cNvSpPr>
          <p:nvPr/>
        </p:nvSpPr>
        <p:spPr bwMode="auto">
          <a:xfrm>
            <a:off x="747713" y="706438"/>
            <a:ext cx="798195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标点符号歌</a:t>
            </a:r>
            <a:endParaRPr lang="en-US" altLang="zh-CN" sz="3200" b="1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微软雅黑"/>
                <a:ea typeface="微软雅黑"/>
                <a:sym typeface="微软雅黑"/>
              </a:rPr>
              <a:t>句号（。）是个小圆点，用它表示话说完。</a:t>
            </a:r>
            <a:endParaRPr lang="en-US" altLang="zh-CN" sz="3200" b="1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微软雅黑"/>
                <a:ea typeface="微软雅黑"/>
                <a:sym typeface="微软雅黑"/>
              </a:rPr>
              <a:t>逗号（，）小点带尾巴，句内停顿要用它。</a:t>
            </a:r>
            <a:endParaRPr lang="en-US" altLang="zh-CN" sz="3200" b="1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微软雅黑"/>
                <a:ea typeface="微软雅黑"/>
                <a:sym typeface="微软雅黑"/>
              </a:rPr>
              <a:t>冒号（：）小小两圆点，要说话儿写后边。</a:t>
            </a:r>
            <a:endParaRPr lang="zh-CN" altLang="en-US" sz="4400" b="1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25763" y="3242218"/>
            <a:ext cx="2433637" cy="172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504825" y="663575"/>
            <a:ext cx="8332788" cy="2652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问号（？）好像耳朵样，表示一句问话完。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叹号（！）像个小炸弹，表示惊喜和感叹。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引号（“”）好像小蝌蚪，内放引文或对话。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省略号（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……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）六个点，表示意思还没完。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2"/>
          <p:cNvGrpSpPr>
            <a:grpSpLocks/>
          </p:cNvGrpSpPr>
          <p:nvPr/>
        </p:nvGrpSpPr>
        <p:grpSpPr bwMode="auto">
          <a:xfrm>
            <a:off x="2027238" y="977900"/>
            <a:ext cx="1887537" cy="1960563"/>
            <a:chOff x="317986" y="1674097"/>
            <a:chExt cx="1887537" cy="1961621"/>
          </a:xfrm>
        </p:grpSpPr>
        <p:pic>
          <p:nvPicPr>
            <p:cNvPr id="10242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3" name="TextBox 4"/>
            <p:cNvSpPr txBox="1">
              <a:spLocks noChangeArrowheads="1"/>
            </p:cNvSpPr>
            <p:nvPr/>
          </p:nvSpPr>
          <p:spPr bwMode="auto">
            <a:xfrm>
              <a:off x="326683" y="1674097"/>
              <a:ext cx="1838325" cy="1921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下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2433638" y="260350"/>
            <a:ext cx="1117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xi</a:t>
            </a:r>
            <a:r>
              <a:rPr lang="en-US" altLang="zh-CN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à</a:t>
            </a:r>
            <a:endParaRPr lang="en-US" sz="4800" b="1" dirty="0">
              <a:solidFill>
                <a:srgbClr val="3333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703638" y="114300"/>
            <a:ext cx="2082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grpSp>
        <p:nvGrpSpPr>
          <p:cNvPr id="10246" name="组合 3"/>
          <p:cNvGrpSpPr>
            <a:grpSpLocks/>
          </p:cNvGrpSpPr>
          <p:nvPr/>
        </p:nvGrpSpPr>
        <p:grpSpPr bwMode="auto">
          <a:xfrm>
            <a:off x="184150" y="376238"/>
            <a:ext cx="2062163" cy="544512"/>
            <a:chOff x="1438698" y="982657"/>
            <a:chExt cx="2498303" cy="616461"/>
          </a:xfrm>
        </p:grpSpPr>
        <p:pic>
          <p:nvPicPr>
            <p:cNvPr id="10247" name="图片 1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微软雅黑"/>
                  <a:ea typeface="微软雅黑"/>
                  <a:sym typeface="微软雅黑"/>
                </a:rPr>
                <a:t>字词学习</a:t>
              </a: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200150" y="2973388"/>
            <a:ext cx="2489200" cy="358775"/>
            <a:chOff x="1200223" y="3154796"/>
            <a:chExt cx="2489625" cy="357909"/>
          </a:xfrm>
        </p:grpSpPr>
        <p:pic>
          <p:nvPicPr>
            <p:cNvPr id="10250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223" y="3154796"/>
              <a:ext cx="795193" cy="357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1" name="图片 2" descr="下a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0879" y="3223032"/>
              <a:ext cx="1578969" cy="27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7613" y="3330575"/>
            <a:ext cx="5173662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3913188"/>
            <a:ext cx="64547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560638" y="58738"/>
            <a:ext cx="9525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ɡ</a:t>
            </a:r>
            <a:r>
              <a:rPr lang="en-US" altLang="zh-CN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è</a:t>
            </a:r>
            <a:endParaRPr lang="en-US" sz="4800" b="1" dirty="0">
              <a:solidFill>
                <a:srgbClr val="3333FF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7" name="组合 2"/>
          <p:cNvGrpSpPr>
            <a:grpSpLocks/>
          </p:cNvGrpSpPr>
          <p:nvPr/>
        </p:nvGrpSpPr>
        <p:grpSpPr bwMode="auto">
          <a:xfrm>
            <a:off x="2027238" y="825500"/>
            <a:ext cx="1887537" cy="1960563"/>
            <a:chOff x="317986" y="1674097"/>
            <a:chExt cx="1887537" cy="1961621"/>
          </a:xfrm>
        </p:grpSpPr>
        <p:pic>
          <p:nvPicPr>
            <p:cNvPr id="11267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68" name="TextBox 4"/>
            <p:cNvSpPr txBox="1">
              <a:spLocks noChangeArrowheads="1"/>
            </p:cNvSpPr>
            <p:nvPr/>
          </p:nvSpPr>
          <p:spPr bwMode="auto">
            <a:xfrm>
              <a:off x="326683" y="1674097"/>
              <a:ext cx="1838325" cy="1921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个</a:t>
              </a: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200150" y="2859088"/>
            <a:ext cx="2344738" cy="358775"/>
            <a:chOff x="1200223" y="3002396"/>
            <a:chExt cx="2344609" cy="357909"/>
          </a:xfrm>
        </p:grpSpPr>
        <p:pic>
          <p:nvPicPr>
            <p:cNvPr id="11270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223" y="3002396"/>
              <a:ext cx="795193" cy="357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1" name="图片 1" descr="个a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5811" y="3047023"/>
              <a:ext cx="1389021" cy="287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3224213"/>
            <a:ext cx="447198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925" y="3819525"/>
            <a:ext cx="6440488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Pages>0</Pages>
  <Words>1463</Words>
  <Characters>0</Characters>
  <Application>Microsoft Office PowerPoint</Application>
  <DocSecurity>0</DocSecurity>
  <PresentationFormat>全屏显示(16:9)</PresentationFormat>
  <Lines>0</Lines>
  <Paragraphs>164</Paragraphs>
  <Slides>40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51" baseType="lpstr">
      <vt:lpstr>Meiryo</vt:lpstr>
      <vt:lpstr>黑体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367</cp:revision>
  <dcterms:created xsi:type="dcterms:W3CDTF">2016-01-14T07:05:12Z</dcterms:created>
  <dcterms:modified xsi:type="dcterms:W3CDTF">2021-03-18T07:56:00Z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