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21" r:id="rId2"/>
  </p:sldMasterIdLst>
  <p:notesMasterIdLst>
    <p:notesMasterId r:id="rId22"/>
  </p:notesMasterIdLst>
  <p:sldIdLst>
    <p:sldId id="356" r:id="rId3"/>
    <p:sldId id="357" r:id="rId4"/>
    <p:sldId id="358" r:id="rId5"/>
    <p:sldId id="359" r:id="rId6"/>
    <p:sldId id="360" r:id="rId7"/>
    <p:sldId id="361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FFFFF"/>
    <a:srgbClr val="F19B6D"/>
    <a:srgbClr val="FFFF00"/>
    <a:srgbClr val="85CCC9"/>
    <a:srgbClr val="EA976B"/>
    <a:srgbClr val="6CA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1026" y="114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26963-5442-44CC-A206-4A3737598051}" type="datetimeFigureOut">
              <a:rPr lang="zh-CN" altLang="en-US" smtClean="0"/>
              <a:t>2021/3/18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C52A5-EEE1-496C-8998-022C683C96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34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C52A5-EEE1-496C-8998-022C683C96E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169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4968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28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字母学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5277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530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12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外拓展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0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893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86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9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76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22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50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3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926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264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8275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70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13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756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0479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3814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4319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11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55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48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413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26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79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12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拼读认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21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7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9" r:id="rId18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2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794681" y="1119114"/>
            <a:ext cx="5554638" cy="282508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825086" y="2547010"/>
            <a:ext cx="3493827" cy="238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-1" y="1356421"/>
            <a:ext cx="9144000" cy="120253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7.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青蛙写诗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796048" y="2787506"/>
            <a:ext cx="1591866" cy="2940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第</a:t>
            </a:r>
            <a:r>
              <a:rPr lang="en-US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2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课时</a:t>
            </a:r>
          </a:p>
        </p:txBody>
      </p:sp>
      <p:sp>
        <p:nvSpPr>
          <p:cNvPr id="6" name="矩形 5"/>
          <p:cNvSpPr/>
          <p:nvPr/>
        </p:nvSpPr>
        <p:spPr>
          <a:xfrm>
            <a:off x="-1" y="3284654"/>
            <a:ext cx="9144000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统编版语文一年级（上）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4356587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3895BCE-215B-4DB8-915D-245631ABC038}"/>
              </a:ext>
            </a:extLst>
          </p:cNvPr>
          <p:cNvGrpSpPr/>
          <p:nvPr/>
        </p:nvGrpSpPr>
        <p:grpSpPr>
          <a:xfrm>
            <a:off x="546074" y="1257034"/>
            <a:ext cx="8654552" cy="3704038"/>
            <a:chOff x="682269" y="1203601"/>
            <a:chExt cx="8146202" cy="3599382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80D7513D-B6F3-425C-90D9-453902753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9768" y="714279"/>
              <a:ext cx="3599382" cy="457802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1E718821-30DA-4169-8592-EE0DED16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6092" y="732060"/>
              <a:ext cx="2440529" cy="3568176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E76190B3-E767-41A7-BEEC-B78AA0F7E7BA}"/>
                </a:ext>
              </a:extLst>
            </p:cNvPr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0729AF4C-9128-4EB5-8BE1-EB1D0D6A2D69}"/>
                </a:ext>
              </a:extLst>
            </p:cNvPr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" name="空心弧 10">
              <a:extLst>
                <a:ext uri="{FF2B5EF4-FFF2-40B4-BE49-F238E27FC236}">
                  <a16:creationId xmlns="" xmlns:a16="http://schemas.microsoft.com/office/drawing/2014/main" id="{9BE6AD47-5448-4B71-8391-8B3BB197CE33}"/>
                </a:ext>
              </a:extLst>
            </p:cNvPr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DDAE3DF3-4A30-48D9-9EB5-EB379342455D}"/>
                </a:ext>
              </a:extLst>
            </p:cNvPr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ECBC234B-BF34-47D0-AD7A-59BB7C078846}"/>
                </a:ext>
              </a:extLst>
            </p:cNvPr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空心弧 13">
              <a:extLst>
                <a:ext uri="{FF2B5EF4-FFF2-40B4-BE49-F238E27FC236}">
                  <a16:creationId xmlns="" xmlns:a16="http://schemas.microsoft.com/office/drawing/2014/main" id="{9A135097-E509-4DC3-AAF4-6BDB87C607FA}"/>
                </a:ext>
              </a:extLst>
            </p:cNvPr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A6985291-CB46-478B-9464-93E04A4216B5}"/>
                </a:ext>
              </a:extLst>
            </p:cNvPr>
            <p:cNvSpPr/>
            <p:nvPr/>
          </p:nvSpPr>
          <p:spPr>
            <a:xfrm>
              <a:off x="4485534" y="3298887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45A3C77-37C0-4D0B-989A-A8CBF6D72A27}"/>
                </a:ext>
              </a:extLst>
            </p:cNvPr>
            <p:cNvSpPr/>
            <p:nvPr/>
          </p:nvSpPr>
          <p:spPr>
            <a:xfrm>
              <a:off x="4491260" y="373641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63BE6F20-3C35-4DB6-9467-F73D93734CA3}"/>
                </a:ext>
              </a:extLst>
            </p:cNvPr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A9CC850A-80E0-4700-8AF7-A7CAA82CBDE1}"/>
                </a:ext>
              </a:extLst>
            </p:cNvPr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空心弧 18">
              <a:extLst>
                <a:ext uri="{FF2B5EF4-FFF2-40B4-BE49-F238E27FC236}">
                  <a16:creationId xmlns="" xmlns:a16="http://schemas.microsoft.com/office/drawing/2014/main" id="{01B9469D-3A44-4818-A3EB-B5FF0A869C25}"/>
                </a:ext>
              </a:extLst>
            </p:cNvPr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F3793CA-CC93-4AEB-AF05-BC724E1C10DA}"/>
              </a:ext>
            </a:extLst>
          </p:cNvPr>
          <p:cNvSpPr txBox="1"/>
          <p:nvPr/>
        </p:nvSpPr>
        <p:spPr>
          <a:xfrm>
            <a:off x="864065" y="2045139"/>
            <a:ext cx="2905163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荷叶上的一串水珠说：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“我们可以当省略号。”</a:t>
            </a:r>
          </a:p>
        </p:txBody>
      </p:sp>
      <p:sp>
        <p:nvSpPr>
          <p:cNvPr id="21" name="圆角矩形 20">
            <a:extLst>
              <a:ext uri="{FF2B5EF4-FFF2-40B4-BE49-F238E27FC236}">
                <a16:creationId xmlns="" xmlns:a16="http://schemas.microsoft.com/office/drawing/2014/main" id="{AF4CEC0A-8DAE-42EA-9E5D-5489EC303B06}"/>
              </a:ext>
            </a:extLst>
          </p:cNvPr>
          <p:cNvSpPr/>
          <p:nvPr/>
        </p:nvSpPr>
        <p:spPr>
          <a:xfrm>
            <a:off x="5230979" y="2166157"/>
            <a:ext cx="3048956" cy="61293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一串水珠可以当省略号。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3A334CF9-08AE-4622-B110-FC0610E316BE}"/>
              </a:ext>
            </a:extLst>
          </p:cNvPr>
          <p:cNvSpPr txBox="1"/>
          <p:nvPr/>
        </p:nvSpPr>
        <p:spPr>
          <a:xfrm>
            <a:off x="5569000" y="2891400"/>
            <a:ext cx="1472320" cy="84278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5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50916" y="714256"/>
            <a:ext cx="4572000" cy="3924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第四小节里，水珠要当什么？</a:t>
            </a:r>
          </a:p>
        </p:txBody>
      </p:sp>
    </p:spTree>
    <p:extLst>
      <p:ext uri="{BB962C8B-B14F-4D97-AF65-F5344CB8AC3E}">
        <p14:creationId xmlns:p14="http://schemas.microsoft.com/office/powerpoint/2010/main" val="223450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34F6E13-4629-4C0D-81FE-0992BA7BDCA1}"/>
              </a:ext>
            </a:extLst>
          </p:cNvPr>
          <p:cNvSpPr/>
          <p:nvPr/>
        </p:nvSpPr>
        <p:spPr>
          <a:xfrm>
            <a:off x="1164403" y="1211331"/>
            <a:ext cx="7078274" cy="1689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3300" b="1" dirty="0">
                <a:solidFill>
                  <a:srgbClr val="FF0000"/>
                </a:solidFill>
                <a:latin typeface="+mn-ea"/>
              </a:rPr>
              <a:t>省略号：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标点符号的一种（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），表示引文中省略的部分或话语中没有说完全的部分，或者表示断断续续的话语中的停顿。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F45A7CC-7EAF-46A7-A586-DEA333E2474E}"/>
              </a:ext>
            </a:extLst>
          </p:cNvPr>
          <p:cNvSpPr txBox="1"/>
          <p:nvPr/>
        </p:nvSpPr>
        <p:spPr>
          <a:xfrm>
            <a:off x="1164403" y="3157751"/>
            <a:ext cx="7017392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水珠一滴一滴地往下落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347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3895BCE-215B-4DB8-915D-245631ABC038}"/>
              </a:ext>
            </a:extLst>
          </p:cNvPr>
          <p:cNvGrpSpPr/>
          <p:nvPr/>
        </p:nvGrpSpPr>
        <p:grpSpPr>
          <a:xfrm>
            <a:off x="546073" y="1157681"/>
            <a:ext cx="8654553" cy="3803392"/>
            <a:chOff x="682268" y="1107055"/>
            <a:chExt cx="8146203" cy="3695929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80D7513D-B6F3-425C-90D9-453902753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9768" y="714279"/>
              <a:ext cx="3599382" cy="457802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1E718821-30DA-4169-8592-EE0DED16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18391" y="1170932"/>
              <a:ext cx="3695929" cy="3568176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E76190B3-E767-41A7-BEEC-B78AA0F7E7BA}"/>
                </a:ext>
              </a:extLst>
            </p:cNvPr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0729AF4C-9128-4EB5-8BE1-EB1D0D6A2D69}"/>
                </a:ext>
              </a:extLst>
            </p:cNvPr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" name="空心弧 10">
              <a:extLst>
                <a:ext uri="{FF2B5EF4-FFF2-40B4-BE49-F238E27FC236}">
                  <a16:creationId xmlns="" xmlns:a16="http://schemas.microsoft.com/office/drawing/2014/main" id="{9BE6AD47-5448-4B71-8391-8B3BB197CE33}"/>
                </a:ext>
              </a:extLst>
            </p:cNvPr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DDAE3DF3-4A30-48D9-9EB5-EB379342455D}"/>
                </a:ext>
              </a:extLst>
            </p:cNvPr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ECBC234B-BF34-47D0-AD7A-59BB7C078846}"/>
                </a:ext>
              </a:extLst>
            </p:cNvPr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空心弧 13">
              <a:extLst>
                <a:ext uri="{FF2B5EF4-FFF2-40B4-BE49-F238E27FC236}">
                  <a16:creationId xmlns="" xmlns:a16="http://schemas.microsoft.com/office/drawing/2014/main" id="{9A135097-E509-4DC3-AAF4-6BDB87C607FA}"/>
                </a:ext>
              </a:extLst>
            </p:cNvPr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A6985291-CB46-478B-9464-93E04A4216B5}"/>
                </a:ext>
              </a:extLst>
            </p:cNvPr>
            <p:cNvSpPr/>
            <p:nvPr/>
          </p:nvSpPr>
          <p:spPr>
            <a:xfrm>
              <a:off x="4485534" y="3298887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45A3C77-37C0-4D0B-989A-A8CBF6D72A27}"/>
                </a:ext>
              </a:extLst>
            </p:cNvPr>
            <p:cNvSpPr/>
            <p:nvPr/>
          </p:nvSpPr>
          <p:spPr>
            <a:xfrm>
              <a:off x="4491260" y="373641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63BE6F20-3C35-4DB6-9467-F73D93734CA3}"/>
                </a:ext>
              </a:extLst>
            </p:cNvPr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A9CC850A-80E0-4700-8AF7-A7CAA82CBDE1}"/>
                </a:ext>
              </a:extLst>
            </p:cNvPr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空心弧 18">
              <a:extLst>
                <a:ext uri="{FF2B5EF4-FFF2-40B4-BE49-F238E27FC236}">
                  <a16:creationId xmlns="" xmlns:a16="http://schemas.microsoft.com/office/drawing/2014/main" id="{01B9469D-3A44-4818-A3EB-B5FF0A869C25}"/>
                </a:ext>
              </a:extLst>
            </p:cNvPr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F3793CA-CC93-4AEB-AF05-BC724E1C10DA}"/>
              </a:ext>
            </a:extLst>
          </p:cNvPr>
          <p:cNvSpPr txBox="1"/>
          <p:nvPr/>
        </p:nvSpPr>
        <p:spPr>
          <a:xfrm>
            <a:off x="1203342" y="1948349"/>
            <a:ext cx="2905163" cy="21698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青蛙的诗写成了：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“呱呱，呱呱，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呱呱呱。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呱呱，呱呱，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呱呱呱</a:t>
            </a:r>
            <a:r>
              <a:rPr lang="en-US" altLang="zh-CN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</a:p>
        </p:txBody>
      </p:sp>
      <p:sp>
        <p:nvSpPr>
          <p:cNvPr id="21" name="圆角矩形 20">
            <a:extLst>
              <a:ext uri="{FF2B5EF4-FFF2-40B4-BE49-F238E27FC236}">
                <a16:creationId xmlns="" xmlns:a16="http://schemas.microsoft.com/office/drawing/2014/main" id="{AF4CEC0A-8DAE-42EA-9E5D-5489EC303B06}"/>
              </a:ext>
            </a:extLst>
          </p:cNvPr>
          <p:cNvSpPr/>
          <p:nvPr/>
        </p:nvSpPr>
        <p:spPr>
          <a:xfrm>
            <a:off x="5333390" y="2453881"/>
            <a:ext cx="3005540" cy="1149251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写的是青蛙用自己的叫声来表达它的高兴。</a:t>
            </a:r>
          </a:p>
        </p:txBody>
      </p:sp>
      <p:sp>
        <p:nvSpPr>
          <p:cNvPr id="2" name="矩形 1"/>
          <p:cNvSpPr/>
          <p:nvPr/>
        </p:nvSpPr>
        <p:spPr>
          <a:xfrm>
            <a:off x="2382466" y="724892"/>
            <a:ext cx="444737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第五小节里，青蛙的诗写的是什么？</a:t>
            </a:r>
          </a:p>
        </p:txBody>
      </p:sp>
    </p:spTree>
    <p:extLst>
      <p:ext uri="{BB962C8B-B14F-4D97-AF65-F5344CB8AC3E}">
        <p14:creationId xmlns:p14="http://schemas.microsoft.com/office/powerpoint/2010/main" val="74505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193A174-AE90-413B-9564-51DDD66F79E8}"/>
              </a:ext>
            </a:extLst>
          </p:cNvPr>
          <p:cNvSpPr/>
          <p:nvPr/>
        </p:nvSpPr>
        <p:spPr>
          <a:xfrm>
            <a:off x="1214076" y="2500509"/>
            <a:ext cx="578223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青蛙</a:t>
            </a: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30A7158-29D0-466B-96D4-5F9A9E2105AD}"/>
              </a:ext>
            </a:extLst>
          </p:cNvPr>
          <p:cNvSpPr/>
          <p:nvPr/>
        </p:nvSpPr>
        <p:spPr>
          <a:xfrm>
            <a:off x="4681445" y="1901985"/>
            <a:ext cx="2188279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逗号，</a:t>
            </a:r>
          </a:p>
        </p:txBody>
      </p:sp>
      <p:sp>
        <p:nvSpPr>
          <p:cNvPr id="8" name="左大括号 7">
            <a:extLst>
              <a:ext uri="{FF2B5EF4-FFF2-40B4-BE49-F238E27FC236}">
                <a16:creationId xmlns="" xmlns:a16="http://schemas.microsoft.com/office/drawing/2014/main" id="{CF19B095-F85B-4F18-89A3-B76A9D07CC00}"/>
              </a:ext>
            </a:extLst>
          </p:cNvPr>
          <p:cNvSpPr/>
          <p:nvPr/>
        </p:nvSpPr>
        <p:spPr>
          <a:xfrm>
            <a:off x="1885831" y="2330238"/>
            <a:ext cx="357692" cy="1791149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右箭头 4">
            <a:extLst>
              <a:ext uri="{FF2B5EF4-FFF2-40B4-BE49-F238E27FC236}">
                <a16:creationId xmlns="" xmlns:a16="http://schemas.microsoft.com/office/drawing/2014/main" id="{716563D5-AAC2-434E-904B-101987826338}"/>
              </a:ext>
            </a:extLst>
          </p:cNvPr>
          <p:cNvSpPr/>
          <p:nvPr/>
        </p:nvSpPr>
        <p:spPr>
          <a:xfrm>
            <a:off x="3999110" y="2217499"/>
            <a:ext cx="524435" cy="852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3D9B14E-B233-4AD7-9BA2-28824E31F472}"/>
              </a:ext>
            </a:extLst>
          </p:cNvPr>
          <p:cNvSpPr/>
          <p:nvPr/>
        </p:nvSpPr>
        <p:spPr>
          <a:xfrm>
            <a:off x="4681445" y="2754927"/>
            <a:ext cx="2188279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句号。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95D9CF7C-DC72-4170-A149-A38A9A946A82}"/>
              </a:ext>
            </a:extLst>
          </p:cNvPr>
          <p:cNvSpPr/>
          <p:nvPr/>
        </p:nvSpPr>
        <p:spPr>
          <a:xfrm>
            <a:off x="4697194" y="3677754"/>
            <a:ext cx="2188279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省略号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左大括号 17">
            <a:extLst>
              <a:ext uri="{FF2B5EF4-FFF2-40B4-BE49-F238E27FC236}">
                <a16:creationId xmlns="" xmlns:a16="http://schemas.microsoft.com/office/drawing/2014/main" id="{43CB2166-8819-41B3-903B-D5FEFC510E5C}"/>
              </a:ext>
            </a:extLst>
          </p:cNvPr>
          <p:cNvSpPr/>
          <p:nvPr/>
        </p:nvSpPr>
        <p:spPr>
          <a:xfrm flipH="1">
            <a:off x="6884950" y="2040836"/>
            <a:ext cx="357692" cy="2062504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0256A425-4609-40C5-8238-680D685EC8A2}"/>
              </a:ext>
            </a:extLst>
          </p:cNvPr>
          <p:cNvSpPr/>
          <p:nvPr/>
        </p:nvSpPr>
        <p:spPr>
          <a:xfrm>
            <a:off x="7400660" y="2385256"/>
            <a:ext cx="578223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动人的诗</a:t>
            </a: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BFD0056-E5E2-4AFD-865F-C03D35C3B9F3}"/>
              </a:ext>
            </a:extLst>
          </p:cNvPr>
          <p:cNvSpPr txBox="1"/>
          <p:nvPr/>
        </p:nvSpPr>
        <p:spPr>
          <a:xfrm>
            <a:off x="3405970" y="844201"/>
            <a:ext cx="185841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青蛙写诗</a:t>
            </a:r>
          </a:p>
        </p:txBody>
      </p:sp>
      <p:sp>
        <p:nvSpPr>
          <p:cNvPr id="20" name="右箭头 4">
            <a:extLst>
              <a:ext uri="{FF2B5EF4-FFF2-40B4-BE49-F238E27FC236}">
                <a16:creationId xmlns="" xmlns:a16="http://schemas.microsoft.com/office/drawing/2014/main" id="{92CF8F07-46F4-4F50-9406-DFF3413194C5}"/>
              </a:ext>
            </a:extLst>
          </p:cNvPr>
          <p:cNvSpPr/>
          <p:nvPr/>
        </p:nvSpPr>
        <p:spPr>
          <a:xfrm>
            <a:off x="3999110" y="3028873"/>
            <a:ext cx="524435" cy="86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右箭头 4">
            <a:extLst>
              <a:ext uri="{FF2B5EF4-FFF2-40B4-BE49-F238E27FC236}">
                <a16:creationId xmlns="" xmlns:a16="http://schemas.microsoft.com/office/drawing/2014/main" id="{0856D91E-2C12-4B55-877C-E8890C457EDA}"/>
              </a:ext>
            </a:extLst>
          </p:cNvPr>
          <p:cNvSpPr/>
          <p:nvPr/>
        </p:nvSpPr>
        <p:spPr>
          <a:xfrm>
            <a:off x="4056869" y="3989379"/>
            <a:ext cx="524435" cy="86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3091046-0DB7-4231-BC2A-4AD0643C120B}"/>
              </a:ext>
            </a:extLst>
          </p:cNvPr>
          <p:cNvSpPr txBox="1"/>
          <p:nvPr/>
        </p:nvSpPr>
        <p:spPr>
          <a:xfrm>
            <a:off x="2337054" y="2040836"/>
            <a:ext cx="131207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小蝌蚪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FF3FB6D6-5A7F-4E45-9D36-6B4725E422A8}"/>
              </a:ext>
            </a:extLst>
          </p:cNvPr>
          <p:cNvSpPr txBox="1"/>
          <p:nvPr/>
        </p:nvSpPr>
        <p:spPr>
          <a:xfrm>
            <a:off x="2337054" y="2882327"/>
            <a:ext cx="131207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水泡泡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BB794A4-4669-4CDF-974D-40D4BC5C30BD}"/>
              </a:ext>
            </a:extLst>
          </p:cNvPr>
          <p:cNvSpPr txBox="1"/>
          <p:nvPr/>
        </p:nvSpPr>
        <p:spPr>
          <a:xfrm>
            <a:off x="2226150" y="3813304"/>
            <a:ext cx="171482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一串水珠</a:t>
            </a:r>
          </a:p>
        </p:txBody>
      </p:sp>
    </p:spTree>
    <p:extLst>
      <p:ext uri="{BB962C8B-B14F-4D97-AF65-F5344CB8AC3E}">
        <p14:creationId xmlns:p14="http://schemas.microsoft.com/office/powerpoint/2010/main" val="189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65538" y="696825"/>
            <a:ext cx="4572000" cy="339323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27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青蛙写的诗：</a:t>
            </a:r>
            <a:endParaRPr lang="en-US" altLang="zh-CN" sz="27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200000"/>
              </a:lnSpc>
              <a:defRPr/>
            </a:pPr>
            <a:r>
              <a:rPr lang="en-US" altLang="zh-CN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有逗号     ，</a:t>
            </a:r>
            <a:endParaRPr lang="en-US" altLang="zh-CN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200000"/>
              </a:lnSpc>
              <a:defRPr/>
            </a:pPr>
            <a:r>
              <a:rPr lang="en-US" altLang="zh-CN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有句号     。</a:t>
            </a:r>
            <a:endParaRPr lang="en-US" altLang="zh-CN" sz="27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>
              <a:lnSpc>
                <a:spcPct val="200000"/>
              </a:lnSpc>
              <a:defRPr/>
            </a:pPr>
            <a:r>
              <a:rPr lang="en-US" altLang="zh-CN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有省略号  </a:t>
            </a:r>
            <a:r>
              <a:rPr lang="en-US" altLang="zh-CN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7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034" y="2911900"/>
            <a:ext cx="2270546" cy="2057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939205C1-E24C-4ED9-AE64-F66F457BE1CF}"/>
              </a:ext>
            </a:extLst>
          </p:cNvPr>
          <p:cNvSpPr/>
          <p:nvPr/>
        </p:nvSpPr>
        <p:spPr>
          <a:xfrm>
            <a:off x="772741" y="670596"/>
            <a:ext cx="221599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7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一、青蛙的诗</a:t>
            </a:r>
            <a:endParaRPr lang="zh-CN" altLang="en-US" sz="27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D1C03D27-EE43-4365-9E1C-CF921D5F9C12}"/>
              </a:ext>
            </a:extLst>
          </p:cNvPr>
          <p:cNvSpPr/>
          <p:nvPr/>
        </p:nvSpPr>
        <p:spPr>
          <a:xfrm>
            <a:off x="4267435" y="1477826"/>
            <a:ext cx="910346" cy="99257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逗号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A08699A-711E-42A6-9F61-79909F9D3AD1}"/>
              </a:ext>
            </a:extLst>
          </p:cNvPr>
          <p:cNvSpPr/>
          <p:nvPr/>
        </p:nvSpPr>
        <p:spPr>
          <a:xfrm>
            <a:off x="4267435" y="2218434"/>
            <a:ext cx="910346" cy="99257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句号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F3DA984-9537-4098-BF19-178EF1A9F232}"/>
              </a:ext>
            </a:extLst>
          </p:cNvPr>
          <p:cNvSpPr/>
          <p:nvPr/>
        </p:nvSpPr>
        <p:spPr>
          <a:xfrm>
            <a:off x="4150010" y="2939724"/>
            <a:ext cx="1296269" cy="99257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省略号</a:t>
            </a:r>
          </a:p>
        </p:txBody>
      </p:sp>
      <p:sp>
        <p:nvSpPr>
          <p:cNvPr id="2" name="矩形 1"/>
          <p:cNvSpPr/>
          <p:nvPr/>
        </p:nvSpPr>
        <p:spPr>
          <a:xfrm>
            <a:off x="1732205" y="1572103"/>
            <a:ext cx="4572000" cy="228524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小蝌蚪当 （          ）</a:t>
            </a: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20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水泡泡当 （          ）</a:t>
            </a:r>
            <a:endParaRPr lang="en-US" altLang="zh-CN" sz="2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20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一串水珠当（             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3634" y="3211013"/>
            <a:ext cx="1758754" cy="1733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4909001-06AE-40D6-BCA3-CDFEBA325EDA}"/>
              </a:ext>
            </a:extLst>
          </p:cNvPr>
          <p:cNvSpPr/>
          <p:nvPr/>
        </p:nvSpPr>
        <p:spPr>
          <a:xfrm>
            <a:off x="782399" y="825142"/>
            <a:ext cx="1869743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7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二、连一连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40DE181-145A-437F-AAF2-52D1A4CEC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314" y="1541477"/>
            <a:ext cx="951092" cy="918594"/>
          </a:xfrm>
          <a:prstGeom prst="round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747C8AD-7BA5-467E-8A35-B221DB5D18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725" y="1541477"/>
            <a:ext cx="906275" cy="918594"/>
          </a:xfrm>
          <a:prstGeom prst="round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1EE949E-1789-48C8-8CEA-37AEF8D4494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319" y="1541478"/>
            <a:ext cx="906275" cy="918594"/>
          </a:xfrm>
          <a:prstGeom prst="round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A92E323-5619-4463-B953-3C15230650A3}"/>
              </a:ext>
            </a:extLst>
          </p:cNvPr>
          <p:cNvSpPr txBox="1"/>
          <p:nvPr/>
        </p:nvSpPr>
        <p:spPr>
          <a:xfrm>
            <a:off x="6032743" y="3398891"/>
            <a:ext cx="51067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3A82DCE-B77C-48BD-AFB6-5F4050E31442}"/>
              </a:ext>
            </a:extLst>
          </p:cNvPr>
          <p:cNvSpPr txBox="1"/>
          <p:nvPr/>
        </p:nvSpPr>
        <p:spPr>
          <a:xfrm>
            <a:off x="1779525" y="3398892"/>
            <a:ext cx="51067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15836445-7868-453D-9BD7-82B78B0E1FEE}"/>
              </a:ext>
            </a:extLst>
          </p:cNvPr>
          <p:cNvSpPr txBox="1"/>
          <p:nvPr/>
        </p:nvSpPr>
        <p:spPr>
          <a:xfrm>
            <a:off x="3441125" y="3586204"/>
            <a:ext cx="1355474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5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974A361C-7775-4136-84A2-DA5919B272B8}"/>
              </a:ext>
            </a:extLst>
          </p:cNvPr>
          <p:cNvCxnSpPr>
            <a:cxnSpLocks/>
          </p:cNvCxnSpPr>
          <p:nvPr/>
        </p:nvCxnSpPr>
        <p:spPr>
          <a:xfrm flipH="1">
            <a:off x="4023376" y="2530808"/>
            <a:ext cx="1924154" cy="130086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CB9F785F-00BE-4917-9E6C-F8CFFD9F48BF}"/>
              </a:ext>
            </a:extLst>
          </p:cNvPr>
          <p:cNvCxnSpPr>
            <a:cxnSpLocks/>
          </p:cNvCxnSpPr>
          <p:nvPr/>
        </p:nvCxnSpPr>
        <p:spPr>
          <a:xfrm>
            <a:off x="2071791" y="2571751"/>
            <a:ext cx="3817956" cy="1259921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CDCDF7A7-8B20-4F3B-9552-F504606AEAFB}"/>
              </a:ext>
            </a:extLst>
          </p:cNvPr>
          <p:cNvCxnSpPr>
            <a:cxnSpLocks/>
          </p:cNvCxnSpPr>
          <p:nvPr/>
        </p:nvCxnSpPr>
        <p:spPr>
          <a:xfrm flipH="1">
            <a:off x="2120455" y="2530808"/>
            <a:ext cx="1860314" cy="1248956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>
            <a:extLst>
              <a:ext uri="{FF2B5EF4-FFF2-40B4-BE49-F238E27FC236}">
                <a16:creationId xmlns="" xmlns:a16="http://schemas.microsoft.com/office/drawing/2014/main" id="{87194CF8-D206-4E81-8053-5DA7BD8A13E9}"/>
              </a:ext>
            </a:extLst>
          </p:cNvPr>
          <p:cNvSpPr/>
          <p:nvPr/>
        </p:nvSpPr>
        <p:spPr>
          <a:xfrm>
            <a:off x="1588355" y="1908747"/>
            <a:ext cx="5636693" cy="61293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小青蛙可能想赞颂它和朋友之间的深厚情谊；</a:t>
            </a:r>
          </a:p>
        </p:txBody>
      </p:sp>
      <p:sp>
        <p:nvSpPr>
          <p:cNvPr id="11" name="圆角矩形 10">
            <a:extLst>
              <a:ext uri="{FF2B5EF4-FFF2-40B4-BE49-F238E27FC236}">
                <a16:creationId xmlns="" xmlns:a16="http://schemas.microsoft.com/office/drawing/2014/main" id="{3A86B9D6-62DA-43A9-AB6F-ECA9E04DC53A}"/>
              </a:ext>
            </a:extLst>
          </p:cNvPr>
          <p:cNvSpPr/>
          <p:nvPr/>
        </p:nvSpPr>
        <p:spPr>
          <a:xfrm>
            <a:off x="1588355" y="2915426"/>
            <a:ext cx="5636693" cy="61293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小青蛙可能想赞美池塘里的美丽景色；</a:t>
            </a:r>
          </a:p>
        </p:txBody>
      </p:sp>
      <p:sp>
        <p:nvSpPr>
          <p:cNvPr id="12" name="圆角矩形 11">
            <a:extLst>
              <a:ext uri="{FF2B5EF4-FFF2-40B4-BE49-F238E27FC236}">
                <a16:creationId xmlns="" xmlns:a16="http://schemas.microsoft.com/office/drawing/2014/main" id="{72E1CB8F-61B7-43D3-8ECF-5D8FEA1EFC67}"/>
              </a:ext>
            </a:extLst>
          </p:cNvPr>
          <p:cNvSpPr/>
          <p:nvPr/>
        </p:nvSpPr>
        <p:spPr>
          <a:xfrm>
            <a:off x="1577530" y="3898489"/>
            <a:ext cx="5647518" cy="61293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小青蛙可能想赞美漂亮的荷叶。</a:t>
            </a:r>
          </a:p>
        </p:txBody>
      </p:sp>
      <p:sp>
        <p:nvSpPr>
          <p:cNvPr id="2" name="矩形 1"/>
          <p:cNvSpPr/>
          <p:nvPr/>
        </p:nvSpPr>
        <p:spPr>
          <a:xfrm>
            <a:off x="947161" y="892684"/>
            <a:ext cx="4755148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小青蛙想用自己写的诗表达什么？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17242" y="1331643"/>
            <a:ext cx="4572000" cy="246990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        句号歌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  句子未尾用句号，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  语气平缓调不高。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  读书见它要停顿，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  作文断句莫忘掉。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1331643"/>
            <a:ext cx="4572000" cy="246990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逗号歌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标点符号谁最忙？              逗号使用最频繁。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句子中间要停顿，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  <a:p>
            <a:pPr lvl="0" algn="ctr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+mn-ea"/>
              </a:rPr>
              <a:t>往往由它来值班。</a:t>
            </a:r>
            <a:endParaRPr lang="en-US" altLang="zh-CN" sz="2400" dirty="0">
              <a:solidFill>
                <a:prstClr val="black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637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28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 txBox="1">
            <a:spLocks/>
          </p:cNvSpPr>
          <p:nvPr/>
        </p:nvSpPr>
        <p:spPr>
          <a:xfrm>
            <a:off x="891796" y="1731278"/>
            <a:ext cx="7590467" cy="1625211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/>
          <a:p>
            <a:pPr marL="266700" indent="-26670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>
                <a:solidFill>
                  <a:prstClr val="black"/>
                </a:solidFill>
                <a:latin typeface="+mn-ea"/>
                <a:sym typeface="+mn-ea"/>
              </a:rPr>
              <a:t>1.</a:t>
            </a:r>
            <a:r>
              <a:rPr lang="zh-CN" altLang="en-US" sz="2700" b="1" dirty="0">
                <a:solidFill>
                  <a:prstClr val="black"/>
                </a:solidFill>
                <a:latin typeface="+mn-ea"/>
                <a:sym typeface="+mn-ea"/>
              </a:rPr>
              <a:t>正确朗读课文，感受诗歌的生动有趣。</a:t>
            </a:r>
            <a:endParaRPr lang="en-US" altLang="zh-CN" sz="2700" b="1" dirty="0">
              <a:solidFill>
                <a:srgbClr val="FF0000"/>
              </a:solidFill>
              <a:latin typeface="+mn-ea"/>
              <a:sym typeface="+mn-ea"/>
            </a:endParaRPr>
          </a:p>
          <a:p>
            <a:pPr marL="266700" indent="-26670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>
                <a:solidFill>
                  <a:prstClr val="black"/>
                </a:solidFill>
                <a:latin typeface="+mn-ea"/>
                <a:sym typeface="+mn-ea"/>
              </a:rPr>
              <a:t>2.</a:t>
            </a:r>
            <a:r>
              <a:rPr lang="zh-CN" altLang="en-US" sz="2700" b="1" dirty="0">
                <a:solidFill>
                  <a:prstClr val="black"/>
                </a:solidFill>
                <a:latin typeface="+mn-ea"/>
                <a:sym typeface="+mn-ea"/>
              </a:rPr>
              <a:t>借助具体事物认识逗号和句号。</a:t>
            </a:r>
            <a:endParaRPr lang="zh-CN" altLang="en-US" sz="27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4861" y="645308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dirty="0" smtClean="0"/>
              <a:t>学习目标</a:t>
            </a:r>
            <a:endParaRPr lang="zh-CN" altLang="en-US" sz="4000" dirty="0"/>
          </a:p>
        </p:txBody>
      </p:sp>
      <p:sp>
        <p:nvSpPr>
          <p:cNvPr id="3" name="文本框 2"/>
          <p:cNvSpPr txBox="1"/>
          <p:nvPr/>
        </p:nvSpPr>
        <p:spPr>
          <a:xfrm>
            <a:off x="678873" y="4204855"/>
            <a:ext cx="3061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1C450"/>
                </a:solidFill>
              </a:rPr>
              <a:t>https://www.ypppt.com/</a:t>
            </a:r>
            <a:endParaRPr lang="zh-CN" altLang="en-US" dirty="0">
              <a:solidFill>
                <a:srgbClr val="A1C4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9476738F-82C3-4B54-9503-D554D3EED863}"/>
              </a:ext>
            </a:extLst>
          </p:cNvPr>
          <p:cNvSpPr/>
          <p:nvPr/>
        </p:nvSpPr>
        <p:spPr>
          <a:xfrm>
            <a:off x="534779" y="1154306"/>
            <a:ext cx="7603136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有感情朗读课文，并给“要”字标出正确的读音。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42836B3-4D18-4F43-A24E-AB13082E8D73}"/>
              </a:ext>
            </a:extLst>
          </p:cNvPr>
          <p:cNvSpPr/>
          <p:nvPr/>
        </p:nvSpPr>
        <p:spPr>
          <a:xfrm>
            <a:off x="892984" y="1901950"/>
            <a:ext cx="7869388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明天我们就要（    ）野游了。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E1DC6DC-49ED-4CEF-8099-871F583CBC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9156" y="3302743"/>
            <a:ext cx="1713216" cy="13534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0F212A2-812B-4240-BD61-AFB3A5355D4E}"/>
              </a:ext>
            </a:extLst>
          </p:cNvPr>
          <p:cNvSpPr/>
          <p:nvPr/>
        </p:nvSpPr>
        <p:spPr>
          <a:xfrm>
            <a:off x="892984" y="2602346"/>
            <a:ext cx="7038359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7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这篇课文要（    ）求我们背诵。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8DD3EC2-5E08-4096-BCB8-269401B566F0}"/>
              </a:ext>
            </a:extLst>
          </p:cNvPr>
          <p:cNvSpPr/>
          <p:nvPr/>
        </p:nvSpPr>
        <p:spPr>
          <a:xfrm>
            <a:off x="3725755" y="2012316"/>
            <a:ext cx="862256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</a:t>
            </a:r>
            <a:r>
              <a:rPr lang="en-US" altLang="zh-CN" sz="33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à</a:t>
            </a:r>
            <a:r>
              <a:rPr lang="zh-CN" altLang="en-US" sz="33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o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CE4456B-C4A9-4884-AF0E-467AC517F341}"/>
              </a:ext>
            </a:extLst>
          </p:cNvPr>
          <p:cNvSpPr/>
          <p:nvPr/>
        </p:nvSpPr>
        <p:spPr>
          <a:xfrm>
            <a:off x="3343319" y="2686718"/>
            <a:ext cx="862256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</a:t>
            </a:r>
            <a:r>
              <a:rPr lang="en-US" altLang="zh-CN" sz="33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ā</a:t>
            </a:r>
            <a:r>
              <a:rPr lang="zh-CN" altLang="en-US" sz="3300" b="1" dirty="0">
                <a:solidFill>
                  <a:srgbClr val="FF0000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3895BCE-215B-4DB8-915D-245631ABC038}"/>
              </a:ext>
            </a:extLst>
          </p:cNvPr>
          <p:cNvGrpSpPr/>
          <p:nvPr/>
        </p:nvGrpSpPr>
        <p:grpSpPr>
          <a:xfrm>
            <a:off x="546074" y="1257034"/>
            <a:ext cx="8654552" cy="3704038"/>
            <a:chOff x="682269" y="1203601"/>
            <a:chExt cx="8146202" cy="3599382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80D7513D-B6F3-425C-90D9-453902753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9768" y="714279"/>
              <a:ext cx="3599382" cy="457802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1E718821-30DA-4169-8592-EE0DED16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047561" y="930591"/>
              <a:ext cx="2837591" cy="3568176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E76190B3-E767-41A7-BEEC-B78AA0F7E7BA}"/>
                </a:ext>
              </a:extLst>
            </p:cNvPr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0729AF4C-9128-4EB5-8BE1-EB1D0D6A2D69}"/>
                </a:ext>
              </a:extLst>
            </p:cNvPr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" name="空心弧 10">
              <a:extLst>
                <a:ext uri="{FF2B5EF4-FFF2-40B4-BE49-F238E27FC236}">
                  <a16:creationId xmlns="" xmlns:a16="http://schemas.microsoft.com/office/drawing/2014/main" id="{9BE6AD47-5448-4B71-8391-8B3BB197CE33}"/>
                </a:ext>
              </a:extLst>
            </p:cNvPr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DDAE3DF3-4A30-48D9-9EB5-EB379342455D}"/>
                </a:ext>
              </a:extLst>
            </p:cNvPr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ECBC234B-BF34-47D0-AD7A-59BB7C078846}"/>
                </a:ext>
              </a:extLst>
            </p:cNvPr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空心弧 13">
              <a:extLst>
                <a:ext uri="{FF2B5EF4-FFF2-40B4-BE49-F238E27FC236}">
                  <a16:creationId xmlns="" xmlns:a16="http://schemas.microsoft.com/office/drawing/2014/main" id="{9A135097-E509-4DC3-AAF4-6BDB87C607FA}"/>
                </a:ext>
              </a:extLst>
            </p:cNvPr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A6985291-CB46-478B-9464-93E04A4216B5}"/>
                </a:ext>
              </a:extLst>
            </p:cNvPr>
            <p:cNvSpPr/>
            <p:nvPr/>
          </p:nvSpPr>
          <p:spPr>
            <a:xfrm>
              <a:off x="4485534" y="3298887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45A3C77-37C0-4D0B-989A-A8CBF6D72A27}"/>
                </a:ext>
              </a:extLst>
            </p:cNvPr>
            <p:cNvSpPr/>
            <p:nvPr/>
          </p:nvSpPr>
          <p:spPr>
            <a:xfrm>
              <a:off x="4491260" y="373641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63BE6F20-3C35-4DB6-9467-F73D93734CA3}"/>
                </a:ext>
              </a:extLst>
            </p:cNvPr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A9CC850A-80E0-4700-8AF7-A7CAA82CBDE1}"/>
                </a:ext>
              </a:extLst>
            </p:cNvPr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空心弧 18">
              <a:extLst>
                <a:ext uri="{FF2B5EF4-FFF2-40B4-BE49-F238E27FC236}">
                  <a16:creationId xmlns="" xmlns:a16="http://schemas.microsoft.com/office/drawing/2014/main" id="{01B9469D-3A44-4818-A3EB-B5FF0A869C25}"/>
                </a:ext>
              </a:extLst>
            </p:cNvPr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F3793CA-CC93-4AEB-AF05-BC724E1C10DA}"/>
              </a:ext>
            </a:extLst>
          </p:cNvPr>
          <p:cNvSpPr txBox="1"/>
          <p:nvPr/>
        </p:nvSpPr>
        <p:spPr>
          <a:xfrm>
            <a:off x="918751" y="1945396"/>
            <a:ext cx="2905163" cy="17497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下雨了，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雨点儿淅沥沥，沙啦啦。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青蛙说：“我要写诗啦！”</a:t>
            </a:r>
          </a:p>
        </p:txBody>
      </p:sp>
      <p:sp>
        <p:nvSpPr>
          <p:cNvPr id="21" name="圆角矩形 20">
            <a:extLst>
              <a:ext uri="{FF2B5EF4-FFF2-40B4-BE49-F238E27FC236}">
                <a16:creationId xmlns="" xmlns:a16="http://schemas.microsoft.com/office/drawing/2014/main" id="{AF4CEC0A-8DAE-42EA-9E5D-5489EC303B06}"/>
              </a:ext>
            </a:extLst>
          </p:cNvPr>
          <p:cNvSpPr/>
          <p:nvPr/>
        </p:nvSpPr>
        <p:spPr>
          <a:xfrm>
            <a:off x="5122654" y="2064670"/>
            <a:ext cx="3047441" cy="61293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青蛙看到了雨点儿。</a:t>
            </a:r>
          </a:p>
        </p:txBody>
      </p:sp>
      <p:sp>
        <p:nvSpPr>
          <p:cNvPr id="22" name="圆角矩形 21">
            <a:extLst>
              <a:ext uri="{FF2B5EF4-FFF2-40B4-BE49-F238E27FC236}">
                <a16:creationId xmlns="" xmlns:a16="http://schemas.microsoft.com/office/drawing/2014/main" id="{EA936DB4-84FA-4AB0-B110-1FCCCC6E4244}"/>
              </a:ext>
            </a:extLst>
          </p:cNvPr>
          <p:cNvSpPr/>
          <p:nvPr/>
        </p:nvSpPr>
        <p:spPr>
          <a:xfrm>
            <a:off x="5122654" y="2710620"/>
            <a:ext cx="3613841" cy="61293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听到了雨点儿落下的声音。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EAAEF35-1CBB-4C14-95FE-D35F30DBD421}"/>
              </a:ext>
            </a:extLst>
          </p:cNvPr>
          <p:cNvSpPr txBox="1"/>
          <p:nvPr/>
        </p:nvSpPr>
        <p:spPr>
          <a:xfrm>
            <a:off x="5285754" y="3537471"/>
            <a:ext cx="1112950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>
                    <a:lumMod val="50000"/>
                  </a:prstClr>
                </a:solidFill>
                <a:latin typeface="楷体" pitchFamily="49" charset="-122"/>
                <a:ea typeface="楷体" pitchFamily="49" charset="-122"/>
              </a:rPr>
              <a:t>沙啦啦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9F5D96E-5748-47A3-9C0C-75D0F1EE1859}"/>
              </a:ext>
            </a:extLst>
          </p:cNvPr>
          <p:cNvSpPr txBox="1"/>
          <p:nvPr/>
        </p:nvSpPr>
        <p:spPr>
          <a:xfrm>
            <a:off x="5285753" y="3158174"/>
            <a:ext cx="968946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淅沥沥</a:t>
            </a:r>
          </a:p>
        </p:txBody>
      </p:sp>
      <p:sp>
        <p:nvSpPr>
          <p:cNvPr id="2" name="矩形 1"/>
          <p:cNvSpPr/>
          <p:nvPr/>
        </p:nvSpPr>
        <p:spPr>
          <a:xfrm>
            <a:off x="2045500" y="754985"/>
            <a:ext cx="552458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第一小节里，青蛙看到了什么？听到了什么？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 animBg="1"/>
      <p:bldP spid="2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FC858A6-D085-4D12-B8F0-14A8D71EB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8823" y="1930129"/>
            <a:ext cx="1396586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淅沥沥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FC858A6-D085-4D12-B8F0-14A8D71EB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6727" y="1918091"/>
            <a:ext cx="1396586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沙啦啦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FC858A6-D085-4D12-B8F0-14A8D71EB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8144" y="2784364"/>
            <a:ext cx="1396586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丁零零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FC858A6-D085-4D12-B8F0-14A8D71EB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4775" y="2766317"/>
            <a:ext cx="1396586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哗啦啦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306028" y="684832"/>
            <a:ext cx="2372545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词语积累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828" y="514475"/>
            <a:ext cx="1341607" cy="8052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17" y="3297232"/>
            <a:ext cx="1742096" cy="1676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3895BCE-215B-4DB8-915D-245631ABC038}"/>
              </a:ext>
            </a:extLst>
          </p:cNvPr>
          <p:cNvGrpSpPr/>
          <p:nvPr/>
        </p:nvGrpSpPr>
        <p:grpSpPr>
          <a:xfrm>
            <a:off x="546074" y="1257034"/>
            <a:ext cx="8654552" cy="3704038"/>
            <a:chOff x="682269" y="1203601"/>
            <a:chExt cx="8146202" cy="3599382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80D7513D-B6F3-425C-90D9-453902753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9768" y="714279"/>
              <a:ext cx="3599382" cy="457802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1E718821-30DA-4169-8592-EE0DED16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047561" y="930591"/>
              <a:ext cx="2837591" cy="3568176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E76190B3-E767-41A7-BEEC-B78AA0F7E7BA}"/>
                </a:ext>
              </a:extLst>
            </p:cNvPr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0729AF4C-9128-4EB5-8BE1-EB1D0D6A2D69}"/>
                </a:ext>
              </a:extLst>
            </p:cNvPr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" name="空心弧 10">
              <a:extLst>
                <a:ext uri="{FF2B5EF4-FFF2-40B4-BE49-F238E27FC236}">
                  <a16:creationId xmlns="" xmlns:a16="http://schemas.microsoft.com/office/drawing/2014/main" id="{9BE6AD47-5448-4B71-8391-8B3BB197CE33}"/>
                </a:ext>
              </a:extLst>
            </p:cNvPr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DDAE3DF3-4A30-48D9-9EB5-EB379342455D}"/>
                </a:ext>
              </a:extLst>
            </p:cNvPr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ECBC234B-BF34-47D0-AD7A-59BB7C078846}"/>
                </a:ext>
              </a:extLst>
            </p:cNvPr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空心弧 13">
              <a:extLst>
                <a:ext uri="{FF2B5EF4-FFF2-40B4-BE49-F238E27FC236}">
                  <a16:creationId xmlns="" xmlns:a16="http://schemas.microsoft.com/office/drawing/2014/main" id="{9A135097-E509-4DC3-AAF4-6BDB87C607FA}"/>
                </a:ext>
              </a:extLst>
            </p:cNvPr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A6985291-CB46-478B-9464-93E04A4216B5}"/>
                </a:ext>
              </a:extLst>
            </p:cNvPr>
            <p:cNvSpPr/>
            <p:nvPr/>
          </p:nvSpPr>
          <p:spPr>
            <a:xfrm>
              <a:off x="4485534" y="3298887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45A3C77-37C0-4D0B-989A-A8CBF6D72A27}"/>
                </a:ext>
              </a:extLst>
            </p:cNvPr>
            <p:cNvSpPr/>
            <p:nvPr/>
          </p:nvSpPr>
          <p:spPr>
            <a:xfrm>
              <a:off x="4491260" y="373641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63BE6F20-3C35-4DB6-9467-F73D93734CA3}"/>
                </a:ext>
              </a:extLst>
            </p:cNvPr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A9CC850A-80E0-4700-8AF7-A7CAA82CBDE1}"/>
                </a:ext>
              </a:extLst>
            </p:cNvPr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空心弧 18">
              <a:extLst>
                <a:ext uri="{FF2B5EF4-FFF2-40B4-BE49-F238E27FC236}">
                  <a16:creationId xmlns="" xmlns:a16="http://schemas.microsoft.com/office/drawing/2014/main" id="{01B9469D-3A44-4818-A3EB-B5FF0A869C25}"/>
                </a:ext>
              </a:extLst>
            </p:cNvPr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F3793CA-CC93-4AEB-AF05-BC724E1C10DA}"/>
              </a:ext>
            </a:extLst>
          </p:cNvPr>
          <p:cNvSpPr txBox="1"/>
          <p:nvPr/>
        </p:nvSpPr>
        <p:spPr>
          <a:xfrm>
            <a:off x="874977" y="1997628"/>
            <a:ext cx="2905163" cy="13295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小蝌蚪游过来说：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“我要给你当个小逗号。”</a:t>
            </a:r>
          </a:p>
        </p:txBody>
      </p:sp>
      <p:sp>
        <p:nvSpPr>
          <p:cNvPr id="21" name="圆角矩形 20">
            <a:extLst>
              <a:ext uri="{FF2B5EF4-FFF2-40B4-BE49-F238E27FC236}">
                <a16:creationId xmlns="" xmlns:a16="http://schemas.microsoft.com/office/drawing/2014/main" id="{AF4CEC0A-8DAE-42EA-9E5D-5489EC303B06}"/>
              </a:ext>
            </a:extLst>
          </p:cNvPr>
          <p:cNvSpPr/>
          <p:nvPr/>
        </p:nvSpPr>
        <p:spPr>
          <a:xfrm>
            <a:off x="5230979" y="2166158"/>
            <a:ext cx="2823816" cy="61293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小蝌蚪要当个小逗号。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43AC720-25CF-4120-8A20-3F1100D0670B}"/>
              </a:ext>
            </a:extLst>
          </p:cNvPr>
          <p:cNvSpPr txBox="1"/>
          <p:nvPr/>
        </p:nvSpPr>
        <p:spPr>
          <a:xfrm>
            <a:off x="5325545" y="2995534"/>
            <a:ext cx="828827" cy="835417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，</a:t>
            </a:r>
          </a:p>
        </p:txBody>
      </p:sp>
      <p:sp>
        <p:nvSpPr>
          <p:cNvPr id="2" name="矩形 1"/>
          <p:cNvSpPr/>
          <p:nvPr/>
        </p:nvSpPr>
        <p:spPr>
          <a:xfrm>
            <a:off x="2536238" y="637901"/>
            <a:ext cx="4572000" cy="3924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第二小节里，小蝌蚪要当什么？</a:t>
            </a:r>
          </a:p>
        </p:txBody>
      </p:sp>
    </p:spTree>
    <p:extLst>
      <p:ext uri="{BB962C8B-B14F-4D97-AF65-F5344CB8AC3E}">
        <p14:creationId xmlns:p14="http://schemas.microsoft.com/office/powerpoint/2010/main" val="114861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3925FA6-E162-4540-8D08-E035089D21BB}"/>
              </a:ext>
            </a:extLst>
          </p:cNvPr>
          <p:cNvSpPr txBox="1"/>
          <p:nvPr/>
        </p:nvSpPr>
        <p:spPr>
          <a:xfrm>
            <a:off x="761026" y="2439570"/>
            <a:ext cx="8263705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今天的雨下得很大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地面上都是水。</a:t>
            </a:r>
          </a:p>
        </p:txBody>
      </p:sp>
      <p:sp>
        <p:nvSpPr>
          <p:cNvPr id="5" name="矩形 4"/>
          <p:cNvSpPr/>
          <p:nvPr/>
        </p:nvSpPr>
        <p:spPr>
          <a:xfrm>
            <a:off x="761026" y="1386787"/>
            <a:ext cx="6579704" cy="72943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300" b="1" dirty="0">
                <a:solidFill>
                  <a:srgbClr val="FF0000"/>
                </a:solidFill>
                <a:latin typeface="+mn-ea"/>
              </a:rPr>
              <a:t>逗号：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表示一句话中间的一般性停顿间隔。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0" y="3450226"/>
            <a:ext cx="1483861" cy="148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9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3895BCE-215B-4DB8-915D-245631ABC038}"/>
              </a:ext>
            </a:extLst>
          </p:cNvPr>
          <p:cNvGrpSpPr/>
          <p:nvPr/>
        </p:nvGrpSpPr>
        <p:grpSpPr>
          <a:xfrm>
            <a:off x="546074" y="1257034"/>
            <a:ext cx="8654552" cy="3704038"/>
            <a:chOff x="682269" y="1203601"/>
            <a:chExt cx="8146202" cy="3599382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80D7513D-B6F3-425C-90D9-453902753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739768" y="714279"/>
              <a:ext cx="3599382" cy="4578025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1E718821-30DA-4169-8592-EE0DED16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1246092" y="732060"/>
              <a:ext cx="2440529" cy="3568176"/>
            </a:xfrm>
            <a:prstGeom prst="rect">
              <a:avLst/>
            </a:prstGeom>
          </p:spPr>
        </p:pic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E76190B3-E767-41A7-BEEC-B78AA0F7E7BA}"/>
                </a:ext>
              </a:extLst>
            </p:cNvPr>
            <p:cNvSpPr/>
            <p:nvPr/>
          </p:nvSpPr>
          <p:spPr>
            <a:xfrm>
              <a:off x="3796439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0729AF4C-9128-4EB5-8BE1-EB1D0D6A2D69}"/>
                </a:ext>
              </a:extLst>
            </p:cNvPr>
            <p:cNvSpPr/>
            <p:nvPr/>
          </p:nvSpPr>
          <p:spPr>
            <a:xfrm>
              <a:off x="4491260" y="1759552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" name="空心弧 10">
              <a:extLst>
                <a:ext uri="{FF2B5EF4-FFF2-40B4-BE49-F238E27FC236}">
                  <a16:creationId xmlns="" xmlns:a16="http://schemas.microsoft.com/office/drawing/2014/main" id="{9BE6AD47-5448-4B71-8391-8B3BB197CE33}"/>
                </a:ext>
              </a:extLst>
            </p:cNvPr>
            <p:cNvSpPr/>
            <p:nvPr/>
          </p:nvSpPr>
          <p:spPr>
            <a:xfrm>
              <a:off x="3860375" y="1649338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DDAE3DF3-4A30-48D9-9EB5-EB379342455D}"/>
                </a:ext>
              </a:extLst>
            </p:cNvPr>
            <p:cNvSpPr/>
            <p:nvPr/>
          </p:nvSpPr>
          <p:spPr>
            <a:xfrm>
              <a:off x="3782845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ECBC234B-BF34-47D0-AD7A-59BB7C078846}"/>
                </a:ext>
              </a:extLst>
            </p:cNvPr>
            <p:cNvSpPr/>
            <p:nvPr/>
          </p:nvSpPr>
          <p:spPr>
            <a:xfrm>
              <a:off x="4477666" y="227220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" name="空心弧 13">
              <a:extLst>
                <a:ext uri="{FF2B5EF4-FFF2-40B4-BE49-F238E27FC236}">
                  <a16:creationId xmlns="" xmlns:a16="http://schemas.microsoft.com/office/drawing/2014/main" id="{9A135097-E509-4DC3-AAF4-6BDB87C607FA}"/>
                </a:ext>
              </a:extLst>
            </p:cNvPr>
            <p:cNvSpPr/>
            <p:nvPr/>
          </p:nvSpPr>
          <p:spPr>
            <a:xfrm>
              <a:off x="3846781" y="2161987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A6985291-CB46-478B-9464-93E04A4216B5}"/>
                </a:ext>
              </a:extLst>
            </p:cNvPr>
            <p:cNvSpPr/>
            <p:nvPr/>
          </p:nvSpPr>
          <p:spPr>
            <a:xfrm>
              <a:off x="4485534" y="3298887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645A3C77-37C0-4D0B-989A-A8CBF6D72A27}"/>
                </a:ext>
              </a:extLst>
            </p:cNvPr>
            <p:cNvSpPr/>
            <p:nvPr/>
          </p:nvSpPr>
          <p:spPr>
            <a:xfrm>
              <a:off x="4491260" y="3736411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63BE6F20-3C35-4DB6-9467-F73D93734CA3}"/>
                </a:ext>
              </a:extLst>
            </p:cNvPr>
            <p:cNvSpPr/>
            <p:nvPr/>
          </p:nvSpPr>
          <p:spPr>
            <a:xfrm>
              <a:off x="3782844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A9CC850A-80E0-4700-8AF7-A7CAA82CBDE1}"/>
                </a:ext>
              </a:extLst>
            </p:cNvPr>
            <p:cNvSpPr/>
            <p:nvPr/>
          </p:nvSpPr>
          <p:spPr>
            <a:xfrm>
              <a:off x="4477665" y="2797233"/>
              <a:ext cx="216000" cy="216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空心弧 18">
              <a:extLst>
                <a:ext uri="{FF2B5EF4-FFF2-40B4-BE49-F238E27FC236}">
                  <a16:creationId xmlns="" xmlns:a16="http://schemas.microsoft.com/office/drawing/2014/main" id="{01B9469D-3A44-4818-A3EB-B5FF0A869C25}"/>
                </a:ext>
              </a:extLst>
            </p:cNvPr>
            <p:cNvSpPr/>
            <p:nvPr/>
          </p:nvSpPr>
          <p:spPr>
            <a:xfrm>
              <a:off x="3846780" y="2687019"/>
              <a:ext cx="780143" cy="437700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F3793CA-CC93-4AEB-AF05-BC724E1C10DA}"/>
              </a:ext>
            </a:extLst>
          </p:cNvPr>
          <p:cNvSpPr txBox="1"/>
          <p:nvPr/>
        </p:nvSpPr>
        <p:spPr>
          <a:xfrm>
            <a:off x="864065" y="2045139"/>
            <a:ext cx="2905163" cy="9094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池塘里的水泡泡说：</a:t>
            </a:r>
            <a:endParaRPr lang="en-US" altLang="zh-CN" sz="2100" b="1" dirty="0">
              <a:solidFill>
                <a:prstClr val="black">
                  <a:lumMod val="50000"/>
                </a:prst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100" b="1" dirty="0">
                <a:solidFill>
                  <a:prstClr val="black">
                    <a:lumMod val="50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“我能当个小句号。”</a:t>
            </a:r>
          </a:p>
        </p:txBody>
      </p:sp>
      <p:sp>
        <p:nvSpPr>
          <p:cNvPr id="21" name="圆角矩形 20">
            <a:extLst>
              <a:ext uri="{FF2B5EF4-FFF2-40B4-BE49-F238E27FC236}">
                <a16:creationId xmlns="" xmlns:a16="http://schemas.microsoft.com/office/drawing/2014/main" id="{AF4CEC0A-8DAE-42EA-9E5D-5489EC303B06}"/>
              </a:ext>
            </a:extLst>
          </p:cNvPr>
          <p:cNvSpPr/>
          <p:nvPr/>
        </p:nvSpPr>
        <p:spPr>
          <a:xfrm>
            <a:off x="5230979" y="2166157"/>
            <a:ext cx="2823816" cy="612934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水泡泡能当个小句号。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32447F6-CFF3-46E2-B9F8-836BB97CBF7D}"/>
              </a:ext>
            </a:extLst>
          </p:cNvPr>
          <p:cNvSpPr txBox="1"/>
          <p:nvPr/>
        </p:nvSpPr>
        <p:spPr>
          <a:xfrm>
            <a:off x="5373148" y="2897003"/>
            <a:ext cx="828827" cy="835417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5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3" name="矩形 2"/>
          <p:cNvSpPr/>
          <p:nvPr/>
        </p:nvSpPr>
        <p:spPr>
          <a:xfrm>
            <a:off x="2536238" y="696641"/>
            <a:ext cx="4572000" cy="3924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lvl="0"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第三小节里，水泡泡要当什么？</a:t>
            </a:r>
          </a:p>
        </p:txBody>
      </p:sp>
    </p:spTree>
    <p:extLst>
      <p:ext uri="{BB962C8B-B14F-4D97-AF65-F5344CB8AC3E}">
        <p14:creationId xmlns:p14="http://schemas.microsoft.com/office/powerpoint/2010/main" val="105486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D74B40C-E837-479A-8EB2-51D900F20A97}"/>
              </a:ext>
            </a:extLst>
          </p:cNvPr>
          <p:cNvSpPr txBox="1"/>
          <p:nvPr/>
        </p:nvSpPr>
        <p:spPr>
          <a:xfrm>
            <a:off x="1072742" y="1135693"/>
            <a:ext cx="6351789" cy="13849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b="1" dirty="0">
                <a:solidFill>
                  <a:srgbClr val="FF0000"/>
                </a:solidFill>
                <a:latin typeface="+mn-ea"/>
              </a:rPr>
              <a:t>句号：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表示一句话完了之后的停顿。能独立地表达一个完整的意思。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93BFDB6-6CA4-4BFC-B192-49DCA365BB0C}"/>
              </a:ext>
            </a:extLst>
          </p:cNvPr>
          <p:cNvSpPr txBox="1"/>
          <p:nvPr/>
        </p:nvSpPr>
        <p:spPr>
          <a:xfrm>
            <a:off x="1187134" y="2779572"/>
            <a:ext cx="631691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例：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天上的月亮又大又圆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41956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645</Words>
  <Application>Microsoft Office PowerPoint</Application>
  <PresentationFormat>全屏显示(16:9)</PresentationFormat>
  <Paragraphs>102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7.青蛙写诗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2019-01-28T06:44:00Z</dcterms:created>
  <dcterms:modified xsi:type="dcterms:W3CDTF">2021-03-18T07:22:34Z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