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9" r:id="rId1"/>
    <p:sldMasterId id="2147484065" r:id="rId2"/>
  </p:sldMasterIdLst>
  <p:notesMasterIdLst>
    <p:notesMasterId r:id="rId28"/>
  </p:notesMasterIdLst>
  <p:sldIdLst>
    <p:sldId id="334" r:id="rId3"/>
    <p:sldId id="266" r:id="rId4"/>
    <p:sldId id="278" r:id="rId5"/>
    <p:sldId id="336" r:id="rId6"/>
    <p:sldId id="337" r:id="rId7"/>
    <p:sldId id="338" r:id="rId8"/>
    <p:sldId id="339" r:id="rId9"/>
    <p:sldId id="340" r:id="rId10"/>
    <p:sldId id="342" r:id="rId11"/>
    <p:sldId id="341" r:id="rId12"/>
    <p:sldId id="296" r:id="rId13"/>
    <p:sldId id="282" r:id="rId14"/>
    <p:sldId id="283" r:id="rId15"/>
    <p:sldId id="284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28" r:id="rId25"/>
    <p:sldId id="329" r:id="rId26"/>
    <p:sldId id="343" r:id="rId2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FF"/>
    <a:srgbClr val="FF3300"/>
    <a:srgbClr val="FF6600"/>
    <a:srgbClr val="FFFFCC"/>
    <a:srgbClr val="99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6182" autoAdjust="0"/>
  </p:normalViewPr>
  <p:slideViewPr>
    <p:cSldViewPr snapToGrid="0">
      <p:cViewPr varScale="1">
        <p:scale>
          <a:sx n="138" d="100"/>
          <a:sy n="138" d="100"/>
        </p:scale>
        <p:origin x="102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63F83C-34B9-4C56-87AF-C5B07578BCA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7086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5AB431BE-7328-4BB4-A500-4B152D29A1CB}" type="slidenum">
              <a:rPr lang="zh-CN" altLang="en-US" sz="1800">
                <a:solidFill>
                  <a:srgbClr val="000000"/>
                </a:solidFill>
              </a:rPr>
              <a:pPr/>
              <a:t>1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868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3F83C-34B9-4C56-87AF-C5B07578BCA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418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472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9A13F-A435-4033-B000-48BCAB1CD1E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892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EBEC7-6325-4134-9B2C-7E0C0A2A6A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91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6B888-2E1C-46F3-A285-140906F0D2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215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00E46-2401-43D6-AF2D-AE3127B067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061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FC639-0B03-4B98-8B49-619452D6123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084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860C7-3CE6-48DC-949B-80C26EDCAA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643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87E02-7175-436A-BF84-CB91BF1AA2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314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B2F59-7377-4EC0-A220-E46318A7218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5659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89F52-D5C0-474B-96D9-5EAE45319F0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78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82DB3-4CE3-4695-A32C-E7343F32F74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228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2C0D6-1F9A-4C2D-81E1-567351E0065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86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E1A4A-DDEA-43F0-A6A2-736E0A2E307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71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81699-EFA0-45FC-A014-70E63E74BA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521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D0DCA-8E79-4113-BD02-84B7AF64D77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668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A4E07-30F4-4E1C-9B37-58A200F075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092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8059D-3D14-4056-82B2-E2FC09D4F60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8944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D6850-652E-43F9-9F20-4758FDADCA3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2001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CE2D6-F3A3-4A69-B094-393E7836BA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298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1DD63-152A-481C-AC4D-319ED00088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5239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A83FB-7CAE-4364-8AD9-3D22A7D766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1136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51D26-8F49-4CC8-9D4E-12ED4DB511C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7540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C9B19-189C-4983-B087-DEA8C1E9EE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525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19790-1E1B-48FE-9BB9-E12C388ADD7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6032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E0693-AB41-4565-8506-B8186E5705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817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F36E3-FB96-4CF5-B613-8DF239D8ABC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0282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9CFF8-25A7-4BD6-B0DE-1F4C6DD43F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5469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FA2C9-FFCD-4D08-8543-28275D788D0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5335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95481-7F1E-464C-87AC-535700AB909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3058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B36FE-1D63-4C73-997D-360D1A14BF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7559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2416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7637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534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62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48423-86D7-4C3D-A6E4-74F9ECDF28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4996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035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235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8690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988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964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8377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791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95417-8ED6-4F15-BD2C-3B8C8E65053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69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FCF2D-77C4-4764-A3C8-F737EE17C3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41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BF3E1-F5B3-4B74-A1D1-0514C3B5C6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0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FD677-B950-41C9-9DC7-94443412A9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17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7B49F-3D9E-4CB8-AF54-903C84127C9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78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/>
              <a:pPr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DF1A5545-4EF9-4DF3-85DD-E28AB27AE91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3" r:id="rId2"/>
    <p:sldLayoutId id="2147484062" r:id="rId3"/>
    <p:sldLayoutId id="2147484061" r:id="rId4"/>
    <p:sldLayoutId id="2147484060" r:id="rId5"/>
    <p:sldLayoutId id="2147484059" r:id="rId6"/>
    <p:sldLayoutId id="2147484058" r:id="rId7"/>
    <p:sldLayoutId id="2147484057" r:id="rId8"/>
    <p:sldLayoutId id="2147484056" r:id="rId9"/>
    <p:sldLayoutId id="2147484055" r:id="rId10"/>
    <p:sldLayoutId id="2147484054" r:id="rId11"/>
    <p:sldLayoutId id="2147484053" r:id="rId12"/>
    <p:sldLayoutId id="2147484052" r:id="rId13"/>
    <p:sldLayoutId id="2147484051" r:id="rId14"/>
    <p:sldLayoutId id="2147484050" r:id="rId15"/>
    <p:sldLayoutId id="2147484049" r:id="rId16"/>
    <p:sldLayoutId id="2147484048" r:id="rId17"/>
    <p:sldLayoutId id="2147484047" r:id="rId18"/>
    <p:sldLayoutId id="2147484046" r:id="rId19"/>
    <p:sldLayoutId id="2147484045" r:id="rId20"/>
    <p:sldLayoutId id="2147484044" r:id="rId21"/>
    <p:sldLayoutId id="2147484043" r:id="rId22"/>
    <p:sldLayoutId id="2147484042" r:id="rId23"/>
    <p:sldLayoutId id="2147484041" r:id="rId24"/>
    <p:sldLayoutId id="2147484040" r:id="rId25"/>
    <p:sldLayoutId id="2147484039" r:id="rId26"/>
    <p:sldLayoutId id="2147484038" r:id="rId27"/>
    <p:sldLayoutId id="2147484037" r:id="rId28"/>
    <p:sldLayoutId id="2147484036" r:id="rId29"/>
    <p:sldLayoutId id="2147484035" r:id="rId30"/>
    <p:sldLayoutId id="2147484034" r:id="rId31"/>
    <p:sldLayoutId id="2147484033" r:id="rId32"/>
    <p:sldLayoutId id="2147484032" r:id="rId33"/>
    <p:sldLayoutId id="2147484031" r:id="rId34"/>
    <p:sldLayoutId id="2147484030" r:id="rId35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4026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6" r:id="rId1"/>
    <p:sldLayoutId id="2147484067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6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79" tIns="34289" rIns="68579" bIns="3428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 smtClean="0">
              <a:solidFill>
                <a:prstClr val="black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074" name="组合 8"/>
          <p:cNvGrpSpPr>
            <a:grpSpLocks/>
          </p:cNvGrpSpPr>
          <p:nvPr/>
        </p:nvGrpSpPr>
        <p:grpSpPr bwMode="auto">
          <a:xfrm>
            <a:off x="1665287" y="1490663"/>
            <a:ext cx="2662237" cy="1216455"/>
            <a:chOff x="1178397" y="2105678"/>
            <a:chExt cx="3548062" cy="1622686"/>
          </a:xfrm>
        </p:grpSpPr>
        <p:sp>
          <p:nvSpPr>
            <p:cNvPr id="3075" name="矩形 24"/>
            <p:cNvSpPr>
              <a:spLocks noChangeArrowheads="1"/>
            </p:cNvSpPr>
            <p:nvPr/>
          </p:nvSpPr>
          <p:spPr bwMode="auto">
            <a:xfrm>
              <a:off x="1703862" y="2105678"/>
              <a:ext cx="2497137" cy="53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b="1">
                  <a:solidFill>
                    <a:srgbClr val="262626"/>
                  </a:solidFill>
                  <a:latin typeface="微软雅黑"/>
                  <a:ea typeface="微软雅黑"/>
                  <a:sym typeface="微软雅黑"/>
                </a:rPr>
                <a:t>第六单元 </a:t>
              </a:r>
              <a:r>
                <a:rPr lang="en-US" altLang="zh-CN" sz="1500" b="1">
                  <a:solidFill>
                    <a:srgbClr val="262626"/>
                  </a:solidFill>
                  <a:latin typeface="微软雅黑"/>
                  <a:ea typeface="微软雅黑"/>
                  <a:sym typeface="微软雅黑"/>
                </a:rPr>
                <a:t>· </a:t>
              </a:r>
              <a:r>
                <a:rPr lang="zh-CN" altLang="en-US" sz="1500" b="1">
                  <a:solidFill>
                    <a:srgbClr val="262626"/>
                  </a:solidFill>
                  <a:latin typeface="微软雅黑"/>
                  <a:ea typeface="微软雅黑"/>
                  <a:sym typeface="微软雅黑"/>
                </a:rPr>
                <a:t>课文</a:t>
              </a: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1178397" y="2701971"/>
              <a:ext cx="3548062" cy="102639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4400" b="1" spc="225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/>
                  <a:ea typeface="微软雅黑"/>
                  <a:sym typeface="微软雅黑"/>
                </a:rPr>
                <a:t>青蛙写诗</a:t>
              </a:r>
              <a:endParaRPr lang="zh-CN" altLang="en-US" sz="4400" b="1" spc="225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3077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0060" y="574170"/>
            <a:ext cx="30353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0" y="4230345"/>
            <a:ext cx="61087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4"/>
          <p:cNvGrpSpPr>
            <a:grpSpLocks/>
          </p:cNvGrpSpPr>
          <p:nvPr/>
        </p:nvGrpSpPr>
        <p:grpSpPr bwMode="auto">
          <a:xfrm>
            <a:off x="752475" y="742950"/>
            <a:ext cx="4819650" cy="2909635"/>
            <a:chOff x="1095374" y="638175"/>
            <a:chExt cx="4819651" cy="2909853"/>
          </a:xfrm>
        </p:grpSpPr>
        <p:sp>
          <p:nvSpPr>
            <p:cNvPr id="13314" name="矩形 3"/>
            <p:cNvSpPr>
              <a:spLocks noChangeArrowheads="1"/>
            </p:cNvSpPr>
            <p:nvPr/>
          </p:nvSpPr>
          <p:spPr bwMode="auto">
            <a:xfrm>
              <a:off x="1190624" y="1000152"/>
              <a:ext cx="4724401" cy="2547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青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蛙的诗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写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成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了：</a:t>
              </a:r>
              <a:endParaRPr lang="en-US" altLang="zh-CN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“呱呱，呱呱，呱呱呱。</a:t>
              </a:r>
              <a:endParaRPr lang="en-US" altLang="zh-CN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呱呱，呱呱，呱呱呱……”</a:t>
              </a:r>
              <a:endParaRPr lang="zh-CN" altLang="en-US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315" name="矩形 5"/>
            <p:cNvSpPr>
              <a:spLocks noChangeArrowheads="1"/>
            </p:cNvSpPr>
            <p:nvPr/>
          </p:nvSpPr>
          <p:spPr bwMode="auto">
            <a:xfrm>
              <a:off x="1095374" y="638175"/>
              <a:ext cx="4819651" cy="2445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6500"/>
                </a:lnSpc>
              </a:pP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q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w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de sh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xi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ch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é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le</a:t>
              </a:r>
            </a:p>
            <a:p>
              <a:pPr>
                <a:lnSpc>
                  <a:spcPts val="6500"/>
                </a:lnSpc>
              </a:pP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endPara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ts val="6500"/>
                </a:lnSpc>
              </a:pP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endPara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3316" name="Picture 4" descr="E:\孙巧灵\2016秋上\上课课件\制作\R一语上\人一语大课堂（正文）\蛙蛙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3200" y="1135063"/>
            <a:ext cx="3395663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2192338" y="1311275"/>
            <a:ext cx="1887537" cy="1960563"/>
            <a:chOff x="317986" y="1674097"/>
            <a:chExt cx="1887537" cy="1961621"/>
          </a:xfrm>
        </p:grpSpPr>
        <p:pic>
          <p:nvPicPr>
            <p:cNvPr id="1433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39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21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下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2578100" y="481013"/>
            <a:ext cx="10839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xi</a:t>
            </a:r>
            <a:r>
              <a:rPr lang="en-US" altLang="zh-CN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à</a:t>
            </a:r>
            <a:endParaRPr lang="en-US" sz="4800" b="1" dirty="0">
              <a:solidFill>
                <a:srgbClr val="3333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1436688" y="3544888"/>
            <a:ext cx="2489200" cy="358775"/>
            <a:chOff x="1200223" y="3154796"/>
            <a:chExt cx="2489625" cy="357909"/>
          </a:xfrm>
        </p:grpSpPr>
        <p:pic>
          <p:nvPicPr>
            <p:cNvPr id="14342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223" y="3154796"/>
              <a:ext cx="795193" cy="357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3" name="图片 2" descr="下a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0879" y="3223032"/>
              <a:ext cx="1578969" cy="27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299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5525" y="1192414"/>
            <a:ext cx="2908300" cy="242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8" y="4121150"/>
            <a:ext cx="5173662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713038" y="352425"/>
            <a:ext cx="9525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ɡ</a:t>
            </a:r>
            <a:r>
              <a:rPr lang="en-US" altLang="zh-CN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è</a:t>
            </a:r>
            <a:endParaRPr lang="en-US" sz="4800" b="1" dirty="0">
              <a:solidFill>
                <a:srgbClr val="3333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2093913" y="1182688"/>
            <a:ext cx="1887537" cy="1960562"/>
            <a:chOff x="317986" y="1674097"/>
            <a:chExt cx="1887537" cy="1961621"/>
          </a:xfrm>
        </p:grpSpPr>
        <p:pic>
          <p:nvPicPr>
            <p:cNvPr id="15363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4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40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个</a:t>
              </a:r>
            </a:p>
          </p:txBody>
        </p:sp>
      </p:grp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1443038" y="3476625"/>
            <a:ext cx="2344737" cy="358775"/>
            <a:chOff x="1200223" y="3002396"/>
            <a:chExt cx="2344609" cy="357909"/>
          </a:xfrm>
        </p:grpSpPr>
        <p:pic>
          <p:nvPicPr>
            <p:cNvPr id="15366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223" y="3002396"/>
              <a:ext cx="795193" cy="357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7" name="图片 1" descr="个a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5811" y="3047023"/>
              <a:ext cx="1389021" cy="287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9" name="图片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9138" y="1131870"/>
            <a:ext cx="2881312" cy="239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038" y="3976688"/>
            <a:ext cx="447198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768600" y="493713"/>
            <a:ext cx="9380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y</a:t>
            </a:r>
            <a:r>
              <a:rPr lang="en-US" altLang="zh-CN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ǔ</a:t>
            </a:r>
            <a:endParaRPr lang="en-US" sz="4800" b="1" dirty="0">
              <a:solidFill>
                <a:srgbClr val="3333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2227263" y="1235075"/>
            <a:ext cx="1887537" cy="1960563"/>
            <a:chOff x="317986" y="1674097"/>
            <a:chExt cx="1887537" cy="1961621"/>
          </a:xfrm>
        </p:grpSpPr>
        <p:pic>
          <p:nvPicPr>
            <p:cNvPr id="16387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8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21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雨</a:t>
              </a:r>
            </a:p>
          </p:txBody>
        </p:sp>
      </p:grp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1295400" y="3357563"/>
            <a:ext cx="5303838" cy="393700"/>
            <a:chOff x="1160463" y="3051175"/>
            <a:chExt cx="5304573" cy="393700"/>
          </a:xfrm>
        </p:grpSpPr>
        <p:pic>
          <p:nvPicPr>
            <p:cNvPr id="1639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0463" y="3051175"/>
              <a:ext cx="873125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1" name="图片 2" descr="雨a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3502" y="3106802"/>
              <a:ext cx="4311534" cy="282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413" y="3997325"/>
            <a:ext cx="6084887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6196" y="909211"/>
            <a:ext cx="2737104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597150" y="374650"/>
            <a:ext cx="15472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4800" b="1" dirty="0" err="1">
                <a:solidFill>
                  <a:srgbClr val="3333FF"/>
                </a:solidFill>
                <a:latin typeface="微软雅黑"/>
                <a:ea typeface="微软雅黑"/>
                <a:sym typeface="微软雅黑"/>
              </a:rPr>
              <a:t>men</a:t>
            </a:r>
            <a:endParaRPr lang="en-US" sz="4800" b="1" dirty="0">
              <a:solidFill>
                <a:srgbClr val="3333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2217738" y="1112838"/>
            <a:ext cx="1887537" cy="1960562"/>
            <a:chOff x="317986" y="1674097"/>
            <a:chExt cx="1887537" cy="1961621"/>
          </a:xfrm>
        </p:grpSpPr>
        <p:pic>
          <p:nvPicPr>
            <p:cNvPr id="17411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2" name="TextBox 4"/>
            <p:cNvSpPr txBox="1">
              <a:spLocks noChangeArrowheads="1"/>
            </p:cNvSpPr>
            <p:nvPr/>
          </p:nvSpPr>
          <p:spPr bwMode="auto">
            <a:xfrm>
              <a:off x="326683" y="1674097"/>
              <a:ext cx="1838325" cy="1940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们</a:t>
              </a:r>
            </a:p>
          </p:txBody>
        </p:sp>
      </p:grp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1155700" y="3349625"/>
            <a:ext cx="3287713" cy="393700"/>
            <a:chOff x="1160463" y="2765425"/>
            <a:chExt cx="3287208" cy="393700"/>
          </a:xfrm>
        </p:grpSpPr>
        <p:pic>
          <p:nvPicPr>
            <p:cNvPr id="17414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0463" y="2765425"/>
              <a:ext cx="874712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5" name="图片 1" descr="们a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2829" y="2831822"/>
              <a:ext cx="2354842" cy="292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988" y="3940175"/>
            <a:ext cx="7091362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7107" y="931291"/>
            <a:ext cx="3145536" cy="261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18434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写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412875" y="1123950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xiě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86250" y="3573463"/>
            <a:ext cx="124906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xiě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zì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写 字</a:t>
            </a:r>
            <a:endParaRPr lang="zh-CN" altLang="en-US" sz="3600" b="1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7416" name="Picture 8" descr="E:\孙巧灵\2016秋上\上课课件\制作\R一语上\人一语大课堂（正文）\入睡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8238" y="1271588"/>
            <a:ext cx="2803525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1945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5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诗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439863" y="1133475"/>
            <a:ext cx="10695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shī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22775" y="3298825"/>
            <a:ext cx="183832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tánɡ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shī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唐  诗</a:t>
            </a:r>
          </a:p>
        </p:txBody>
      </p:sp>
      <p:pic>
        <p:nvPicPr>
          <p:cNvPr id="18439" name="Picture 7" descr="E:\孙巧灵\2016秋上\上课课件\制作\R一语上\人一语大课堂（正文）\唐诗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8950" y="736600"/>
            <a:ext cx="20320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2048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点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273175" y="1133475"/>
            <a:ext cx="15311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diǎn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05325" y="3454400"/>
            <a:ext cx="170591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yǔ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diǎn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雨  点</a:t>
            </a:r>
          </a:p>
        </p:txBody>
      </p:sp>
      <p:pic>
        <p:nvPicPr>
          <p:cNvPr id="19463" name="Picture 7" descr="E:\孙巧灵\2016秋上\上课课件\制作\R一语上\人一语大课堂（正文）\雨点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2863" y="1195388"/>
            <a:ext cx="2732087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21506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要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438275" y="1133475"/>
            <a:ext cx="1298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yào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18050" y="3422650"/>
            <a:ext cx="15550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xū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yào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需  要</a:t>
            </a:r>
          </a:p>
        </p:txBody>
      </p:sp>
      <p:pic>
        <p:nvPicPr>
          <p:cNvPr id="20487" name="Picture 7" descr="E:\孙巧灵\2016秋上\上课课件\制作\R一语上\人一语大课堂（正文）\需要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4138" y="968375"/>
            <a:ext cx="246062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2253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过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419225" y="1133475"/>
            <a:ext cx="13965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ɡuò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32300" y="3422650"/>
            <a:ext cx="226376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ɡuò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mǎ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lù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过 马 路</a:t>
            </a:r>
          </a:p>
        </p:txBody>
      </p:sp>
      <p:pic>
        <p:nvPicPr>
          <p:cNvPr id="21511" name="Picture 7" descr="E:\孙巧灵\2016秋上\上课课件\制作\R一语上\人一语大课堂（正文）\过来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9550" y="1241425"/>
            <a:ext cx="2705100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20738" y="1346200"/>
            <a:ext cx="7961312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认识“写、诗”等11个生字，会写“下、个”等4个生字。认识3个偏旁“冖、灬、覀”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。</a:t>
            </a:r>
            <a:endParaRPr lang="en-US" altLang="zh-CN" sz="24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正确、流利、有感情地朗读课文。初步认识和了解逗号、句号和省略号三种标点符号。</a:t>
            </a:r>
            <a:endParaRPr lang="en-US" altLang="zh-CN" sz="2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学生感悟课文内容，拓展语言，培养想象和创造力。</a:t>
            </a:r>
            <a:endParaRPr lang="zh-CN" altLang="en-US" sz="24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613" y="771525"/>
            <a:ext cx="100488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学习目标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23554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给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438275" y="1133475"/>
            <a:ext cx="11352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ɡěi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18050" y="3422650"/>
            <a:ext cx="194957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sònɡ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ɡěi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 送  给</a:t>
            </a:r>
          </a:p>
        </p:txBody>
      </p:sp>
      <p:pic>
        <p:nvPicPr>
          <p:cNvPr id="22535" name="Picture 7" descr="E:\孙巧灵\2016秋上\上课课件\制作\R一语上\人一语大课堂（正文）\送给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125" y="1133475"/>
            <a:ext cx="27051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2457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7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当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276350" y="1133475"/>
            <a:ext cx="17572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dānɡ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18050" y="3422650"/>
            <a:ext cx="19832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dānɡ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xīn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 当  心</a:t>
            </a:r>
          </a:p>
        </p:txBody>
      </p:sp>
      <p:pic>
        <p:nvPicPr>
          <p:cNvPr id="23559" name="Picture 7" descr="E:\孙巧灵\2016秋上\上课课件\制作\R一语上\人一语大课堂（正文）\当作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9188" y="1192213"/>
            <a:ext cx="3273425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4"/>
          <p:cNvGrpSpPr>
            <a:grpSpLocks/>
          </p:cNvGrpSpPr>
          <p:nvPr/>
        </p:nvGrpSpPr>
        <p:grpSpPr bwMode="auto">
          <a:xfrm>
            <a:off x="1041400" y="1947863"/>
            <a:ext cx="1887538" cy="1938337"/>
            <a:chOff x="317986" y="1731670"/>
            <a:chExt cx="1887537" cy="1939956"/>
          </a:xfrm>
        </p:grpSpPr>
        <p:pic>
          <p:nvPicPr>
            <p:cNvPr id="2560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3" name="TextBox 4"/>
            <p:cNvSpPr txBox="1">
              <a:spLocks noChangeArrowheads="1"/>
            </p:cNvSpPr>
            <p:nvPr/>
          </p:nvSpPr>
          <p:spPr bwMode="auto">
            <a:xfrm>
              <a:off x="343617" y="1731670"/>
              <a:ext cx="1838325" cy="1939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串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114425" y="1133475"/>
            <a:ext cx="20537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chuàn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62475" y="3422650"/>
            <a:ext cx="19656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yí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chuàn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一   串</a:t>
            </a:r>
          </a:p>
        </p:txBody>
      </p:sp>
      <p:pic>
        <p:nvPicPr>
          <p:cNvPr id="24583" name="Picture 7" descr="E:\孙巧灵\2016秋上\上课课件\制作\R一语上\人一语大课堂（正文）\一串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1763" y="685800"/>
            <a:ext cx="246062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4"/>
          <p:cNvGrpSpPr>
            <a:grpSpLocks/>
          </p:cNvGrpSpPr>
          <p:nvPr/>
        </p:nvGrpSpPr>
        <p:grpSpPr bwMode="auto">
          <a:xfrm>
            <a:off x="1041400" y="1881188"/>
            <a:ext cx="1887538" cy="1970087"/>
            <a:chOff x="317986" y="1665630"/>
            <a:chExt cx="1887537" cy="1970088"/>
          </a:xfrm>
        </p:grpSpPr>
        <p:pic>
          <p:nvPicPr>
            <p:cNvPr id="26626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2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以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571625" y="1133475"/>
            <a:ext cx="7216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yǐ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08500" y="3422650"/>
            <a:ext cx="156164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yǐ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qián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以  前</a:t>
            </a:r>
          </a:p>
        </p:txBody>
      </p:sp>
      <p:pic>
        <p:nvPicPr>
          <p:cNvPr id="25607" name="Picture 7" descr="E:\孙巧灵\2016秋上\上课课件\制作\R一语上\人一语大课堂（正文）\以前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888" y="887413"/>
            <a:ext cx="3030537" cy="25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4"/>
          <p:cNvGrpSpPr>
            <a:grpSpLocks/>
          </p:cNvGrpSpPr>
          <p:nvPr/>
        </p:nvGrpSpPr>
        <p:grpSpPr bwMode="auto">
          <a:xfrm>
            <a:off x="1041400" y="1947863"/>
            <a:ext cx="1887538" cy="1938337"/>
            <a:chOff x="317986" y="1731670"/>
            <a:chExt cx="1887537" cy="1939956"/>
          </a:xfrm>
        </p:grpSpPr>
        <p:pic>
          <p:nvPicPr>
            <p:cNvPr id="2765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1" name="TextBox 4"/>
            <p:cNvSpPr txBox="1">
              <a:spLocks noChangeArrowheads="1"/>
            </p:cNvSpPr>
            <p:nvPr/>
          </p:nvSpPr>
          <p:spPr bwMode="auto">
            <a:xfrm>
              <a:off x="343617" y="1731670"/>
              <a:ext cx="1838325" cy="1939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微软雅黑"/>
                  <a:ea typeface="微软雅黑"/>
                  <a:sym typeface="微软雅黑"/>
                </a:rPr>
                <a:t>成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123950" y="1133475"/>
            <a:ext cx="20665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chénɡ</a:t>
            </a:r>
            <a:endParaRPr lang="zh-CN" altLang="en-US" sz="48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18050" y="3422650"/>
            <a:ext cx="241264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wán</a:t>
            </a:r>
            <a:r>
              <a:rPr lang="en-US" altLang="zh-CN" sz="32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200" b="1" dirty="0" err="1">
                <a:latin typeface="微软雅黑"/>
                <a:ea typeface="微软雅黑"/>
                <a:sym typeface="微软雅黑"/>
              </a:rPr>
              <a:t>chénɡ</a:t>
            </a:r>
            <a:endParaRPr lang="en-US" altLang="zh-CN" sz="32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 完   成</a:t>
            </a:r>
          </a:p>
        </p:txBody>
      </p:sp>
      <p:pic>
        <p:nvPicPr>
          <p:cNvPr id="26631" name="Picture 7" descr="E:\孙巧灵\2016秋上\上课课件\制作\R一语上\人一语大课堂（正文）\完成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9100" y="1089025"/>
            <a:ext cx="27051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402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矩形 1"/>
          <p:cNvSpPr>
            <a:spLocks noChangeArrowheads="1"/>
          </p:cNvSpPr>
          <p:nvPr/>
        </p:nvSpPr>
        <p:spPr bwMode="auto">
          <a:xfrm>
            <a:off x="576263" y="1455738"/>
            <a:ext cx="7854950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下雨了，下雨了，小雨点淅沥沥、沙啦啦，池塘里的一只青蛙可高兴了，他蹲在荷叶上想要写首诗。这时候，池塘里的小伙伴都来给他帮忙了。想知道小青蛙在小伙伴们的帮助下写了一首什么诗吗？快来一起读读课文吧！</a:t>
            </a:r>
          </a:p>
        </p:txBody>
      </p:sp>
      <p:sp>
        <p:nvSpPr>
          <p:cNvPr id="3" name="矩形 2"/>
          <p:cNvSpPr/>
          <p:nvPr/>
        </p:nvSpPr>
        <p:spPr>
          <a:xfrm>
            <a:off x="328613" y="771525"/>
            <a:ext cx="100488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课文导入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55963" y="4357255"/>
            <a:ext cx="272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923925" y="1152525"/>
            <a:ext cx="5286375" cy="2880671"/>
            <a:chOff x="2133599" y="820150"/>
            <a:chExt cx="5286375" cy="2879761"/>
          </a:xfrm>
        </p:grpSpPr>
        <p:sp>
          <p:nvSpPr>
            <p:cNvPr id="7170" name="矩形 4"/>
            <p:cNvSpPr>
              <a:spLocks noChangeArrowheads="1"/>
            </p:cNvSpPr>
            <p:nvPr/>
          </p:nvSpPr>
          <p:spPr bwMode="auto">
            <a:xfrm>
              <a:off x="2133599" y="1153031"/>
              <a:ext cx="5286375" cy="254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下</a:t>
              </a:r>
              <a:r>
                <a:rPr lang="en-US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雨了，</a:t>
              </a:r>
              <a:endParaRPr lang="en-US" altLang="zh-CN" sz="28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雨点儿淅沥沥，沙啦啦。</a:t>
              </a:r>
              <a:endParaRPr lang="en-US" altLang="zh-CN" sz="28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青</a:t>
              </a:r>
              <a:r>
                <a:rPr lang="en-US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蛙</a:t>
              </a:r>
              <a:r>
                <a:rPr lang="en-US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说：“我</a:t>
              </a:r>
              <a:r>
                <a:rPr lang="en-US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要写</a:t>
              </a:r>
              <a:r>
                <a:rPr lang="en-US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诗</a:t>
              </a:r>
              <a:r>
                <a:rPr lang="en-US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 dirty="0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啦！”</a:t>
              </a:r>
              <a:endParaRPr lang="zh-CN" altLang="en-US" sz="28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171" name="矩形 9"/>
            <p:cNvSpPr>
              <a:spLocks noChangeArrowheads="1"/>
            </p:cNvSpPr>
            <p:nvPr/>
          </p:nvSpPr>
          <p:spPr bwMode="auto">
            <a:xfrm>
              <a:off x="2151062" y="820150"/>
              <a:ext cx="4572000" cy="2480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6600"/>
                </a:lnSpc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xi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ǔ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le</a:t>
              </a:r>
            </a:p>
            <a:p>
              <a:pPr>
                <a:lnSpc>
                  <a:spcPts val="6600"/>
                </a:lnSpc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y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ǔ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di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ǎ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nr x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ì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ì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2000" b="1" dirty="0" err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endParaRPr lang="en-US" altLang="zh-CN" sz="20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ts val="6600"/>
                </a:lnSpc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q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w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000" b="1" dirty="0" err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shu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ō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    w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 xi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2000" b="1" dirty="0" err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sh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ī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000" b="1" dirty="0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ɑ</a:t>
              </a:r>
              <a:endParaRPr lang="zh-CN" altLang="en-US" sz="20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2" name="圆角矩形标注 11"/>
          <p:cNvSpPr/>
          <p:nvPr/>
        </p:nvSpPr>
        <p:spPr>
          <a:xfrm>
            <a:off x="5105400" y="958850"/>
            <a:ext cx="3890963" cy="1831975"/>
          </a:xfrm>
          <a:prstGeom prst="wedgeRoundRectCallout">
            <a:avLst>
              <a:gd name="adj1" fmla="val -58229"/>
              <a:gd name="adj2" fmla="val 56280"/>
              <a:gd name="adj3" fmla="val 16667"/>
            </a:avLst>
          </a:prstGeom>
          <a:solidFill>
            <a:srgbClr val="FFFF00">
              <a:alpha val="49000"/>
            </a:srgbClr>
          </a:solidFill>
          <a:ln>
            <a:solidFill>
              <a:srgbClr val="FF3300">
                <a:alpha val="7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“淅沥沥”“沙啦啦”是拟声词，模拟了雨点儿落下来的声音，说明雨点儿下得很小。</a:t>
            </a:r>
          </a:p>
        </p:txBody>
      </p:sp>
      <p:sp>
        <p:nvSpPr>
          <p:cNvPr id="7" name="矩形 6"/>
          <p:cNvSpPr/>
          <p:nvPr/>
        </p:nvSpPr>
        <p:spPr>
          <a:xfrm>
            <a:off x="328613" y="771525"/>
            <a:ext cx="100488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课文讲解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670425" y="1716088"/>
            <a:ext cx="3684588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下雨了，雨点柔柔的，景色美丽极了，青蛙非常高兴，所以想写一首诗。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87588" y="781050"/>
            <a:ext cx="3790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青蛙为什么要写诗呢？</a:t>
            </a:r>
          </a:p>
        </p:txBody>
      </p:sp>
      <p:pic>
        <p:nvPicPr>
          <p:cNvPr id="32772" name="Picture 4" descr="E:\孙巧灵\2016秋上\上课课件\制作\R一语上\人一语大课堂（正文）\XS116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00" y="1847850"/>
            <a:ext cx="3395663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5"/>
          <p:cNvGrpSpPr>
            <a:grpSpLocks/>
          </p:cNvGrpSpPr>
          <p:nvPr/>
        </p:nvGrpSpPr>
        <p:grpSpPr bwMode="auto">
          <a:xfrm>
            <a:off x="442913" y="657225"/>
            <a:ext cx="5705475" cy="2100095"/>
            <a:chOff x="447675" y="1114960"/>
            <a:chExt cx="5705476" cy="2099666"/>
          </a:xfrm>
        </p:grpSpPr>
        <p:sp>
          <p:nvSpPr>
            <p:cNvPr id="9218" name="矩形 1"/>
            <p:cNvSpPr>
              <a:spLocks noChangeArrowheads="1"/>
            </p:cNvSpPr>
            <p:nvPr/>
          </p:nvSpPr>
          <p:spPr bwMode="auto">
            <a:xfrm>
              <a:off x="552451" y="1529060"/>
              <a:ext cx="5600700" cy="1685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小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蝌蚪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游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过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来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说：</a:t>
              </a:r>
              <a:endParaRPr lang="en-US" altLang="zh-CN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“我要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给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你当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个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小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逗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号。”</a:t>
              </a:r>
              <a:endParaRPr lang="zh-CN" altLang="en-US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219" name="矩形 6"/>
            <p:cNvSpPr>
              <a:spLocks noChangeArrowheads="1"/>
            </p:cNvSpPr>
            <p:nvPr/>
          </p:nvSpPr>
          <p:spPr bwMode="auto">
            <a:xfrm>
              <a:off x="447675" y="1114960"/>
              <a:ext cx="5362576" cy="1611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6500"/>
                </a:lnSpc>
              </a:pP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xi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ǎ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 k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ē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d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 y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ó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ò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i shu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ō</a:t>
              </a:r>
              <a:endPara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ts val="6500"/>
                </a:lnSpc>
              </a:pP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   w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ɡě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i 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d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ɡè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xi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ǎ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 d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ò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u 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 </a:t>
              </a:r>
              <a:endPara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09600" y="3060700"/>
            <a:ext cx="52339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思考：</a:t>
            </a:r>
            <a:r>
              <a:rPr lang="zh-CN" altLang="zh-CN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小蝌蚪游过来干了什么</a:t>
            </a:r>
            <a:r>
              <a:rPr lang="zh-CN" altLang="en-US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？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52438" y="3698875"/>
            <a:ext cx="7019925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小蝌蚪游过来给青蛙的诗当个小逗号。</a:t>
            </a:r>
          </a:p>
        </p:txBody>
      </p:sp>
      <p:pic>
        <p:nvPicPr>
          <p:cNvPr id="9222" name="Picture 6" descr="http://www.guaiguai.com/attachments/201503/02/17/2bufyofj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5663" y="919163"/>
            <a:ext cx="3128962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组合 3"/>
          <p:cNvGrpSpPr>
            <a:grpSpLocks/>
          </p:cNvGrpSpPr>
          <p:nvPr/>
        </p:nvGrpSpPr>
        <p:grpSpPr bwMode="auto">
          <a:xfrm>
            <a:off x="790575" y="666750"/>
            <a:ext cx="4610100" cy="2000408"/>
            <a:chOff x="1400175" y="814685"/>
            <a:chExt cx="4610100" cy="1999314"/>
          </a:xfrm>
        </p:grpSpPr>
        <p:sp>
          <p:nvSpPr>
            <p:cNvPr id="10242" name="矩形 1"/>
            <p:cNvSpPr>
              <a:spLocks noChangeArrowheads="1"/>
            </p:cNvSpPr>
            <p:nvPr/>
          </p:nvSpPr>
          <p:spPr bwMode="auto">
            <a:xfrm>
              <a:off x="1438275" y="1129010"/>
              <a:ext cx="4572000" cy="1684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池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塘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里的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水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泡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泡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说：</a:t>
              </a:r>
              <a:endParaRPr lang="en-US" altLang="zh-CN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“我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能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当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个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小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句号。”</a:t>
              </a:r>
              <a:endParaRPr lang="zh-CN" altLang="en-US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243" name="矩形 2"/>
            <p:cNvSpPr>
              <a:spLocks noChangeArrowheads="1"/>
            </p:cNvSpPr>
            <p:nvPr/>
          </p:nvSpPr>
          <p:spPr bwMode="auto">
            <a:xfrm>
              <a:off x="1400175" y="814685"/>
              <a:ext cx="4572000" cy="1611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6500"/>
                </a:lnSpc>
              </a:pP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ch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í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t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de shu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p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 p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ɑ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 shu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ō</a:t>
              </a:r>
              <a:endPara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ts val="6500"/>
                </a:lnSpc>
              </a:pP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  w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é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d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ɡè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xi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ǎ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 j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ù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</a:t>
              </a:r>
              <a:endPara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09600" y="3079750"/>
            <a:ext cx="55943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思考：水泡泡为什么能当小句号？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09613" y="3641725"/>
            <a:ext cx="5586412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水泡泡圆圆的，很像句号。</a:t>
            </a:r>
          </a:p>
        </p:txBody>
      </p:sp>
      <p:pic>
        <p:nvPicPr>
          <p:cNvPr id="10246" name="Picture 2" descr="http://www.hysyxx.com/classweb/UploadFiles/Images/2013329211527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0675" y="1009650"/>
            <a:ext cx="31972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组合 6"/>
          <p:cNvGrpSpPr>
            <a:grpSpLocks/>
          </p:cNvGrpSpPr>
          <p:nvPr/>
        </p:nvGrpSpPr>
        <p:grpSpPr bwMode="auto">
          <a:xfrm>
            <a:off x="428625" y="612775"/>
            <a:ext cx="5438775" cy="2011860"/>
            <a:chOff x="2219324" y="641083"/>
            <a:chExt cx="5438776" cy="2012185"/>
          </a:xfrm>
        </p:grpSpPr>
        <p:sp>
          <p:nvSpPr>
            <p:cNvPr id="11266" name="矩形 1"/>
            <p:cNvSpPr>
              <a:spLocks noChangeArrowheads="1"/>
            </p:cNvSpPr>
            <p:nvPr/>
          </p:nvSpPr>
          <p:spPr bwMode="auto">
            <a:xfrm>
              <a:off x="2219324" y="967085"/>
              <a:ext cx="5153025" cy="1686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荷叶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上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的一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串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水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珠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说：</a:t>
              </a:r>
              <a:endParaRPr lang="en-US" altLang="zh-CN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200000"/>
                </a:lnSpc>
              </a:pP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“我们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可以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当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省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略</a:t>
              </a:r>
              <a:r>
                <a:rPr lang="en-US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zh-CN" sz="2800" b="1">
                  <a:solidFill>
                    <a:srgbClr val="0000FF"/>
                  </a:solidFill>
                  <a:latin typeface="微软雅黑"/>
                  <a:ea typeface="微软雅黑"/>
                  <a:sym typeface="微软雅黑"/>
                </a:rPr>
                <a:t>号。”</a:t>
              </a:r>
              <a:endParaRPr lang="zh-CN" altLang="en-US" sz="28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67" name="矩形 4"/>
            <p:cNvSpPr>
              <a:spLocks noChangeArrowheads="1"/>
            </p:cNvSpPr>
            <p:nvPr/>
          </p:nvSpPr>
          <p:spPr bwMode="auto">
            <a:xfrm>
              <a:off x="2266949" y="641083"/>
              <a:ext cx="5391151" cy="1612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6500"/>
                </a:lnSpc>
              </a:pP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é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è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sh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de y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í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chu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 shu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zh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ū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shu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ō</a:t>
              </a:r>
              <a:endPara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ts val="6500"/>
                </a:lnSpc>
              </a:pP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  w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ǒ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men k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y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ǐ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d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ā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sh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ě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n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ɡ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l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üè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 h</a:t>
              </a:r>
              <a:r>
                <a:rPr lang="zh-CN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à</a:t>
              </a:r>
              <a:r>
                <a:rPr lang="en-US" altLang="zh-CN" sz="2000" b="1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rPr>
                <a:t>o</a:t>
              </a:r>
              <a:endPara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1268" name="Picture 5" descr="E:\孙巧灵\2016秋上\上课课件\制作\R一语上\人一语大课堂（正文）\荷叶圆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0088" y="938213"/>
            <a:ext cx="3086100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09600" y="3079750"/>
            <a:ext cx="70373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思考：为什么不说“一个水珠”当省略号？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61988" y="3641725"/>
            <a:ext cx="7862887" cy="130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省略号是六个的，一个不行的，一串排起来才有趣！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2925" y="1004888"/>
            <a:ext cx="72104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3600" b="1" kern="0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我会写诗：</a:t>
            </a:r>
            <a:endParaRPr lang="en-US" altLang="zh-CN" sz="3600" b="1" kern="0" dirty="0">
              <a:solidFill>
                <a:srgbClr val="FF0000"/>
              </a:solidFill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800" b="1" u="sng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  </a:t>
            </a:r>
            <a:r>
              <a:rPr lang="zh-CN" altLang="zh-CN" sz="2800" b="1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圆圆的，当句号；</a:t>
            </a:r>
            <a:endParaRPr lang="zh-CN" altLang="zh-CN" sz="2800" b="1" kern="100" dirty="0">
              <a:latin typeface="微软雅黑"/>
              <a:ea typeface="微软雅黑"/>
              <a:sym typeface="微软雅黑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800" b="1" u="sng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  </a:t>
            </a:r>
            <a:r>
              <a:rPr lang="en-US" altLang="zh-CN" sz="2800" b="1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</a:t>
            </a:r>
            <a:r>
              <a:rPr lang="zh-CN" altLang="zh-CN" sz="2800" b="1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一串，当个省略号；</a:t>
            </a:r>
            <a:endParaRPr lang="zh-CN" altLang="zh-CN" sz="2800" b="1" kern="100" dirty="0">
              <a:latin typeface="微软雅黑"/>
              <a:ea typeface="微软雅黑"/>
              <a:sym typeface="微软雅黑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800" b="1" u="sng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  </a:t>
            </a:r>
            <a:r>
              <a:rPr lang="zh-CN" altLang="zh-CN" sz="2800" b="1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，当个逗号。</a:t>
            </a:r>
            <a:endParaRPr lang="zh-CN" altLang="en-US" sz="2800" b="1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2290" name="Picture 2" descr="http://www.hysyxx.com/classweb/UploadFiles/Images/2013329211527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738" y="1905000"/>
            <a:ext cx="270986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798</Words>
  <Characters>0</Characters>
  <Application>Microsoft Office PowerPoint</Application>
  <DocSecurity>0</DocSecurity>
  <PresentationFormat>全屏显示(16:9)</PresentationFormat>
  <Lines>0</Lines>
  <Paragraphs>108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352</cp:revision>
  <dcterms:created xsi:type="dcterms:W3CDTF">2016-01-14T07:05:12Z</dcterms:created>
  <dcterms:modified xsi:type="dcterms:W3CDTF">2021-03-16T12:40:30Z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