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33"/>
  </p:notesMasterIdLst>
  <p:handoutMasterIdLst>
    <p:handoutMasterId r:id="rId34"/>
  </p:handoutMasterIdLst>
  <p:sldIdLst>
    <p:sldId id="257" r:id="rId3"/>
    <p:sldId id="270" r:id="rId4"/>
    <p:sldId id="330" r:id="rId5"/>
    <p:sldId id="332" r:id="rId6"/>
    <p:sldId id="259" r:id="rId7"/>
    <p:sldId id="271" r:id="rId8"/>
    <p:sldId id="365" r:id="rId9"/>
    <p:sldId id="366" r:id="rId10"/>
    <p:sldId id="310" r:id="rId11"/>
    <p:sldId id="337" r:id="rId12"/>
    <p:sldId id="262" r:id="rId13"/>
    <p:sldId id="274" r:id="rId14"/>
    <p:sldId id="264" r:id="rId15"/>
    <p:sldId id="265" r:id="rId16"/>
    <p:sldId id="367" r:id="rId17"/>
    <p:sldId id="370" r:id="rId18"/>
    <p:sldId id="368" r:id="rId19"/>
    <p:sldId id="371" r:id="rId20"/>
    <p:sldId id="372" r:id="rId21"/>
    <p:sldId id="373" r:id="rId22"/>
    <p:sldId id="305" r:id="rId23"/>
    <p:sldId id="343" r:id="rId24"/>
    <p:sldId id="267" r:id="rId25"/>
    <p:sldId id="375" r:id="rId26"/>
    <p:sldId id="374" r:id="rId27"/>
    <p:sldId id="288" r:id="rId28"/>
    <p:sldId id="268" r:id="rId29"/>
    <p:sldId id="345" r:id="rId30"/>
    <p:sldId id="269" r:id="rId31"/>
    <p:sldId id="376" r:id="rId32"/>
  </p:sldIdLst>
  <p:sldSz cx="9144000" cy="5143500" type="screen16x9"/>
  <p:notesSz cx="7104063" cy="10234613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5E5"/>
    <a:srgbClr val="FE930B"/>
    <a:srgbClr val="FFCB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6182" autoAdjust="0"/>
  </p:normalViewPr>
  <p:slideViewPr>
    <p:cSldViewPr snapToGrid="0">
      <p:cViewPr varScale="1">
        <p:scale>
          <a:sx n="138" d="100"/>
          <a:sy n="138" d="100"/>
        </p:scale>
        <p:origin x="930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761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888" y="1431925"/>
            <a:ext cx="6872287" cy="3865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786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063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207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780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704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68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0034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4670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4408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0117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2826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059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772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2745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1776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822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16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2038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7201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7582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0265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6594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955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593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优品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 </a:t>
            </a:r>
            <a:r>
              <a:rPr lang="en-US" altLang="zh-CN" smtClean="0"/>
              <a:t>https://www.ypppt.com/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150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743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004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097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26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653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694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431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100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84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244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382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294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886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818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764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919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488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336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10" Type="http://schemas.openxmlformats.org/officeDocument/2006/relationships/tags" Target="../tags/tag6.xml"/><Relationship Id="rId4" Type="http://schemas.openxmlformats.org/officeDocument/2006/relationships/theme" Target="../theme/theme1.xml"/><Relationship Id="rId9" Type="http://schemas.openxmlformats.org/officeDocument/2006/relationships/tags" Target="../tags/tag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294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762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tiff"/><Relationship Id="rId3" Type="http://schemas.openxmlformats.org/officeDocument/2006/relationships/image" Target="../media/image22.png"/><Relationship Id="rId7" Type="http://schemas.openxmlformats.org/officeDocument/2006/relationships/image" Target="../media/image26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GIF"/><Relationship Id="rId5" Type="http://schemas.openxmlformats.org/officeDocument/2006/relationships/image" Target="../media/image24.png"/><Relationship Id="rId4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tiff"/><Relationship Id="rId3" Type="http://schemas.openxmlformats.org/officeDocument/2006/relationships/image" Target="../media/image28.png"/><Relationship Id="rId7" Type="http://schemas.openxmlformats.org/officeDocument/2006/relationships/image" Target="../media/image32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pppt.com/jiaocheng/" TargetMode="External"/><Relationship Id="rId3" Type="http://schemas.openxmlformats.org/officeDocument/2006/relationships/hyperlink" Target="https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ypppt.com/tubiao/" TargetMode="External"/><Relationship Id="rId11" Type="http://schemas.openxmlformats.org/officeDocument/2006/relationships/hyperlink" Target="https://www.ypppt.com/kejian/" TargetMode="External"/><Relationship Id="rId5" Type="http://schemas.openxmlformats.org/officeDocument/2006/relationships/hyperlink" Target="https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s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884749" y="1944977"/>
            <a:ext cx="1588415" cy="76174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zh-CN" sz="45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影 子</a:t>
            </a:r>
          </a:p>
        </p:txBody>
      </p:sp>
      <p:sp>
        <p:nvSpPr>
          <p:cNvPr id="25" name="剪去对角的矩形 24"/>
          <p:cNvSpPr/>
          <p:nvPr/>
        </p:nvSpPr>
        <p:spPr>
          <a:xfrm rot="5400000">
            <a:off x="2656047" y="2204994"/>
            <a:ext cx="501491" cy="501968"/>
          </a:xfrm>
          <a:prstGeom prst="snip2DiagRect">
            <a:avLst>
              <a:gd name="adj1" fmla="val 0"/>
              <a:gd name="adj2" fmla="val 22612"/>
            </a:avLst>
          </a:prstGeom>
          <a:solidFill>
            <a:srgbClr val="FE930B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656047" y="2130699"/>
            <a:ext cx="582454" cy="7001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4100" dirty="0">
                <a:solidFill>
                  <a:schemeClr val="bg1"/>
                </a:solidFill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5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12934" y="2813642"/>
            <a:ext cx="7623810" cy="76676"/>
            <a:chOff x="1287" y="3139"/>
            <a:chExt cx="16008" cy="161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5" name="矩形 34"/>
          <p:cNvSpPr/>
          <p:nvPr/>
        </p:nvSpPr>
        <p:spPr>
          <a:xfrm>
            <a:off x="0" y="4204821"/>
            <a:ext cx="9144000" cy="321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 smtClean="0">
                <a:solidFill>
                  <a:srgbClr val="FE93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1600" kern="0" dirty="0" smtClean="0">
                <a:solidFill>
                  <a:srgbClr val="FE93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600" kern="0" dirty="0">
              <a:solidFill>
                <a:srgbClr val="FE93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5306854" y="1122045"/>
            <a:ext cx="2094548" cy="861060"/>
          </a:xfrm>
          <a:prstGeom prst="roundRect">
            <a:avLst/>
          </a:prstGeom>
          <a:solidFill>
            <a:srgbClr val="FFCB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3131344" y="7096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生字乐园（二）</a:t>
            </a:r>
          </a:p>
        </p:txBody>
      </p:sp>
      <p:sp>
        <p:nvSpPr>
          <p:cNvPr id="5" name="剪去对角的矩形 4"/>
          <p:cNvSpPr/>
          <p:nvPr/>
        </p:nvSpPr>
        <p:spPr>
          <a:xfrm>
            <a:off x="608171" y="749617"/>
            <a:ext cx="1321118" cy="372428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1040" y="739140"/>
            <a:ext cx="127539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认识偏旁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06854" y="1130617"/>
            <a:ext cx="2060258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>
                <a:latin typeface="楷体_GB2312" panose="02010609030101010101" pitchFamily="49" charset="-122"/>
                <a:ea typeface="楷体_GB2312" panose="02010609030101010101" pitchFamily="49" charset="-122"/>
              </a:rPr>
              <a:t>宝盖头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289709" y="2148840"/>
            <a:ext cx="2094548" cy="861060"/>
          </a:xfrm>
          <a:prstGeom prst="roundRect">
            <a:avLst/>
          </a:prstGeom>
          <a:solidFill>
            <a:srgbClr val="FFCB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306854" y="3369469"/>
            <a:ext cx="2094548" cy="861060"/>
          </a:xfrm>
          <a:prstGeom prst="roundRect">
            <a:avLst/>
          </a:prstGeom>
          <a:solidFill>
            <a:srgbClr val="FFCB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177064" y="1553051"/>
            <a:ext cx="1584008" cy="26193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153251" y="2532221"/>
            <a:ext cx="1584008" cy="26193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3212782" y="3589496"/>
            <a:ext cx="1584008" cy="26193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289709" y="2198846"/>
            <a:ext cx="2060258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>
                <a:latin typeface="楷体_GB2312" panose="02010609030101010101" pitchFamily="49" charset="-122"/>
                <a:ea typeface="楷体_GB2312" panose="02010609030101010101" pitchFamily="49" charset="-122"/>
              </a:rPr>
              <a:t>女字旁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323999" y="3419475"/>
            <a:ext cx="2060258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>
                <a:latin typeface="楷体_GB2312" panose="02010609030101010101" pitchFamily="49" charset="-122"/>
                <a:ea typeface="楷体_GB2312" panose="02010609030101010101" pitchFamily="49" charset="-122"/>
              </a:rPr>
              <a:t>月字旁</a:t>
            </a:r>
          </a:p>
        </p:txBody>
      </p:sp>
      <p:sp>
        <p:nvSpPr>
          <p:cNvPr id="10247" name="Text Box 10"/>
          <p:cNvSpPr txBox="1"/>
          <p:nvPr/>
        </p:nvSpPr>
        <p:spPr>
          <a:xfrm>
            <a:off x="2040732" y="1411129"/>
            <a:ext cx="978694" cy="1083945"/>
          </a:xfrm>
          <a:prstGeom prst="rect">
            <a:avLst/>
          </a:prstGeom>
          <a:noFill/>
          <a:ln w="2857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6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宀</a:t>
            </a:r>
          </a:p>
        </p:txBody>
      </p:sp>
      <p:sp>
        <p:nvSpPr>
          <p:cNvPr id="10248" name="Text Box 11"/>
          <p:cNvSpPr txBox="1"/>
          <p:nvPr/>
        </p:nvSpPr>
        <p:spPr>
          <a:xfrm>
            <a:off x="1976438" y="3341132"/>
            <a:ext cx="978694" cy="1083945"/>
          </a:xfrm>
          <a:prstGeom prst="rect">
            <a:avLst/>
          </a:prstGeom>
          <a:noFill/>
          <a:ln w="2857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6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endParaRPr lang="zh-CN" altLang="en-US" sz="3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2040732" y="2198609"/>
            <a:ext cx="978694" cy="1083945"/>
          </a:xfrm>
          <a:prstGeom prst="rect">
            <a:avLst/>
          </a:prstGeom>
          <a:noFill/>
          <a:ln w="2857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6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</a:t>
            </a:r>
            <a:endParaRPr lang="zh-CN" altLang="en-US" sz="3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08095" y="1528286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组词：现在 在乎 在职 在家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8095" y="1930241"/>
            <a:ext cx="3479483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造句：弟弟正在写作业。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5711" y="2284095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solidFill>
                  <a:schemeClr val="dk1"/>
                </a:solidFill>
                <a:latin typeface="宋体" panose="02010600030101010101" pitchFamily="2" charset="-122"/>
                <a:sym typeface="+mn-ea"/>
              </a:rPr>
              <a:t>撇在竖中线上起笔，</a:t>
            </a:r>
            <a:r>
              <a:rPr lang="en-US" altLang="zh-CN" sz="1500" b="1" kern="1400" dirty="0">
                <a:solidFill>
                  <a:schemeClr val="dk1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1500" b="1" kern="1400" dirty="0">
                <a:solidFill>
                  <a:schemeClr val="dk1"/>
                </a:solidFill>
                <a:latin typeface="宋体" panose="02010600030101010101" pitchFamily="2" charset="-122"/>
                <a:sym typeface="+mn-ea"/>
              </a:rPr>
              <a:t>土</a:t>
            </a:r>
            <a:r>
              <a:rPr lang="en-US" altLang="zh-CN" sz="1500" b="1" kern="1400" dirty="0">
                <a:solidFill>
                  <a:schemeClr val="dk1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1500" b="1" kern="1400" dirty="0">
                <a:solidFill>
                  <a:schemeClr val="dk1"/>
                </a:solidFill>
                <a:latin typeface="宋体" panose="02010600030101010101" pitchFamily="2" charset="-122"/>
                <a:sym typeface="+mn-ea"/>
              </a:rPr>
              <a:t>上横短，下横长。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775710" y="3453289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组词：后天 前后 后面 争相恐后</a:t>
            </a:r>
            <a:r>
              <a:rPr lang="zh-CN" altLang="en-US" sz="15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14286" y="3830955"/>
            <a:ext cx="400431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造句：课堂上，我们争先恐后地回答问题。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81902" y="4209098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横首笔撇短而有力，第二笔撇亦伸展。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14338" y="2689861"/>
            <a:ext cx="8292941" cy="8096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14286" y="1193006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08095" y="3075623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</a:p>
        </p:txBody>
      </p:sp>
      <p:sp>
        <p:nvSpPr>
          <p:cNvPr id="26" name="矩形 25"/>
          <p:cNvSpPr/>
          <p:nvPr/>
        </p:nvSpPr>
        <p:spPr>
          <a:xfrm>
            <a:off x="3131344" y="7096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生字乐园（二）</a:t>
            </a:r>
          </a:p>
        </p:txBody>
      </p:sp>
      <p:sp>
        <p:nvSpPr>
          <p:cNvPr id="26627" name="Text Box 11"/>
          <p:cNvSpPr txBox="1"/>
          <p:nvPr/>
        </p:nvSpPr>
        <p:spPr>
          <a:xfrm>
            <a:off x="863680" y="858441"/>
            <a:ext cx="778098" cy="577081"/>
          </a:xfrm>
          <a:prstGeom prst="rect">
            <a:avLst/>
          </a:prstGeom>
          <a:noFill/>
          <a:ln w="2857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 dirty="0">
                <a:latin typeface="宋体" panose="02010600030101010101" pitchFamily="2" charset="-122"/>
                <a:ea typeface="宋体" panose="02010600030101010101" pitchFamily="2" charset="-122"/>
              </a:rPr>
              <a:t>zài</a:t>
            </a:r>
          </a:p>
        </p:txBody>
      </p:sp>
      <p:sp>
        <p:nvSpPr>
          <p:cNvPr id="26628" name="Text Box 12"/>
          <p:cNvSpPr txBox="1"/>
          <p:nvPr/>
        </p:nvSpPr>
        <p:spPr>
          <a:xfrm>
            <a:off x="863442" y="2697956"/>
            <a:ext cx="778098" cy="577081"/>
          </a:xfrm>
          <a:prstGeom prst="rect">
            <a:avLst/>
          </a:prstGeom>
          <a:noFill/>
          <a:ln w="2857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 dirty="0">
                <a:latin typeface="宋体" panose="02010600030101010101" pitchFamily="2" charset="-122"/>
                <a:ea typeface="宋体" panose="02010600030101010101" pitchFamily="2" charset="-122"/>
              </a:rPr>
              <a:t>hòu</a:t>
            </a:r>
          </a:p>
        </p:txBody>
      </p:sp>
      <p:pic>
        <p:nvPicPr>
          <p:cNvPr id="4" name="Picture 12" descr="E:\孙巧灵\2016秋上\上课课件\制作\R一语上\人一语大课堂（正文）\争先恐后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9" y="3151347"/>
            <a:ext cx="1839278" cy="15892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Picture 11" descr="C:\Documents and Settings\Administrator\桌面\一年级生字动态笔顺\苏一上动态笔顺\在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746" y="1333500"/>
            <a:ext cx="1249680" cy="1249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5016" y="1143953"/>
            <a:ext cx="1557338" cy="1476851"/>
          </a:xfrm>
          <a:prstGeom prst="rect">
            <a:avLst/>
          </a:prstGeom>
        </p:spPr>
      </p:pic>
      <p:pic>
        <p:nvPicPr>
          <p:cNvPr id="19466" name="Picture 11" descr="C:\Documents and Settings\Administrator\桌面\一年级生字动态笔顺\苏一上动态笔顺\后.g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929" y="3269457"/>
            <a:ext cx="1313974" cy="13139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后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839" y="3071813"/>
            <a:ext cx="2085023" cy="302895"/>
          </a:xfrm>
          <a:prstGeom prst="rect">
            <a:avLst/>
          </a:prstGeom>
        </p:spPr>
      </p:pic>
      <p:pic>
        <p:nvPicPr>
          <p:cNvPr id="18" name="图片 17" descr="在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2454" y="1193006"/>
            <a:ext cx="2085023" cy="30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08095" y="1528286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组词：我们 我的  自我 忘我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8095" y="1930241"/>
            <a:ext cx="3479483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造句：我的叔叔是一名优秀的工人。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5711" y="2284095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solidFill>
                  <a:schemeClr val="dk1"/>
                </a:solidFill>
                <a:latin typeface="宋体" panose="02010600030101010101" pitchFamily="2" charset="-122"/>
                <a:sym typeface="+mn-ea"/>
              </a:rPr>
              <a:t>第一笔撇写短一些，第五笔斜钩起笔高。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814287" y="3453289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组词：好人 好事 友好 好处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08095" y="3910013"/>
            <a:ext cx="400431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造句：我们要多做好人好事。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75711" y="4209098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en-US" altLang="zh-CN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子</a:t>
            </a:r>
            <a:r>
              <a:rPr lang="en-US" altLang="zh-CN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横要短，弯钩有力。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14338" y="2689861"/>
            <a:ext cx="8292941" cy="8096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14286" y="1193006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08095" y="3075623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1220" y="1257300"/>
            <a:ext cx="1485000" cy="111375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3131344" y="7096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生字乐园（二）</a:t>
            </a:r>
          </a:p>
        </p:txBody>
      </p:sp>
      <p:sp>
        <p:nvSpPr>
          <p:cNvPr id="27660" name="Text Box 83"/>
          <p:cNvSpPr txBox="1"/>
          <p:nvPr/>
        </p:nvSpPr>
        <p:spPr>
          <a:xfrm>
            <a:off x="857013" y="2577227"/>
            <a:ext cx="910828" cy="622697"/>
          </a:xfrm>
          <a:prstGeom prst="rect">
            <a:avLst/>
          </a:prstGeom>
          <a:noFill/>
          <a:ln w="2857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hǎo</a:t>
            </a:r>
          </a:p>
        </p:txBody>
      </p:sp>
      <p:sp>
        <p:nvSpPr>
          <p:cNvPr id="27666" name="Text Box 13"/>
          <p:cNvSpPr txBox="1"/>
          <p:nvPr/>
        </p:nvSpPr>
        <p:spPr>
          <a:xfrm>
            <a:off x="1032510" y="673418"/>
            <a:ext cx="559594" cy="571500"/>
          </a:xfrm>
          <a:prstGeom prst="rect">
            <a:avLst/>
          </a:prstGeom>
          <a:noFill/>
          <a:ln w="2857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 dirty="0">
                <a:latin typeface="宋体" panose="02010600030101010101" pitchFamily="2" charset="-122"/>
                <a:ea typeface="宋体" panose="02010600030101010101" pitchFamily="2" charset="-122"/>
              </a:rPr>
              <a:t>wǒ</a:t>
            </a:r>
          </a:p>
        </p:txBody>
      </p:sp>
      <p:pic>
        <p:nvPicPr>
          <p:cNvPr id="4" name="Picture 12" descr="E:\孙巧灵\2016秋上\上课课件\制作\R一语上\人一语大课堂（正文）\好孩子.T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1220" y="3075623"/>
            <a:ext cx="1445419" cy="165782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Picture 11" descr="C:\Documents and Settings\Administrator\桌面\一年级生字动态笔顺\北一上笔顺动态图修好的\北一上\我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746" y="1215390"/>
            <a:ext cx="1362075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4" name="Picture 11" descr="C:\Documents and Settings\Administrator\桌面\一年级生字动态笔顺\苏一上动态笔顺\好.g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747" y="3142774"/>
            <a:ext cx="1365409" cy="136540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好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2946" y="3012758"/>
            <a:ext cx="2085023" cy="302895"/>
          </a:xfrm>
          <a:prstGeom prst="rect">
            <a:avLst/>
          </a:prstGeom>
        </p:spPr>
      </p:pic>
      <p:pic>
        <p:nvPicPr>
          <p:cNvPr id="15" name="图片 14" descr="我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6755" y="1189196"/>
            <a:ext cx="2382203" cy="30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312546" y="999649"/>
            <a:ext cx="4550372" cy="32327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57175" indent="-257175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100" b="1" dirty="0">
                <a:solidFill>
                  <a:schemeClr val="accent2"/>
                </a:solidFill>
              </a:rPr>
              <a:t>近义词</a:t>
            </a:r>
            <a:endParaRPr lang="zh-CN" altLang="en-US" sz="2100" dirty="0"/>
          </a:p>
          <a:p>
            <a:pPr marL="257175" indent="-257175">
              <a:lnSpc>
                <a:spcPct val="140000"/>
              </a:lnSpc>
            </a:pPr>
            <a:r>
              <a:rPr lang="zh-CN" altLang="en-US" sz="2100" dirty="0"/>
              <a:t>常常</a:t>
            </a:r>
            <a:r>
              <a:rPr lang="en-US" altLang="zh-CN" sz="2100" dirty="0"/>
              <a:t>——</a:t>
            </a:r>
            <a:r>
              <a:rPr lang="zh-CN" altLang="en-US" sz="2100" dirty="0"/>
              <a:t>经常   朋友</a:t>
            </a:r>
            <a:r>
              <a:rPr lang="en-US" altLang="zh-CN" sz="2100" dirty="0"/>
              <a:t>——</a:t>
            </a:r>
            <a:r>
              <a:rPr lang="zh-CN" altLang="en-US" sz="2100" dirty="0"/>
              <a:t>友人</a:t>
            </a:r>
          </a:p>
          <a:p>
            <a:pPr marL="257175" indent="-257175">
              <a:lnSpc>
                <a:spcPct val="140000"/>
              </a:lnSpc>
            </a:pPr>
            <a:r>
              <a:rPr lang="zh-CN" altLang="en-US" sz="2100" dirty="0"/>
              <a:t>  </a:t>
            </a:r>
          </a:p>
          <a:p>
            <a:pPr marL="257175" indent="-257175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100" b="1" dirty="0">
                <a:solidFill>
                  <a:schemeClr val="accent2"/>
                </a:solidFill>
              </a:rPr>
              <a:t>反义词</a:t>
            </a:r>
          </a:p>
          <a:p>
            <a:pPr>
              <a:lnSpc>
                <a:spcPct val="140000"/>
              </a:lnSpc>
            </a:pPr>
            <a:endParaRPr lang="zh-CN" altLang="en-US" sz="2100" dirty="0"/>
          </a:p>
          <a:p>
            <a:pPr>
              <a:lnSpc>
                <a:spcPct val="140000"/>
              </a:lnSpc>
            </a:pPr>
            <a:r>
              <a:rPr lang="zh-CN" altLang="en-US" sz="2100" dirty="0"/>
              <a:t>前</a:t>
            </a:r>
            <a:r>
              <a:rPr lang="en-US" altLang="zh-CN" sz="2100" dirty="0"/>
              <a:t>——</a:t>
            </a:r>
            <a:r>
              <a:rPr lang="zh-CN" altLang="en-US" sz="2100" dirty="0"/>
              <a:t>后     </a:t>
            </a:r>
            <a:r>
              <a:rPr lang="zh-CN" altLang="en-US" sz="2100" dirty="0" smtClean="0"/>
              <a:t>左</a:t>
            </a:r>
            <a:r>
              <a:rPr lang="en-US" altLang="zh-CN" sz="2100" dirty="0"/>
              <a:t>——</a:t>
            </a:r>
            <a:r>
              <a:rPr lang="zh-CN" altLang="en-US" sz="2100" dirty="0"/>
              <a:t>右    </a:t>
            </a:r>
            <a:r>
              <a:rPr lang="zh-CN" altLang="en-US" sz="2100" dirty="0" smtClean="0"/>
              <a:t>  黑</a:t>
            </a:r>
            <a:r>
              <a:rPr lang="en-US" altLang="zh-CN" sz="2100" dirty="0"/>
              <a:t>——</a:t>
            </a:r>
            <a:r>
              <a:rPr lang="zh-CN" altLang="en-US" sz="2100" dirty="0"/>
              <a:t>白</a:t>
            </a:r>
          </a:p>
          <a:p>
            <a:pPr>
              <a:lnSpc>
                <a:spcPct val="140000"/>
              </a:lnSpc>
            </a:pPr>
            <a:r>
              <a:rPr lang="zh-CN" altLang="en-US" sz="2100" dirty="0"/>
              <a:t>小</a:t>
            </a:r>
            <a:r>
              <a:rPr lang="en-US" altLang="zh-CN" sz="2100" dirty="0"/>
              <a:t>——</a:t>
            </a:r>
            <a:r>
              <a:rPr lang="zh-CN" altLang="en-US" sz="2100" dirty="0"/>
              <a:t>大     好 </a:t>
            </a:r>
            <a:r>
              <a:rPr lang="en-US" altLang="zh-CN" sz="2100" dirty="0"/>
              <a:t>——</a:t>
            </a:r>
            <a:r>
              <a:rPr lang="zh-CN" altLang="en-US" sz="2100" dirty="0"/>
              <a:t>坏     是</a:t>
            </a:r>
            <a:r>
              <a:rPr lang="en-US" altLang="zh-CN" sz="2100" dirty="0"/>
              <a:t>——</a:t>
            </a:r>
            <a:r>
              <a:rPr lang="zh-CN" altLang="en-US" sz="2100" dirty="0"/>
              <a:t>非</a:t>
            </a:r>
          </a:p>
        </p:txBody>
      </p:sp>
      <p:sp>
        <p:nvSpPr>
          <p:cNvPr id="26" name="矩形 25"/>
          <p:cNvSpPr/>
          <p:nvPr/>
        </p:nvSpPr>
        <p:spPr>
          <a:xfrm>
            <a:off x="3762851" y="70961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近反义词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表格 3"/>
          <p:cNvGraphicFramePr/>
          <p:nvPr/>
        </p:nvGraphicFramePr>
        <p:xfrm>
          <a:off x="1371600" y="1057275"/>
          <a:ext cx="6399848" cy="261270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04474"/>
                <a:gridCol w="4895374"/>
              </a:tblGrid>
              <a:tr h="50720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+mn-ea"/>
                        </a:rPr>
                        <a:t>词语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+mn-ea"/>
                        </a:rPr>
                        <a:t>意思</a:t>
                      </a:r>
                    </a:p>
                  </a:txBody>
                  <a:tcPr marL="68580" marR="68580" marT="34290" marB="34290"/>
                </a:tc>
              </a:tr>
              <a:tr h="79581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2100" b="1" dirty="0">
                          <a:solidFill>
                            <a:schemeClr val="tx1"/>
                          </a:solidFill>
                          <a:latin typeface="+mn-ea"/>
                        </a:rPr>
                        <a:t>影子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2100" b="1" dirty="0">
                          <a:solidFill>
                            <a:schemeClr val="tx1"/>
                          </a:solidFill>
                          <a:latin typeface="+mn-ea"/>
                          <a:sym typeface="+mn-ea"/>
                        </a:rPr>
                        <a:t>物体挡住光线后，映在地面或者其它物体上的形象。</a:t>
                      </a:r>
                    </a:p>
                  </a:txBody>
                  <a:tcPr marL="68580" marR="68580" marT="34290" marB="34290"/>
                </a:tc>
              </a:tr>
              <a:tr h="5010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2100" b="1" dirty="0">
                          <a:solidFill>
                            <a:schemeClr val="tx1"/>
                          </a:solidFill>
                          <a:latin typeface="+mn-ea"/>
                        </a:rPr>
                        <a:t>常常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sym typeface="+mn-ea"/>
                        </a:rPr>
                        <a:t>表示事情的发生不止一次。</a:t>
                      </a:r>
                      <a:endParaRPr lang="zh-CN" altLang="zh-CN" sz="2100" b="1" dirty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marL="68580" marR="68580" marT="34290" marB="34290"/>
                </a:tc>
              </a:tr>
              <a:tr h="80867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2100" b="1" dirty="0">
                          <a:solidFill>
                            <a:schemeClr val="tx1"/>
                          </a:solidFill>
                          <a:latin typeface="+mn-ea"/>
                        </a:rPr>
                        <a:t>朋友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2100" b="1" dirty="0">
                          <a:solidFill>
                            <a:schemeClr val="tx1"/>
                          </a:solidFill>
                          <a:latin typeface="+mn-ea"/>
                          <a:sym typeface="+mn-ea"/>
                        </a:rPr>
                        <a:t>彼此有交情的人。</a:t>
                      </a: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3660934" y="62389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词语解释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6217137" y="1384638"/>
            <a:ext cx="2091556" cy="1013510"/>
          </a:xfrm>
          <a:prstGeom prst="roundRect">
            <a:avLst/>
          </a:prstGeom>
          <a:solidFill>
            <a:srgbClr val="A5CB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1374701" y="1483789"/>
            <a:ext cx="3096345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影  子  在  前，</a:t>
            </a:r>
          </a:p>
        </p:txBody>
      </p:sp>
      <p:sp>
        <p:nvSpPr>
          <p:cNvPr id="3" name="文本框 99"/>
          <p:cNvSpPr txBox="1">
            <a:spLocks noChangeArrowheads="1"/>
          </p:cNvSpPr>
          <p:nvPr/>
        </p:nvSpPr>
        <p:spPr bwMode="auto">
          <a:xfrm>
            <a:off x="1420896" y="3988321"/>
            <a:ext cx="5138382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err="1">
                <a:latin typeface="taozhi.cn_PY" panose="02000500000000000000" pitchFamily="2" charset="0"/>
              </a:rPr>
              <a:t>jiù</a:t>
            </a:r>
            <a:r>
              <a:rPr lang="en-US" altLang="zh-CN" sz="2000" dirty="0">
                <a:latin typeface="taozhi.cn_PY" panose="02000500000000000000" pitchFamily="2" charset="0"/>
              </a:rPr>
              <a:t>    </a:t>
            </a:r>
            <a:r>
              <a:rPr lang="en-US" altLang="zh-CN" sz="2000" dirty="0" err="1">
                <a:latin typeface="taozhi.cn_PY" panose="02000500000000000000" pitchFamily="2" charset="0"/>
              </a:rPr>
              <a:t>xiàng</a:t>
            </a:r>
            <a:r>
              <a:rPr lang="en-US" altLang="zh-CN" sz="2000" dirty="0">
                <a:latin typeface="taozhi.cn_PY" panose="02000500000000000000" pitchFamily="2" charset="0"/>
              </a:rPr>
              <a:t>     </a:t>
            </a:r>
            <a:r>
              <a:rPr lang="en-US" altLang="zh-CN" sz="800" dirty="0">
                <a:latin typeface="taozhi.cn_PY" panose="02000500000000000000" pitchFamily="2" charset="0"/>
              </a:rPr>
              <a:t> </a:t>
            </a:r>
            <a:r>
              <a:rPr lang="en-US" altLang="zh-CN" sz="2000" dirty="0" err="1">
                <a:latin typeface="taozhi.cn_PY" panose="02000500000000000000" pitchFamily="2" charset="0"/>
              </a:rPr>
              <a:t>yì</a:t>
            </a:r>
            <a:r>
              <a:rPr lang="en-US" altLang="zh-CN" sz="2000" dirty="0">
                <a:latin typeface="taozhi.cn_PY" panose="02000500000000000000" pitchFamily="2" charset="0"/>
              </a:rPr>
              <a:t>       </a:t>
            </a:r>
            <a:r>
              <a:rPr lang="en-US" altLang="zh-CN" sz="2000" dirty="0" err="1">
                <a:latin typeface="taozhi.cn_PY" panose="02000500000000000000" pitchFamily="2" charset="0"/>
              </a:rPr>
              <a:t>tiáo</a:t>
            </a:r>
            <a:r>
              <a:rPr lang="en-US" altLang="zh-CN" sz="2000" dirty="0">
                <a:latin typeface="taozhi.cn_PY" panose="02000500000000000000" pitchFamily="2" charset="0"/>
              </a:rPr>
              <a:t>    </a:t>
            </a:r>
            <a:r>
              <a:rPr lang="en-US" altLang="zh-CN" sz="1200" dirty="0">
                <a:latin typeface="taozhi.cn_PY" panose="02000500000000000000" pitchFamily="2" charset="0"/>
              </a:rPr>
              <a:t> </a:t>
            </a:r>
            <a:r>
              <a:rPr lang="en-US" altLang="zh-CN" sz="2000" dirty="0" err="1">
                <a:latin typeface="taozhi.cn_PY" panose="02000500000000000000" pitchFamily="2" charset="0"/>
              </a:rPr>
              <a:t>xiǎo</a:t>
            </a:r>
            <a:r>
              <a:rPr lang="en-US" altLang="zh-CN" sz="2000" dirty="0">
                <a:latin typeface="taozhi.cn_PY" panose="02000500000000000000" pitchFamily="2" charset="0"/>
              </a:rPr>
              <a:t>     </a:t>
            </a:r>
            <a:r>
              <a:rPr lang="en-US" altLang="zh-CN" sz="1100" dirty="0">
                <a:latin typeface="taozhi.cn_PY" panose="02000500000000000000" pitchFamily="2" charset="0"/>
              </a:rPr>
              <a:t> </a:t>
            </a:r>
            <a:r>
              <a:rPr lang="en-US" altLang="zh-CN" sz="2000" dirty="0" err="1">
                <a:latin typeface="taozhi.cn_PY" panose="02000500000000000000" pitchFamily="2" charset="0"/>
              </a:rPr>
              <a:t>hēi</a:t>
            </a:r>
            <a:r>
              <a:rPr lang="en-US" altLang="zh-CN" sz="2000" dirty="0">
                <a:latin typeface="taozhi.cn_PY" panose="02000500000000000000" pitchFamily="2" charset="0"/>
              </a:rPr>
              <a:t>      </a:t>
            </a:r>
            <a:r>
              <a:rPr lang="en-US" altLang="zh-CN" sz="1100" dirty="0">
                <a:latin typeface="taozhi.cn_PY" panose="02000500000000000000" pitchFamily="2" charset="0"/>
              </a:rPr>
              <a:t> </a:t>
            </a:r>
            <a:r>
              <a:rPr lang="en-US" altLang="zh-CN" sz="2000" dirty="0" err="1">
                <a:latin typeface="taozhi.cn_PY" panose="02000500000000000000" pitchFamily="2" charset="0"/>
              </a:rPr>
              <a:t>gǒu</a:t>
            </a:r>
            <a:endParaRPr lang="zh-CN" altLang="en-US" sz="2000" dirty="0">
              <a:latin typeface="taozhi.cn_PY" panose="02000500000000000000" pitchFamily="2" charset="0"/>
            </a:endParaRPr>
          </a:p>
        </p:txBody>
      </p:sp>
      <p:sp>
        <p:nvSpPr>
          <p:cNvPr id="4" name="文本框 99"/>
          <p:cNvSpPr txBox="1">
            <a:spLocks noChangeArrowheads="1"/>
          </p:cNvSpPr>
          <p:nvPr/>
        </p:nvSpPr>
        <p:spPr bwMode="auto">
          <a:xfrm>
            <a:off x="1374701" y="4226040"/>
            <a:ext cx="523077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就  像  一  条  小  黑  狗。</a:t>
            </a:r>
          </a:p>
        </p:txBody>
      </p:sp>
      <p:sp>
        <p:nvSpPr>
          <p:cNvPr id="5" name="文本框 99"/>
          <p:cNvSpPr txBox="1">
            <a:spLocks noChangeArrowheads="1"/>
          </p:cNvSpPr>
          <p:nvPr/>
        </p:nvSpPr>
        <p:spPr bwMode="auto">
          <a:xfrm>
            <a:off x="1374702" y="2397873"/>
            <a:ext cx="3096344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影  子  在  后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</p:txBody>
      </p:sp>
      <p:sp>
        <p:nvSpPr>
          <p:cNvPr id="6" name="文本框 99"/>
          <p:cNvSpPr txBox="1">
            <a:spLocks noChangeArrowheads="1"/>
          </p:cNvSpPr>
          <p:nvPr/>
        </p:nvSpPr>
        <p:spPr bwMode="auto">
          <a:xfrm>
            <a:off x="1374702" y="3311957"/>
            <a:ext cx="5230769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影  子  常  常  跟  着  我，</a:t>
            </a:r>
          </a:p>
        </p:txBody>
      </p: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1331170" y="1179532"/>
            <a:ext cx="299586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err="1">
                <a:latin typeface="taozhi.cn_PY" panose="02000500000000000000" pitchFamily="2" charset="0"/>
                <a:sym typeface="宋体" panose="02010600030101010101" pitchFamily="2" charset="-122"/>
              </a:rPr>
              <a:t>yǐng</a:t>
            </a:r>
            <a:r>
              <a:rPr lang="en-US" altLang="zh-CN" sz="2000" dirty="0">
                <a:latin typeface="taozhi.cn_PY" panose="02000500000000000000" pitchFamily="2" charset="0"/>
                <a:sym typeface="宋体" panose="02010600030101010101" pitchFamily="2" charset="-122"/>
              </a:rPr>
              <a:t>    </a:t>
            </a:r>
            <a:r>
              <a:rPr lang="en-US" altLang="zh-CN" sz="900" dirty="0">
                <a:latin typeface="taozhi.cn_PY" panose="02000500000000000000" pitchFamily="2" charset="0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taozhi.cn_PY" panose="02000500000000000000" pitchFamily="2" charset="0"/>
              </a:rPr>
              <a:t>zi</a:t>
            </a:r>
            <a:r>
              <a:rPr lang="en-US" altLang="zh-CN" sz="2000" dirty="0">
                <a:latin typeface="taozhi.cn_PY" panose="02000500000000000000" pitchFamily="2" charset="0"/>
              </a:rPr>
              <a:t>     </a:t>
            </a:r>
            <a:r>
              <a:rPr lang="en-US" altLang="zh-CN" sz="2000" dirty="0" err="1">
                <a:latin typeface="taozhi.cn_PY" panose="02000500000000000000" pitchFamily="2" charset="0"/>
              </a:rPr>
              <a:t>zài</a:t>
            </a:r>
            <a:r>
              <a:rPr lang="en-US" altLang="zh-CN" sz="2000" dirty="0">
                <a:latin typeface="taozhi.cn_PY" panose="02000500000000000000" pitchFamily="2" charset="0"/>
              </a:rPr>
              <a:t>     </a:t>
            </a:r>
            <a:r>
              <a:rPr lang="en-US" altLang="zh-CN" sz="800" dirty="0">
                <a:latin typeface="taozhi.cn_PY" panose="02000500000000000000" pitchFamily="2" charset="0"/>
              </a:rPr>
              <a:t> </a:t>
            </a:r>
            <a:r>
              <a:rPr lang="en-US" altLang="zh-CN" sz="2000" dirty="0" err="1">
                <a:latin typeface="taozhi.cn_PY" panose="02000500000000000000" pitchFamily="2" charset="0"/>
              </a:rPr>
              <a:t>qián</a:t>
            </a:r>
            <a:endParaRPr lang="en-US" altLang="zh-CN" sz="2000" dirty="0">
              <a:latin typeface="taozhi.cn_PY" panose="02000500000000000000" pitchFamily="2" charset="0"/>
            </a:endParaRPr>
          </a:p>
        </p:txBody>
      </p: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1331170" y="2162540"/>
            <a:ext cx="299586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err="1">
                <a:latin typeface="taozhi.cn_PY" panose="02000500000000000000" pitchFamily="2" charset="0"/>
                <a:sym typeface="宋体" panose="02010600030101010101" pitchFamily="2" charset="-122"/>
              </a:rPr>
              <a:t>yǐng</a:t>
            </a:r>
            <a:r>
              <a:rPr lang="en-US" altLang="zh-CN" sz="2000" dirty="0">
                <a:latin typeface="taozhi.cn_PY" panose="02000500000000000000" pitchFamily="2" charset="0"/>
                <a:sym typeface="宋体" panose="02010600030101010101" pitchFamily="2" charset="-122"/>
              </a:rPr>
              <a:t>  </a:t>
            </a:r>
            <a:r>
              <a:rPr lang="en-US" altLang="zh-CN" sz="2000" dirty="0" err="1">
                <a:latin typeface="taozhi.cn_PY" panose="02000500000000000000" pitchFamily="2" charset="0"/>
                <a:sym typeface="宋体" panose="02010600030101010101" pitchFamily="2" charset="-122"/>
              </a:rPr>
              <a:t>zi</a:t>
            </a:r>
            <a:r>
              <a:rPr lang="en-US" altLang="zh-CN" sz="2000" dirty="0">
                <a:latin typeface="taozhi.cn_PY" panose="02000500000000000000" pitchFamily="2" charset="0"/>
                <a:sym typeface="宋体" panose="02010600030101010101" pitchFamily="2" charset="-122"/>
              </a:rPr>
              <a:t>       </a:t>
            </a:r>
            <a:r>
              <a:rPr lang="en-US" altLang="zh-CN" sz="1100" dirty="0">
                <a:latin typeface="taozhi.cn_PY" panose="02000500000000000000" pitchFamily="2" charset="0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taozhi.cn_PY" panose="02000500000000000000" pitchFamily="2" charset="0"/>
                <a:sym typeface="宋体" panose="02010600030101010101" pitchFamily="2" charset="-122"/>
              </a:rPr>
              <a:t>zài</a:t>
            </a:r>
            <a:r>
              <a:rPr lang="en-US" altLang="zh-CN" sz="2000" dirty="0">
                <a:latin typeface="taozhi.cn_PY" panose="02000500000000000000" pitchFamily="2" charset="0"/>
                <a:sym typeface="宋体" panose="02010600030101010101" pitchFamily="2" charset="-122"/>
              </a:rPr>
              <a:t>      </a:t>
            </a:r>
            <a:r>
              <a:rPr lang="en-US" altLang="zh-CN" sz="2000" dirty="0" err="1">
                <a:latin typeface="taozhi.cn_PY" panose="02000500000000000000" pitchFamily="2" charset="0"/>
              </a:rPr>
              <a:t>hòu</a:t>
            </a:r>
            <a:endParaRPr lang="en-US" altLang="zh-CN" sz="2000" dirty="0">
              <a:latin typeface="taozhi.cn_PY" panose="02000500000000000000" pitchFamily="2" charset="0"/>
            </a:endParaRPr>
          </a:p>
        </p:txBody>
      </p: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1331170" y="3080518"/>
            <a:ext cx="5228108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err="1">
                <a:latin typeface="taozhi.cn_PY" panose="02000500000000000000" pitchFamily="2" charset="0"/>
                <a:sym typeface="宋体" panose="02010600030101010101" pitchFamily="2" charset="-122"/>
              </a:rPr>
              <a:t>yǐng</a:t>
            </a:r>
            <a:r>
              <a:rPr lang="en-US" altLang="zh-CN" sz="2000" dirty="0">
                <a:latin typeface="taozhi.cn_PY" panose="02000500000000000000" pitchFamily="2" charset="0"/>
                <a:sym typeface="宋体" panose="02010600030101010101" pitchFamily="2" charset="-122"/>
              </a:rPr>
              <a:t>  </a:t>
            </a:r>
            <a:r>
              <a:rPr lang="en-US" altLang="zh-CN" sz="900" dirty="0">
                <a:latin typeface="taozhi.cn_PY" panose="02000500000000000000" pitchFamily="2" charset="0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taozhi.cn_PY" panose="02000500000000000000" pitchFamily="2" charset="0"/>
                <a:sym typeface="宋体" panose="02010600030101010101" pitchFamily="2" charset="-122"/>
              </a:rPr>
              <a:t>zi</a:t>
            </a:r>
            <a:r>
              <a:rPr lang="en-US" altLang="zh-CN" sz="2000" dirty="0">
                <a:latin typeface="taozhi.cn_PY" panose="02000500000000000000" pitchFamily="2" charset="0"/>
                <a:sym typeface="宋体" panose="02010600030101010101" pitchFamily="2" charset="-122"/>
              </a:rPr>
              <a:t>     </a:t>
            </a:r>
            <a:r>
              <a:rPr lang="en-US" altLang="zh-CN" sz="2000" dirty="0" err="1">
                <a:latin typeface="taozhi.cn_PY" panose="02000500000000000000" pitchFamily="2" charset="0"/>
              </a:rPr>
              <a:t>cháng</a:t>
            </a:r>
            <a:r>
              <a:rPr lang="en-US" altLang="zh-CN" sz="2000" dirty="0">
                <a:latin typeface="taozhi.cn_PY" panose="02000500000000000000" pitchFamily="2" charset="0"/>
              </a:rPr>
              <a:t> </a:t>
            </a:r>
            <a:r>
              <a:rPr lang="en-US" altLang="zh-CN" sz="1100" dirty="0">
                <a:latin typeface="taozhi.cn_PY" panose="02000500000000000000" pitchFamily="2" charset="0"/>
              </a:rPr>
              <a:t> </a:t>
            </a:r>
            <a:r>
              <a:rPr lang="en-US" altLang="zh-CN" sz="2000" dirty="0" err="1">
                <a:latin typeface="taozhi.cn_PY" panose="02000500000000000000" pitchFamily="2" charset="0"/>
              </a:rPr>
              <a:t>cháng</a:t>
            </a:r>
            <a:r>
              <a:rPr lang="en-US" altLang="zh-CN" sz="2000" dirty="0">
                <a:latin typeface="taozhi.cn_PY" panose="02000500000000000000" pitchFamily="2" charset="0"/>
              </a:rPr>
              <a:t>   </a:t>
            </a:r>
            <a:r>
              <a:rPr lang="en-US" altLang="zh-CN" sz="500" dirty="0">
                <a:latin typeface="taozhi.cn_PY" panose="02000500000000000000" pitchFamily="2" charset="0"/>
              </a:rPr>
              <a:t> </a:t>
            </a:r>
            <a:r>
              <a:rPr lang="en-US" altLang="zh-CN" sz="700" dirty="0">
                <a:latin typeface="taozhi.cn_PY" panose="02000500000000000000" pitchFamily="2" charset="0"/>
              </a:rPr>
              <a:t> </a:t>
            </a:r>
            <a:r>
              <a:rPr lang="en-US" altLang="zh-CN" sz="2000" dirty="0" err="1">
                <a:latin typeface="taozhi.cn_PY" panose="02000500000000000000" pitchFamily="2" charset="0"/>
              </a:rPr>
              <a:t>gēn</a:t>
            </a:r>
            <a:r>
              <a:rPr lang="en-US" altLang="zh-CN" sz="2000" dirty="0">
                <a:latin typeface="taozhi.cn_PY" panose="02000500000000000000" pitchFamily="2" charset="0"/>
              </a:rPr>
              <a:t>      </a:t>
            </a:r>
            <a:r>
              <a:rPr lang="en-US" altLang="zh-CN" sz="2000" dirty="0" err="1">
                <a:latin typeface="taozhi.cn_PY" panose="02000500000000000000" pitchFamily="2" charset="0"/>
              </a:rPr>
              <a:t>zhe</a:t>
            </a:r>
            <a:r>
              <a:rPr lang="en-US" altLang="zh-CN" sz="2000" dirty="0">
                <a:latin typeface="taozhi.cn_PY" panose="02000500000000000000" pitchFamily="2" charset="0"/>
              </a:rPr>
              <a:t>      </a:t>
            </a:r>
            <a:r>
              <a:rPr lang="en-US" altLang="zh-CN" sz="2000" dirty="0" err="1">
                <a:latin typeface="taozhi.cn_PY" panose="02000500000000000000" pitchFamily="2" charset="0"/>
              </a:rPr>
              <a:t>wǒ</a:t>
            </a:r>
            <a:endParaRPr lang="en-US" altLang="zh-CN" sz="2000" dirty="0">
              <a:latin typeface="taozhi.cn_PY" panose="02000500000000000000" pitchFamily="2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437534" y="4718563"/>
            <a:ext cx="5220424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437534" y="3836939"/>
            <a:ext cx="5220424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933162" y="1775752"/>
            <a:ext cx="1138773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影 </a:t>
            </a:r>
            <a:r>
              <a:rPr lang="zh-CN" altLang="en-US" sz="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86561" y="1483878"/>
            <a:ext cx="904735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dirty="0" err="1">
                <a:latin typeface="taozhi.cn_PY" panose="02000500000000000000" pitchFamily="2" charset="0"/>
              </a:rPr>
              <a:t>yǐng</a:t>
            </a:r>
            <a:r>
              <a:rPr lang="en-US" altLang="zh-CN" sz="2000" dirty="0">
                <a:latin typeface="taozhi.cn_PY" panose="02000500000000000000" pitchFamily="2" charset="0"/>
              </a:rPr>
              <a:t>    </a:t>
            </a:r>
            <a:r>
              <a:rPr lang="en-US" altLang="zh-CN" sz="2000" dirty="0" err="1">
                <a:latin typeface="taozhi.cn_PY" panose="02000500000000000000" pitchFamily="2" charset="0"/>
              </a:rPr>
              <a:t>zi</a:t>
            </a:r>
            <a:endParaRPr lang="zh-CN" altLang="en-US" sz="2000" dirty="0">
              <a:latin typeface="taozhi.cn_PY" panose="02000500000000000000" pitchFamily="2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9890" y="2668429"/>
            <a:ext cx="1817370" cy="181737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84848" y="821056"/>
            <a:ext cx="7623810" cy="76676"/>
            <a:chOff x="1287" y="3139"/>
            <a:chExt cx="16008" cy="16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372999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</a:p>
        </p:txBody>
      </p:sp>
      <p:pic>
        <p:nvPicPr>
          <p:cNvPr id="17" name="图片 16" descr="影子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453" y="1132046"/>
            <a:ext cx="2041684" cy="1795893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1329745" y="1911904"/>
            <a:ext cx="3096345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影  子  在  前，</a:t>
            </a:r>
          </a:p>
        </p:txBody>
      </p:sp>
      <p:sp>
        <p:nvSpPr>
          <p:cNvPr id="3" name="文本框 99"/>
          <p:cNvSpPr txBox="1">
            <a:spLocks noChangeArrowheads="1"/>
          </p:cNvSpPr>
          <p:nvPr/>
        </p:nvSpPr>
        <p:spPr bwMode="auto">
          <a:xfrm>
            <a:off x="1375940" y="4121297"/>
            <a:ext cx="5138382" cy="29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dirty="0" err="1">
                <a:latin typeface="taozhi.cn_PY" panose="02000500000000000000" pitchFamily="2" charset="0"/>
              </a:rPr>
              <a:t>jiù</a:t>
            </a:r>
            <a:r>
              <a:rPr lang="en-US" altLang="zh-CN" sz="1500" dirty="0">
                <a:latin typeface="taozhi.cn_PY" panose="02000500000000000000" pitchFamily="2" charset="0"/>
              </a:rPr>
              <a:t>     </a:t>
            </a:r>
            <a:r>
              <a:rPr lang="en-US" altLang="zh-CN" dirty="0" smtClean="0">
                <a:latin typeface="taozhi.cn_PY" panose="02000500000000000000" pitchFamily="2" charset="0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</a:rPr>
              <a:t>xiàng</a:t>
            </a:r>
            <a:r>
              <a:rPr lang="en-US" altLang="zh-CN" sz="1500" dirty="0">
                <a:latin typeface="taozhi.cn_PY" panose="02000500000000000000" pitchFamily="2" charset="0"/>
              </a:rPr>
              <a:t>     </a:t>
            </a:r>
            <a:r>
              <a:rPr lang="en-US" altLang="zh-CN" sz="700" dirty="0">
                <a:latin typeface="taozhi.cn_PY" panose="02000500000000000000" pitchFamily="2" charset="0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</a:rPr>
              <a:t>yì</a:t>
            </a:r>
            <a:r>
              <a:rPr lang="en-US" altLang="zh-CN" sz="1500" dirty="0">
                <a:latin typeface="taozhi.cn_PY" panose="02000500000000000000" pitchFamily="2" charset="0"/>
              </a:rPr>
              <a:t>       </a:t>
            </a:r>
            <a:r>
              <a:rPr lang="en-US" altLang="zh-CN" sz="1500" dirty="0" err="1">
                <a:latin typeface="taozhi.cn_PY" panose="02000500000000000000" pitchFamily="2" charset="0"/>
              </a:rPr>
              <a:t>tiáo</a:t>
            </a:r>
            <a:r>
              <a:rPr lang="en-US" altLang="zh-CN" sz="1500" dirty="0">
                <a:latin typeface="taozhi.cn_PY" panose="02000500000000000000" pitchFamily="2" charset="0"/>
              </a:rPr>
              <a:t>    </a:t>
            </a:r>
            <a:r>
              <a:rPr lang="en-US" altLang="zh-CN" sz="900" dirty="0">
                <a:latin typeface="taozhi.cn_PY" panose="02000500000000000000" pitchFamily="2" charset="0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</a:rPr>
              <a:t>xiǎo</a:t>
            </a:r>
            <a:r>
              <a:rPr lang="en-US" altLang="zh-CN" sz="1500" dirty="0">
                <a:latin typeface="taozhi.cn_PY" panose="02000500000000000000" pitchFamily="2" charset="0"/>
              </a:rPr>
              <a:t>     </a:t>
            </a:r>
            <a:r>
              <a:rPr lang="en-US" altLang="zh-CN" sz="800" dirty="0">
                <a:latin typeface="taozhi.cn_PY" panose="02000500000000000000" pitchFamily="2" charset="0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</a:rPr>
              <a:t>hēi</a:t>
            </a:r>
            <a:r>
              <a:rPr lang="en-US" altLang="zh-CN" sz="1500" dirty="0">
                <a:latin typeface="taozhi.cn_PY" panose="02000500000000000000" pitchFamily="2" charset="0"/>
              </a:rPr>
              <a:t>      </a:t>
            </a:r>
            <a:r>
              <a:rPr lang="en-US" altLang="zh-CN" sz="900" dirty="0">
                <a:latin typeface="taozhi.cn_PY" panose="02000500000000000000" pitchFamily="2" charset="0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</a:rPr>
              <a:t>gǒu</a:t>
            </a:r>
          </a:p>
        </p:txBody>
      </p:sp>
      <p:sp>
        <p:nvSpPr>
          <p:cNvPr id="4" name="文本框 99"/>
          <p:cNvSpPr txBox="1">
            <a:spLocks noChangeArrowheads="1"/>
          </p:cNvSpPr>
          <p:nvPr/>
        </p:nvSpPr>
        <p:spPr bwMode="auto">
          <a:xfrm>
            <a:off x="1329745" y="4363452"/>
            <a:ext cx="5230770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就  像  一  条  小  黑  狗。</a:t>
            </a:r>
          </a:p>
        </p:txBody>
      </p:sp>
      <p:sp>
        <p:nvSpPr>
          <p:cNvPr id="5" name="文本框 99"/>
          <p:cNvSpPr txBox="1">
            <a:spLocks noChangeArrowheads="1"/>
          </p:cNvSpPr>
          <p:nvPr/>
        </p:nvSpPr>
        <p:spPr bwMode="auto">
          <a:xfrm>
            <a:off x="1329747" y="2726380"/>
            <a:ext cx="3096344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影  子  在  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</p:txBody>
      </p:sp>
      <p:sp>
        <p:nvSpPr>
          <p:cNvPr id="6" name="文本框 99"/>
          <p:cNvSpPr txBox="1">
            <a:spLocks noChangeArrowheads="1"/>
          </p:cNvSpPr>
          <p:nvPr/>
        </p:nvSpPr>
        <p:spPr bwMode="auto">
          <a:xfrm>
            <a:off x="1329747" y="3569211"/>
            <a:ext cx="5230769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影  子  常  常  跟  着  我，</a:t>
            </a:r>
          </a:p>
        </p:txBody>
      </p: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1286214" y="1678768"/>
            <a:ext cx="2995860" cy="29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dirty="0" err="1">
                <a:latin typeface="taozhi.cn_PY" panose="02000500000000000000" pitchFamily="2" charset="0"/>
                <a:sym typeface="宋体" panose="02010600030101010101" pitchFamily="2" charset="-122"/>
              </a:rPr>
              <a:t>yǐng</a:t>
            </a:r>
            <a:r>
              <a:rPr lang="en-US" altLang="zh-CN" sz="1500" dirty="0">
                <a:latin typeface="taozhi.cn_PY" panose="02000500000000000000" pitchFamily="2" charset="0"/>
                <a:sym typeface="宋体" panose="02010600030101010101" pitchFamily="2" charset="-122"/>
              </a:rPr>
              <a:t>      </a:t>
            </a:r>
            <a:r>
              <a:rPr lang="en-US" altLang="zh-CN" sz="700" dirty="0">
                <a:latin typeface="taozhi.cn_PY" panose="02000500000000000000" pitchFamily="2" charset="0"/>
                <a:sym typeface="宋体" panose="02010600030101010101" pitchFamily="2" charset="-122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</a:rPr>
              <a:t>zi</a:t>
            </a:r>
            <a:r>
              <a:rPr lang="en-US" altLang="zh-CN" sz="1500" dirty="0">
                <a:latin typeface="taozhi.cn_PY" panose="02000500000000000000" pitchFamily="2" charset="0"/>
              </a:rPr>
              <a:t>       </a:t>
            </a:r>
            <a:r>
              <a:rPr lang="en-US" altLang="zh-CN" sz="800" dirty="0">
                <a:latin typeface="taozhi.cn_PY" panose="02000500000000000000" pitchFamily="2" charset="0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</a:rPr>
              <a:t>zài</a:t>
            </a:r>
            <a:r>
              <a:rPr lang="en-US" altLang="zh-CN" sz="1500" dirty="0">
                <a:latin typeface="taozhi.cn_PY" panose="02000500000000000000" pitchFamily="2" charset="0"/>
              </a:rPr>
              <a:t>     </a:t>
            </a:r>
            <a:r>
              <a:rPr lang="en-US" altLang="zh-CN" sz="700" dirty="0">
                <a:latin typeface="taozhi.cn_PY" panose="02000500000000000000" pitchFamily="2" charset="0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</a:rPr>
              <a:t>qián</a:t>
            </a:r>
          </a:p>
        </p:txBody>
      </p: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1286214" y="2499216"/>
            <a:ext cx="2995860" cy="29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dirty="0" err="1">
                <a:latin typeface="taozhi.cn_PY" panose="02000500000000000000" pitchFamily="2" charset="0"/>
                <a:sym typeface="宋体" panose="02010600030101010101" pitchFamily="2" charset="-122"/>
              </a:rPr>
              <a:t>yǐng</a:t>
            </a:r>
            <a:r>
              <a:rPr lang="en-US" altLang="zh-CN" sz="1500" dirty="0">
                <a:latin typeface="taozhi.cn_PY" panose="02000500000000000000" pitchFamily="2" charset="0"/>
                <a:sym typeface="宋体" panose="02010600030101010101" pitchFamily="2" charset="-122"/>
              </a:rPr>
              <a:t>      </a:t>
            </a:r>
            <a:r>
              <a:rPr lang="en-US" altLang="zh-CN" sz="900" dirty="0">
                <a:latin typeface="taozhi.cn_PY" panose="02000500000000000000" pitchFamily="2" charset="0"/>
                <a:sym typeface="宋体" panose="02010600030101010101" pitchFamily="2" charset="-122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  <a:sym typeface="宋体" panose="02010600030101010101" pitchFamily="2" charset="-122"/>
              </a:rPr>
              <a:t>zi</a:t>
            </a:r>
            <a:r>
              <a:rPr lang="en-US" altLang="zh-CN" sz="1500" dirty="0">
                <a:latin typeface="taozhi.cn_PY" panose="02000500000000000000" pitchFamily="2" charset="0"/>
                <a:sym typeface="宋体" panose="02010600030101010101" pitchFamily="2" charset="-122"/>
              </a:rPr>
              <a:t>       </a:t>
            </a:r>
            <a:r>
              <a:rPr lang="en-US" altLang="zh-CN" sz="800" dirty="0">
                <a:latin typeface="taozhi.cn_PY" panose="02000500000000000000" pitchFamily="2" charset="0"/>
                <a:sym typeface="宋体" panose="02010600030101010101" pitchFamily="2" charset="-122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  <a:sym typeface="宋体" panose="02010600030101010101" pitchFamily="2" charset="-122"/>
              </a:rPr>
              <a:t>zài</a:t>
            </a:r>
            <a:r>
              <a:rPr lang="en-US" altLang="zh-CN" sz="1500" dirty="0">
                <a:latin typeface="taozhi.cn_PY" panose="02000500000000000000" pitchFamily="2" charset="0"/>
                <a:sym typeface="宋体" panose="02010600030101010101" pitchFamily="2" charset="-122"/>
              </a:rPr>
              <a:t>      </a:t>
            </a:r>
            <a:r>
              <a:rPr lang="en-US" altLang="zh-CN" sz="1500" dirty="0" err="1">
                <a:latin typeface="taozhi.cn_PY" panose="02000500000000000000" pitchFamily="2" charset="0"/>
              </a:rPr>
              <a:t>hòu</a:t>
            </a:r>
          </a:p>
        </p:txBody>
      </p: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1286214" y="3315593"/>
            <a:ext cx="5228108" cy="29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dirty="0" err="1">
                <a:latin typeface="taozhi.cn_PY" panose="02000500000000000000" pitchFamily="2" charset="0"/>
                <a:sym typeface="宋体" panose="02010600030101010101" pitchFamily="2" charset="-122"/>
              </a:rPr>
              <a:t>yǐng</a:t>
            </a:r>
            <a:r>
              <a:rPr lang="en-US" altLang="zh-CN" sz="1500" dirty="0">
                <a:latin typeface="taozhi.cn_PY" panose="02000500000000000000" pitchFamily="2" charset="0"/>
                <a:sym typeface="宋体" panose="02010600030101010101" pitchFamily="2" charset="-122"/>
              </a:rPr>
              <a:t>      </a:t>
            </a:r>
            <a:r>
              <a:rPr lang="en-US" altLang="zh-CN" sz="700" dirty="0">
                <a:latin typeface="taozhi.cn_PY" panose="02000500000000000000" pitchFamily="2" charset="0"/>
                <a:sym typeface="宋体" panose="02010600030101010101" pitchFamily="2" charset="-122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  <a:sym typeface="宋体" panose="02010600030101010101" pitchFamily="2" charset="-122"/>
              </a:rPr>
              <a:t>zi</a:t>
            </a:r>
            <a:r>
              <a:rPr lang="en-US" altLang="zh-CN" sz="1500" dirty="0">
                <a:latin typeface="taozhi.cn_PY" panose="02000500000000000000" pitchFamily="2" charset="0"/>
                <a:sym typeface="宋体" panose="02010600030101010101" pitchFamily="2" charset="-122"/>
              </a:rPr>
              <a:t>     </a:t>
            </a:r>
            <a:r>
              <a:rPr lang="en-US" altLang="zh-CN" sz="800" dirty="0">
                <a:latin typeface="taozhi.cn_PY" panose="02000500000000000000" pitchFamily="2" charset="0"/>
                <a:sym typeface="宋体" panose="02010600030101010101" pitchFamily="2" charset="-122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</a:rPr>
              <a:t>cháng</a:t>
            </a:r>
            <a:r>
              <a:rPr lang="en-US" altLang="zh-CN" sz="1500" dirty="0">
                <a:latin typeface="taozhi.cn_PY" panose="02000500000000000000" pitchFamily="2" charset="0"/>
              </a:rPr>
              <a:t> </a:t>
            </a:r>
            <a:r>
              <a:rPr lang="en-US" altLang="zh-CN" sz="900" dirty="0">
                <a:latin typeface="taozhi.cn_PY" panose="02000500000000000000" pitchFamily="2" charset="0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</a:rPr>
              <a:t>cháng</a:t>
            </a:r>
            <a:r>
              <a:rPr lang="en-US" altLang="zh-CN" sz="1500" dirty="0">
                <a:latin typeface="taozhi.cn_PY" panose="02000500000000000000" pitchFamily="2" charset="0"/>
              </a:rPr>
              <a:t>   </a:t>
            </a:r>
            <a:r>
              <a:rPr lang="en-US" altLang="zh-CN" sz="400" dirty="0">
                <a:latin typeface="taozhi.cn_PY" panose="02000500000000000000" pitchFamily="2" charset="0"/>
              </a:rPr>
              <a:t> </a:t>
            </a:r>
            <a:r>
              <a:rPr lang="en-US" altLang="zh-CN" sz="600" dirty="0">
                <a:latin typeface="taozhi.cn_PY" panose="02000500000000000000" pitchFamily="2" charset="0"/>
              </a:rPr>
              <a:t> </a:t>
            </a:r>
            <a:r>
              <a:rPr lang="en-US" altLang="zh-CN" sz="1500" dirty="0" err="1">
                <a:latin typeface="taozhi.cn_PY" panose="02000500000000000000" pitchFamily="2" charset="0"/>
              </a:rPr>
              <a:t>gēn</a:t>
            </a:r>
            <a:r>
              <a:rPr lang="en-US" altLang="zh-CN" sz="1500" dirty="0">
                <a:latin typeface="taozhi.cn_PY" panose="02000500000000000000" pitchFamily="2" charset="0"/>
              </a:rPr>
              <a:t>      </a:t>
            </a:r>
            <a:r>
              <a:rPr lang="en-US" altLang="zh-CN" sz="1500" dirty="0" err="1">
                <a:latin typeface="taozhi.cn_PY" panose="02000500000000000000" pitchFamily="2" charset="0"/>
              </a:rPr>
              <a:t>zhe</a:t>
            </a:r>
            <a:r>
              <a:rPr lang="en-US" altLang="zh-CN" sz="1500" dirty="0">
                <a:latin typeface="taozhi.cn_PY" panose="02000500000000000000" pitchFamily="2" charset="0"/>
              </a:rPr>
              <a:t>      </a:t>
            </a:r>
            <a:r>
              <a:rPr lang="en-US" altLang="zh-CN" sz="1500" dirty="0" err="1">
                <a:latin typeface="taozhi.cn_PY" panose="02000500000000000000" pitchFamily="2" charset="0"/>
              </a:rPr>
              <a:t>wǒ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13262" y="1215484"/>
            <a:ext cx="940001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影 </a:t>
            </a:r>
            <a:r>
              <a:rPr lang="zh-CN" altLang="en-US" sz="5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63326" y="968980"/>
            <a:ext cx="712375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500" dirty="0" err="1">
                <a:latin typeface="taozhi.cn_PY" panose="02000500000000000000" pitchFamily="2" charset="0"/>
              </a:rPr>
              <a:t>yǐng</a:t>
            </a:r>
            <a:r>
              <a:rPr lang="en-US" altLang="zh-CN" sz="1500" dirty="0">
                <a:latin typeface="taozhi.cn_PY" panose="02000500000000000000" pitchFamily="2" charset="0"/>
              </a:rPr>
              <a:t>    </a:t>
            </a:r>
            <a:r>
              <a:rPr lang="en-US" altLang="zh-CN" sz="1500" dirty="0" err="1">
                <a:latin typeface="taozhi.cn_PY" panose="02000500000000000000" pitchFamily="2" charset="0"/>
              </a:rPr>
              <a:t>zi</a:t>
            </a:r>
          </a:p>
        </p:txBody>
      </p:sp>
      <p:sp>
        <p:nvSpPr>
          <p:cNvPr id="12" name="椭圆 11"/>
          <p:cNvSpPr/>
          <p:nvPr/>
        </p:nvSpPr>
        <p:spPr>
          <a:xfrm>
            <a:off x="5388697" y="4865794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58092" y="4865794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8250" y="1376302"/>
            <a:ext cx="2380000" cy="1508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0663" y="3061811"/>
            <a:ext cx="2386520" cy="1451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椭圆 15"/>
          <p:cNvSpPr/>
          <p:nvPr/>
        </p:nvSpPr>
        <p:spPr>
          <a:xfrm>
            <a:off x="3864264" y="2423137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864264" y="3225979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84848" y="821056"/>
            <a:ext cx="7623810" cy="76676"/>
            <a:chOff x="1287" y="3139"/>
            <a:chExt cx="16008" cy="16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372999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62751" y="1766253"/>
            <a:ext cx="1128713" cy="2354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034397" y="4055207"/>
            <a:ext cx="83420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</a:p>
        </p:txBody>
      </p:sp>
      <p:sp>
        <p:nvSpPr>
          <p:cNvPr id="4" name="矩形 3"/>
          <p:cNvSpPr/>
          <p:nvPr/>
        </p:nvSpPr>
        <p:spPr>
          <a:xfrm>
            <a:off x="7003755" y="905081"/>
            <a:ext cx="83420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后</a:t>
            </a:r>
          </a:p>
        </p:txBody>
      </p:sp>
      <p:sp>
        <p:nvSpPr>
          <p:cNvPr id="5" name="矩形 4"/>
          <p:cNvSpPr/>
          <p:nvPr/>
        </p:nvSpPr>
        <p:spPr>
          <a:xfrm>
            <a:off x="6123387" y="2543707"/>
            <a:ext cx="83420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</a:p>
        </p:txBody>
      </p:sp>
      <p:sp>
        <p:nvSpPr>
          <p:cNvPr id="6" name="矩形 5"/>
          <p:cNvSpPr/>
          <p:nvPr/>
        </p:nvSpPr>
        <p:spPr>
          <a:xfrm>
            <a:off x="8023497" y="2543707"/>
            <a:ext cx="83420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86118" y="1647185"/>
            <a:ext cx="4748213" cy="1803827"/>
          </a:xfrm>
          <a:prstGeom prst="rect">
            <a:avLst/>
          </a:prstGeom>
          <a:gradFill>
            <a:gsLst>
              <a:gs pos="0">
                <a:srgbClr val="EEDFF3"/>
              </a:gs>
              <a:gs pos="0">
                <a:srgbClr val="D2BFF1">
                  <a:lumMod val="94000"/>
                </a:srgbClr>
              </a:gs>
            </a:gsLst>
            <a:lin scaled="1"/>
          </a:gradFill>
          <a:ln w="9525">
            <a:noFill/>
          </a:ln>
          <a:effectLst>
            <a:softEdge rad="127000"/>
          </a:effec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      以自己为中心，身体的正面所对的方向是前，后背所对的方向为后，左手一侧的方向为左，右手一侧的方向为右。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84848" y="821056"/>
            <a:ext cx="7623810" cy="76676"/>
            <a:chOff x="1287" y="3139"/>
            <a:chExt cx="16008" cy="16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372999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591820" y="1708908"/>
            <a:ext cx="3744416" cy="2952328"/>
            <a:chOff x="452558" y="1300285"/>
            <a:chExt cx="3744416" cy="2952328"/>
          </a:xfrm>
        </p:grpSpPr>
        <p:sp>
          <p:nvSpPr>
            <p:cNvPr id="21" name="圆角矩形 20"/>
            <p:cNvSpPr/>
            <p:nvPr/>
          </p:nvSpPr>
          <p:spPr>
            <a:xfrm>
              <a:off x="452558" y="1300285"/>
              <a:ext cx="3744416" cy="2952328"/>
            </a:xfrm>
            <a:prstGeom prst="roundRect">
              <a:avLst/>
            </a:prstGeom>
            <a:solidFill>
              <a:srgbClr val="C1E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800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14258" y="1563638"/>
              <a:ext cx="3200619" cy="2383326"/>
              <a:chOff x="714258" y="1563638"/>
              <a:chExt cx="3200619" cy="238332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241789" y="3705210"/>
                <a:ext cx="1178083" cy="241754"/>
              </a:xfrm>
              <a:prstGeom prst="ellipse">
                <a:avLst/>
              </a:prstGeom>
              <a:solidFill>
                <a:srgbClr val="4D4923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63688" y="2643758"/>
                <a:ext cx="1101760" cy="1257486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03848" y="1563638"/>
                <a:ext cx="711029" cy="656856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59053" y="1563638"/>
                <a:ext cx="711029" cy="656856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714258" y="1563638"/>
                <a:ext cx="711029" cy="656856"/>
              </a:xfrm>
              <a:prstGeom prst="rect">
                <a:avLst/>
              </a:prstGeom>
            </p:spPr>
          </p:pic>
          <p:cxnSp>
            <p:nvCxnSpPr>
              <p:cNvPr id="7" name="直接箭头连接符 6"/>
              <p:cNvCxnSpPr/>
              <p:nvPr/>
            </p:nvCxnSpPr>
            <p:spPr>
              <a:xfrm>
                <a:off x="1331640" y="2171528"/>
                <a:ext cx="576064" cy="576064"/>
              </a:xfrm>
              <a:prstGeom prst="straightConnector1">
                <a:avLst/>
              </a:prstGeom>
              <a:ln w="12700">
                <a:solidFill>
                  <a:srgbClr val="FFBC0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4807767" y="1708908"/>
            <a:ext cx="3744416" cy="2952328"/>
            <a:chOff x="4668505" y="1300285"/>
            <a:chExt cx="3744416" cy="2952328"/>
          </a:xfrm>
        </p:grpSpPr>
        <p:sp>
          <p:nvSpPr>
            <p:cNvPr id="20" name="圆角矩形 19"/>
            <p:cNvSpPr/>
            <p:nvPr/>
          </p:nvSpPr>
          <p:spPr>
            <a:xfrm>
              <a:off x="4668505" y="1300285"/>
              <a:ext cx="3744416" cy="2952328"/>
            </a:xfrm>
            <a:prstGeom prst="roundRect">
              <a:avLst/>
            </a:prstGeom>
            <a:solidFill>
              <a:srgbClr val="C1E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80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932040" y="1563638"/>
              <a:ext cx="3200619" cy="2383326"/>
              <a:chOff x="4932040" y="1563638"/>
              <a:chExt cx="3200619" cy="238332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427046" y="3705210"/>
                <a:ext cx="1178083" cy="241754"/>
              </a:xfrm>
              <a:prstGeom prst="ellipse">
                <a:avLst/>
              </a:prstGeom>
              <a:solidFill>
                <a:srgbClr val="4D4923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81470" y="2643758"/>
                <a:ext cx="1101760" cy="1257486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21630" y="1563638"/>
                <a:ext cx="711029" cy="656856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76835" y="1563638"/>
                <a:ext cx="711029" cy="656856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4932040" y="1563638"/>
                <a:ext cx="711029" cy="656856"/>
              </a:xfrm>
              <a:prstGeom prst="rect">
                <a:avLst/>
              </a:prstGeom>
            </p:spPr>
          </p:pic>
          <p:cxnSp>
            <p:nvCxnSpPr>
              <p:cNvPr id="16" name="直接箭头连接符 15"/>
              <p:cNvCxnSpPr/>
              <p:nvPr/>
            </p:nvCxnSpPr>
            <p:spPr>
              <a:xfrm flipH="1">
                <a:off x="7048612" y="2251814"/>
                <a:ext cx="576064" cy="576064"/>
              </a:xfrm>
              <a:prstGeom prst="straightConnector1">
                <a:avLst/>
              </a:prstGeom>
              <a:ln w="12700">
                <a:solidFill>
                  <a:srgbClr val="FFBC0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271" y="3824380"/>
            <a:ext cx="1322344" cy="13223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5905" y="3766890"/>
            <a:ext cx="1203257" cy="120325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圆角矩形 5"/>
          <p:cNvSpPr/>
          <p:nvPr/>
        </p:nvSpPr>
        <p:spPr>
          <a:xfrm>
            <a:off x="591979" y="1007269"/>
            <a:ext cx="7766685" cy="476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01091" y="980123"/>
            <a:ext cx="505634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</a:rPr>
              <a:t>影子在哪边？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84848" y="821056"/>
            <a:ext cx="7623810" cy="76676"/>
            <a:chOff x="1287" y="3139"/>
            <a:chExt cx="16008" cy="161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372999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989" y="1802607"/>
            <a:ext cx="3994785" cy="29637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55600" y="1241743"/>
            <a:ext cx="8259763" cy="56102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如图，说一说：你座位的前后左右都是谁？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84848" y="821056"/>
            <a:ext cx="7623810" cy="76676"/>
            <a:chOff x="1287" y="3139"/>
            <a:chExt cx="16008" cy="161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372999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16267" y="1293971"/>
            <a:ext cx="770573" cy="10048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40000"/>
              </a:lnSpc>
            </a:pPr>
            <a:endParaRPr lang="zh-CN" altLang="en-US" sz="1800"/>
          </a:p>
        </p:txBody>
      </p:sp>
      <p:sp>
        <p:nvSpPr>
          <p:cNvPr id="6" name="矩形 5"/>
          <p:cNvSpPr/>
          <p:nvPr/>
        </p:nvSpPr>
        <p:spPr>
          <a:xfrm>
            <a:off x="3450908" y="225742"/>
            <a:ext cx="224218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看图说名称</a:t>
            </a:r>
            <a:endParaRPr lang="en-US" altLang="zh-CN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732949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723900" y="1399699"/>
            <a:ext cx="419100" cy="89916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身</a:t>
            </a:r>
          </a:p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影</a:t>
            </a:r>
          </a:p>
        </p:txBody>
      </p:sp>
      <p:sp>
        <p:nvSpPr>
          <p:cNvPr id="13" name="椭圆 12"/>
          <p:cNvSpPr/>
          <p:nvPr/>
        </p:nvSpPr>
        <p:spPr>
          <a:xfrm>
            <a:off x="612934" y="3026569"/>
            <a:ext cx="770573" cy="100488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40000"/>
              </a:lnSpc>
            </a:pPr>
            <a:endParaRPr lang="zh-CN" altLang="en-US" sz="1800"/>
          </a:p>
        </p:txBody>
      </p:sp>
      <p:sp>
        <p:nvSpPr>
          <p:cNvPr id="14" name="椭圆 13"/>
          <p:cNvSpPr/>
          <p:nvPr/>
        </p:nvSpPr>
        <p:spPr>
          <a:xfrm>
            <a:off x="4494847" y="1293971"/>
            <a:ext cx="770573" cy="10048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40000"/>
              </a:lnSpc>
            </a:pP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4639628" y="1399699"/>
            <a:ext cx="486352" cy="90024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影</a:t>
            </a:r>
          </a:p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7714" y="3086576"/>
            <a:ext cx="486352" cy="90024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倒</a:t>
            </a:r>
          </a:p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影</a:t>
            </a:r>
          </a:p>
        </p:txBody>
      </p:sp>
      <p:pic>
        <p:nvPicPr>
          <p:cNvPr id="19" name="竖排内容占位符 18"/>
          <p:cNvPicPr>
            <a:picLocks noGrp="1"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0595" y="2688908"/>
            <a:ext cx="3148013" cy="159019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768340" y="2971324"/>
            <a:ext cx="1965008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cs typeface="+mn-ea"/>
                <a:sym typeface="+mn-ea"/>
              </a:rPr>
              <a:t>还有什么的影子呢？</a:t>
            </a:r>
          </a:p>
        </p:txBody>
      </p:sp>
      <p:pic>
        <p:nvPicPr>
          <p:cNvPr id="8193" name="Picture 2" descr="影子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17345" y="922973"/>
            <a:ext cx="2647474" cy="18711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3534" y="913447"/>
            <a:ext cx="2495074" cy="18716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>
            <a:lum brigh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039" y="2971324"/>
            <a:ext cx="3041809" cy="2024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397341" y="1555671"/>
            <a:ext cx="1871663" cy="1300163"/>
            <a:chOff x="5578537" y="1144979"/>
            <a:chExt cx="2494784" cy="1732523"/>
          </a:xfrm>
        </p:grpSpPr>
        <p:pic>
          <p:nvPicPr>
            <p:cNvPr id="24692" name="Picture 4" descr="http://images.quanjing.com/chineseview032/high/tpgrf-px011090.jp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61054" y="1144979"/>
              <a:ext cx="2412267" cy="17325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5578537" y="1244932"/>
              <a:ext cx="1476874" cy="615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latin typeface="+mj-ea"/>
                  <a:ea typeface="+mj-ea"/>
                </a:rPr>
                <a:t>小黑狗</a:t>
              </a:r>
            </a:p>
          </p:txBody>
        </p:sp>
      </p:grpSp>
      <p:grpSp>
        <p:nvGrpSpPr>
          <p:cNvPr id="24680" name="组合 6"/>
          <p:cNvGrpSpPr/>
          <p:nvPr/>
        </p:nvGrpSpPr>
        <p:grpSpPr>
          <a:xfrm>
            <a:off x="1415892" y="1721168"/>
            <a:ext cx="2351485" cy="2493169"/>
            <a:chOff x="635067" y="1289692"/>
            <a:chExt cx="3135177" cy="3324813"/>
          </a:xfrm>
        </p:grpSpPr>
        <p:pic>
          <p:nvPicPr>
            <p:cNvPr id="21518" name="Picture 2" descr="http://s10.sinaimg.cn/mw690/6d195e71tx6CrcWdMlH79&amp;690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067" y="1936023"/>
              <a:ext cx="3135177" cy="267848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535141" y="1289692"/>
              <a:ext cx="1169500" cy="6772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700" b="1" dirty="0">
                  <a:solidFill>
                    <a:srgbClr val="FF0000"/>
                  </a:solidFill>
                  <a:latin typeface="+mj-ea"/>
                  <a:ea typeface="+mj-ea"/>
                </a:rPr>
                <a:t>影子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74520" y="2757012"/>
            <a:ext cx="1778794" cy="641747"/>
            <a:chOff x="3488219" y="2527492"/>
            <a:chExt cx="2370690" cy="854765"/>
          </a:xfrm>
        </p:grpSpPr>
        <p:sp>
          <p:nvSpPr>
            <p:cNvPr id="9" name="虚尾箭头 8"/>
            <p:cNvSpPr/>
            <p:nvPr/>
          </p:nvSpPr>
          <p:spPr>
            <a:xfrm>
              <a:off x="3488219" y="2527492"/>
              <a:ext cx="2370690" cy="854765"/>
            </a:xfrm>
            <a:prstGeom prst="stripedRightArrow">
              <a:avLst/>
            </a:prstGeom>
            <a:solidFill>
              <a:srgbClr val="FFCC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62674" y="2633743"/>
              <a:ext cx="1066493" cy="6149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+mj-ea"/>
                  <a:ea typeface="+mj-ea"/>
                </a:rPr>
                <a:t>比作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24626" y="2924890"/>
            <a:ext cx="2559844" cy="1443038"/>
            <a:chOff x="4630234" y="2954875"/>
            <a:chExt cx="3413427" cy="1924051"/>
          </a:xfrm>
        </p:grpSpPr>
        <p:sp>
          <p:nvSpPr>
            <p:cNvPr id="5" name="TextBox 4"/>
            <p:cNvSpPr txBox="1"/>
            <p:nvPr/>
          </p:nvSpPr>
          <p:spPr>
            <a:xfrm>
              <a:off x="4630234" y="3912136"/>
              <a:ext cx="1477459" cy="6155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latin typeface="+mj-ea"/>
                  <a:ea typeface="+mj-ea"/>
                </a:rPr>
                <a:t>好朋友</a:t>
              </a:r>
            </a:p>
          </p:txBody>
        </p:sp>
        <p:pic>
          <p:nvPicPr>
            <p:cNvPr id="24687" name="Picture 6" descr="http://img2.ooopic.com/14/73/49/58bOOOPIC5c_202.jp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19611" y="2954875"/>
              <a:ext cx="1924050" cy="19240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683" name="TextBox 12"/>
          <p:cNvSpPr txBox="1"/>
          <p:nvPr/>
        </p:nvSpPr>
        <p:spPr>
          <a:xfrm>
            <a:off x="3136345" y="1094899"/>
            <a:ext cx="3537347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</a:rPr>
              <a:t>文中把影子比作了什么？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84848" y="821056"/>
            <a:ext cx="7623810" cy="76676"/>
            <a:chOff x="1287" y="3139"/>
            <a:chExt cx="16008" cy="161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372999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16293" y="1935956"/>
            <a:ext cx="7511891" cy="16887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latin typeface="+mn-ea"/>
                <a:ea typeface="+mn-ea"/>
              </a:rPr>
              <a:t>    </a:t>
            </a:r>
            <a:r>
              <a:rPr lang="zh-CN" altLang="en-US" sz="27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《</a:t>
            </a:r>
            <a:r>
              <a:rPr lang="zh-CN" altLang="en-US" sz="2700" b="1" dirty="0">
                <a:latin typeface="Calibri" panose="020F0502020204030204" charset="0"/>
                <a:sym typeface="+mn-ea"/>
              </a:rPr>
              <a:t>影子</a:t>
            </a:r>
            <a:r>
              <a:rPr lang="en-US" altLang="zh-CN" sz="2700" b="1" dirty="0">
                <a:latin typeface="Calibri" panose="020F0502020204030204" charset="0"/>
                <a:sym typeface="+mn-ea"/>
              </a:rPr>
              <a:t>》</a:t>
            </a:r>
            <a:r>
              <a:rPr lang="zh-CN" altLang="en-US" sz="2700" b="1" dirty="0">
                <a:latin typeface="Calibri" panose="020F0502020204030204" charset="0"/>
                <a:sym typeface="+mn-ea"/>
              </a:rPr>
              <a:t>是一首以生活现象为题材的儿童诗，它取材自生活中常见的自然现象，向人们介绍了“影子”和“人”总是形影不离的这一重要特点。</a:t>
            </a:r>
            <a:endParaRPr lang="zh-CN" altLang="en-US" sz="2700" b="1" dirty="0">
              <a:latin typeface="+mn-ea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6292" y="1128713"/>
            <a:ext cx="7310438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</a:rPr>
              <a:t>说一说这篇课文主要讲了什么。学完课文你知道在自己的影子是什么了吗</a:t>
            </a:r>
            <a:r>
              <a:rPr lang="en-US" altLang="zh-CN" sz="2400" dirty="0">
                <a:solidFill>
                  <a:schemeClr val="accent2"/>
                </a:solidFill>
              </a:rPr>
              <a:t>?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16268" y="844392"/>
            <a:ext cx="7623810" cy="76676"/>
            <a:chOff x="1287" y="3139"/>
            <a:chExt cx="16008" cy="161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</a:p>
        </p:txBody>
      </p:sp>
      <p:sp>
        <p:nvSpPr>
          <p:cNvPr id="24" name="文本框 1"/>
          <p:cNvSpPr txBox="1"/>
          <p:nvPr/>
        </p:nvSpPr>
        <p:spPr>
          <a:xfrm>
            <a:off x="2957514" y="1381760"/>
            <a:ext cx="1531510" cy="30239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965A"/>
                </a:solidFill>
                <a:latin typeface="黑体" panose="02010609060101010101" charset="-122"/>
                <a:ea typeface="黑体" panose="02010609060101010101" charset="-122"/>
              </a:rPr>
              <a:t>前 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跟着我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965A"/>
                </a:solidFill>
                <a:latin typeface="黑体" panose="02010609060101010101" charset="-122"/>
                <a:ea typeface="黑体" panose="02010609060101010101" charset="-122"/>
              </a:rPr>
              <a:t>后 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小黑狗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965A"/>
                </a:solidFill>
                <a:latin typeface="黑体" panose="02010609060101010101" charset="-122"/>
                <a:ea typeface="黑体" panose="02010609060101010101" charset="-122"/>
              </a:rPr>
              <a:t>左 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陪着我</a:t>
            </a:r>
            <a:endParaRPr lang="zh-CN" altLang="en-US" sz="2400" b="1" dirty="0">
              <a:solidFill>
                <a:srgbClr val="00965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965A"/>
                </a:solidFill>
                <a:latin typeface="黑体" panose="02010609060101010101" charset="-122"/>
                <a:ea typeface="黑体" panose="02010609060101010101" charset="-122"/>
              </a:rPr>
              <a:t>右 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好朋友</a:t>
            </a:r>
          </a:p>
        </p:txBody>
      </p:sp>
      <p:sp>
        <p:nvSpPr>
          <p:cNvPr id="27" name="右大括号 26"/>
          <p:cNvSpPr/>
          <p:nvPr/>
        </p:nvSpPr>
        <p:spPr>
          <a:xfrm>
            <a:off x="5154613" y="1919289"/>
            <a:ext cx="207963" cy="2016125"/>
          </a:xfrm>
          <a:prstGeom prst="rightBrac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ln>
                <a:solidFill>
                  <a:prstClr val="black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2774950" y="1898650"/>
            <a:ext cx="182563" cy="2087563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ln>
                <a:solidFill>
                  <a:prstClr val="black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6" name="剪去对角的矩形 5"/>
          <p:cNvSpPr/>
          <p:nvPr/>
        </p:nvSpPr>
        <p:spPr>
          <a:xfrm>
            <a:off x="584359" y="1103947"/>
            <a:ext cx="1321118" cy="372428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1040" y="1093470"/>
            <a:ext cx="12039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板书设计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83118" y="2398872"/>
            <a:ext cx="310039" cy="13311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>
                <a:solidFill>
                  <a:srgbClr val="FF0000"/>
                </a:solidFill>
              </a:rPr>
              <a:t>影子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572125" y="2684622"/>
            <a:ext cx="2225993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>
                <a:solidFill>
                  <a:srgbClr val="FF0000"/>
                </a:solidFill>
              </a:rPr>
              <a:t>喜爱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  <p:bldLst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知识拓展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16268" y="80200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" name="剪去对角的矩形 5"/>
          <p:cNvSpPr/>
          <p:nvPr/>
        </p:nvSpPr>
        <p:spPr>
          <a:xfrm>
            <a:off x="584359" y="749617"/>
            <a:ext cx="1142524" cy="372428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1040" y="739140"/>
            <a:ext cx="9372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读一读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54605" y="1256824"/>
            <a:ext cx="3177064" cy="353091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3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影  子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影子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可爱的影子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我的好朋友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每天伴我上学去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我在前，你在后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你在前，我在后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天天跟着我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不呀不分开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  <a:p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4399" y="1745456"/>
            <a:ext cx="3999548" cy="29308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影子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可爱的影子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我的好朋友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每天陪我回家来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我在左，你在右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你在左，我在右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天天跟着我</a:t>
            </a:r>
          </a:p>
          <a:p>
            <a:r>
              <a:rPr lang="zh-CN" altLang="en-US" sz="21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不呀不分开</a:t>
            </a:r>
            <a:endParaRPr lang="zh-CN" altLang="en-US" sz="18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  <a:p>
            <a:endParaRPr lang="zh-CN" altLang="en-US" sz="18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714399" y="1576864"/>
            <a:ext cx="0" cy="2667000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16268" y="772002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799523" y="121920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课堂练测</a:t>
            </a:r>
          </a:p>
        </p:txBody>
      </p:sp>
      <p:sp>
        <p:nvSpPr>
          <p:cNvPr id="44034" name="Text Box 6"/>
          <p:cNvSpPr txBox="1"/>
          <p:nvPr/>
        </p:nvSpPr>
        <p:spPr>
          <a:xfrm>
            <a:off x="1259681" y="1379221"/>
            <a:ext cx="5257800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一、我能写出反义词：</a:t>
            </a:r>
          </a:p>
        </p:txBody>
      </p:sp>
      <p:sp>
        <p:nvSpPr>
          <p:cNvPr id="44035" name="Text Box 7"/>
          <p:cNvSpPr txBox="1"/>
          <p:nvPr/>
        </p:nvSpPr>
        <p:spPr>
          <a:xfrm>
            <a:off x="1714500" y="1831657"/>
            <a:ext cx="3886200" cy="761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上</a:t>
            </a:r>
            <a:r>
              <a:rPr lang="en-US" altLang="zh-CN" sz="4500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500" dirty="0">
                <a:latin typeface="Arial" panose="020B0604020202020204" pitchFamily="34" charset="0"/>
                <a:ea typeface="宋体" panose="02010600030101010101" pitchFamily="2" charset="-122"/>
              </a:rPr>
              <a:t>（　）</a:t>
            </a:r>
          </a:p>
        </p:txBody>
      </p:sp>
      <p:sp>
        <p:nvSpPr>
          <p:cNvPr id="44036" name="Text Box 8"/>
          <p:cNvSpPr txBox="1"/>
          <p:nvPr/>
        </p:nvSpPr>
        <p:spPr>
          <a:xfrm>
            <a:off x="1771650" y="2574607"/>
            <a:ext cx="3714750" cy="761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4500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500" dirty="0">
                <a:latin typeface="Arial" panose="020B0604020202020204" pitchFamily="34" charset="0"/>
                <a:ea typeface="宋体" panose="02010600030101010101" pitchFamily="2" charset="-122"/>
              </a:rPr>
              <a:t>（　）</a:t>
            </a:r>
          </a:p>
        </p:txBody>
      </p:sp>
      <p:sp>
        <p:nvSpPr>
          <p:cNvPr id="44037" name="Text Box 9"/>
          <p:cNvSpPr txBox="1"/>
          <p:nvPr/>
        </p:nvSpPr>
        <p:spPr>
          <a:xfrm>
            <a:off x="1771650" y="3489007"/>
            <a:ext cx="3771900" cy="761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r>
              <a:rPr lang="en-US" altLang="zh-CN" sz="4500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500" dirty="0">
                <a:latin typeface="Arial" panose="020B0604020202020204" pitchFamily="34" charset="0"/>
                <a:ea typeface="宋体" panose="02010600030101010101" pitchFamily="2" charset="-122"/>
              </a:rPr>
              <a:t>（　）</a:t>
            </a:r>
          </a:p>
        </p:txBody>
      </p:sp>
      <p:sp>
        <p:nvSpPr>
          <p:cNvPr id="148490" name="Text Box 10"/>
          <p:cNvSpPr txBox="1"/>
          <p:nvPr/>
        </p:nvSpPr>
        <p:spPr>
          <a:xfrm>
            <a:off x="3943350" y="1831657"/>
            <a:ext cx="742950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</a:t>
            </a:r>
          </a:p>
        </p:txBody>
      </p:sp>
      <p:sp>
        <p:nvSpPr>
          <p:cNvPr id="148491" name="Text Box 11"/>
          <p:cNvSpPr txBox="1"/>
          <p:nvPr/>
        </p:nvSpPr>
        <p:spPr>
          <a:xfrm>
            <a:off x="4000500" y="2574607"/>
            <a:ext cx="1143000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</a:t>
            </a:r>
            <a:endParaRPr lang="zh-CN" altLang="en-US" sz="4500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8492" name="Text Box 12"/>
          <p:cNvSpPr txBox="1"/>
          <p:nvPr/>
        </p:nvSpPr>
        <p:spPr>
          <a:xfrm>
            <a:off x="4057650" y="3489007"/>
            <a:ext cx="628650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500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53411" y="1275606"/>
            <a:ext cx="6256288" cy="715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①飘落的树叶就像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25681" y="1391473"/>
            <a:ext cx="1918335" cy="49958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飞舞的蝴蝶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53411" y="2436935"/>
            <a:ext cx="6232822" cy="715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天上的太阳就像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025680" y="2541543"/>
            <a:ext cx="1918335" cy="49958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一个大火球</a:t>
            </a: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453411" y="3591438"/>
            <a:ext cx="4746435" cy="715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③______________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就像</a:t>
            </a:r>
            <a:r>
              <a:rPr lang="en-US" altLang="zh-CN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8"/>
          <p:cNvSpPr txBox="1">
            <a:spLocks noChangeArrowheads="1"/>
          </p:cNvSpPr>
          <p:nvPr/>
        </p:nvSpPr>
        <p:spPr bwMode="auto">
          <a:xfrm>
            <a:off x="4002531" y="3591438"/>
            <a:ext cx="2707169" cy="715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35549" y="3692674"/>
            <a:ext cx="1918335" cy="49958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一个大圆盘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54004" y="3692674"/>
            <a:ext cx="849630" cy="49958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2089069"/>
            <a:ext cx="1545307" cy="1427569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069827" y="755306"/>
            <a:ext cx="187775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C00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二、填一填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16268" y="772002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799523" y="121920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课堂练测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214" y="2383632"/>
            <a:ext cx="4376261" cy="8929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4962" y="1705928"/>
            <a:ext cx="5348288" cy="224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717" y="2936082"/>
            <a:ext cx="4766786" cy="42719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724376" y="986790"/>
            <a:ext cx="7766685" cy="36347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65798" y="744379"/>
            <a:ext cx="757428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810952" y="121920"/>
            <a:ext cx="2328863" cy="57626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习题解析</a:t>
            </a:r>
          </a:p>
        </p:txBody>
      </p:sp>
      <p:sp>
        <p:nvSpPr>
          <p:cNvPr id="15363" name="Rectangle 4"/>
          <p:cNvSpPr txBox="1"/>
          <p:nvPr/>
        </p:nvSpPr>
        <p:spPr>
          <a:xfrm>
            <a:off x="724378" y="1158853"/>
            <a:ext cx="7629914" cy="2043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朗读课文，读准字音。</a:t>
            </a: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解析　本文的总体朗读基调是欢快、俏皮的，两小节的句式结构相似，比较简单。可边做动作边练习朗读。朗读时，先读准字音，“常、着、是”是翘舌音，不要读成平舌音；“着、子”读轻声；“子、在、左”是平舌音，不要读成翘舌音。要重读表示影子出现的位置的词和表现影子形状的词，语速稍快，表现出影子的调皮可爱。</a:t>
            </a: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答案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820102" y="1458754"/>
            <a:ext cx="7883843" cy="278415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16268" y="744379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799523" y="121920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习题解析</a:t>
            </a:r>
          </a:p>
        </p:txBody>
      </p:sp>
      <p:sp>
        <p:nvSpPr>
          <p:cNvPr id="15363" name="Rectangle 4"/>
          <p:cNvSpPr txBox="1"/>
          <p:nvPr/>
        </p:nvSpPr>
        <p:spPr>
          <a:xfrm>
            <a:off x="874157" y="1550194"/>
            <a:ext cx="7702797" cy="2043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你的前后左右都是谁？</a:t>
            </a: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解析　这道题要以自己为中心，身体的正面所对的方向为前，后背所对的方向为后，左手一侧的方向为左，右手一侧的方向为右。知道这些后，再看看、说说。</a:t>
            </a: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60066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342" y="702468"/>
            <a:ext cx="7910036" cy="1513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50908" y="225742"/>
            <a:ext cx="2242185" cy="57626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看图说名称</a:t>
            </a:r>
            <a:endParaRPr lang="en-US" altLang="zh-CN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732949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3" name="椭圆 12"/>
          <p:cNvSpPr/>
          <p:nvPr/>
        </p:nvSpPr>
        <p:spPr>
          <a:xfrm>
            <a:off x="950118" y="1882140"/>
            <a:ext cx="770573" cy="100488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40000"/>
              </a:lnSpc>
            </a:pPr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1092994" y="1896428"/>
            <a:ext cx="486352" cy="90024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手</a:t>
            </a:r>
          </a:p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影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5730" y="1579245"/>
            <a:ext cx="2391728" cy="1988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1049" y="1575435"/>
            <a:ext cx="3192780" cy="1992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6691" y="4218709"/>
            <a:ext cx="256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5E5E5"/>
                </a:solidFill>
              </a:rPr>
              <a:t>https://www.ypppt.com/</a:t>
            </a:r>
            <a:endParaRPr lang="zh-CN" altLang="en-US" dirty="0">
              <a:solidFill>
                <a:srgbClr val="E5E5E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212399"/>
            <a:ext cx="9143999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                                            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9143999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www.ypppt.com/kejian/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943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手影1tim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873" y="1025842"/>
            <a:ext cx="2600325" cy="1212533"/>
          </a:xfrm>
          <a:prstGeom prst="rect">
            <a:avLst/>
          </a:prstGeom>
        </p:spPr>
      </p:pic>
      <p:pic>
        <p:nvPicPr>
          <p:cNvPr id="4" name="图片 3" descr="手影2tim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433" y="3127057"/>
            <a:ext cx="2600325" cy="1212533"/>
          </a:xfrm>
          <a:prstGeom prst="rect">
            <a:avLst/>
          </a:prstGeom>
        </p:spPr>
      </p:pic>
      <p:pic>
        <p:nvPicPr>
          <p:cNvPr id="6" name="图片 5" descr="手影3tim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433" y="1025842"/>
            <a:ext cx="2600325" cy="121253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667351" y="2298382"/>
            <a:ext cx="1538288" cy="77819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40000"/>
              </a:lnSpc>
            </a:pP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2042160" y="2445544"/>
            <a:ext cx="1163479" cy="4838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狗</a:t>
            </a:r>
          </a:p>
        </p:txBody>
      </p:sp>
      <p:sp>
        <p:nvSpPr>
          <p:cNvPr id="9" name="矩形 8"/>
          <p:cNvSpPr/>
          <p:nvPr/>
        </p:nvSpPr>
        <p:spPr>
          <a:xfrm>
            <a:off x="3001328" y="233362"/>
            <a:ext cx="3499485" cy="57626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一起来学一学</a:t>
            </a:r>
            <a:endParaRPr lang="en-US" altLang="zh-CN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732949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" name="椭圆 10"/>
          <p:cNvSpPr/>
          <p:nvPr/>
        </p:nvSpPr>
        <p:spPr>
          <a:xfrm>
            <a:off x="4731067" y="3520440"/>
            <a:ext cx="1538288" cy="77819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40000"/>
              </a:lnSpc>
            </a:pPr>
            <a:endParaRPr lang="zh-CN" altLang="en-US" sz="1800"/>
          </a:p>
        </p:txBody>
      </p:sp>
      <p:sp>
        <p:nvSpPr>
          <p:cNvPr id="12" name="文本框 11"/>
          <p:cNvSpPr txBox="1"/>
          <p:nvPr/>
        </p:nvSpPr>
        <p:spPr>
          <a:xfrm>
            <a:off x="5094923" y="3667601"/>
            <a:ext cx="1163479" cy="4838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公鸡</a:t>
            </a:r>
          </a:p>
        </p:txBody>
      </p:sp>
      <p:sp>
        <p:nvSpPr>
          <p:cNvPr id="13" name="椭圆 12"/>
          <p:cNvSpPr/>
          <p:nvPr/>
        </p:nvSpPr>
        <p:spPr>
          <a:xfrm>
            <a:off x="4520565" y="2298382"/>
            <a:ext cx="1538288" cy="77819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40000"/>
              </a:lnSpc>
            </a:pPr>
            <a:endParaRPr lang="zh-CN" altLang="en-US" sz="1800"/>
          </a:p>
        </p:txBody>
      </p:sp>
      <p:sp>
        <p:nvSpPr>
          <p:cNvPr id="14" name="文本框 13"/>
          <p:cNvSpPr txBox="1"/>
          <p:nvPr/>
        </p:nvSpPr>
        <p:spPr>
          <a:xfrm>
            <a:off x="4681538" y="2445544"/>
            <a:ext cx="1819275" cy="4838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美洲驼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914" y="1211103"/>
            <a:ext cx="1795463" cy="2698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2634" y="1474470"/>
            <a:ext cx="971550" cy="9501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70259" y="1453991"/>
            <a:ext cx="1110139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影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42135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影子 电影</a:t>
            </a:r>
          </a:p>
        </p:txBody>
      </p:sp>
      <p:graphicFrame>
        <p:nvGraphicFramePr>
          <p:cNvPr id="5" name="表格 4"/>
          <p:cNvGraphicFramePr/>
          <p:nvPr/>
        </p:nvGraphicFramePr>
        <p:xfrm>
          <a:off x="3987166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987165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前</a:t>
            </a:r>
          </a:p>
        </p:txBody>
      </p:sp>
      <p:graphicFrame>
        <p:nvGraphicFramePr>
          <p:cNvPr id="13" name="表格 12"/>
          <p:cNvGraphicFramePr/>
          <p:nvPr/>
        </p:nvGraphicFramePr>
        <p:xfrm>
          <a:off x="5920264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5884545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黑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742373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前进 向前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810726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黑色 黑板</a:t>
            </a:r>
          </a:p>
        </p:txBody>
      </p:sp>
      <p:sp>
        <p:nvSpPr>
          <p:cNvPr id="8" name="矩形 7"/>
          <p:cNvSpPr/>
          <p:nvPr/>
        </p:nvSpPr>
        <p:spPr>
          <a:xfrm>
            <a:off x="2093595" y="863918"/>
            <a:ext cx="1145185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 err="1">
                <a:solidFill>
                  <a:srgbClr val="FF3300"/>
                </a:solidFill>
                <a:latin typeface="+mn-ea"/>
              </a:rPr>
              <a:t>yǐn</a:t>
            </a:r>
            <a:r>
              <a:rPr lang="en-US" altLang="zh-CN" sz="3600" b="1" dirty="0" err="1">
                <a:solidFill>
                  <a:srgbClr val="FF3300"/>
                </a:solidFill>
                <a:latin typeface="+mn-ea"/>
                <a:ea typeface="宋体" panose="02010600030101010101" pitchFamily="2" charset="-122"/>
              </a:rPr>
              <a:t>ɡ</a:t>
            </a:r>
            <a:endParaRPr lang="zh-CN" altLang="en-US" sz="3600" b="1" dirty="0">
              <a:solidFill>
                <a:srgbClr val="FF330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82628" y="910591"/>
            <a:ext cx="114678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 err="1">
                <a:solidFill>
                  <a:srgbClr val="FF3300"/>
                </a:solidFill>
                <a:latin typeface="+mn-ea"/>
              </a:rPr>
              <a:t>qián</a:t>
            </a:r>
            <a:endParaRPr lang="zh-CN" altLang="en-US" sz="3600" b="1" dirty="0">
              <a:solidFill>
                <a:srgbClr val="FF3300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1699" y="936308"/>
            <a:ext cx="838200" cy="62269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 err="1">
                <a:solidFill>
                  <a:srgbClr val="FF3300"/>
                </a:solidFill>
                <a:latin typeface="+mn-ea"/>
              </a:rPr>
              <a:t>hēi</a:t>
            </a:r>
            <a:endParaRPr lang="zh-CN" altLang="en-US" sz="3600" b="1" dirty="0">
              <a:solidFill>
                <a:srgbClr val="FF3300"/>
              </a:solidFill>
              <a:latin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98646" y="943452"/>
            <a:ext cx="7623810" cy="76676"/>
            <a:chOff x="1287" y="3139"/>
            <a:chExt cx="16008" cy="161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3351371" y="367189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生字乐园（一）</a:t>
            </a:r>
          </a:p>
        </p:txBody>
      </p:sp>
      <p:pic>
        <p:nvPicPr>
          <p:cNvPr id="16393" name="Picture 9" descr="E:\孙巧灵\2016秋上\上课课件\制作\R一语上\人一语大课堂（正文）\影子.t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4534" y="2529364"/>
            <a:ext cx="1356360" cy="13854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8" descr="E:\孙巧灵\2016秋上\上课课件\制作\R一语上\人一语大课堂（正文）\前进.t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2389" y="2546986"/>
            <a:ext cx="1491139" cy="14006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Picture 8" descr="E:\孙巧灵\2016秋上\上课课件\制作\R一语上\人一语大课堂（正文）\黑色.t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1681" y="2624137"/>
            <a:ext cx="1356360" cy="123729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/>
        </p:nvGraphicFramePr>
        <p:xfrm>
          <a:off x="1745933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405765" y="955834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170873" y="37957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生字乐园（一）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45933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狗</a:t>
            </a:r>
          </a:p>
        </p:txBody>
      </p:sp>
      <p:graphicFrame>
        <p:nvGraphicFramePr>
          <p:cNvPr id="13" name="表格 12"/>
          <p:cNvGraphicFramePr/>
          <p:nvPr/>
        </p:nvGraphicFramePr>
        <p:xfrm>
          <a:off x="3679032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/>
          <p:nvPr/>
        </p:nvGraphicFramePr>
        <p:xfrm>
          <a:off x="5859304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3643313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左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859304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右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501140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小狗 黑狗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474720" y="3914775"/>
            <a:ext cx="1909763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左边 左右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638324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右边 右方</a:t>
            </a:r>
          </a:p>
        </p:txBody>
      </p:sp>
      <p:sp>
        <p:nvSpPr>
          <p:cNvPr id="31" name="矩形 30"/>
          <p:cNvSpPr/>
          <p:nvPr/>
        </p:nvSpPr>
        <p:spPr>
          <a:xfrm>
            <a:off x="1827371" y="964407"/>
            <a:ext cx="838200" cy="62269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ɡǒu</a:t>
            </a:r>
            <a:endParaRPr lang="zh-CN" altLang="en-US" sz="3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38563" y="955834"/>
            <a:ext cx="978473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 err="1">
                <a:solidFill>
                  <a:srgbClr val="FF3300"/>
                </a:solidFill>
                <a:latin typeface="+mn-ea"/>
              </a:rPr>
              <a:t>zuǒ</a:t>
            </a:r>
            <a:endParaRPr lang="zh-CN" altLang="en-US" sz="3600" b="1" dirty="0">
              <a:solidFill>
                <a:srgbClr val="FF3300"/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59304" y="923926"/>
            <a:ext cx="1001236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 err="1">
                <a:solidFill>
                  <a:srgbClr val="FF3300"/>
                </a:solidFill>
                <a:latin typeface="+mn-ea"/>
              </a:rPr>
              <a:t>yòu</a:t>
            </a:r>
            <a:endParaRPr lang="zh-CN" altLang="en-US" sz="3600" b="1" dirty="0">
              <a:solidFill>
                <a:srgbClr val="FF3300"/>
              </a:solidFill>
              <a:latin typeface="+mn-ea"/>
            </a:endParaRPr>
          </a:p>
        </p:txBody>
      </p:sp>
      <p:pic>
        <p:nvPicPr>
          <p:cNvPr id="19464" name="Picture 8" descr="E:\孙巧灵\2016秋上\上课课件\制作\R一语上\人一语大课堂（正文）\小狗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062" y="2585085"/>
            <a:ext cx="1206818" cy="12753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8" descr="E:\孙巧灵\2016秋上\上课课件\制作\R一语上\人一语大课堂（正文）\左边.t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11391" y="2485549"/>
            <a:ext cx="1412558" cy="13749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Picture 8" descr="E:\孙巧灵\2016秋上\上课课件\制作\R一语上\人一语大课堂（正文）\右边.t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4069" y="2585562"/>
            <a:ext cx="1127760" cy="127492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/>
        </p:nvGraphicFramePr>
        <p:xfrm>
          <a:off x="1745933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405765" y="955834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170873" y="37957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生字乐园（一）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45933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它</a:t>
            </a:r>
          </a:p>
        </p:txBody>
      </p:sp>
      <p:graphicFrame>
        <p:nvGraphicFramePr>
          <p:cNvPr id="13" name="表格 12"/>
          <p:cNvGraphicFramePr/>
          <p:nvPr/>
        </p:nvGraphicFramePr>
        <p:xfrm>
          <a:off x="3679032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/>
          <p:nvPr/>
        </p:nvGraphicFramePr>
        <p:xfrm>
          <a:off x="5859304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3643313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859304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友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501140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其它 它们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474720" y="3914775"/>
            <a:ext cx="1909763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朋友 亲朋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638324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友好 朋友</a:t>
            </a:r>
          </a:p>
        </p:txBody>
      </p:sp>
      <p:sp>
        <p:nvSpPr>
          <p:cNvPr id="8" name="矩形 7"/>
          <p:cNvSpPr/>
          <p:nvPr/>
        </p:nvSpPr>
        <p:spPr>
          <a:xfrm>
            <a:off x="1921669" y="991553"/>
            <a:ext cx="604838" cy="62269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 err="1">
                <a:solidFill>
                  <a:srgbClr val="FF3300"/>
                </a:solidFill>
                <a:latin typeface="+mn-ea"/>
              </a:rPr>
              <a:t>tā</a:t>
            </a:r>
            <a:endParaRPr lang="zh-CN" altLang="en-US" sz="3600" b="1" dirty="0">
              <a:solidFill>
                <a:srgbClr val="FF3300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1405" y="991553"/>
            <a:ext cx="138404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 err="1">
                <a:solidFill>
                  <a:srgbClr val="FF3300"/>
                </a:solidFill>
                <a:latin typeface="+mn-ea"/>
              </a:rPr>
              <a:t>pén</a:t>
            </a:r>
            <a:r>
              <a:rPr lang="en-US" altLang="zh-CN" sz="3600" b="1" dirty="0" err="1">
                <a:solidFill>
                  <a:srgbClr val="FF3300"/>
                </a:solidFill>
                <a:latin typeface="+mn-ea"/>
                <a:ea typeface="宋体" panose="02010600030101010101" pitchFamily="2" charset="-122"/>
              </a:rPr>
              <a:t>ɡ</a:t>
            </a:r>
            <a:endParaRPr lang="zh-CN" altLang="en-US" sz="3600" b="1" dirty="0">
              <a:solidFill>
                <a:srgbClr val="FF3300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71686" y="991077"/>
            <a:ext cx="1005725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 err="1">
                <a:solidFill>
                  <a:srgbClr val="FF3300"/>
                </a:solidFill>
                <a:latin typeface="+mn-ea"/>
              </a:rPr>
              <a:t>yǒu</a:t>
            </a:r>
            <a:endParaRPr lang="zh-CN" altLang="en-US" sz="3600" b="1" dirty="0">
              <a:solidFill>
                <a:srgbClr val="FF3300"/>
              </a:solidFill>
              <a:latin typeface="+mn-ea"/>
            </a:endParaRPr>
          </a:p>
        </p:txBody>
      </p:sp>
      <p:pic>
        <p:nvPicPr>
          <p:cNvPr id="22536" name="Picture 8" descr="E:\孙巧灵\2016秋上\上课课件\制作\R一语上\人一语大课堂（正文）\它们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4484" y="2569369"/>
            <a:ext cx="1486376" cy="13454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Picture 8" descr="E:\孙巧灵\2016秋上\上课课件\制作\R一语上\人一语大课堂（正文）\朋友.t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032" y="2557939"/>
            <a:ext cx="1216819" cy="1261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0" name="Picture 2" descr="E:\孙巧灵\2016秋上\上课课件\制作\R一语上\人一语大课堂（正文）\友谊.t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9304" y="2557939"/>
            <a:ext cx="1094899" cy="135683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1415415" y="1601446"/>
            <a:ext cx="641985" cy="561023"/>
          </a:xfrm>
          <a:prstGeom prst="rect">
            <a:avLst/>
          </a:prstGeom>
          <a:noFill/>
          <a:ln w="50800" cap="flat" cmpd="sng">
            <a:solidFill>
              <a:srgbClr val="00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影  </a:t>
            </a:r>
          </a:p>
        </p:txBody>
      </p:sp>
      <p:sp>
        <p:nvSpPr>
          <p:cNvPr id="3" name="AutoShape 3"/>
          <p:cNvSpPr/>
          <p:nvPr/>
        </p:nvSpPr>
        <p:spPr>
          <a:xfrm>
            <a:off x="2567464" y="1590493"/>
            <a:ext cx="637699" cy="178594"/>
          </a:xfrm>
          <a:prstGeom prst="rightArrow">
            <a:avLst>
              <a:gd name="adj1" fmla="val 50000"/>
              <a:gd name="adj2" fmla="val 33394"/>
            </a:avLst>
          </a:prstGeom>
          <a:solidFill>
            <a:srgbClr val="00B050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zh-CN" sz="1800" dirty="0">
              <a:latin typeface="Calibri" panose="020F0502020204030204" charset="0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3599498" y="1601447"/>
            <a:ext cx="699135" cy="622459"/>
          </a:xfrm>
          <a:prstGeom prst="rect">
            <a:avLst/>
          </a:prstGeom>
          <a:noFill/>
          <a:ln w="50800" cap="flat" cmpd="sng">
            <a:solidFill>
              <a:srgbClr val="00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前</a:t>
            </a:r>
          </a:p>
        </p:txBody>
      </p:sp>
      <p:sp>
        <p:nvSpPr>
          <p:cNvPr id="5" name="Rectangle 5"/>
          <p:cNvSpPr/>
          <p:nvPr/>
        </p:nvSpPr>
        <p:spPr>
          <a:xfrm>
            <a:off x="5661661" y="1550488"/>
            <a:ext cx="583406" cy="622459"/>
          </a:xfrm>
          <a:prstGeom prst="rect">
            <a:avLst/>
          </a:prstGeom>
          <a:noFill/>
          <a:ln w="50800" cap="flat" cmpd="sng">
            <a:solidFill>
              <a:srgbClr val="00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后</a:t>
            </a:r>
          </a:p>
        </p:txBody>
      </p:sp>
      <p:sp>
        <p:nvSpPr>
          <p:cNvPr id="6" name="AutoShape 7"/>
          <p:cNvSpPr/>
          <p:nvPr/>
        </p:nvSpPr>
        <p:spPr>
          <a:xfrm>
            <a:off x="4671060" y="1596684"/>
            <a:ext cx="637699" cy="178594"/>
          </a:xfrm>
          <a:prstGeom prst="rightArrow">
            <a:avLst>
              <a:gd name="adj1" fmla="val 50000"/>
              <a:gd name="adj2" fmla="val 33394"/>
            </a:avLst>
          </a:prstGeom>
          <a:solidFill>
            <a:srgbClr val="00B050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zh-CN" sz="1800" dirty="0">
              <a:latin typeface="Calibri" panose="020F0502020204030204" charset="0"/>
            </a:endParaRPr>
          </a:p>
        </p:txBody>
      </p:sp>
      <p:sp>
        <p:nvSpPr>
          <p:cNvPr id="7" name="AutoShape 8"/>
          <p:cNvSpPr/>
          <p:nvPr/>
        </p:nvSpPr>
        <p:spPr>
          <a:xfrm rot="5400000">
            <a:off x="7812881" y="2083887"/>
            <a:ext cx="190500" cy="424815"/>
          </a:xfrm>
          <a:prstGeom prst="rightArrow">
            <a:avLst>
              <a:gd name="adj1" fmla="val 50000"/>
              <a:gd name="adj2" fmla="val 31287"/>
            </a:avLst>
          </a:prstGeom>
          <a:solidFill>
            <a:srgbClr val="00B050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zh-CN" sz="1800" dirty="0">
              <a:latin typeface="Calibri" panose="020F0502020204030204" charset="0"/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7517130" y="2842554"/>
            <a:ext cx="631508" cy="622459"/>
          </a:xfrm>
          <a:prstGeom prst="rect">
            <a:avLst/>
          </a:prstGeom>
          <a:noFill/>
          <a:ln w="50800" cap="flat" cmpd="sng">
            <a:solidFill>
              <a:srgbClr val="00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</a:t>
            </a:r>
          </a:p>
        </p:txBody>
      </p:sp>
      <p:sp>
        <p:nvSpPr>
          <p:cNvPr id="9" name="AutoShape 10"/>
          <p:cNvSpPr/>
          <p:nvPr/>
        </p:nvSpPr>
        <p:spPr>
          <a:xfrm rot="10800000">
            <a:off x="6582728" y="2855413"/>
            <a:ext cx="638651" cy="178594"/>
          </a:xfrm>
          <a:prstGeom prst="rightArrow">
            <a:avLst>
              <a:gd name="adj1" fmla="val 50000"/>
              <a:gd name="adj2" fmla="val 33455"/>
            </a:avLst>
          </a:prstGeom>
          <a:solidFill>
            <a:srgbClr val="00B050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zh-CN" sz="1800" dirty="0">
              <a:latin typeface="Calibri" panose="020F0502020204030204" charset="0"/>
            </a:endParaRPr>
          </a:p>
        </p:txBody>
      </p:sp>
      <p:sp>
        <p:nvSpPr>
          <p:cNvPr id="10" name="Rectangle 11"/>
          <p:cNvSpPr/>
          <p:nvPr/>
        </p:nvSpPr>
        <p:spPr>
          <a:xfrm>
            <a:off x="5785485" y="2813979"/>
            <a:ext cx="439579" cy="622459"/>
          </a:xfrm>
          <a:prstGeom prst="rect">
            <a:avLst/>
          </a:prstGeom>
          <a:noFill/>
          <a:ln w="50800" cap="flat" cmpd="sng">
            <a:solidFill>
              <a:srgbClr val="00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右</a:t>
            </a:r>
          </a:p>
        </p:txBody>
      </p:sp>
      <p:sp>
        <p:nvSpPr>
          <p:cNvPr id="11" name="AutoShape 12"/>
          <p:cNvSpPr/>
          <p:nvPr/>
        </p:nvSpPr>
        <p:spPr>
          <a:xfrm rot="10800000">
            <a:off x="4827271" y="2858746"/>
            <a:ext cx="638651" cy="178594"/>
          </a:xfrm>
          <a:prstGeom prst="rightArrow">
            <a:avLst>
              <a:gd name="adj1" fmla="val 50000"/>
              <a:gd name="adj2" fmla="val 33455"/>
            </a:avLst>
          </a:prstGeom>
          <a:solidFill>
            <a:srgbClr val="00B050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zh-CN" sz="1800" dirty="0">
              <a:latin typeface="Calibri" panose="020F0502020204030204" charset="0"/>
            </a:endParaRPr>
          </a:p>
        </p:txBody>
      </p:sp>
      <p:sp>
        <p:nvSpPr>
          <p:cNvPr id="12" name="Rectangle 13"/>
          <p:cNvSpPr/>
          <p:nvPr/>
        </p:nvSpPr>
        <p:spPr>
          <a:xfrm>
            <a:off x="3986689" y="2780641"/>
            <a:ext cx="542449" cy="622459"/>
          </a:xfrm>
          <a:prstGeom prst="rect">
            <a:avLst/>
          </a:prstGeom>
          <a:noFill/>
          <a:ln w="50800" cap="flat" cmpd="sng">
            <a:solidFill>
              <a:srgbClr val="00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左</a:t>
            </a:r>
          </a:p>
        </p:txBody>
      </p:sp>
      <p:sp>
        <p:nvSpPr>
          <p:cNvPr id="13" name="Rectangle 14"/>
          <p:cNvSpPr/>
          <p:nvPr/>
        </p:nvSpPr>
        <p:spPr>
          <a:xfrm>
            <a:off x="2107883" y="4026988"/>
            <a:ext cx="565309" cy="622459"/>
          </a:xfrm>
          <a:prstGeom prst="rect">
            <a:avLst/>
          </a:prstGeom>
          <a:noFill/>
          <a:ln w="50800" cap="flat" cmpd="sng">
            <a:solidFill>
              <a:srgbClr val="00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</a:t>
            </a:r>
          </a:p>
        </p:txBody>
      </p:sp>
      <p:sp>
        <p:nvSpPr>
          <p:cNvPr id="14" name="AutoShape 15"/>
          <p:cNvSpPr/>
          <p:nvPr/>
        </p:nvSpPr>
        <p:spPr>
          <a:xfrm>
            <a:off x="1189197" y="3508352"/>
            <a:ext cx="449104" cy="495776"/>
          </a:xfrm>
          <a:prstGeom prst="curvedRightArrow">
            <a:avLst>
              <a:gd name="adj1" fmla="val 33199"/>
              <a:gd name="adj2" fmla="val 66378"/>
              <a:gd name="adj3" fmla="val 45337"/>
            </a:avLst>
          </a:prstGeom>
          <a:solidFill>
            <a:srgbClr val="00B050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zh-CN" sz="1800" dirty="0">
              <a:latin typeface="Calibri" panose="020F0502020204030204" charset="0"/>
            </a:endParaRPr>
          </a:p>
        </p:txBody>
      </p:sp>
      <p:sp>
        <p:nvSpPr>
          <p:cNvPr id="16" name="AutoShape 7"/>
          <p:cNvSpPr/>
          <p:nvPr/>
        </p:nvSpPr>
        <p:spPr>
          <a:xfrm>
            <a:off x="6617494" y="1533343"/>
            <a:ext cx="637699" cy="178594"/>
          </a:xfrm>
          <a:prstGeom prst="rightArrow">
            <a:avLst>
              <a:gd name="adj1" fmla="val 50000"/>
              <a:gd name="adj2" fmla="val 33394"/>
            </a:avLst>
          </a:prstGeom>
          <a:solidFill>
            <a:srgbClr val="00B050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zh-CN" sz="1800" dirty="0">
              <a:latin typeface="Calibri" panose="020F0502020204030204" charset="0"/>
            </a:endParaRPr>
          </a:p>
        </p:txBody>
      </p:sp>
      <p:sp>
        <p:nvSpPr>
          <p:cNvPr id="17" name="Rectangle 5"/>
          <p:cNvSpPr/>
          <p:nvPr/>
        </p:nvSpPr>
        <p:spPr>
          <a:xfrm>
            <a:off x="7644289" y="1487147"/>
            <a:ext cx="583406" cy="622459"/>
          </a:xfrm>
          <a:prstGeom prst="rect">
            <a:avLst/>
          </a:prstGeom>
          <a:noFill/>
          <a:ln w="50800" cap="flat" cmpd="sng">
            <a:solidFill>
              <a:srgbClr val="00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黑</a:t>
            </a:r>
          </a:p>
        </p:txBody>
      </p:sp>
      <p:sp>
        <p:nvSpPr>
          <p:cNvPr id="18" name="AutoShape 12"/>
          <p:cNvSpPr/>
          <p:nvPr/>
        </p:nvSpPr>
        <p:spPr>
          <a:xfrm rot="10800000">
            <a:off x="3051810" y="2826838"/>
            <a:ext cx="635794" cy="178594"/>
          </a:xfrm>
          <a:prstGeom prst="rightArrow">
            <a:avLst>
              <a:gd name="adj1" fmla="val 50000"/>
              <a:gd name="adj2" fmla="val 33333"/>
            </a:avLst>
          </a:prstGeom>
          <a:solidFill>
            <a:srgbClr val="00B050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zh-CN" sz="1800" dirty="0">
              <a:latin typeface="Calibri" panose="020F0502020204030204" charset="0"/>
            </a:endParaRPr>
          </a:p>
        </p:txBody>
      </p:sp>
      <p:sp>
        <p:nvSpPr>
          <p:cNvPr id="19" name="Rectangle 13"/>
          <p:cNvSpPr/>
          <p:nvPr/>
        </p:nvSpPr>
        <p:spPr>
          <a:xfrm>
            <a:off x="2165985" y="2780641"/>
            <a:ext cx="540544" cy="622459"/>
          </a:xfrm>
          <a:prstGeom prst="rect">
            <a:avLst/>
          </a:prstGeom>
          <a:noFill/>
          <a:ln w="50800" cap="flat" cmpd="sng">
            <a:solidFill>
              <a:srgbClr val="00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狗</a:t>
            </a:r>
          </a:p>
        </p:txBody>
      </p:sp>
      <p:sp>
        <p:nvSpPr>
          <p:cNvPr id="20" name="AutoShape 3"/>
          <p:cNvSpPr/>
          <p:nvPr/>
        </p:nvSpPr>
        <p:spPr>
          <a:xfrm>
            <a:off x="3074194" y="4073184"/>
            <a:ext cx="637699" cy="178594"/>
          </a:xfrm>
          <a:prstGeom prst="rightArrow">
            <a:avLst>
              <a:gd name="adj1" fmla="val 50000"/>
              <a:gd name="adj2" fmla="val 33394"/>
            </a:avLst>
          </a:prstGeom>
          <a:solidFill>
            <a:srgbClr val="00B050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zh-CN" sz="1800" dirty="0">
              <a:latin typeface="Calibri" panose="020F0502020204030204" charset="0"/>
            </a:endParaRPr>
          </a:p>
        </p:txBody>
      </p:sp>
      <p:sp>
        <p:nvSpPr>
          <p:cNvPr id="21" name="Rectangle 14"/>
          <p:cNvSpPr/>
          <p:nvPr/>
        </p:nvSpPr>
        <p:spPr>
          <a:xfrm>
            <a:off x="4086225" y="4026988"/>
            <a:ext cx="565309" cy="622459"/>
          </a:xfrm>
          <a:prstGeom prst="rect">
            <a:avLst/>
          </a:prstGeom>
          <a:noFill/>
          <a:ln w="50800" cap="flat" cmpd="sng">
            <a:solidFill>
              <a:srgbClr val="00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它</a:t>
            </a:r>
          </a:p>
        </p:txBody>
      </p:sp>
      <p:sp>
        <p:nvSpPr>
          <p:cNvPr id="22" name="AutoShape 3"/>
          <p:cNvSpPr/>
          <p:nvPr/>
        </p:nvSpPr>
        <p:spPr>
          <a:xfrm>
            <a:off x="5103019" y="4073184"/>
            <a:ext cx="637699" cy="178594"/>
          </a:xfrm>
          <a:prstGeom prst="rightArrow">
            <a:avLst>
              <a:gd name="adj1" fmla="val 50000"/>
              <a:gd name="adj2" fmla="val 33394"/>
            </a:avLst>
          </a:prstGeom>
          <a:solidFill>
            <a:srgbClr val="00B050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zh-CN" sz="1800" dirty="0">
              <a:latin typeface="Calibri" panose="020F0502020204030204" charset="0"/>
            </a:endParaRPr>
          </a:p>
        </p:txBody>
      </p:sp>
      <p:sp>
        <p:nvSpPr>
          <p:cNvPr id="23" name="Rectangle 14"/>
          <p:cNvSpPr/>
          <p:nvPr/>
        </p:nvSpPr>
        <p:spPr>
          <a:xfrm>
            <a:off x="6052185" y="3851252"/>
            <a:ext cx="565309" cy="622459"/>
          </a:xfrm>
          <a:prstGeom prst="rect">
            <a:avLst/>
          </a:prstGeom>
          <a:noFill/>
          <a:ln w="50800" cap="flat" cmpd="sng">
            <a:solidFill>
              <a:srgbClr val="00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好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405765" y="955834"/>
            <a:ext cx="7623810" cy="76676"/>
            <a:chOff x="1287" y="3139"/>
            <a:chExt cx="16008" cy="16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3170873" y="37957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生字乐园（一）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4856321" y="1796891"/>
            <a:ext cx="2653665" cy="1178243"/>
          </a:xfrm>
          <a:prstGeom prst="roundRect">
            <a:avLst/>
          </a:prstGeom>
          <a:solidFill>
            <a:srgbClr val="FFCB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3131344" y="7096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生字乐园（二）</a:t>
            </a:r>
          </a:p>
        </p:txBody>
      </p:sp>
      <p:sp>
        <p:nvSpPr>
          <p:cNvPr id="5" name="剪去对角的矩形 4"/>
          <p:cNvSpPr/>
          <p:nvPr/>
        </p:nvSpPr>
        <p:spPr>
          <a:xfrm>
            <a:off x="608171" y="749617"/>
            <a:ext cx="1321118" cy="372428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1040" y="739140"/>
            <a:ext cx="127539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学写笔画</a:t>
            </a:r>
          </a:p>
        </p:txBody>
      </p:sp>
      <p:graphicFrame>
        <p:nvGraphicFramePr>
          <p:cNvPr id="14" name="Group 47"/>
          <p:cNvGraphicFramePr>
            <a:graphicFrameLocks noGrp="1"/>
          </p:cNvGraphicFramePr>
          <p:nvPr/>
        </p:nvGraphicFramePr>
        <p:xfrm>
          <a:off x="2080498" y="1716881"/>
          <a:ext cx="1710823" cy="1709738"/>
        </p:xfrm>
        <a:graphic>
          <a:graphicData uri="http://schemas.openxmlformats.org/drawingml/2006/table">
            <a:tbl>
              <a:tblPr/>
              <a:tblGrid>
                <a:gridCol w="855821"/>
                <a:gridCol w="855002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51416" marR="51416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51416" marR="51416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51416" marR="51416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51416" marR="51416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308283" y="1924526"/>
            <a:ext cx="2940844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>
                <a:latin typeface="楷体_GB2312" panose="02010609030101010101" pitchFamily="49" charset="-122"/>
                <a:ea typeface="楷体_GB2312" panose="02010609030101010101" pitchFamily="49" charset="-122"/>
              </a:rPr>
              <a:t>斜钩</a:t>
            </a:r>
          </a:p>
        </p:txBody>
      </p:sp>
      <p:pic>
        <p:nvPicPr>
          <p:cNvPr id="9" name="图片 8" descr="图片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60000">
            <a:off x="-99060" y="2185036"/>
            <a:ext cx="2439829" cy="2334101"/>
          </a:xfrm>
          <a:prstGeom prst="rect">
            <a:avLst/>
          </a:prstGeom>
        </p:spPr>
      </p:pic>
      <p:sp>
        <p:nvSpPr>
          <p:cNvPr id="3" name="任意多边形: 形状 23"/>
          <p:cNvSpPr/>
          <p:nvPr/>
        </p:nvSpPr>
        <p:spPr>
          <a:xfrm>
            <a:off x="2524125" y="1924527"/>
            <a:ext cx="823913" cy="1365647"/>
          </a:xfrm>
          <a:custGeom>
            <a:avLst/>
            <a:gdLst/>
            <a:ahLst/>
            <a:cxnLst>
              <a:cxn ang="0">
                <a:pos x="26988" y="0"/>
              </a:cxn>
              <a:cxn ang="0">
                <a:pos x="63500" y="0"/>
              </a:cxn>
              <a:cxn ang="0">
                <a:pos x="107950" y="0"/>
              </a:cxn>
              <a:cxn ang="0">
                <a:pos x="153988" y="20346"/>
              </a:cxn>
              <a:cxn ang="0">
                <a:pos x="198438" y="38998"/>
              </a:cxn>
              <a:cxn ang="0">
                <a:pos x="234950" y="49173"/>
              </a:cxn>
              <a:cxn ang="0">
                <a:pos x="252413" y="67826"/>
              </a:cxn>
              <a:cxn ang="0">
                <a:pos x="252413" y="96648"/>
              </a:cxn>
              <a:cxn ang="0">
                <a:pos x="242888" y="115300"/>
              </a:cxn>
              <a:cxn ang="0">
                <a:pos x="242888" y="144123"/>
              </a:cxn>
              <a:cxn ang="0">
                <a:pos x="242888" y="183126"/>
              </a:cxn>
              <a:cxn ang="0">
                <a:pos x="234950" y="211948"/>
              </a:cxn>
              <a:cxn ang="0">
                <a:pos x="242888" y="288251"/>
              </a:cxn>
              <a:cxn ang="0">
                <a:pos x="252413" y="403551"/>
              </a:cxn>
              <a:cxn ang="0">
                <a:pos x="269875" y="498501"/>
              </a:cxn>
              <a:cxn ang="0">
                <a:pos x="288925" y="576501"/>
              </a:cxn>
              <a:cxn ang="0">
                <a:pos x="306388" y="661281"/>
              </a:cxn>
              <a:cxn ang="0">
                <a:pos x="342900" y="796927"/>
              </a:cxn>
              <a:cxn ang="0">
                <a:pos x="377825" y="891880"/>
              </a:cxn>
              <a:cxn ang="0">
                <a:pos x="423863" y="988529"/>
              </a:cxn>
              <a:cxn ang="0">
                <a:pos x="477838" y="1083479"/>
              </a:cxn>
              <a:cxn ang="0">
                <a:pos x="531813" y="1180128"/>
              </a:cxn>
              <a:cxn ang="0">
                <a:pos x="593725" y="1275081"/>
              </a:cxn>
              <a:cxn ang="0">
                <a:pos x="657225" y="1353077"/>
              </a:cxn>
              <a:cxn ang="0">
                <a:pos x="720725" y="1410727"/>
              </a:cxn>
              <a:cxn ang="0">
                <a:pos x="782638" y="1466684"/>
              </a:cxn>
              <a:cxn ang="0">
                <a:pos x="828675" y="1515855"/>
              </a:cxn>
              <a:cxn ang="0">
                <a:pos x="873125" y="1553157"/>
              </a:cxn>
              <a:cxn ang="0">
                <a:pos x="890588" y="1573505"/>
              </a:cxn>
              <a:cxn ang="0">
                <a:pos x="905822" y="1573505"/>
              </a:cxn>
              <a:cxn ang="0">
                <a:pos x="1025733" y="1728331"/>
              </a:cxn>
              <a:cxn ang="0">
                <a:pos x="1098550" y="1783757"/>
              </a:cxn>
              <a:cxn ang="0">
                <a:pos x="1089025" y="1802410"/>
              </a:cxn>
              <a:cxn ang="0">
                <a:pos x="1071563" y="1822755"/>
              </a:cxn>
              <a:cxn ang="0">
                <a:pos x="1044575" y="1812583"/>
              </a:cxn>
              <a:cxn ang="0">
                <a:pos x="1008063" y="1802410"/>
              </a:cxn>
              <a:cxn ang="0">
                <a:pos x="971550" y="1793933"/>
              </a:cxn>
              <a:cxn ang="0">
                <a:pos x="873125" y="1744759"/>
              </a:cxn>
              <a:cxn ang="0">
                <a:pos x="774700" y="1678632"/>
              </a:cxn>
              <a:cxn ang="0">
                <a:pos x="701675" y="1620982"/>
              </a:cxn>
              <a:cxn ang="0">
                <a:pos x="647700" y="1573505"/>
              </a:cxn>
              <a:cxn ang="0">
                <a:pos x="593725" y="1505682"/>
              </a:cxn>
              <a:cxn ang="0">
                <a:pos x="531813" y="1439555"/>
              </a:cxn>
              <a:cxn ang="0">
                <a:pos x="468313" y="1353077"/>
              </a:cxn>
              <a:cxn ang="0">
                <a:pos x="414338" y="1275081"/>
              </a:cxn>
              <a:cxn ang="0">
                <a:pos x="360363" y="1188608"/>
              </a:cxn>
              <a:cxn ang="0">
                <a:pos x="288925" y="1046178"/>
              </a:cxn>
              <a:cxn ang="0">
                <a:pos x="207963" y="863054"/>
              </a:cxn>
              <a:cxn ang="0">
                <a:pos x="180975" y="776581"/>
              </a:cxn>
              <a:cxn ang="0">
                <a:pos x="153988" y="690103"/>
              </a:cxn>
              <a:cxn ang="0">
                <a:pos x="107950" y="518851"/>
              </a:cxn>
              <a:cxn ang="0">
                <a:pos x="98425" y="412028"/>
              </a:cxn>
              <a:cxn ang="0">
                <a:pos x="80963" y="317073"/>
              </a:cxn>
              <a:cxn ang="0">
                <a:pos x="63500" y="220425"/>
              </a:cxn>
              <a:cxn ang="0">
                <a:pos x="44450" y="144123"/>
              </a:cxn>
              <a:cxn ang="0">
                <a:pos x="36513" y="106823"/>
              </a:cxn>
              <a:cxn ang="0">
                <a:pos x="26988" y="77996"/>
              </a:cxn>
              <a:cxn ang="0">
                <a:pos x="9525" y="57650"/>
              </a:cxn>
              <a:cxn ang="0">
                <a:pos x="9525" y="20346"/>
              </a:cxn>
              <a:cxn ang="0">
                <a:pos x="17463" y="0"/>
              </a:cxn>
            </a:cxnLst>
            <a:rect l="0" t="0" r="0" b="0"/>
            <a:pathLst>
              <a:path w="1098550" h="1820390">
                <a:moveTo>
                  <a:pt x="17463" y="0"/>
                </a:moveTo>
                <a:lnTo>
                  <a:pt x="26988" y="0"/>
                </a:lnTo>
                <a:lnTo>
                  <a:pt x="44450" y="0"/>
                </a:lnTo>
                <a:lnTo>
                  <a:pt x="63500" y="0"/>
                </a:lnTo>
                <a:lnTo>
                  <a:pt x="80963" y="0"/>
                </a:lnTo>
                <a:lnTo>
                  <a:pt x="107950" y="0"/>
                </a:lnTo>
                <a:lnTo>
                  <a:pt x="134938" y="10160"/>
                </a:lnTo>
                <a:lnTo>
                  <a:pt x="153988" y="20321"/>
                </a:lnTo>
                <a:lnTo>
                  <a:pt x="180975" y="28788"/>
                </a:lnTo>
                <a:lnTo>
                  <a:pt x="198438" y="38948"/>
                </a:lnTo>
                <a:lnTo>
                  <a:pt x="215900" y="49108"/>
                </a:lnTo>
                <a:lnTo>
                  <a:pt x="234950" y="49108"/>
                </a:lnTo>
                <a:lnTo>
                  <a:pt x="242888" y="57575"/>
                </a:lnTo>
                <a:lnTo>
                  <a:pt x="252413" y="67736"/>
                </a:lnTo>
                <a:lnTo>
                  <a:pt x="252413" y="86363"/>
                </a:lnTo>
                <a:lnTo>
                  <a:pt x="252413" y="96523"/>
                </a:lnTo>
                <a:lnTo>
                  <a:pt x="252413" y="106683"/>
                </a:lnTo>
                <a:lnTo>
                  <a:pt x="242888" y="115150"/>
                </a:lnTo>
                <a:lnTo>
                  <a:pt x="242888" y="133778"/>
                </a:lnTo>
                <a:lnTo>
                  <a:pt x="242888" y="143938"/>
                </a:lnTo>
                <a:lnTo>
                  <a:pt x="242888" y="162565"/>
                </a:lnTo>
                <a:lnTo>
                  <a:pt x="242888" y="182886"/>
                </a:lnTo>
                <a:lnTo>
                  <a:pt x="234950" y="191353"/>
                </a:lnTo>
                <a:lnTo>
                  <a:pt x="234950" y="211673"/>
                </a:lnTo>
                <a:lnTo>
                  <a:pt x="234950" y="240461"/>
                </a:lnTo>
                <a:lnTo>
                  <a:pt x="242888" y="287876"/>
                </a:lnTo>
                <a:lnTo>
                  <a:pt x="242888" y="345451"/>
                </a:lnTo>
                <a:lnTo>
                  <a:pt x="252413" y="403026"/>
                </a:lnTo>
                <a:lnTo>
                  <a:pt x="261938" y="460601"/>
                </a:lnTo>
                <a:lnTo>
                  <a:pt x="269875" y="497856"/>
                </a:lnTo>
                <a:lnTo>
                  <a:pt x="279400" y="536804"/>
                </a:lnTo>
                <a:lnTo>
                  <a:pt x="288925" y="575751"/>
                </a:lnTo>
                <a:lnTo>
                  <a:pt x="296863" y="613006"/>
                </a:lnTo>
                <a:lnTo>
                  <a:pt x="306388" y="660421"/>
                </a:lnTo>
                <a:lnTo>
                  <a:pt x="315913" y="699369"/>
                </a:lnTo>
                <a:lnTo>
                  <a:pt x="342900" y="795892"/>
                </a:lnTo>
                <a:lnTo>
                  <a:pt x="360363" y="843306"/>
                </a:lnTo>
                <a:lnTo>
                  <a:pt x="377825" y="890721"/>
                </a:lnTo>
                <a:lnTo>
                  <a:pt x="396875" y="938136"/>
                </a:lnTo>
                <a:lnTo>
                  <a:pt x="423863" y="987244"/>
                </a:lnTo>
                <a:lnTo>
                  <a:pt x="450850" y="1034659"/>
                </a:lnTo>
                <a:lnTo>
                  <a:pt x="477838" y="1082074"/>
                </a:lnTo>
                <a:lnTo>
                  <a:pt x="504825" y="1131182"/>
                </a:lnTo>
                <a:lnTo>
                  <a:pt x="531813" y="1178597"/>
                </a:lnTo>
                <a:lnTo>
                  <a:pt x="566738" y="1226012"/>
                </a:lnTo>
                <a:lnTo>
                  <a:pt x="593725" y="1273426"/>
                </a:lnTo>
                <a:lnTo>
                  <a:pt x="630238" y="1312374"/>
                </a:lnTo>
                <a:lnTo>
                  <a:pt x="657225" y="1351322"/>
                </a:lnTo>
                <a:lnTo>
                  <a:pt x="693738" y="1380110"/>
                </a:lnTo>
                <a:lnTo>
                  <a:pt x="720725" y="1408897"/>
                </a:lnTo>
                <a:lnTo>
                  <a:pt x="747713" y="1446152"/>
                </a:lnTo>
                <a:lnTo>
                  <a:pt x="782638" y="1464779"/>
                </a:lnTo>
                <a:lnTo>
                  <a:pt x="809625" y="1493567"/>
                </a:lnTo>
                <a:lnTo>
                  <a:pt x="828675" y="1513887"/>
                </a:lnTo>
                <a:lnTo>
                  <a:pt x="855663" y="1532515"/>
                </a:lnTo>
                <a:lnTo>
                  <a:pt x="873125" y="1551142"/>
                </a:lnTo>
                <a:lnTo>
                  <a:pt x="882650" y="1561302"/>
                </a:lnTo>
                <a:lnTo>
                  <a:pt x="890588" y="1571462"/>
                </a:lnTo>
                <a:lnTo>
                  <a:pt x="900113" y="1571462"/>
                </a:lnTo>
                <a:lnTo>
                  <a:pt x="905822" y="1571462"/>
                </a:lnTo>
                <a:lnTo>
                  <a:pt x="921585" y="1615520"/>
                </a:lnTo>
                <a:cubicBezTo>
                  <a:pt x="944662" y="1658694"/>
                  <a:pt x="980445" y="1695995"/>
                  <a:pt x="1025733" y="1726087"/>
                </a:cubicBezTo>
                <a:lnTo>
                  <a:pt x="1098550" y="1764672"/>
                </a:lnTo>
                <a:lnTo>
                  <a:pt x="1098550" y="1781442"/>
                </a:lnTo>
                <a:lnTo>
                  <a:pt x="1089025" y="1791603"/>
                </a:lnTo>
                <a:lnTo>
                  <a:pt x="1089025" y="1800070"/>
                </a:lnTo>
                <a:lnTo>
                  <a:pt x="1079500" y="1810230"/>
                </a:lnTo>
                <a:lnTo>
                  <a:pt x="1071563" y="1820390"/>
                </a:lnTo>
                <a:lnTo>
                  <a:pt x="1062038" y="1820390"/>
                </a:lnTo>
                <a:lnTo>
                  <a:pt x="1044575" y="1810230"/>
                </a:lnTo>
                <a:lnTo>
                  <a:pt x="1025525" y="1810230"/>
                </a:lnTo>
                <a:lnTo>
                  <a:pt x="1008063" y="1800070"/>
                </a:lnTo>
                <a:lnTo>
                  <a:pt x="990600" y="1800070"/>
                </a:lnTo>
                <a:lnTo>
                  <a:pt x="971550" y="1791603"/>
                </a:lnTo>
                <a:lnTo>
                  <a:pt x="917575" y="1771282"/>
                </a:lnTo>
                <a:lnTo>
                  <a:pt x="873125" y="1742494"/>
                </a:lnTo>
                <a:lnTo>
                  <a:pt x="819150" y="1713707"/>
                </a:lnTo>
                <a:lnTo>
                  <a:pt x="774700" y="1676452"/>
                </a:lnTo>
                <a:lnTo>
                  <a:pt x="720725" y="1637504"/>
                </a:lnTo>
                <a:lnTo>
                  <a:pt x="701675" y="1618877"/>
                </a:lnTo>
                <a:lnTo>
                  <a:pt x="674688" y="1600250"/>
                </a:lnTo>
                <a:lnTo>
                  <a:pt x="647700" y="1571462"/>
                </a:lnTo>
                <a:lnTo>
                  <a:pt x="620713" y="1542675"/>
                </a:lnTo>
                <a:lnTo>
                  <a:pt x="593725" y="1503727"/>
                </a:lnTo>
                <a:lnTo>
                  <a:pt x="558800" y="1474939"/>
                </a:lnTo>
                <a:lnTo>
                  <a:pt x="531813" y="1437685"/>
                </a:lnTo>
                <a:lnTo>
                  <a:pt x="504825" y="1388577"/>
                </a:lnTo>
                <a:lnTo>
                  <a:pt x="468313" y="1351322"/>
                </a:lnTo>
                <a:lnTo>
                  <a:pt x="441325" y="1312374"/>
                </a:lnTo>
                <a:lnTo>
                  <a:pt x="414338" y="1273426"/>
                </a:lnTo>
                <a:lnTo>
                  <a:pt x="377825" y="1226012"/>
                </a:lnTo>
                <a:lnTo>
                  <a:pt x="360363" y="1187064"/>
                </a:lnTo>
                <a:lnTo>
                  <a:pt x="333375" y="1139649"/>
                </a:lnTo>
                <a:lnTo>
                  <a:pt x="288925" y="1044819"/>
                </a:lnTo>
                <a:lnTo>
                  <a:pt x="242888" y="958457"/>
                </a:lnTo>
                <a:lnTo>
                  <a:pt x="207963" y="861934"/>
                </a:lnTo>
                <a:lnTo>
                  <a:pt x="188913" y="824679"/>
                </a:lnTo>
                <a:lnTo>
                  <a:pt x="180975" y="775571"/>
                </a:lnTo>
                <a:lnTo>
                  <a:pt x="161925" y="738317"/>
                </a:lnTo>
                <a:lnTo>
                  <a:pt x="153988" y="689208"/>
                </a:lnTo>
                <a:lnTo>
                  <a:pt x="134938" y="604539"/>
                </a:lnTo>
                <a:lnTo>
                  <a:pt x="107950" y="518176"/>
                </a:lnTo>
                <a:lnTo>
                  <a:pt x="98425" y="469068"/>
                </a:lnTo>
                <a:lnTo>
                  <a:pt x="98425" y="411493"/>
                </a:lnTo>
                <a:lnTo>
                  <a:pt x="90488" y="364078"/>
                </a:lnTo>
                <a:lnTo>
                  <a:pt x="80963" y="316663"/>
                </a:lnTo>
                <a:lnTo>
                  <a:pt x="71438" y="259088"/>
                </a:lnTo>
                <a:lnTo>
                  <a:pt x="63500" y="220140"/>
                </a:lnTo>
                <a:lnTo>
                  <a:pt x="53975" y="182886"/>
                </a:lnTo>
                <a:lnTo>
                  <a:pt x="44450" y="143938"/>
                </a:lnTo>
                <a:lnTo>
                  <a:pt x="44450" y="125311"/>
                </a:lnTo>
                <a:lnTo>
                  <a:pt x="36513" y="106683"/>
                </a:lnTo>
                <a:lnTo>
                  <a:pt x="26988" y="86363"/>
                </a:lnTo>
                <a:lnTo>
                  <a:pt x="26988" y="77896"/>
                </a:lnTo>
                <a:lnTo>
                  <a:pt x="9525" y="67736"/>
                </a:lnTo>
                <a:lnTo>
                  <a:pt x="9525" y="57575"/>
                </a:lnTo>
                <a:lnTo>
                  <a:pt x="0" y="38948"/>
                </a:lnTo>
                <a:lnTo>
                  <a:pt x="9525" y="20321"/>
                </a:lnTo>
                <a:lnTo>
                  <a:pt x="9525" y="10160"/>
                </a:lnTo>
                <a:lnTo>
                  <a:pt x="17463" y="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8" name="任意多边形: 形状 25"/>
          <p:cNvSpPr/>
          <p:nvPr/>
        </p:nvSpPr>
        <p:spPr>
          <a:xfrm>
            <a:off x="3202782" y="2940606"/>
            <a:ext cx="145256" cy="332184"/>
          </a:xfrm>
          <a:custGeom>
            <a:avLst/>
            <a:gdLst/>
            <a:ahLst/>
            <a:cxnLst>
              <a:cxn ang="0">
                <a:pos x="95484" y="0"/>
              </a:cxn>
              <a:cxn ang="0">
                <a:pos x="105292" y="0"/>
              </a:cxn>
              <a:cxn ang="0">
                <a:pos x="115102" y="0"/>
              </a:cxn>
              <a:cxn ang="0">
                <a:pos x="123276" y="8557"/>
              </a:cxn>
              <a:cxn ang="0">
                <a:pos x="123276" y="18825"/>
              </a:cxn>
              <a:cxn ang="0">
                <a:pos x="133085" y="29092"/>
              </a:cxn>
              <a:cxn ang="0">
                <a:pos x="142895" y="47915"/>
              </a:cxn>
              <a:cxn ang="0">
                <a:pos x="142895" y="66740"/>
              </a:cxn>
              <a:cxn ang="0">
                <a:pos x="151069" y="95831"/>
              </a:cxn>
              <a:cxn ang="0">
                <a:pos x="151069" y="124923"/>
              </a:cxn>
              <a:cxn ang="0">
                <a:pos x="170687" y="251556"/>
              </a:cxn>
              <a:cxn ang="0">
                <a:pos x="178862" y="309740"/>
              </a:cxn>
              <a:cxn ang="0">
                <a:pos x="188672" y="376480"/>
              </a:cxn>
              <a:cxn ang="0">
                <a:pos x="188672" y="405571"/>
              </a:cxn>
              <a:cxn ang="0">
                <a:pos x="198480" y="424395"/>
              </a:cxn>
              <a:cxn ang="0">
                <a:pos x="198480" y="444931"/>
              </a:cxn>
              <a:cxn ang="0">
                <a:pos x="198480" y="446807"/>
              </a:cxn>
              <a:cxn ang="0">
                <a:pos x="123490" y="407815"/>
              </a:cxn>
              <a:cxn ang="0">
                <a:pos x="16233" y="296079"/>
              </a:cxn>
              <a:cxn ang="0">
                <a:pos x="0" y="251556"/>
              </a:cxn>
              <a:cxn ang="0">
                <a:pos x="3930" y="251556"/>
              </a:cxn>
              <a:cxn ang="0">
                <a:pos x="3930" y="241289"/>
              </a:cxn>
              <a:cxn ang="0">
                <a:pos x="12104" y="231022"/>
              </a:cxn>
              <a:cxn ang="0">
                <a:pos x="12104" y="222466"/>
              </a:cxn>
              <a:cxn ang="0">
                <a:pos x="21914" y="201929"/>
              </a:cxn>
              <a:cxn ang="0">
                <a:pos x="21914" y="183106"/>
              </a:cxn>
              <a:cxn ang="0">
                <a:pos x="31722" y="154014"/>
              </a:cxn>
              <a:cxn ang="0">
                <a:pos x="31722" y="124923"/>
              </a:cxn>
              <a:cxn ang="0">
                <a:pos x="39896" y="95831"/>
              </a:cxn>
              <a:cxn ang="0">
                <a:pos x="49706" y="66740"/>
              </a:cxn>
              <a:cxn ang="0">
                <a:pos x="59516" y="47915"/>
              </a:cxn>
              <a:cxn ang="0">
                <a:pos x="67690" y="29092"/>
              </a:cxn>
              <a:cxn ang="0">
                <a:pos x="77499" y="18825"/>
              </a:cxn>
              <a:cxn ang="0">
                <a:pos x="87310" y="8557"/>
              </a:cxn>
            </a:cxnLst>
            <a:rect l="0" t="0" r="0" b="0"/>
            <a:pathLst>
              <a:path w="192728" h="442137">
                <a:moveTo>
                  <a:pt x="92716" y="0"/>
                </a:moveTo>
                <a:lnTo>
                  <a:pt x="102241" y="0"/>
                </a:lnTo>
                <a:lnTo>
                  <a:pt x="111766" y="0"/>
                </a:lnTo>
                <a:lnTo>
                  <a:pt x="119703" y="8467"/>
                </a:lnTo>
                <a:lnTo>
                  <a:pt x="119703" y="18627"/>
                </a:lnTo>
                <a:lnTo>
                  <a:pt x="129228" y="28787"/>
                </a:lnTo>
                <a:lnTo>
                  <a:pt x="138753" y="47414"/>
                </a:lnTo>
                <a:lnTo>
                  <a:pt x="138753" y="66042"/>
                </a:lnTo>
                <a:lnTo>
                  <a:pt x="146691" y="94829"/>
                </a:lnTo>
                <a:lnTo>
                  <a:pt x="146691" y="123617"/>
                </a:lnTo>
                <a:lnTo>
                  <a:pt x="165741" y="248927"/>
                </a:lnTo>
                <a:lnTo>
                  <a:pt x="173678" y="306503"/>
                </a:lnTo>
                <a:lnTo>
                  <a:pt x="183203" y="372545"/>
                </a:lnTo>
                <a:lnTo>
                  <a:pt x="183203" y="401332"/>
                </a:lnTo>
                <a:lnTo>
                  <a:pt x="192728" y="419959"/>
                </a:lnTo>
                <a:lnTo>
                  <a:pt x="192728" y="440280"/>
                </a:lnTo>
                <a:lnTo>
                  <a:pt x="192728" y="442137"/>
                </a:lnTo>
                <a:lnTo>
                  <a:pt x="119911" y="403552"/>
                </a:lnTo>
                <a:cubicBezTo>
                  <a:pt x="74623" y="373460"/>
                  <a:pt x="38840" y="336159"/>
                  <a:pt x="15763" y="292985"/>
                </a:cubicBezTo>
                <a:lnTo>
                  <a:pt x="0" y="248927"/>
                </a:lnTo>
                <a:lnTo>
                  <a:pt x="3816" y="248927"/>
                </a:lnTo>
                <a:lnTo>
                  <a:pt x="3816" y="238767"/>
                </a:lnTo>
                <a:lnTo>
                  <a:pt x="11753" y="228607"/>
                </a:lnTo>
                <a:lnTo>
                  <a:pt x="11753" y="220140"/>
                </a:lnTo>
                <a:lnTo>
                  <a:pt x="21278" y="199819"/>
                </a:lnTo>
                <a:lnTo>
                  <a:pt x="21278" y="181192"/>
                </a:lnTo>
                <a:lnTo>
                  <a:pt x="30803" y="152404"/>
                </a:lnTo>
                <a:lnTo>
                  <a:pt x="30803" y="123617"/>
                </a:lnTo>
                <a:lnTo>
                  <a:pt x="38741" y="94829"/>
                </a:lnTo>
                <a:lnTo>
                  <a:pt x="48266" y="66042"/>
                </a:lnTo>
                <a:lnTo>
                  <a:pt x="57791" y="47414"/>
                </a:lnTo>
                <a:lnTo>
                  <a:pt x="65728" y="28787"/>
                </a:lnTo>
                <a:lnTo>
                  <a:pt x="75253" y="18627"/>
                </a:lnTo>
                <a:lnTo>
                  <a:pt x="84778" y="8467"/>
                </a:lnTo>
                <a:lnTo>
                  <a:pt x="92716" y="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888</Words>
  <Application>Microsoft Office PowerPoint</Application>
  <PresentationFormat>全屏显示(16:9)</PresentationFormat>
  <Paragraphs>245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Meiryo</vt:lpstr>
      <vt:lpstr>taozhi.cn_PY</vt:lpstr>
      <vt:lpstr>方正大黑_GBK</vt:lpstr>
      <vt:lpstr>方正大黑简体</vt:lpstr>
      <vt:lpstr>黑体</vt:lpstr>
      <vt:lpstr>华文楷体</vt:lpstr>
      <vt:lpstr>楷体</vt:lpstr>
      <vt:lpstr>楷体_GB2312</vt:lpstr>
      <vt:lpstr>宋体</vt:lpstr>
      <vt:lpstr>微软雅黑</vt:lpstr>
      <vt:lpstr>Arial</vt:lpstr>
      <vt:lpstr>Calibri</vt:lpstr>
      <vt:lpstr>Calibri Light</vt:lpstr>
      <vt:lpstr>Wingdings</vt:lpstr>
      <vt:lpstr>第一PPT模板网-WWW.1PPT.COM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subject>https://www.ypppt.com/</dc:subject>
  <dc:creator>优品PPT</dc:creator>
  <cp:keywords/>
  <cp:lastModifiedBy>kan</cp:lastModifiedBy>
  <cp:revision>36</cp:revision>
  <dcterms:created xsi:type="dcterms:W3CDTF">2019-04-08T02:22:00Z</dcterms:created>
  <dcterms:modified xsi:type="dcterms:W3CDTF">2021-03-16T01:27:14Z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