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25" r:id="rId2"/>
  </p:sldMasterIdLst>
  <p:notesMasterIdLst>
    <p:notesMasterId r:id="rId21"/>
  </p:notesMasterIdLst>
  <p:sldIdLst>
    <p:sldId id="356" r:id="rId3"/>
    <p:sldId id="357" r:id="rId4"/>
    <p:sldId id="358" r:id="rId5"/>
    <p:sldId id="359" r:id="rId6"/>
    <p:sldId id="360" r:id="rId7"/>
    <p:sldId id="361" r:id="rId8"/>
    <p:sldId id="362" r:id="rId9"/>
    <p:sldId id="363" r:id="rId10"/>
    <p:sldId id="364" r:id="rId11"/>
    <p:sldId id="365" r:id="rId12"/>
    <p:sldId id="366" r:id="rId13"/>
    <p:sldId id="367" r:id="rId14"/>
    <p:sldId id="368" r:id="rId15"/>
    <p:sldId id="369" r:id="rId16"/>
    <p:sldId id="370" r:id="rId17"/>
    <p:sldId id="371" r:id="rId18"/>
    <p:sldId id="372" r:id="rId19"/>
    <p:sldId id="373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450"/>
    <a:srgbClr val="FFFFFF"/>
    <a:srgbClr val="F19B6D"/>
    <a:srgbClr val="FFFF00"/>
    <a:srgbClr val="85CCC9"/>
    <a:srgbClr val="EA976B"/>
    <a:srgbClr val="6CAE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6182" autoAdjust="0"/>
  </p:normalViewPr>
  <p:slideViewPr>
    <p:cSldViewPr snapToGrid="0">
      <p:cViewPr varScale="1">
        <p:scale>
          <a:sx n="138" d="100"/>
          <a:sy n="138" d="100"/>
        </p:scale>
        <p:origin x="936" y="114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410AB-A2B5-42D0-9F4E-833F569A5E08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F25CD-AB7A-4114-ACA8-CF96D7B8A8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424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F25CD-AB7A-4114-ACA8-CF96D7B8A82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164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6627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628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字母学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5277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7530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课堂小结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12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外拓展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40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尾页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893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086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96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76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7229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PT封面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圆角矩形 319"/>
          <p:cNvSpPr/>
          <p:nvPr userDrawn="1"/>
        </p:nvSpPr>
        <p:spPr>
          <a:xfrm>
            <a:off x="1629132" y="1509856"/>
            <a:ext cx="5885737" cy="1962227"/>
          </a:xfrm>
          <a:prstGeom prst="roundRect">
            <a:avLst>
              <a:gd name="adj" fmla="val 50000"/>
            </a:avLst>
          </a:prstGeom>
          <a:solidFill>
            <a:srgbClr val="82A3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321" name="直接连接符 320"/>
          <p:cNvCxnSpPr/>
          <p:nvPr userDrawn="1"/>
        </p:nvCxnSpPr>
        <p:spPr>
          <a:xfrm>
            <a:off x="2628002" y="2600561"/>
            <a:ext cx="388799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PT封面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1" name="直接连接符 320"/>
          <p:cNvCxnSpPr/>
          <p:nvPr userDrawn="1"/>
        </p:nvCxnSpPr>
        <p:spPr>
          <a:xfrm>
            <a:off x="2628002" y="2600561"/>
            <a:ext cx="388799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036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学习字词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初读感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随堂练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9849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4872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070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151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942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2720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24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755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4987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6104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6559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94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新课导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489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助学资料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2413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字词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266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初读感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79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随堂练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2123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拼读认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219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27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9" r:id="rId18"/>
    <p:sldLayoutId id="2147483721" r:id="rId19"/>
    <p:sldLayoutId id="2147483722" r:id="rId20"/>
    <p:sldLayoutId id="2147483723" r:id="rId21"/>
    <p:sldLayoutId id="2147483724" r:id="rId22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380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756065"/>
            <a:ext cx="9144000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9.</a:t>
            </a:r>
            <a:r>
              <a:rPr lang="zh-CN" altLang="en-US" sz="4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日月明</a:t>
            </a:r>
          </a:p>
        </p:txBody>
      </p:sp>
      <p:sp>
        <p:nvSpPr>
          <p:cNvPr id="12" name="矩形 11"/>
          <p:cNvSpPr/>
          <p:nvPr/>
        </p:nvSpPr>
        <p:spPr>
          <a:xfrm>
            <a:off x="3726897" y="2895304"/>
            <a:ext cx="1690207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统编版语文一年级（上）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356264"/>
            <a:ext cx="9144000" cy="321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3"/>
          <p:cNvGrpSpPr/>
          <p:nvPr/>
        </p:nvGrpSpPr>
        <p:grpSpPr>
          <a:xfrm>
            <a:off x="487929" y="1872115"/>
            <a:ext cx="2958320" cy="2675897"/>
            <a:chOff x="379999" y="1753368"/>
            <a:chExt cx="4320000" cy="4320000"/>
          </a:xfrm>
        </p:grpSpPr>
        <p:sp>
          <p:nvSpPr>
            <p:cNvPr id="24" name="矩形 23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楷体" panose="02010609060101010101" pitchFamily="49" charset="-122"/>
              </a:endParaRPr>
            </a:p>
          </p:txBody>
        </p:sp>
        <p:cxnSp>
          <p:nvCxnSpPr>
            <p:cNvPr id="25" name="直接连接符 24"/>
            <p:cNvCxnSpPr>
              <a:stCxn id="24" idx="1"/>
              <a:endCxn id="24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0"/>
              <a:endCxn id="24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5"/>
          <p:cNvSpPr txBox="1"/>
          <p:nvPr/>
        </p:nvSpPr>
        <p:spPr>
          <a:xfrm>
            <a:off x="487929" y="1376493"/>
            <a:ext cx="2501457" cy="33009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en-US" altLang="zh-CN" sz="2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  <p:sp>
        <p:nvSpPr>
          <p:cNvPr id="30" name="文本框 59"/>
          <p:cNvSpPr txBox="1"/>
          <p:nvPr/>
        </p:nvSpPr>
        <p:spPr>
          <a:xfrm>
            <a:off x="4749310" y="1794205"/>
            <a:ext cx="1806272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F44236"/>
                </a:solidFill>
                <a:latin typeface="Pinyin Adjust" panose="02000500000000000000" pitchFamily="2" charset="0"/>
                <a:ea typeface="GB Pinyinok-B" pitchFamily="2" charset="-122"/>
              </a:defRPr>
            </a:lvl1pPr>
          </a:lstStyle>
          <a:p>
            <a:r>
              <a:rPr lang="en-US" altLang="zh-CN" dirty="0" err="1">
                <a:solidFill>
                  <a:srgbClr val="E04236"/>
                </a:solidFill>
              </a:rPr>
              <a:t>lì</a:t>
            </a:r>
            <a:r>
              <a:rPr lang="en-US" altLang="zh-CN" dirty="0">
                <a:solidFill>
                  <a:srgbClr val="E04236"/>
                </a:solidFill>
              </a:rPr>
              <a:t> </a:t>
            </a:r>
          </a:p>
        </p:txBody>
      </p:sp>
      <p:sp>
        <p:nvSpPr>
          <p:cNvPr id="31" name="文本框 63"/>
          <p:cNvSpPr txBox="1"/>
          <p:nvPr/>
        </p:nvSpPr>
        <p:spPr>
          <a:xfrm>
            <a:off x="4695017" y="2922274"/>
            <a:ext cx="3719657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力气    电力</a:t>
            </a:r>
          </a:p>
        </p:txBody>
      </p:sp>
      <p:sp>
        <p:nvSpPr>
          <p:cNvPr id="32" name="文本框 9"/>
          <p:cNvSpPr txBox="1"/>
          <p:nvPr/>
        </p:nvSpPr>
        <p:spPr>
          <a:xfrm>
            <a:off x="4694873" y="3906115"/>
            <a:ext cx="3452841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大象很有力气。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58591" y="1863090"/>
            <a:ext cx="73580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拼音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958590" y="2921211"/>
            <a:ext cx="70580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958590" y="3895768"/>
            <a:ext cx="706279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造句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bldLvl="0" animBg="1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3"/>
          <p:cNvGrpSpPr/>
          <p:nvPr/>
        </p:nvGrpSpPr>
        <p:grpSpPr>
          <a:xfrm>
            <a:off x="487929" y="1872115"/>
            <a:ext cx="2958320" cy="2675897"/>
            <a:chOff x="379999" y="1753368"/>
            <a:chExt cx="4320000" cy="4320000"/>
          </a:xfrm>
        </p:grpSpPr>
        <p:sp>
          <p:nvSpPr>
            <p:cNvPr id="27" name="矩形 2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楷体" panose="02010609060101010101" pitchFamily="49" charset="-122"/>
              </a:endParaRPr>
            </a:p>
          </p:txBody>
        </p:sp>
        <p:cxnSp>
          <p:nvCxnSpPr>
            <p:cNvPr id="28" name="直接连接符 27"/>
            <p:cNvCxnSpPr>
              <a:stCxn id="27" idx="1"/>
              <a:endCxn id="27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7" idx="0"/>
              <a:endCxn id="27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5"/>
          <p:cNvSpPr txBox="1"/>
          <p:nvPr/>
        </p:nvSpPr>
        <p:spPr>
          <a:xfrm>
            <a:off x="487929" y="1376493"/>
            <a:ext cx="2501457" cy="33009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en-US" altLang="zh-CN" sz="2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  <p:sp>
        <p:nvSpPr>
          <p:cNvPr id="33" name="文本框 59"/>
          <p:cNvSpPr txBox="1"/>
          <p:nvPr/>
        </p:nvSpPr>
        <p:spPr>
          <a:xfrm>
            <a:off x="4749310" y="1794205"/>
            <a:ext cx="1806272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F44236"/>
                </a:solidFill>
                <a:latin typeface="Pinyin Adjust" panose="02000500000000000000" pitchFamily="2" charset="0"/>
                <a:ea typeface="GB Pinyinok-B" pitchFamily="2" charset="-122"/>
              </a:defRPr>
            </a:lvl1pPr>
          </a:lstStyle>
          <a:p>
            <a:r>
              <a:rPr lang="en-US" altLang="zh-CN" dirty="0" err="1">
                <a:solidFill>
                  <a:srgbClr val="E04236"/>
                </a:solidFill>
              </a:rPr>
              <a:t>xīn</a:t>
            </a:r>
            <a:r>
              <a:rPr lang="en-US" altLang="zh-CN" dirty="0">
                <a:solidFill>
                  <a:srgbClr val="E04236"/>
                </a:solidFill>
              </a:rPr>
              <a:t> </a:t>
            </a:r>
          </a:p>
        </p:txBody>
      </p:sp>
      <p:sp>
        <p:nvSpPr>
          <p:cNvPr id="34" name="文本框 63"/>
          <p:cNvSpPr txBox="1"/>
          <p:nvPr/>
        </p:nvSpPr>
        <p:spPr>
          <a:xfrm>
            <a:off x="4629598" y="2715180"/>
            <a:ext cx="3719657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细心    小心</a:t>
            </a:r>
          </a:p>
        </p:txBody>
      </p:sp>
      <p:sp>
        <p:nvSpPr>
          <p:cNvPr id="35" name="文本框 9"/>
          <p:cNvSpPr txBox="1"/>
          <p:nvPr/>
        </p:nvSpPr>
        <p:spPr>
          <a:xfrm>
            <a:off x="4629453" y="3621079"/>
            <a:ext cx="3452841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他做任何事情都很细心。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958591" y="1863090"/>
            <a:ext cx="73580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拼音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893170" y="2714117"/>
            <a:ext cx="70580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893171" y="3610732"/>
            <a:ext cx="706279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造句</a:t>
            </a:r>
          </a:p>
        </p:txBody>
      </p:sp>
      <p:sp>
        <p:nvSpPr>
          <p:cNvPr id="39" name="线形标注 1 38"/>
          <p:cNvSpPr/>
          <p:nvPr/>
        </p:nvSpPr>
        <p:spPr>
          <a:xfrm>
            <a:off x="3879850" y="4483846"/>
            <a:ext cx="2476024" cy="415766"/>
          </a:xfrm>
          <a:prstGeom prst="borderCallout1">
            <a:avLst>
              <a:gd name="adj1" fmla="val 18750"/>
              <a:gd name="adj2" fmla="val -8333"/>
              <a:gd name="adj3" fmla="val -193832"/>
              <a:gd name="adj4" fmla="val -71481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卧钩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bldLvl="0" animBg="1"/>
      <p:bldP spid="33" grpId="0"/>
      <p:bldP spid="34" grpId="0"/>
      <p:bldP spid="35" grpId="0"/>
      <p:bldP spid="36" grpId="0"/>
      <p:bldP spid="37" grpId="0"/>
      <p:bldP spid="38" grpId="0"/>
      <p:bldP spid="3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圆角矩形 29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5708176" y="2283726"/>
            <a:ext cx="1495652" cy="46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27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跟从</a:t>
            </a:r>
          </a:p>
        </p:txBody>
      </p:sp>
      <p:sp>
        <p:nvSpPr>
          <p:cNvPr id="44" name="矩形 43"/>
          <p:cNvSpPr/>
          <p:nvPr/>
        </p:nvSpPr>
        <p:spPr>
          <a:xfrm>
            <a:off x="4322148" y="2257514"/>
            <a:ext cx="83340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尘土</a:t>
            </a:r>
            <a:endParaRPr lang="zh-CN" altLang="en-US" sz="2700" dirty="0">
              <a:ea typeface="楷体" panose="02010609060101010101" pitchFamily="49" charset="-122"/>
            </a:endParaRPr>
          </a:p>
        </p:txBody>
      </p: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2475595" y="2198228"/>
            <a:ext cx="1138577" cy="46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27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明天</a:t>
            </a:r>
          </a:p>
        </p:txBody>
      </p:sp>
      <p:sp>
        <p:nvSpPr>
          <p:cNvPr id="47" name="矩形 46"/>
          <p:cNvSpPr/>
          <p:nvPr/>
        </p:nvSpPr>
        <p:spPr>
          <a:xfrm>
            <a:off x="2384309" y="1861315"/>
            <a:ext cx="855272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mínɡ</a:t>
            </a:r>
            <a:r>
              <a:rPr lang="en-US" altLang="zh-CN" sz="3000" b="1" dirty="0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       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291518" y="1858229"/>
            <a:ext cx="1042940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chén</a:t>
            </a:r>
            <a:r>
              <a:rPr lang="en-US" altLang="zh-CN" sz="3000" b="1" dirty="0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      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904756" y="2295093"/>
            <a:ext cx="378042" cy="4157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 dirty="0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751494" y="2295094"/>
            <a:ext cx="715609" cy="3693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 dirty="0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1465636" y="3615094"/>
            <a:ext cx="1258460" cy="46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27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群众</a:t>
            </a:r>
          </a:p>
        </p:txBody>
      </p:sp>
      <p:sp>
        <p:nvSpPr>
          <p:cNvPr id="52" name="矩形 51"/>
          <p:cNvSpPr/>
          <p:nvPr/>
        </p:nvSpPr>
        <p:spPr>
          <a:xfrm>
            <a:off x="6081891" y="1858229"/>
            <a:ext cx="1495654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cónɡ</a:t>
            </a:r>
            <a:r>
              <a:rPr lang="en-US" altLang="zh-CN" sz="3000" b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      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706960" y="2395056"/>
            <a:ext cx="406429" cy="364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 dirty="0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3707123" y="3583278"/>
            <a:ext cx="964098" cy="46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7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双人</a:t>
            </a:r>
            <a:endParaRPr lang="en-US" altLang="zh-CN" sz="27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400788" y="3212076"/>
            <a:ext cx="1053332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shuānɡ</a:t>
            </a:r>
            <a:r>
              <a:rPr lang="en-US" altLang="zh-CN" sz="3000" b="1" dirty="0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      </a:t>
            </a:r>
          </a:p>
        </p:txBody>
      </p:sp>
      <p:sp>
        <p:nvSpPr>
          <p:cNvPr id="57" name="矩形 56"/>
          <p:cNvSpPr/>
          <p:nvPr/>
        </p:nvSpPr>
        <p:spPr>
          <a:xfrm>
            <a:off x="1527844" y="3698124"/>
            <a:ext cx="378042" cy="4157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 dirty="0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sp>
        <p:nvSpPr>
          <p:cNvPr id="58" name="矩形 57"/>
          <p:cNvSpPr/>
          <p:nvPr/>
        </p:nvSpPr>
        <p:spPr>
          <a:xfrm flipV="1">
            <a:off x="4120666" y="3663594"/>
            <a:ext cx="516917" cy="462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 dirty="0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677761" y="3240277"/>
            <a:ext cx="990453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zhònɡ</a:t>
            </a:r>
            <a:r>
              <a:rPr lang="en-US" altLang="zh-CN" sz="3000" b="1" dirty="0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  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557432" y="3583008"/>
            <a:ext cx="1138577" cy="46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27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森林</a:t>
            </a:r>
          </a:p>
        </p:txBody>
      </p:sp>
      <p:sp>
        <p:nvSpPr>
          <p:cNvPr id="29" name="矩形 28"/>
          <p:cNvSpPr/>
          <p:nvPr/>
        </p:nvSpPr>
        <p:spPr>
          <a:xfrm>
            <a:off x="5543401" y="3240277"/>
            <a:ext cx="704816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sēn</a:t>
            </a:r>
            <a:r>
              <a:rPr lang="en-US" altLang="zh-CN" sz="3000" b="1" dirty="0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      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977851" y="3642061"/>
            <a:ext cx="411823" cy="454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 dirty="0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130460" y="3560666"/>
            <a:ext cx="1138577" cy="46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27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条件</a:t>
            </a:r>
          </a:p>
        </p:txBody>
      </p:sp>
      <p:sp>
        <p:nvSpPr>
          <p:cNvPr id="24" name="矩形 23"/>
          <p:cNvSpPr/>
          <p:nvPr/>
        </p:nvSpPr>
        <p:spPr>
          <a:xfrm>
            <a:off x="7116429" y="3217935"/>
            <a:ext cx="704816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tiáo</a:t>
            </a:r>
            <a:r>
              <a:rPr lang="en-US" altLang="zh-CN" sz="3000" b="1" dirty="0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      </a:t>
            </a:r>
            <a:endParaRPr lang="zh-CN" altLang="en-US" sz="3000" b="1" dirty="0">
              <a:solidFill>
                <a:srgbClr val="E04236"/>
              </a:solidFill>
              <a:latin typeface="Pinyin Adjust" panose="02000500000000000000" pitchFamily="2" charset="0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550879" y="3619718"/>
            <a:ext cx="411823" cy="454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 dirty="0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ldLvl="0" animBg="1"/>
      <p:bldP spid="43" grpId="0"/>
      <p:bldP spid="44" grpId="0"/>
      <p:bldP spid="46" grpId="0"/>
      <p:bldP spid="47" grpId="0"/>
      <p:bldP spid="48" grpId="0"/>
      <p:bldP spid="49" grpId="0" animBg="1"/>
      <p:bldP spid="49" grpId="1" animBg="1"/>
      <p:bldP spid="50" grpId="0" animBg="1"/>
      <p:bldP spid="50" grpId="1" animBg="1"/>
      <p:bldP spid="51" grpId="0"/>
      <p:bldP spid="52" grpId="0"/>
      <p:bldP spid="54" grpId="0" animBg="1"/>
      <p:bldP spid="54" grpId="1" animBg="1"/>
      <p:bldP spid="55" grpId="0"/>
      <p:bldP spid="56" grpId="0"/>
      <p:bldP spid="57" grpId="0" animBg="1"/>
      <p:bldP spid="57" grpId="1" animBg="1"/>
      <p:bldP spid="58" grpId="0" bldLvl="0" animBg="1"/>
      <p:bldP spid="58" grpId="1" animBg="1"/>
      <p:bldP spid="59" grpId="0"/>
      <p:bldP spid="28" grpId="0"/>
      <p:bldP spid="29" grpId="0"/>
      <p:bldP spid="31" grpId="0" animBg="1"/>
      <p:bldP spid="31" grpId="1" animBg="1"/>
      <p:bldP spid="23" grpId="0"/>
      <p:bldP spid="24" grpId="0"/>
      <p:bldP spid="25" grpId="0" animBg="1"/>
      <p:bldP spid="25" grpId="1" animBg="1"/>
      <p:bldP spid="25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文本框 25"/>
          <p:cNvSpPr txBox="1"/>
          <p:nvPr/>
        </p:nvSpPr>
        <p:spPr>
          <a:xfrm>
            <a:off x="2160746" y="1516872"/>
            <a:ext cx="4599767" cy="20073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日月明，田力男。小大尖，小土尘。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二人从，三人众。双木林，三木森。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一人不成众，独木不成林。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众人一条心，黄土变成金。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433465" y="846718"/>
            <a:ext cx="1285875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日月明</a:t>
            </a:r>
            <a:endParaRPr lang="zh-CN" altLang="en-US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60747" y="4065522"/>
            <a:ext cx="4524315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阅读指导：节奏明快，可以配合节奏打节拍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00900" y="3305603"/>
            <a:ext cx="1808242" cy="1519838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标注 12"/>
          <p:cNvSpPr/>
          <p:nvPr/>
        </p:nvSpPr>
        <p:spPr>
          <a:xfrm>
            <a:off x="2691825" y="3231873"/>
            <a:ext cx="3249370" cy="1044268"/>
          </a:xfrm>
          <a:prstGeom prst="wedgeRoundRectCallout">
            <a:avLst>
              <a:gd name="adj1" fmla="val 60833"/>
              <a:gd name="adj2" fmla="val -1871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2606110" y="1838962"/>
            <a:ext cx="1154962" cy="408250"/>
          </a:xfrm>
          <a:prstGeom prst="wedgeRoundRectCallout">
            <a:avLst>
              <a:gd name="adj1" fmla="val -61802"/>
              <a:gd name="adj2" fmla="val 5248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3761072" y="1298403"/>
            <a:ext cx="1097280" cy="469153"/>
          </a:xfrm>
          <a:prstGeom prst="wedgeRoundRectCallout">
            <a:avLst>
              <a:gd name="adj1" fmla="val 64755"/>
              <a:gd name="adj2" fmla="val -541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84161" y="1191293"/>
            <a:ext cx="1994777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古代在田地里干活</a:t>
            </a: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的基本都是男人。</a:t>
            </a:r>
            <a:endParaRPr lang="zh-CN" altLang="en-US" sz="1800" dirty="0"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81550" y="3237395"/>
            <a:ext cx="2699963" cy="71485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algn="ctr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团结就是力量！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ctr"/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团结可以创造奇迹。</a:t>
            </a:r>
            <a:endParaRPr lang="zh-CN" altLang="en-US" sz="2100" dirty="0">
              <a:ea typeface="楷体" panose="02010609060101010101" pitchFamily="49" charset="-122"/>
            </a:endParaRPr>
          </a:p>
        </p:txBody>
      </p:sp>
      <p:sp>
        <p:nvSpPr>
          <p:cNvPr id="10" name="文本框 25"/>
          <p:cNvSpPr txBox="1"/>
          <p:nvPr/>
        </p:nvSpPr>
        <p:spPr>
          <a:xfrm>
            <a:off x="2691824" y="1226996"/>
            <a:ext cx="3379311" cy="297703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日月明，田力男。</a:t>
            </a:r>
            <a:endParaRPr lang="en-US" altLang="zh-CN" sz="21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小大尖，小土尘。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二人从，三人众。</a:t>
            </a:r>
            <a:endParaRPr lang="en-US" altLang="zh-CN" sz="21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双木林，三木森。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一人不成众，独木不成林。</a:t>
            </a:r>
            <a:endParaRPr lang="en-US" altLang="zh-CN" sz="21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众人一条心，黄土变成金。</a:t>
            </a:r>
            <a:endParaRPr lang="en-US" altLang="zh-CN" sz="21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83590" y="660379"/>
            <a:ext cx="1285875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kern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日月明</a:t>
            </a:r>
            <a:endParaRPr lang="zh-CN" altLang="en-US" kern="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4145" y="2194987"/>
            <a:ext cx="1461551" cy="622459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大在下小在上就呈尖状。</a:t>
            </a:r>
            <a:endParaRPr lang="zh-CN" altLang="en-US" sz="1800" dirty="0"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4" grpId="0" animBg="1"/>
      <p:bldP spid="5" grpId="0" bldLvl="0"/>
      <p:bldP spid="9" grpId="0" bldLvl="0"/>
      <p:bldP spid="12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15468" y="2469328"/>
            <a:ext cx="7795260" cy="21459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本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课是一篇韵文，从中我们了解了一些会</a:t>
            </a:r>
            <a:endParaRPr lang="en-US" altLang="zh-CN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意字的构字特点，让我们感受到汉字的优美及</a:t>
            </a:r>
            <a:endParaRPr lang="en-US" altLang="zh-CN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中国人的聪明才智！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0800" y="399977"/>
            <a:ext cx="1718481" cy="179474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1514885" y="1513007"/>
            <a:ext cx="833402" cy="9002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</a:p>
        </p:txBody>
      </p:sp>
      <p:sp>
        <p:nvSpPr>
          <p:cNvPr id="24" name="矩形 23"/>
          <p:cNvSpPr/>
          <p:nvPr/>
        </p:nvSpPr>
        <p:spPr>
          <a:xfrm>
            <a:off x="2944237" y="1513007"/>
            <a:ext cx="833402" cy="9002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</a:p>
        </p:txBody>
      </p:sp>
      <p:sp>
        <p:nvSpPr>
          <p:cNvPr id="25" name="矩形 24"/>
          <p:cNvSpPr/>
          <p:nvPr/>
        </p:nvSpPr>
        <p:spPr>
          <a:xfrm>
            <a:off x="4373588" y="1513007"/>
            <a:ext cx="833402" cy="9002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土</a:t>
            </a:r>
          </a:p>
        </p:txBody>
      </p:sp>
      <p:sp>
        <p:nvSpPr>
          <p:cNvPr id="26" name="矩形 25"/>
          <p:cNvSpPr/>
          <p:nvPr/>
        </p:nvSpPr>
        <p:spPr>
          <a:xfrm>
            <a:off x="5802940" y="1513007"/>
            <a:ext cx="833402" cy="9002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</a:p>
        </p:txBody>
      </p:sp>
      <p:cxnSp>
        <p:nvCxnSpPr>
          <p:cNvPr id="35" name="直接连接符 34"/>
          <p:cNvCxnSpPr>
            <a:endCxn id="2" idx="0"/>
          </p:cNvCxnSpPr>
          <p:nvPr/>
        </p:nvCxnSpPr>
        <p:spPr>
          <a:xfrm>
            <a:off x="2031778" y="2395420"/>
            <a:ext cx="2558528" cy="1300496"/>
          </a:xfrm>
          <a:prstGeom prst="line">
            <a:avLst/>
          </a:prstGeom>
          <a:ln>
            <a:solidFill>
              <a:srgbClr val="A1C45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endCxn id="30" idx="0"/>
          </p:cNvCxnSpPr>
          <p:nvPr/>
        </p:nvCxnSpPr>
        <p:spPr>
          <a:xfrm>
            <a:off x="3466860" y="2408627"/>
            <a:ext cx="3168542" cy="1266181"/>
          </a:xfrm>
          <a:prstGeom prst="line">
            <a:avLst/>
          </a:prstGeom>
          <a:ln>
            <a:solidFill>
              <a:srgbClr val="A1C45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stCxn id="25" idx="2"/>
          </p:cNvCxnSpPr>
          <p:nvPr/>
        </p:nvCxnSpPr>
        <p:spPr>
          <a:xfrm>
            <a:off x="4790289" y="2413253"/>
            <a:ext cx="3000685" cy="1260416"/>
          </a:xfrm>
          <a:prstGeom prst="line">
            <a:avLst/>
          </a:prstGeom>
          <a:ln>
            <a:solidFill>
              <a:srgbClr val="A1C45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stCxn id="26" idx="2"/>
            <a:endCxn id="34" idx="0"/>
          </p:cNvCxnSpPr>
          <p:nvPr/>
        </p:nvCxnSpPr>
        <p:spPr>
          <a:xfrm flipH="1">
            <a:off x="1177725" y="2413253"/>
            <a:ext cx="5041916" cy="1282662"/>
          </a:xfrm>
          <a:prstGeom prst="line">
            <a:avLst/>
          </a:prstGeom>
          <a:ln>
            <a:solidFill>
              <a:srgbClr val="A1C45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336028" y="3695915"/>
            <a:ext cx="168339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）气</a:t>
            </a:r>
          </a:p>
        </p:txBody>
      </p:sp>
      <p:sp>
        <p:nvSpPr>
          <p:cNvPr id="36" name="矩形 35"/>
          <p:cNvSpPr/>
          <p:nvPr/>
        </p:nvSpPr>
        <p:spPr>
          <a:xfrm>
            <a:off x="2122375" y="3704900"/>
            <a:ext cx="168339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）里</a:t>
            </a:r>
          </a:p>
        </p:txBody>
      </p:sp>
      <p:sp>
        <p:nvSpPr>
          <p:cNvPr id="37" name="矩形 36"/>
          <p:cNvSpPr/>
          <p:nvPr/>
        </p:nvSpPr>
        <p:spPr>
          <a:xfrm>
            <a:off x="3960021" y="3700273"/>
            <a:ext cx="168339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）头</a:t>
            </a:r>
          </a:p>
        </p:txBody>
      </p:sp>
      <p:sp>
        <p:nvSpPr>
          <p:cNvPr id="38" name="矩形 37"/>
          <p:cNvSpPr/>
          <p:nvPr/>
        </p:nvSpPr>
        <p:spPr>
          <a:xfrm>
            <a:off x="7233690" y="3674807"/>
            <a:ext cx="168339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（  ）地</a:t>
            </a:r>
          </a:p>
        </p:txBody>
      </p:sp>
      <p:sp>
        <p:nvSpPr>
          <p:cNvPr id="27" name="矩形 26"/>
          <p:cNvSpPr/>
          <p:nvPr/>
        </p:nvSpPr>
        <p:spPr>
          <a:xfrm>
            <a:off x="6996650" y="1487153"/>
            <a:ext cx="833402" cy="90024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2994188" y="2413253"/>
            <a:ext cx="4418562" cy="1268250"/>
          </a:xfrm>
          <a:prstGeom prst="line">
            <a:avLst/>
          </a:prstGeom>
          <a:ln>
            <a:solidFill>
              <a:srgbClr val="A1C45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5793705" y="3674807"/>
            <a:ext cx="1683394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森（  ）</a:t>
            </a:r>
          </a:p>
        </p:txBody>
      </p:sp>
      <p:sp>
        <p:nvSpPr>
          <p:cNvPr id="2" name="矩形 1"/>
          <p:cNvSpPr/>
          <p:nvPr/>
        </p:nvSpPr>
        <p:spPr>
          <a:xfrm>
            <a:off x="4328094" y="3695915"/>
            <a:ext cx="524423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498577" y="3695915"/>
            <a:ext cx="524423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  <a:endParaRPr lang="zh-CN" altLang="en-US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567239" y="3695915"/>
            <a:ext cx="524423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土</a:t>
            </a:r>
            <a:endParaRPr lang="zh-CN" altLang="en-US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09107" y="3674621"/>
            <a:ext cx="524423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endParaRPr lang="zh-CN" altLang="en-US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518600" y="3695915"/>
            <a:ext cx="524423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endParaRPr lang="zh-CN" altLang="en-US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连一连</a:t>
            </a:r>
            <a:endParaRPr lang="en-US" altLang="zh-CN" sz="2100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34" grpId="0"/>
      <p:bldP spid="36" grpId="0"/>
      <p:bldP spid="37" grpId="0"/>
      <p:bldP spid="38" grpId="0"/>
      <p:bldP spid="27" grpId="0"/>
      <p:bldP spid="30" grpId="0"/>
      <p:bldP spid="2" grpId="0"/>
      <p:bldP spid="32" grpId="0"/>
      <p:bldP spid="43" grpId="0"/>
      <p:bldP spid="45" grpId="0"/>
      <p:bldP spid="48" grpId="0"/>
      <p:bldP spid="31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17465" y="1642150"/>
            <a:ext cx="3968115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从眼睛中流出的水。</a:t>
            </a:r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7465" y="2530579"/>
            <a:ext cx="3585210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一个人靠在树旁。</a:t>
            </a:r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7465" y="3419007"/>
            <a:ext cx="1670685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不正。</a:t>
            </a:r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77708" y="1642150"/>
            <a:ext cx="2247900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泪 </a:t>
            </a:r>
            <a:r>
              <a:rPr lang="en-US" altLang="zh-CN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氵</a:t>
            </a:r>
            <a:r>
              <a:rPr lang="en-US" altLang="zh-CN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 </a:t>
            </a: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77708" y="2429015"/>
            <a:ext cx="2247900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休 </a:t>
            </a:r>
            <a:r>
              <a:rPr lang="en-US" altLang="zh-CN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亻</a:t>
            </a:r>
            <a:r>
              <a:rPr lang="en-US" altLang="zh-CN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 </a:t>
            </a: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77708" y="3219328"/>
            <a:ext cx="2440305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歪 </a:t>
            </a:r>
            <a:r>
              <a:rPr lang="en-US" altLang="zh-CN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 </a:t>
            </a: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 </a:t>
            </a:r>
            <a:r>
              <a:rPr lang="en-US" altLang="zh-CN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 </a:t>
            </a: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endParaRPr lang="zh-CN" altLang="en-US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猜字</a:t>
            </a:r>
            <a:endParaRPr lang="en-US" altLang="zh-CN" sz="2100" dirty="0">
              <a:solidFill>
                <a:srgbClr val="F4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3" grpId="0"/>
      <p:bldP spid="14" grpId="0"/>
      <p:bldP spid="1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957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848677" y="2063116"/>
            <a:ext cx="8295323" cy="1987391"/>
          </a:xfrm>
          <a:prstGeom prst="rect">
            <a:avLst/>
          </a:prstGeom>
        </p:spPr>
        <p:txBody>
          <a:bodyPr>
            <a:noAutofit/>
          </a:bodyPr>
          <a:lstStyle/>
          <a:p>
            <a:pPr marL="266700" indent="-266700" defTabSz="34290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认识</a:t>
            </a:r>
            <a:r>
              <a:rPr lang="en-US" altLang="zh-CN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11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个生字和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日字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傍，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会写“木、林”等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个字和卧钩。 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266700" indent="-266700" defTabSz="34290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朗读课文，积累词语。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266700" indent="-266700" defTabSz="342900"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了解会意字构字特点，感受古人的造字智慧。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95639" y="692727"/>
            <a:ext cx="2333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A1C450"/>
                </a:solidFill>
              </a:rPr>
              <a:t>https://www.ypppt.com/</a:t>
            </a:r>
            <a:endParaRPr lang="zh-CN" altLang="en-US" dirty="0">
              <a:solidFill>
                <a:srgbClr val="A1C4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273379" y="1158942"/>
            <a:ext cx="5114925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你能把下列字变成加法题吗？</a:t>
            </a:r>
          </a:p>
        </p:txBody>
      </p:sp>
      <p:sp>
        <p:nvSpPr>
          <p:cNvPr id="3" name="矩形 2"/>
          <p:cNvSpPr/>
          <p:nvPr/>
        </p:nvSpPr>
        <p:spPr>
          <a:xfrm>
            <a:off x="686166" y="2082504"/>
            <a:ext cx="1587214" cy="18004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3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113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479610" y="2082506"/>
            <a:ext cx="1587214" cy="18004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3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endParaRPr lang="zh-CN" altLang="en-US" sz="113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89912" y="2082505"/>
            <a:ext cx="1587214" cy="18004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3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113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467579" y="2082504"/>
            <a:ext cx="865862" cy="18004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13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113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07193" y="2107608"/>
            <a:ext cx="865862" cy="18004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13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113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5281" y="1114426"/>
            <a:ext cx="4362926" cy="269986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会意字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用两个及两个以上的独体汉字，根据各自的含义所组合成的一个新汉字，这种造字法就叫作会意，属于六书中的一种。用会意造字法造出的汉字就是会意字。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7671" y="1570121"/>
            <a:ext cx="3894371" cy="2244165"/>
          </a:xfrm>
          <a:prstGeom prst="round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275061" y="1408329"/>
            <a:ext cx="2434590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日月同辉则明</a:t>
            </a:r>
            <a:endParaRPr lang="zh-CN" altLang="en-US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18" name="右箭头 17"/>
          <p:cNvSpPr/>
          <p:nvPr/>
        </p:nvSpPr>
        <p:spPr>
          <a:xfrm>
            <a:off x="3008629" y="1533843"/>
            <a:ext cx="615282" cy="279886"/>
          </a:xfrm>
          <a:prstGeom prst="rightArrow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75061" y="2044198"/>
            <a:ext cx="3200400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细小的土就是灰尘</a:t>
            </a:r>
            <a:endParaRPr lang="zh-CN" altLang="en-US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28" name="右箭头 27"/>
          <p:cNvSpPr/>
          <p:nvPr/>
        </p:nvSpPr>
        <p:spPr>
          <a:xfrm>
            <a:off x="3008629" y="2169712"/>
            <a:ext cx="615282" cy="279886"/>
          </a:xfrm>
          <a:prstGeom prst="rightArrow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275061" y="2687907"/>
            <a:ext cx="3200400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两人一起互相跟从</a:t>
            </a:r>
            <a:endParaRPr lang="zh-CN" altLang="en-US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32" name="右箭头 31"/>
          <p:cNvSpPr/>
          <p:nvPr/>
        </p:nvSpPr>
        <p:spPr>
          <a:xfrm>
            <a:off x="3008629" y="2805581"/>
            <a:ext cx="615282" cy="279886"/>
          </a:xfrm>
          <a:prstGeom prst="rightArrow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8629" y="641389"/>
            <a:ext cx="1670685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 意 字</a:t>
            </a:r>
          </a:p>
        </p:txBody>
      </p:sp>
      <p:sp>
        <p:nvSpPr>
          <p:cNvPr id="16" name="矩形 15"/>
          <p:cNvSpPr/>
          <p:nvPr/>
        </p:nvSpPr>
        <p:spPr>
          <a:xfrm>
            <a:off x="678946" y="1440492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36693" y="1440492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56988" y="1440492"/>
            <a:ext cx="51024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88560" y="1440492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777582" y="1476576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78946" y="2036978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336693" y="2036978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土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056988" y="2036978"/>
            <a:ext cx="51024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尘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88560" y="2036978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777582" y="2073062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78946" y="2683986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336693" y="2683986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056988" y="2683986"/>
            <a:ext cx="51024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88560" y="2683986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777582" y="2720070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275061" y="3367077"/>
            <a:ext cx="4349115" cy="99155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两木代表许多树长在一起</a:t>
            </a:r>
            <a:endParaRPr lang="en-US" altLang="zh-CN" sz="3000" b="1" dirty="0">
              <a:solidFill>
                <a:srgbClr val="A1C4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形成树林</a:t>
            </a:r>
            <a:endParaRPr lang="zh-CN" altLang="en-US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43" name="右箭头 42"/>
          <p:cNvSpPr/>
          <p:nvPr/>
        </p:nvSpPr>
        <p:spPr>
          <a:xfrm>
            <a:off x="3008629" y="3484752"/>
            <a:ext cx="615282" cy="279886"/>
          </a:xfrm>
          <a:prstGeom prst="rightArrow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78946" y="3363157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336693" y="3363157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056988" y="3363157"/>
            <a:ext cx="51024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88560" y="3363157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777582" y="3399241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 animBg="1"/>
      <p:bldP spid="19" grpId="0"/>
      <p:bldP spid="28" grpId="0" animBg="1"/>
      <p:bldP spid="29" grpId="0"/>
      <p:bldP spid="32" grpId="0" animBg="1"/>
      <p:bldP spid="16" grpId="0"/>
      <p:bldP spid="20" grpId="0"/>
      <p:bldP spid="22" grpId="0"/>
      <p:bldP spid="23" grpId="0"/>
      <p:bldP spid="24" grpId="0"/>
      <p:bldP spid="25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 animBg="1"/>
      <p:bldP spid="44" grpId="0"/>
      <p:bldP spid="45" grpId="0"/>
      <p:bldP spid="46" grpId="0"/>
      <p:bldP spid="47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469972" y="1455235"/>
            <a:ext cx="4349115" cy="99155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三人代表很多人在一起，</a:t>
            </a:r>
            <a:endParaRPr lang="en-US" altLang="zh-CN" sz="3000" b="1" dirty="0">
              <a:solidFill>
                <a:srgbClr val="A1C4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就形成了众。</a:t>
            </a:r>
            <a:endParaRPr lang="zh-CN" altLang="en-US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18" name="右箭头 17"/>
          <p:cNvSpPr/>
          <p:nvPr/>
        </p:nvSpPr>
        <p:spPr>
          <a:xfrm>
            <a:off x="3639700" y="1566006"/>
            <a:ext cx="615282" cy="279886"/>
          </a:xfrm>
          <a:prstGeom prst="rightArrow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08629" y="641389"/>
            <a:ext cx="1670685" cy="53006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 意 字</a:t>
            </a:r>
          </a:p>
        </p:txBody>
      </p:sp>
      <p:sp>
        <p:nvSpPr>
          <p:cNvPr id="16" name="矩形 15"/>
          <p:cNvSpPr/>
          <p:nvPr/>
        </p:nvSpPr>
        <p:spPr>
          <a:xfrm>
            <a:off x="678946" y="1440492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36693" y="1440492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796807" y="1440492"/>
            <a:ext cx="51024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88560" y="1440492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517400" y="1476576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024065" y="1455236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775932" y="1455236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469972" y="2784454"/>
            <a:ext cx="4553712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三木代表更多的树长在一起，就形成了森林。</a:t>
            </a:r>
            <a:endParaRPr lang="zh-CN" altLang="en-US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52" name="右箭头 51"/>
          <p:cNvSpPr/>
          <p:nvPr/>
        </p:nvSpPr>
        <p:spPr>
          <a:xfrm>
            <a:off x="3639700" y="2895224"/>
            <a:ext cx="615282" cy="279886"/>
          </a:xfrm>
          <a:prstGeom prst="rightArrow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78946" y="2769710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336693" y="2769710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796807" y="2769710"/>
            <a:ext cx="51024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088560" y="2769710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517400" y="2805794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024065" y="2784454"/>
            <a:ext cx="512180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  <a:endParaRPr lang="zh-CN" altLang="en-US" sz="3000" dirty="0">
              <a:solidFill>
                <a:srgbClr val="E04236"/>
              </a:solidFill>
              <a:ea typeface="楷体" panose="02010609060101010101" pitchFamily="49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775932" y="2784454"/>
            <a:ext cx="279407" cy="5300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endParaRPr lang="zh-CN" altLang="en-US" sz="3000" dirty="0">
              <a:solidFill>
                <a:srgbClr val="A1C450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 animBg="1"/>
      <p:bldP spid="16" grpId="0"/>
      <p:bldP spid="20" grpId="0"/>
      <p:bldP spid="22" grpId="0"/>
      <p:bldP spid="23" grpId="0"/>
      <p:bldP spid="24" grpId="0"/>
      <p:bldP spid="49" grpId="0"/>
      <p:bldP spid="50" grpId="0"/>
      <p:bldP spid="51" grpId="0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3"/>
          <p:cNvGrpSpPr/>
          <p:nvPr/>
        </p:nvGrpSpPr>
        <p:grpSpPr>
          <a:xfrm>
            <a:off x="487929" y="1872115"/>
            <a:ext cx="2958320" cy="2675897"/>
            <a:chOff x="379999" y="1753368"/>
            <a:chExt cx="4320000" cy="4320000"/>
          </a:xfrm>
        </p:grpSpPr>
        <p:sp>
          <p:nvSpPr>
            <p:cNvPr id="22" name="矩形 21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楷体" panose="02010609060101010101" pitchFamily="49" charset="-122"/>
              </a:endParaRPr>
            </a:p>
          </p:txBody>
        </p:sp>
        <p:cxnSp>
          <p:nvCxnSpPr>
            <p:cNvPr id="23" name="直接连接符 22"/>
            <p:cNvCxnSpPr>
              <a:stCxn id="22" idx="1"/>
              <a:endCxn id="22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stCxn id="22" idx="0"/>
              <a:endCxn id="22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5"/>
          <p:cNvSpPr txBox="1"/>
          <p:nvPr/>
        </p:nvSpPr>
        <p:spPr>
          <a:xfrm>
            <a:off x="487929" y="1376493"/>
            <a:ext cx="2501457" cy="33009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en-US" altLang="zh-CN" sz="2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  <p:sp>
        <p:nvSpPr>
          <p:cNvPr id="28" name="文本框 59"/>
          <p:cNvSpPr txBox="1"/>
          <p:nvPr/>
        </p:nvSpPr>
        <p:spPr>
          <a:xfrm>
            <a:off x="4749310" y="1794205"/>
            <a:ext cx="1806272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F44236"/>
                </a:solidFill>
                <a:latin typeface="Pinyin Adjust" panose="02000500000000000000" pitchFamily="2" charset="0"/>
                <a:ea typeface="GB Pinyinok-B" pitchFamily="2" charset="-122"/>
              </a:defRPr>
            </a:lvl1pPr>
          </a:lstStyle>
          <a:p>
            <a:r>
              <a:rPr lang="en-US" altLang="zh-CN" dirty="0" err="1">
                <a:solidFill>
                  <a:srgbClr val="E04236"/>
                </a:solidFill>
              </a:rPr>
              <a:t>mù</a:t>
            </a:r>
            <a:r>
              <a:rPr lang="en-US" altLang="zh-CN" dirty="0">
                <a:solidFill>
                  <a:srgbClr val="E04236"/>
                </a:solidFill>
              </a:rPr>
              <a:t> </a:t>
            </a:r>
          </a:p>
        </p:txBody>
      </p:sp>
      <p:sp>
        <p:nvSpPr>
          <p:cNvPr id="29" name="文本框 63"/>
          <p:cNvSpPr txBox="1"/>
          <p:nvPr/>
        </p:nvSpPr>
        <p:spPr>
          <a:xfrm>
            <a:off x="4695017" y="2922274"/>
            <a:ext cx="3719657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木耳    树木</a:t>
            </a:r>
          </a:p>
        </p:txBody>
      </p:sp>
      <p:sp>
        <p:nvSpPr>
          <p:cNvPr id="30" name="文本框 9"/>
          <p:cNvSpPr txBox="1"/>
          <p:nvPr/>
        </p:nvSpPr>
        <p:spPr>
          <a:xfrm>
            <a:off x="4694873" y="3906115"/>
            <a:ext cx="3452841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奶奶爱吃木耳。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958591" y="1863090"/>
            <a:ext cx="73580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拼音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958590" y="2921211"/>
            <a:ext cx="70580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58590" y="3895768"/>
            <a:ext cx="706279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造句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bldLvl="0" animBg="1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3"/>
          <p:cNvGrpSpPr/>
          <p:nvPr/>
        </p:nvGrpSpPr>
        <p:grpSpPr>
          <a:xfrm>
            <a:off x="487929" y="1872115"/>
            <a:ext cx="2958320" cy="2675897"/>
            <a:chOff x="379999" y="1753368"/>
            <a:chExt cx="4320000" cy="4320000"/>
          </a:xfrm>
        </p:grpSpPr>
        <p:sp>
          <p:nvSpPr>
            <p:cNvPr id="24" name="矩形 23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楷体" panose="02010609060101010101" pitchFamily="49" charset="-122"/>
              </a:endParaRPr>
            </a:p>
          </p:txBody>
        </p:sp>
        <p:cxnSp>
          <p:nvCxnSpPr>
            <p:cNvPr id="25" name="直接连接符 24"/>
            <p:cNvCxnSpPr>
              <a:stCxn id="24" idx="1"/>
              <a:endCxn id="24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0"/>
              <a:endCxn id="24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5"/>
          <p:cNvSpPr txBox="1"/>
          <p:nvPr/>
        </p:nvSpPr>
        <p:spPr>
          <a:xfrm>
            <a:off x="487929" y="1376493"/>
            <a:ext cx="2501457" cy="33009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林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en-US" altLang="zh-CN" sz="2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  <p:sp>
        <p:nvSpPr>
          <p:cNvPr id="30" name="文本框 59"/>
          <p:cNvSpPr txBox="1"/>
          <p:nvPr/>
        </p:nvSpPr>
        <p:spPr>
          <a:xfrm>
            <a:off x="4749310" y="1794205"/>
            <a:ext cx="1806272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F44236"/>
                </a:solidFill>
                <a:latin typeface="Pinyin Adjust" panose="02000500000000000000" pitchFamily="2" charset="0"/>
                <a:ea typeface="GB Pinyinok-B" pitchFamily="2" charset="-122"/>
              </a:defRPr>
            </a:lvl1pPr>
          </a:lstStyle>
          <a:p>
            <a:r>
              <a:rPr lang="en-US" altLang="zh-CN" dirty="0" err="1">
                <a:solidFill>
                  <a:srgbClr val="E04236"/>
                </a:solidFill>
              </a:rPr>
              <a:t>lín</a:t>
            </a:r>
            <a:r>
              <a:rPr lang="en-US" altLang="zh-CN" dirty="0">
                <a:solidFill>
                  <a:srgbClr val="E04236"/>
                </a:solidFill>
              </a:rPr>
              <a:t> </a:t>
            </a:r>
          </a:p>
        </p:txBody>
      </p:sp>
      <p:sp>
        <p:nvSpPr>
          <p:cNvPr id="31" name="文本框 63"/>
          <p:cNvSpPr txBox="1"/>
          <p:nvPr/>
        </p:nvSpPr>
        <p:spPr>
          <a:xfrm>
            <a:off x="4695017" y="2922274"/>
            <a:ext cx="3719657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树林    森林</a:t>
            </a:r>
          </a:p>
        </p:txBody>
      </p:sp>
      <p:sp>
        <p:nvSpPr>
          <p:cNvPr id="32" name="文本框 9"/>
          <p:cNvSpPr txBox="1"/>
          <p:nvPr/>
        </p:nvSpPr>
        <p:spPr>
          <a:xfrm>
            <a:off x="4694873" y="3906115"/>
            <a:ext cx="3452841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小鸟在树林里唱歌。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58591" y="1863090"/>
            <a:ext cx="73580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拼音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958590" y="2921211"/>
            <a:ext cx="70580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958590" y="3895768"/>
            <a:ext cx="706279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造句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bldLvl="0" animBg="1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3"/>
          <p:cNvGrpSpPr/>
          <p:nvPr/>
        </p:nvGrpSpPr>
        <p:grpSpPr>
          <a:xfrm>
            <a:off x="487929" y="1872115"/>
            <a:ext cx="2958320" cy="2675897"/>
            <a:chOff x="379999" y="1753368"/>
            <a:chExt cx="4320000" cy="4320000"/>
          </a:xfrm>
        </p:grpSpPr>
        <p:sp>
          <p:nvSpPr>
            <p:cNvPr id="24" name="矩形 23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楷体" panose="02010609060101010101" pitchFamily="49" charset="-122"/>
              </a:endParaRPr>
            </a:p>
          </p:txBody>
        </p:sp>
        <p:cxnSp>
          <p:nvCxnSpPr>
            <p:cNvPr id="25" name="直接连接符 24"/>
            <p:cNvCxnSpPr>
              <a:stCxn id="24" idx="1"/>
              <a:endCxn id="24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0"/>
              <a:endCxn id="24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5"/>
          <p:cNvSpPr txBox="1"/>
          <p:nvPr/>
        </p:nvSpPr>
        <p:spPr>
          <a:xfrm>
            <a:off x="487929" y="1376493"/>
            <a:ext cx="2501457" cy="33009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土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en-US" altLang="zh-CN" sz="2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  <p:sp>
        <p:nvSpPr>
          <p:cNvPr id="30" name="文本框 59"/>
          <p:cNvSpPr txBox="1"/>
          <p:nvPr/>
        </p:nvSpPr>
        <p:spPr>
          <a:xfrm>
            <a:off x="4749310" y="1794205"/>
            <a:ext cx="1806272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F44236"/>
                </a:solidFill>
                <a:latin typeface="Pinyin Adjust" panose="02000500000000000000" pitchFamily="2" charset="0"/>
                <a:ea typeface="GB Pinyinok-B" pitchFamily="2" charset="-122"/>
              </a:defRPr>
            </a:lvl1pPr>
          </a:lstStyle>
          <a:p>
            <a:r>
              <a:rPr lang="en-US" altLang="zh-CN" dirty="0" err="1">
                <a:solidFill>
                  <a:srgbClr val="E04236"/>
                </a:solidFill>
              </a:rPr>
              <a:t>tǔ</a:t>
            </a:r>
            <a:r>
              <a:rPr lang="en-US" altLang="zh-CN" dirty="0">
                <a:solidFill>
                  <a:srgbClr val="E04236"/>
                </a:solidFill>
              </a:rPr>
              <a:t> </a:t>
            </a:r>
          </a:p>
        </p:txBody>
      </p:sp>
      <p:sp>
        <p:nvSpPr>
          <p:cNvPr id="31" name="文本框 63"/>
          <p:cNvSpPr txBox="1"/>
          <p:nvPr/>
        </p:nvSpPr>
        <p:spPr>
          <a:xfrm>
            <a:off x="4695017" y="2922274"/>
            <a:ext cx="3719657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泥土    土地</a:t>
            </a:r>
          </a:p>
        </p:txBody>
      </p:sp>
      <p:sp>
        <p:nvSpPr>
          <p:cNvPr id="32" name="文本框 9"/>
          <p:cNvSpPr txBox="1"/>
          <p:nvPr/>
        </p:nvSpPr>
        <p:spPr>
          <a:xfrm>
            <a:off x="4694873" y="3906115"/>
            <a:ext cx="3452841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蚯蚓喜欢松软的泥土。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58591" y="1863090"/>
            <a:ext cx="73580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拼音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958590" y="2921211"/>
            <a:ext cx="705803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958590" y="3895768"/>
            <a:ext cx="706279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造句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bldLvl="0" animBg="1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641</Words>
  <Application>Microsoft Office PowerPoint</Application>
  <PresentationFormat>全屏显示(16:9)</PresentationFormat>
  <Paragraphs>172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GB Pinyinok-B</vt:lpstr>
      <vt:lpstr>Meiryo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2019-01-28T06:44:00Z</dcterms:created>
  <dcterms:modified xsi:type="dcterms:W3CDTF">2021-03-14T11:22:48Z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2052-11.1.0.8404</vt:lpwstr>
  </property>
</Properties>
</file>