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19"/>
  </p:notesMasterIdLst>
  <p:sldIdLst>
    <p:sldId id="256" r:id="rId3"/>
    <p:sldId id="414" r:id="rId4"/>
    <p:sldId id="415" r:id="rId5"/>
    <p:sldId id="416" r:id="rId6"/>
    <p:sldId id="417" r:id="rId7"/>
    <p:sldId id="418" r:id="rId8"/>
    <p:sldId id="419" r:id="rId9"/>
    <p:sldId id="420" r:id="rId10"/>
    <p:sldId id="421" r:id="rId11"/>
    <p:sldId id="422" r:id="rId12"/>
    <p:sldId id="423" r:id="rId13"/>
    <p:sldId id="424" r:id="rId14"/>
    <p:sldId id="425" r:id="rId15"/>
    <p:sldId id="426" r:id="rId16"/>
    <p:sldId id="257" r:id="rId17"/>
    <p:sldId id="427" r:id="rId1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5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2936AC26-2E4C-42C8-939D-A83BDDF5F37C}" type="datetimeFigureOut">
              <a:rPr lang="zh-CN" altLang="en-US" smtClean="0"/>
              <a:t>2021/2/28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5D14B5E4-9E67-43C7-8E1B-CA039DEEBF97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3687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14B5E4-9E67-43C7-8E1B-CA039DEEBF9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4885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27719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47870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96760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92904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5745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14B5E4-9E67-43C7-8E1B-CA039DEEBF9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6141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3245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2494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4105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3705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7712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9483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55054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3833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2941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62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441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582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650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8639146" y="4676775"/>
            <a:ext cx="504854" cy="318611"/>
            <a:chOff x="11449050" y="6191643"/>
            <a:chExt cx="742950" cy="468871"/>
          </a:xfrm>
        </p:grpSpPr>
        <p:sp>
          <p:nvSpPr>
            <p:cNvPr id="9" name="箭头: 五边形 8"/>
            <p:cNvSpPr/>
            <p:nvPr userDrawn="1"/>
          </p:nvSpPr>
          <p:spPr>
            <a:xfrm rot="10800000">
              <a:off x="11449050" y="6378705"/>
              <a:ext cx="742950" cy="281809"/>
            </a:xfrm>
            <a:prstGeom prst="homePlate">
              <a:avLst/>
            </a:prstGeom>
            <a:solidFill>
              <a:srgbClr val="403836">
                <a:alpha val="5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箭头: 五边形 9"/>
            <p:cNvSpPr/>
            <p:nvPr userDrawn="1"/>
          </p:nvSpPr>
          <p:spPr>
            <a:xfrm rot="10800000">
              <a:off x="11610402" y="6191643"/>
              <a:ext cx="581598" cy="220607"/>
            </a:xfrm>
            <a:prstGeom prst="homePlate">
              <a:avLst/>
            </a:prstGeom>
            <a:solidFill>
              <a:srgbClr val="4038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 userDrawn="1"/>
        </p:nvGrpSpPr>
        <p:grpSpPr>
          <a:xfrm rot="10800000">
            <a:off x="0" y="0"/>
            <a:ext cx="342900" cy="799491"/>
            <a:chOff x="11080812" y="2484120"/>
            <a:chExt cx="1111188" cy="2590800"/>
          </a:xfrm>
        </p:grpSpPr>
        <p:sp>
          <p:nvSpPr>
            <p:cNvPr id="12" name="任意多边形: 形状 11"/>
            <p:cNvSpPr/>
            <p:nvPr userDrawn="1"/>
          </p:nvSpPr>
          <p:spPr>
            <a:xfrm>
              <a:off x="11080812" y="2852544"/>
              <a:ext cx="1111188" cy="2222376"/>
            </a:xfrm>
            <a:custGeom>
              <a:avLst/>
              <a:gdLst>
                <a:gd name="connsiteX0" fmla="*/ 1524000 w 1524000"/>
                <a:gd name="connsiteY0" fmla="*/ 0 h 3048000"/>
                <a:gd name="connsiteX1" fmla="*/ 1524000 w 1524000"/>
                <a:gd name="connsiteY1" fmla="*/ 3048000 h 3048000"/>
                <a:gd name="connsiteX2" fmla="*/ 0 w 1524000"/>
                <a:gd name="connsiteY2" fmla="*/ 1524000 h 30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4000" h="3048000">
                  <a:moveTo>
                    <a:pt x="1524000" y="0"/>
                  </a:moveTo>
                  <a:lnTo>
                    <a:pt x="1524000" y="3048000"/>
                  </a:lnTo>
                  <a:lnTo>
                    <a:pt x="0" y="1524000"/>
                  </a:lnTo>
                  <a:close/>
                </a:path>
              </a:pathLst>
            </a:custGeom>
            <a:solidFill>
              <a:srgbClr val="403836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2"/>
            <p:cNvSpPr/>
            <p:nvPr userDrawn="1"/>
          </p:nvSpPr>
          <p:spPr>
            <a:xfrm>
              <a:off x="11262360" y="2484120"/>
              <a:ext cx="929640" cy="1859280"/>
            </a:xfrm>
            <a:custGeom>
              <a:avLst/>
              <a:gdLst>
                <a:gd name="connsiteX0" fmla="*/ 914400 w 914400"/>
                <a:gd name="connsiteY0" fmla="*/ 0 h 1828800"/>
                <a:gd name="connsiteX1" fmla="*/ 914400 w 914400"/>
                <a:gd name="connsiteY1" fmla="*/ 1828800 h 1828800"/>
                <a:gd name="connsiteX2" fmla="*/ 0 w 914400"/>
                <a:gd name="connsiteY2" fmla="*/ 91440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4400" h="1828800">
                  <a:moveTo>
                    <a:pt x="914400" y="0"/>
                  </a:moveTo>
                  <a:lnTo>
                    <a:pt x="914400" y="182880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4038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93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05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546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264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257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900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07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070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" y="-1"/>
            <a:ext cx="9144002" cy="514350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89196" y="1174278"/>
            <a:ext cx="4738899" cy="1467593"/>
            <a:chOff x="421012" y="2478673"/>
            <a:chExt cx="5412107" cy="1956790"/>
          </a:xfrm>
        </p:grpSpPr>
        <p:sp>
          <p:nvSpPr>
            <p:cNvPr id="7" name="文本框 6"/>
            <p:cNvSpPr txBox="1"/>
            <p:nvPr/>
          </p:nvSpPr>
          <p:spPr>
            <a:xfrm>
              <a:off x="421012" y="2478673"/>
              <a:ext cx="5412107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en-US" altLang="zh-CN" sz="5000" b="1" dirty="0">
                  <a:cs typeface="+mn-ea"/>
                  <a:sym typeface="+mn-lt"/>
                </a:rPr>
                <a:t>《</a:t>
              </a:r>
              <a:r>
                <a:rPr lang="zh-CN" altLang="en-US" sz="5000" b="1" dirty="0">
                  <a:cs typeface="+mn-ea"/>
                  <a:sym typeface="+mn-lt"/>
                </a:rPr>
                <a:t>秋天</a:t>
              </a:r>
              <a:r>
                <a:rPr lang="en-US" altLang="zh-CN" sz="5000" b="1" dirty="0">
                  <a:cs typeface="+mn-ea"/>
                  <a:sym typeface="+mn-lt"/>
                </a:rPr>
                <a:t>》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52563" y="3750785"/>
              <a:ext cx="4557018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部编</a:t>
              </a:r>
              <a:r>
                <a:rPr lang="zh-CN" altLang="en-US" sz="2100" dirty="0" smtClean="0">
                  <a:cs typeface="+mn-ea"/>
                  <a:sym typeface="+mn-lt"/>
                </a:rPr>
                <a:t>版语文课</a:t>
              </a:r>
              <a:r>
                <a:rPr lang="zh-CN" altLang="en-US" sz="2100" dirty="0">
                  <a:cs typeface="+mn-ea"/>
                  <a:sym typeface="+mn-lt"/>
                </a:rPr>
                <a:t>件 一年级上册</a:t>
              </a:r>
            </a:p>
          </p:txBody>
        </p:sp>
        <p:sp>
          <p:nvSpPr>
            <p:cNvPr id="10" name="矩形: 圆角 9"/>
            <p:cNvSpPr/>
            <p:nvPr/>
          </p:nvSpPr>
          <p:spPr>
            <a:xfrm rot="10800000" flipH="1" flipV="1">
              <a:off x="828764" y="4388395"/>
              <a:ext cx="4404619" cy="4706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>
                <a:defRPr/>
              </a:pPr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2043838" y="3043711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cs typeface="+mn-ea"/>
                <a:sym typeface="+mn-lt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cs typeface="+mn-ea"/>
                <a:sym typeface="+mn-lt"/>
              </a:rPr>
              <a:t>PPT</a:t>
            </a:r>
            <a:endParaRPr lang="en-US" altLang="zh-CN" sz="18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课文讲解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019431" y="1064158"/>
            <a:ext cx="7105139" cy="1571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cs typeface="+mn-ea"/>
                <a:sym typeface="+mn-lt"/>
              </a:rPr>
              <a:t>　　</a:t>
            </a:r>
            <a:r>
              <a:rPr lang="zh-CN" altLang="en-US" sz="3300" b="1" dirty="0">
                <a:cs typeface="+mn-ea"/>
                <a:sym typeface="+mn-lt"/>
              </a:rPr>
              <a:t>一群大雁往南飞，</a:t>
            </a:r>
            <a:r>
              <a:rPr lang="zh-CN" altLang="en-US" sz="3300" b="1" dirty="0">
                <a:solidFill>
                  <a:srgbClr val="FF0000"/>
                </a:solidFill>
                <a:cs typeface="+mn-ea"/>
                <a:sym typeface="+mn-lt"/>
              </a:rPr>
              <a:t>一会儿</a:t>
            </a:r>
            <a:r>
              <a:rPr lang="zh-CN" altLang="en-US" sz="3300" b="1" dirty="0">
                <a:cs typeface="+mn-ea"/>
                <a:sym typeface="+mn-lt"/>
              </a:rPr>
              <a:t>排成个“人”字，</a:t>
            </a:r>
            <a:r>
              <a:rPr lang="zh-CN" altLang="en-US" sz="3300" b="1" dirty="0">
                <a:solidFill>
                  <a:srgbClr val="FF0000"/>
                </a:solidFill>
                <a:cs typeface="+mn-ea"/>
                <a:sym typeface="+mn-lt"/>
              </a:rPr>
              <a:t>一会儿</a:t>
            </a:r>
            <a:r>
              <a:rPr lang="zh-CN" altLang="en-US" sz="3300" b="1" dirty="0">
                <a:cs typeface="+mn-ea"/>
                <a:sym typeface="+mn-lt"/>
              </a:rPr>
              <a:t>排成个“一”字。</a:t>
            </a:r>
          </a:p>
        </p:txBody>
      </p:sp>
      <p:pic>
        <p:nvPicPr>
          <p:cNvPr id="15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5760" y="3335285"/>
            <a:ext cx="2018489" cy="14340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4686" y="3013814"/>
            <a:ext cx="2108431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课文讲解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792486" y="2400300"/>
            <a:ext cx="5559028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100" b="1" dirty="0">
                <a:solidFill>
                  <a:srgbClr val="FF0000"/>
                </a:solidFill>
                <a:cs typeface="+mn-ea"/>
                <a:sym typeface="+mn-lt"/>
              </a:rPr>
              <a:t>一会儿</a:t>
            </a:r>
            <a:r>
              <a:rPr lang="en-US" altLang="zh-CN" sz="4100" b="1" dirty="0">
                <a:solidFill>
                  <a:srgbClr val="FF0000"/>
                </a:solidFill>
                <a:cs typeface="+mn-ea"/>
                <a:sym typeface="+mn-lt"/>
              </a:rPr>
              <a:t>……</a:t>
            </a:r>
            <a:r>
              <a:rPr lang="zh-CN" altLang="en-US" sz="4100" b="1" dirty="0">
                <a:solidFill>
                  <a:srgbClr val="FF0000"/>
                </a:solidFill>
                <a:cs typeface="+mn-ea"/>
                <a:sym typeface="+mn-lt"/>
              </a:rPr>
              <a:t>一会儿</a:t>
            </a:r>
            <a:r>
              <a:rPr lang="en-US" altLang="zh-CN" sz="4100" b="1" dirty="0">
                <a:solidFill>
                  <a:srgbClr val="FF0000"/>
                </a:solidFill>
                <a:cs typeface="+mn-ea"/>
                <a:sym typeface="+mn-lt"/>
              </a:rPr>
              <a:t>……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读一读：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0" y="1220015"/>
            <a:ext cx="2799484" cy="3026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3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一</a:t>
            </a:r>
            <a:r>
              <a:rPr lang="en-US" altLang="zh-CN" sz="33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(yí)</a:t>
            </a:r>
            <a:r>
              <a:rPr lang="zh-CN" altLang="en-US" sz="33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片片　</a:t>
            </a:r>
            <a:endParaRPr lang="en-US" altLang="zh-CN" sz="33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3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一</a:t>
            </a:r>
            <a:r>
              <a:rPr lang="en-US" altLang="zh-CN" sz="33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(yì)</a:t>
            </a:r>
            <a:r>
              <a:rPr lang="zh-CN" altLang="en-US" sz="33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群　</a:t>
            </a:r>
            <a:endParaRPr lang="en-US" altLang="zh-CN" sz="33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3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一</a:t>
            </a:r>
            <a:r>
              <a:rPr lang="en-US" altLang="zh-CN" sz="33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(yí)</a:t>
            </a:r>
            <a:r>
              <a:rPr lang="zh-CN" altLang="en-US" sz="33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会儿　</a:t>
            </a:r>
            <a:endParaRPr lang="en-US" altLang="zh-CN" sz="33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3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“一</a:t>
            </a:r>
            <a:r>
              <a:rPr lang="en-US" altLang="zh-CN" sz="33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(yī)</a:t>
            </a:r>
            <a:r>
              <a:rPr lang="en-US" altLang="zh-CN" sz="33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33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字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214" y="1469572"/>
            <a:ext cx="3812132" cy="3673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读一读：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33500" y="1294379"/>
            <a:ext cx="8131628" cy="318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700" b="1" dirty="0">
                <a:solidFill>
                  <a:srgbClr val="000000"/>
                </a:solidFill>
                <a:cs typeface="+mn-ea"/>
                <a:sym typeface="+mn-lt"/>
              </a:rPr>
              <a:t>                                   秋天</a:t>
            </a:r>
            <a:endParaRPr lang="en-US" altLang="zh-CN" sz="27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700" b="1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zh-CN" altLang="en-US" sz="2700" b="1" dirty="0">
                <a:solidFill>
                  <a:srgbClr val="000000"/>
                </a:solidFill>
                <a:cs typeface="+mn-ea"/>
                <a:sym typeface="+mn-lt"/>
              </a:rPr>
              <a:t>天气凉了，树叶黄了。一片片叶子从树上落下来。</a:t>
            </a:r>
            <a:r>
              <a:rPr lang="en-US" altLang="zh-CN" sz="2700" b="1" dirty="0">
                <a:solidFill>
                  <a:srgbClr val="FF0000"/>
                </a:solidFill>
                <a:cs typeface="+mn-ea"/>
                <a:sym typeface="+mn-lt"/>
              </a:rPr>
              <a:t>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700" b="1" dirty="0">
                <a:cs typeface="+mn-ea"/>
                <a:sym typeface="+mn-lt"/>
              </a:rPr>
              <a:t>    天空那么蓝，那么高。一群大雁往南飞，一会儿排成个“人”字，一会儿排成个“一”字。</a:t>
            </a:r>
            <a:r>
              <a:rPr lang="en-US" altLang="zh-CN" sz="2700" b="1" dirty="0">
                <a:solidFill>
                  <a:srgbClr val="FF0000"/>
                </a:solidFill>
                <a:cs typeface="+mn-ea"/>
                <a:sym typeface="+mn-lt"/>
              </a:rPr>
              <a:t>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700" b="1" dirty="0">
                <a:cs typeface="+mn-ea"/>
                <a:sym typeface="+mn-lt"/>
              </a:rPr>
              <a:t>    啊！秋天来了！</a:t>
            </a:r>
            <a:r>
              <a:rPr lang="en-US" altLang="zh-CN" sz="2700" b="1" dirty="0">
                <a:solidFill>
                  <a:srgbClr val="FF0000"/>
                </a:solidFill>
                <a:cs typeface="+mn-ea"/>
                <a:sym typeface="+mn-lt"/>
              </a:rPr>
              <a:t> </a:t>
            </a:r>
            <a:endParaRPr lang="zh-CN" altLang="en-US" sz="2700" b="1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说一说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124200" y="1239100"/>
            <a:ext cx="5551714" cy="2436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2700" dirty="0">
                <a:solidFill>
                  <a:srgbClr val="FF0000"/>
                </a:solidFill>
                <a:cs typeface="+mn-ea"/>
                <a:sym typeface="+mn-lt"/>
              </a:rPr>
              <a:t>       </a:t>
            </a:r>
            <a:r>
              <a:rPr lang="zh-CN" altLang="en-US" sz="2700" dirty="0">
                <a:cs typeface="+mn-ea"/>
                <a:sym typeface="+mn-lt"/>
              </a:rPr>
              <a:t>秋天带来的变化可真大，小朋友，你发现还有哪些东西得到了秋天的电报？快说说它们的变化吧！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86" y="1900893"/>
            <a:ext cx="2449286" cy="3242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" y="-1"/>
            <a:ext cx="9144002" cy="514350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89195" y="1605165"/>
            <a:ext cx="4738899" cy="1036706"/>
            <a:chOff x="421011" y="3053189"/>
            <a:chExt cx="5412107" cy="1382274"/>
          </a:xfrm>
        </p:grpSpPr>
        <p:sp>
          <p:nvSpPr>
            <p:cNvPr id="7" name="文本框 6"/>
            <p:cNvSpPr txBox="1"/>
            <p:nvPr/>
          </p:nvSpPr>
          <p:spPr>
            <a:xfrm>
              <a:off x="421011" y="3053189"/>
              <a:ext cx="5412107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5000" b="1" dirty="0" smtClean="0">
                  <a:cs typeface="+mn-ea"/>
                  <a:sym typeface="+mn-lt"/>
                </a:rPr>
                <a:t>感</a:t>
              </a:r>
              <a:r>
                <a:rPr lang="zh-CN" altLang="en-US" sz="5000" b="1" dirty="0">
                  <a:cs typeface="+mn-ea"/>
                  <a:sym typeface="+mn-lt"/>
                </a:rPr>
                <a:t>谢聆</a:t>
              </a:r>
              <a:r>
                <a:rPr lang="zh-CN" altLang="en-US" sz="5000" b="1" dirty="0" smtClean="0">
                  <a:cs typeface="+mn-ea"/>
                  <a:sym typeface="+mn-lt"/>
                </a:rPr>
                <a:t>听</a:t>
              </a:r>
              <a:endParaRPr lang="en-US" altLang="zh-CN" sz="5000" b="1" dirty="0">
                <a:cs typeface="+mn-ea"/>
                <a:sym typeface="+mn-lt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 rot="10800000" flipH="1" flipV="1">
              <a:off x="828764" y="4388395"/>
              <a:ext cx="4404619" cy="4706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>
                <a:defRPr/>
              </a:pPr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266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课前导读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80005" y="1284345"/>
            <a:ext cx="488138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cs typeface="+mn-ea"/>
                <a:sym typeface="+mn-lt"/>
              </a:rPr>
              <a:t>你们知道这是什么季节的景色吗？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313" y="2073218"/>
            <a:ext cx="3505973" cy="23373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932" y="2073218"/>
            <a:ext cx="3117978" cy="23373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文本框 4"/>
          <p:cNvSpPr txBox="1"/>
          <p:nvPr/>
        </p:nvSpPr>
        <p:spPr>
          <a:xfrm>
            <a:off x="3056899" y="407142"/>
            <a:ext cx="2903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课前导读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2824" y="1230087"/>
            <a:ext cx="7736519" cy="3214858"/>
          </a:xfrm>
          <a:prstGeom prst="rect">
            <a:avLst/>
          </a:prstGeom>
          <a:noFill/>
        </p:spPr>
        <p:txBody>
          <a:bodyPr vert="horz" lIns="51435" tIns="25718" rIns="51435" bIns="25718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2400" b="1" dirty="0">
                <a:latin typeface="+mn-lt"/>
                <a:ea typeface="+mn-ea"/>
                <a:cs typeface="+mn-ea"/>
                <a:sym typeface="+mn-lt"/>
              </a:rPr>
              <a:t>                           </a:t>
            </a: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秋天</a:t>
            </a:r>
            <a:b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1 </a:t>
            </a: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天气凉了，树叶黄了，一片片叶子从树上落下来。</a:t>
            </a:r>
            <a:b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        </a:t>
            </a:r>
            <a:b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2 </a:t>
            </a: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天空那么蓝，那么高。一群大雁往南飞，一会儿排成个“人”字，一会儿排成个“一”字。</a:t>
            </a:r>
            <a:b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        </a:t>
            </a:r>
            <a:b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3 </a:t>
            </a: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啊！秋天来了！</a:t>
            </a:r>
            <a:endParaRPr lang="en-US" altLang="zh-CN" sz="2400" b="1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我会拼</a:t>
            </a:r>
          </a:p>
        </p:txBody>
      </p:sp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1154056" y="2821477"/>
            <a:ext cx="5907881" cy="76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>
                <a:cs typeface="+mn-ea"/>
                <a:sym typeface="+mn-lt"/>
              </a:rPr>
              <a:t>片   大  飞  会 个 </a:t>
            </a: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915931" y="887902"/>
            <a:ext cx="6465944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300" b="1" dirty="0">
                <a:solidFill>
                  <a:srgbClr val="FF0000"/>
                </a:solidFill>
                <a:cs typeface="+mn-ea"/>
                <a:sym typeface="+mn-lt"/>
              </a:rPr>
              <a:t>  </a:t>
            </a:r>
            <a:r>
              <a:rPr lang="en-US" altLang="zh-CN" sz="3300" b="1" dirty="0" err="1">
                <a:solidFill>
                  <a:srgbClr val="FF0000"/>
                </a:solidFill>
                <a:cs typeface="+mn-ea"/>
                <a:sym typeface="+mn-lt"/>
              </a:rPr>
              <a:t>qiū</a:t>
            </a:r>
            <a:r>
              <a:rPr lang="en-US" altLang="zh-CN" sz="3300" b="1" dirty="0">
                <a:solidFill>
                  <a:srgbClr val="FF0000"/>
                </a:solidFill>
                <a:cs typeface="+mn-ea"/>
                <a:sym typeface="+mn-lt"/>
              </a:rPr>
              <a:t>    </a:t>
            </a:r>
            <a:r>
              <a:rPr lang="en-US" altLang="zh-CN" sz="3300" b="1" dirty="0" err="1">
                <a:solidFill>
                  <a:srgbClr val="FF0000"/>
                </a:solidFill>
                <a:cs typeface="+mn-ea"/>
                <a:sym typeface="+mn-lt"/>
              </a:rPr>
              <a:t>qì</a:t>
            </a:r>
            <a:r>
              <a:rPr lang="en-US" altLang="zh-CN" sz="3300" b="1" dirty="0">
                <a:solidFill>
                  <a:srgbClr val="FF0000"/>
                </a:solidFill>
                <a:cs typeface="+mn-ea"/>
                <a:sym typeface="+mn-lt"/>
              </a:rPr>
              <a:t>    le   </a:t>
            </a:r>
            <a:r>
              <a:rPr lang="en-US" altLang="zh-CN" sz="3300" b="1" dirty="0" err="1">
                <a:solidFill>
                  <a:srgbClr val="FF0000"/>
                </a:solidFill>
                <a:cs typeface="+mn-ea"/>
                <a:sym typeface="+mn-lt"/>
              </a:rPr>
              <a:t>shù</a:t>
            </a:r>
            <a:r>
              <a:rPr lang="en-US" altLang="zh-CN" sz="3300" b="1" dirty="0">
                <a:solidFill>
                  <a:srgbClr val="FF0000"/>
                </a:solidFill>
                <a:cs typeface="+mn-ea"/>
                <a:sym typeface="+mn-lt"/>
              </a:rPr>
              <a:t>  </a:t>
            </a:r>
            <a:r>
              <a:rPr lang="en-US" altLang="zh-CN" sz="3300" b="1" dirty="0" err="1">
                <a:solidFill>
                  <a:srgbClr val="FF0000"/>
                </a:solidFill>
                <a:cs typeface="+mn-ea"/>
                <a:sym typeface="+mn-lt"/>
              </a:rPr>
              <a:t>yè</a:t>
            </a:r>
            <a:endParaRPr lang="en-US" altLang="zh-CN" sz="33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文本框 3"/>
          <p:cNvSpPr txBox="1">
            <a:spLocks noChangeArrowheads="1"/>
          </p:cNvSpPr>
          <p:nvPr/>
        </p:nvSpPr>
        <p:spPr bwMode="auto">
          <a:xfrm>
            <a:off x="1174296" y="2170204"/>
            <a:ext cx="58674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300" b="1">
                <a:solidFill>
                  <a:srgbClr val="FF0000"/>
                </a:solidFill>
                <a:cs typeface="+mn-ea"/>
                <a:sym typeface="+mn-lt"/>
              </a:rPr>
              <a:t>piàn   dà   fēi  huì  ɡè</a:t>
            </a:r>
          </a:p>
        </p:txBody>
      </p:sp>
      <p:sp>
        <p:nvSpPr>
          <p:cNvPr id="8" name="文本框 4"/>
          <p:cNvSpPr txBox="1">
            <a:spLocks noChangeArrowheads="1"/>
          </p:cNvSpPr>
          <p:nvPr/>
        </p:nvSpPr>
        <p:spPr bwMode="auto">
          <a:xfrm>
            <a:off x="1174296" y="1409396"/>
            <a:ext cx="5363766" cy="76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>
                <a:cs typeface="+mn-ea"/>
                <a:sym typeface="+mn-lt"/>
              </a:rPr>
              <a:t>秋  气  了  树  叶</a:t>
            </a:r>
          </a:p>
        </p:txBody>
      </p:sp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1174296" y="3637054"/>
            <a:ext cx="410408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300" b="1" dirty="0">
                <a:solidFill>
                  <a:srgbClr val="FF0000"/>
                </a:solidFill>
                <a:cs typeface="+mn-ea"/>
                <a:sym typeface="+mn-lt"/>
              </a:rPr>
              <a:t>le    </a:t>
            </a:r>
            <a:r>
              <a:rPr lang="en-US" altLang="zh-CN" sz="3300" b="1" dirty="0" err="1">
                <a:solidFill>
                  <a:srgbClr val="FF0000"/>
                </a:solidFill>
                <a:cs typeface="+mn-ea"/>
                <a:sym typeface="+mn-lt"/>
              </a:rPr>
              <a:t>zi</a:t>
            </a:r>
            <a:r>
              <a:rPr lang="en-US" altLang="zh-CN" sz="3300" b="1" dirty="0">
                <a:solidFill>
                  <a:srgbClr val="FF0000"/>
                </a:solidFill>
                <a:cs typeface="+mn-ea"/>
                <a:sym typeface="+mn-lt"/>
              </a:rPr>
              <a:t>   ren  </a:t>
            </a:r>
            <a:r>
              <a:rPr lang="en-US" altLang="zh-CN" sz="3300" b="1" dirty="0" err="1">
                <a:solidFill>
                  <a:srgbClr val="FF0000"/>
                </a:solidFill>
                <a:cs typeface="+mn-ea"/>
                <a:sym typeface="+mn-lt"/>
              </a:rPr>
              <a:t>dà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/>
        </p:nvSpPr>
        <p:spPr bwMode="auto">
          <a:xfrm>
            <a:off x="1174296" y="4132355"/>
            <a:ext cx="4104085" cy="760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>
                <a:cs typeface="+mn-ea"/>
                <a:sym typeface="+mn-lt"/>
              </a:rPr>
              <a:t>了 子 人 大</a:t>
            </a:r>
            <a:endParaRPr lang="en-US" altLang="zh-CN" sz="4500" b="1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重点字词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708887" y="1762126"/>
            <a:ext cx="1600200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100" b="1">
                <a:cs typeface="+mn-ea"/>
                <a:sym typeface="+mn-lt"/>
              </a:rPr>
              <a:t>秋天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4548528" y="1762126"/>
            <a:ext cx="1445419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100" b="1">
                <a:cs typeface="+mn-ea"/>
                <a:sym typeface="+mn-lt"/>
              </a:rPr>
              <a:t>树叶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3209075" y="1751411"/>
            <a:ext cx="1288256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100" b="1">
                <a:cs typeface="+mn-ea"/>
                <a:sym typeface="+mn-lt"/>
              </a:rPr>
              <a:t>到了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5941559" y="1751411"/>
            <a:ext cx="1288256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100" b="1">
                <a:cs typeface="+mn-ea"/>
                <a:sym typeface="+mn-lt"/>
              </a:rPr>
              <a:t>一片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1708888" y="3183137"/>
            <a:ext cx="1288256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100" b="1">
                <a:cs typeface="+mn-ea"/>
                <a:sym typeface="+mn-lt"/>
              </a:rPr>
              <a:t>高飞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3274559" y="3183137"/>
            <a:ext cx="1999060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100" b="1">
                <a:cs typeface="+mn-ea"/>
                <a:sym typeface="+mn-lt"/>
              </a:rPr>
              <a:t>一会儿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5542700" y="3183137"/>
            <a:ext cx="1999059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100" b="1">
                <a:cs typeface="+mn-ea"/>
                <a:sym typeface="+mn-lt"/>
              </a:rPr>
              <a:t>一个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重点字词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5817734" y="2137853"/>
            <a:ext cx="144541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000" b="1" dirty="0">
                <a:cs typeface="+mn-ea"/>
                <a:sym typeface="+mn-lt"/>
              </a:rPr>
              <a:t>树叶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32745" y="1503945"/>
            <a:ext cx="3093720" cy="27885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会写的字</a:t>
            </a:r>
          </a:p>
        </p:txBody>
      </p:sp>
      <p:grpSp>
        <p:nvGrpSpPr>
          <p:cNvPr id="5" name="Group 3"/>
          <p:cNvGrpSpPr/>
          <p:nvPr/>
        </p:nvGrpSpPr>
        <p:grpSpPr bwMode="auto">
          <a:xfrm>
            <a:off x="2228680" y="1546112"/>
            <a:ext cx="917972" cy="917972"/>
            <a:chOff x="2426" y="1253"/>
            <a:chExt cx="1815" cy="1814"/>
          </a:xfrm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Group 7"/>
          <p:cNvGrpSpPr/>
          <p:nvPr/>
        </p:nvGrpSpPr>
        <p:grpSpPr bwMode="auto">
          <a:xfrm>
            <a:off x="3740774" y="1546112"/>
            <a:ext cx="917972" cy="917972"/>
            <a:chOff x="2426" y="1253"/>
            <a:chExt cx="1815" cy="1814"/>
          </a:xfrm>
        </p:grpSpPr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4" name="Group 11"/>
          <p:cNvGrpSpPr/>
          <p:nvPr/>
        </p:nvGrpSpPr>
        <p:grpSpPr bwMode="auto">
          <a:xfrm>
            <a:off x="5307637" y="1546112"/>
            <a:ext cx="917972" cy="917972"/>
            <a:chOff x="2426" y="1253"/>
            <a:chExt cx="1815" cy="1814"/>
          </a:xfrm>
        </p:grpSpPr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Group 15"/>
          <p:cNvGrpSpPr/>
          <p:nvPr/>
        </p:nvGrpSpPr>
        <p:grpSpPr bwMode="auto">
          <a:xfrm>
            <a:off x="6819730" y="1546112"/>
            <a:ext cx="917972" cy="917972"/>
            <a:chOff x="2426" y="1253"/>
            <a:chExt cx="1815" cy="1814"/>
          </a:xfrm>
        </p:grpSpPr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2247730" y="1492534"/>
            <a:ext cx="5509022" cy="9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dist" eaLnBrk="0" hangingPunct="0">
              <a:buFont typeface="Arial" panose="020B0604020202020204" pitchFamily="34" charset="0"/>
              <a:buNone/>
            </a:pPr>
            <a:r>
              <a:rPr lang="zh-CN" altLang="en-US" sz="6000" b="1">
                <a:solidFill>
                  <a:srgbClr val="FF3300"/>
                </a:solidFill>
                <a:cs typeface="+mn-ea"/>
                <a:sym typeface="+mn-lt"/>
              </a:rPr>
              <a:t>了子人大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086" y="2864644"/>
            <a:ext cx="2364581" cy="2278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课文讲解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877491" y="1234563"/>
            <a:ext cx="7678680" cy="163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cs typeface="+mn-ea"/>
                <a:sym typeface="+mn-lt"/>
              </a:rPr>
              <a:t>    天气凉了，树叶黄了，一片片叶子从树上落下来。</a:t>
            </a:r>
          </a:p>
        </p:txBody>
      </p: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2454000" y="1954477"/>
            <a:ext cx="34290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●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3483" y="2965963"/>
            <a:ext cx="2275632" cy="1517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4023" y="2965963"/>
            <a:ext cx="2023796" cy="1517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课文讲解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874769" y="1604622"/>
            <a:ext cx="6232922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00FF"/>
                </a:solidFill>
                <a:cs typeface="+mn-ea"/>
                <a:sym typeface="+mn-lt"/>
              </a:rPr>
              <a:t>    　</a:t>
            </a:r>
            <a:r>
              <a:rPr lang="zh-CN" altLang="en-US" sz="4500" b="1">
                <a:cs typeface="+mn-ea"/>
                <a:sym typeface="+mn-lt"/>
              </a:rPr>
              <a:t>天空那么蓝，那么高。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409095" y="1604623"/>
            <a:ext cx="132392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 dirty="0">
                <a:solidFill>
                  <a:srgbClr val="FF0000"/>
                </a:solidFill>
                <a:cs typeface="+mn-ea"/>
                <a:sym typeface="+mn-lt"/>
              </a:rPr>
              <a:t>天空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755535" y="1610515"/>
            <a:ext cx="73121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 dirty="0">
                <a:solidFill>
                  <a:srgbClr val="0000FF"/>
                </a:solidFill>
                <a:cs typeface="+mn-ea"/>
                <a:sym typeface="+mn-lt"/>
              </a:rPr>
              <a:t>蓝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093353" y="1606274"/>
            <a:ext cx="73121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 dirty="0">
                <a:solidFill>
                  <a:srgbClr val="0000FF"/>
                </a:solidFill>
                <a:cs typeface="+mn-ea"/>
                <a:sym typeface="+mn-lt"/>
              </a:rPr>
              <a:t>高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579413" y="1607404"/>
            <a:ext cx="132392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 dirty="0">
                <a:solidFill>
                  <a:srgbClr val="7030A0"/>
                </a:solidFill>
                <a:cs typeface="+mn-ea"/>
                <a:sym typeface="+mn-lt"/>
              </a:rPr>
              <a:t>那么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936738" y="1612742"/>
            <a:ext cx="132392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 dirty="0">
                <a:solidFill>
                  <a:srgbClr val="7030A0"/>
                </a:solidFill>
                <a:cs typeface="+mn-ea"/>
                <a:sym typeface="+mn-lt"/>
              </a:rPr>
              <a:t>那么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037375" y="3287968"/>
            <a:ext cx="6571740" cy="557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rgbClr val="0070C0"/>
                </a:solidFill>
                <a:cs typeface="+mn-ea"/>
                <a:sym typeface="+mn-lt"/>
              </a:rPr>
              <a:t>思考</a:t>
            </a:r>
            <a:r>
              <a:rPr lang="zh-CN" altLang="en-US" sz="2400" b="1" dirty="0">
                <a:cs typeface="+mn-ea"/>
                <a:sym typeface="+mn-lt"/>
              </a:rPr>
              <a:t>：你能把“那么”换成另一个词语吗？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allAtOnce" bldLvl="0"/>
      <p:bldP spid="10" grpId="0"/>
      <p:bldP spid="10" grpId="1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办公资源网：www.bangongziyuan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w00uyinu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330</Words>
  <Application>Microsoft Office PowerPoint</Application>
  <PresentationFormat>全屏显示(16:9)</PresentationFormat>
  <Paragraphs>80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FandolFang R</vt:lpstr>
      <vt:lpstr>Meiryo</vt:lpstr>
      <vt:lpstr>宋体</vt:lpstr>
      <vt:lpstr>微软雅黑</vt:lpstr>
      <vt:lpstr>Arial</vt:lpstr>
      <vt:lpstr>Calibri</vt:lpstr>
      <vt:lpstr>Calibri Light</vt:lpstr>
      <vt:lpstr>办公资源网：www.bangongziyuan.com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>优品PPT</dc:creator>
  <cp:keywords>https:/www.ypppt.com</cp:keywords>
  <dc:description>https://www.ypppt.com/</dc:description>
  <cp:lastModifiedBy>kan</cp:lastModifiedBy>
  <cp:revision>4</cp:revision>
  <dcterms:created xsi:type="dcterms:W3CDTF">2020-09-02T17:18:00Z</dcterms:created>
  <dcterms:modified xsi:type="dcterms:W3CDTF">2021-02-28T06:40:44Z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