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1" r:id="rId3"/>
    <p:sldMasterId id="2147483684" r:id="rId4"/>
  </p:sldMasterIdLst>
  <p:notesMasterIdLst>
    <p:notesMasterId r:id="rId58"/>
  </p:notesMasterIdLst>
  <p:sldIdLst>
    <p:sldId id="306" r:id="rId5"/>
    <p:sldId id="305" r:id="rId6"/>
    <p:sldId id="307" r:id="rId7"/>
    <p:sldId id="308" r:id="rId8"/>
    <p:sldId id="309" r:id="rId9"/>
    <p:sldId id="360" r:id="rId10"/>
    <p:sldId id="311" r:id="rId11"/>
    <p:sldId id="312" r:id="rId12"/>
    <p:sldId id="313" r:id="rId13"/>
    <p:sldId id="314" r:id="rId14"/>
    <p:sldId id="315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61" r:id="rId25"/>
    <p:sldId id="328" r:id="rId26"/>
    <p:sldId id="327" r:id="rId27"/>
    <p:sldId id="362" r:id="rId28"/>
    <p:sldId id="363" r:id="rId29"/>
    <p:sldId id="364" r:id="rId30"/>
    <p:sldId id="370" r:id="rId31"/>
    <p:sldId id="371" r:id="rId32"/>
    <p:sldId id="372" r:id="rId33"/>
    <p:sldId id="375" r:id="rId34"/>
    <p:sldId id="373" r:id="rId35"/>
    <p:sldId id="376" r:id="rId36"/>
    <p:sldId id="374" r:id="rId37"/>
    <p:sldId id="340" r:id="rId38"/>
    <p:sldId id="341" r:id="rId39"/>
    <p:sldId id="365" r:id="rId40"/>
    <p:sldId id="366" r:id="rId41"/>
    <p:sldId id="367" r:id="rId42"/>
    <p:sldId id="368" r:id="rId43"/>
    <p:sldId id="369" r:id="rId44"/>
    <p:sldId id="348" r:id="rId45"/>
    <p:sldId id="349" r:id="rId46"/>
    <p:sldId id="378" r:id="rId47"/>
    <p:sldId id="350" r:id="rId48"/>
    <p:sldId id="379" r:id="rId49"/>
    <p:sldId id="352" r:id="rId50"/>
    <p:sldId id="353" r:id="rId51"/>
    <p:sldId id="354" r:id="rId52"/>
    <p:sldId id="355" r:id="rId53"/>
    <p:sldId id="356" r:id="rId54"/>
    <p:sldId id="358" r:id="rId55"/>
    <p:sldId id="359" r:id="rId56"/>
    <p:sldId id="380" r:id="rId5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5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329A2A"/>
    <a:srgbClr val="E30C7F"/>
    <a:srgbClr val="7ECB32"/>
    <a:srgbClr val="80C93B"/>
    <a:srgbClr val="7FCB32"/>
    <a:srgbClr val="DDE89A"/>
    <a:srgbClr val="00FF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32" y="120"/>
      </p:cViewPr>
      <p:guideLst>
        <p:guide orient="horz" pos="2160"/>
        <p:guide pos="3811"/>
        <p:guide orient="horz" pos="1620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0EB8D-AF62-4A17-8AFB-6FC1616B2604}" type="datetimeFigureOut">
              <a:rPr lang="zh-CN" altLang="en-US" smtClean="0"/>
              <a:t>2021/2/27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EB46C-D7CC-4194-8D81-C4078F0B64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418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95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919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13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923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858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02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739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2736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844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06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437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923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582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318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595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2227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0588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9266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057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418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4431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31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5053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5581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7580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2071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591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951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233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0355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6702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4120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801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068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0615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5331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3433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5442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46470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41806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39665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4313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5769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205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80987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31180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36417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70850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9179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215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257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088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B46C-D7CC-4194-8D81-C4078F0B64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10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651"/>
            <a:ext cx="6858000" cy="124182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351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03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28650" y="1640584"/>
            <a:ext cx="7886700" cy="1862336"/>
          </a:xfrm>
        </p:spPr>
        <p:txBody>
          <a:bodyPr>
            <a:normAutofit/>
          </a:bodyPr>
          <a:lstStyle>
            <a:lvl1pPr algn="ctr">
              <a:defRPr sz="45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272868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96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10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961710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02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1619251"/>
            <a:ext cx="4286250" cy="1036838"/>
          </a:xfrm>
        </p:spPr>
        <p:txBody>
          <a:bodyPr anchor="b" anchorCtr="0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2799904"/>
            <a:ext cx="4286250" cy="88945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  <p:extLst>
      <p:ext uri="{BB962C8B-B14F-4D97-AF65-F5344CB8AC3E}">
        <p14:creationId xmlns:p14="http://schemas.microsoft.com/office/powerpoint/2010/main" val="1206466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49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6" y="535258"/>
            <a:ext cx="3511241" cy="1071121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6" y="1735406"/>
            <a:ext cx="3511241" cy="285869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5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7"/>
            <a:ext cx="681676" cy="435887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7"/>
            <a:ext cx="7084832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329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22349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04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75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17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329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596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67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01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1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01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843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6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4077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964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057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21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4392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50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3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88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2298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60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71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9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/>
              <a:pPr/>
              <a:t>2021/2/27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2021/2/27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4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6251-9403-43CD-9EF7-4418B78C4D2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AE61-4032-4855-8222-7C84340D123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74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8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&#27426;&#36814;&#21488;&#28286;&#23567;&#26379;&#21451;.mp4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1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629193" y="1027461"/>
            <a:ext cx="5878286" cy="1500537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标题 28"/>
          <p:cNvSpPr txBox="1">
            <a:spLocks/>
          </p:cNvSpPr>
          <p:nvPr/>
        </p:nvSpPr>
        <p:spPr>
          <a:xfrm>
            <a:off x="2040637" y="831516"/>
            <a:ext cx="5634833" cy="99441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500" b="1" spc="375">
                <a:solidFill>
                  <a:prstClr val="black"/>
                </a:solidFill>
                <a:latin typeface="Century Gothic" panose="020B0502020202020204" pitchFamily="34" charset="0"/>
                <a:ea typeface="黑体" panose="02010600030101010101" pitchFamily="49" charset="-122"/>
                <a:cs typeface="黑体" panose="02010600030101010101" pitchFamily="49" charset="-122"/>
                <a:sym typeface="+mn-ea"/>
              </a:rPr>
              <a:t>  ao ou iu</a:t>
            </a:r>
            <a:endParaRPr lang="zh-CN" altLang="zh-CN" sz="4500" b="1" spc="375" dirty="0">
              <a:solidFill>
                <a:prstClr val="black"/>
              </a:solidFill>
              <a:latin typeface="Century Gothic" panose="020B0502020202020204" pitchFamily="34" charset="0"/>
              <a:ea typeface="黑体" panose="02010600030101010101" pitchFamily="49" charset="-122"/>
              <a:cs typeface="黑体" panose="02010600030101010101" pitchFamily="49" charset="-122"/>
              <a:sym typeface="+mn-ea"/>
            </a:endParaRPr>
          </a:p>
        </p:txBody>
      </p:sp>
      <p:sp>
        <p:nvSpPr>
          <p:cNvPr id="11" name="副标题 2"/>
          <p:cNvSpPr txBox="1"/>
          <p:nvPr/>
        </p:nvSpPr>
        <p:spPr bwMode="auto">
          <a:xfrm>
            <a:off x="2867280" y="1917443"/>
            <a:ext cx="4003379" cy="682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一年级上册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951624" y="1904880"/>
            <a:ext cx="5208476" cy="12561"/>
          </a:xfrm>
          <a:prstGeom prst="line">
            <a:avLst/>
          </a:prstGeom>
          <a:ln w="63500" cmpd="thickThin">
            <a:solidFill>
              <a:schemeClr val="tx1">
                <a:alpha val="7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794002" y="1079508"/>
            <a:ext cx="775397" cy="769764"/>
          </a:xfrm>
          <a:prstGeom prst="ellipse">
            <a:avLst/>
          </a:prstGeom>
          <a:solidFill>
            <a:schemeClr val="accent2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200" b="1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rPr>
              <a:t>10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70686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9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Text Box 11"/>
          <p:cNvSpPr txBox="1"/>
          <p:nvPr/>
        </p:nvSpPr>
        <p:spPr>
          <a:xfrm>
            <a:off x="4306913" y="847995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海鸥 丰收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8" name="椭圆 1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0" name="组合 1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2" name="椭圆 2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4" name="组合 23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8" name="矩形 27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Text Box 11"/>
          <p:cNvSpPr txBox="1"/>
          <p:nvPr/>
        </p:nvSpPr>
        <p:spPr>
          <a:xfrm>
            <a:off x="4306913" y="1838049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楼房 游戏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 Box 11"/>
          <p:cNvSpPr txBox="1"/>
          <p:nvPr/>
        </p:nvSpPr>
        <p:spPr>
          <a:xfrm>
            <a:off x="4306913" y="2815746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 口袋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11"/>
          <p:cNvSpPr txBox="1"/>
          <p:nvPr/>
        </p:nvSpPr>
        <p:spPr>
          <a:xfrm>
            <a:off x="4306913" y="3799621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漏水 柚子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99774" y="1575942"/>
            <a:ext cx="1735641" cy="18081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113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endParaRPr lang="zh-CN" altLang="en-US" sz="11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39175" y="498834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ōu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039175" y="14796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óu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39175" y="24604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ǒu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039175" y="3441236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òu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422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Text Box 11"/>
          <p:cNvSpPr txBox="1"/>
          <p:nvPr/>
        </p:nvSpPr>
        <p:spPr>
          <a:xfrm>
            <a:off x="4306912" y="847995"/>
            <a:ext cx="2475678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丢垃圾 休息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8" name="椭圆 1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0" name="组合 1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2" name="椭圆 2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4" name="组合 23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8" name="矩形 27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Text Box 11"/>
          <p:cNvSpPr txBox="1"/>
          <p:nvPr/>
        </p:nvSpPr>
        <p:spPr>
          <a:xfrm>
            <a:off x="4306913" y="1838049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牛羊 求救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 Box 11"/>
          <p:cNvSpPr txBox="1"/>
          <p:nvPr/>
        </p:nvSpPr>
        <p:spPr>
          <a:xfrm>
            <a:off x="4306913" y="2815746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柳树 喝酒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11"/>
          <p:cNvSpPr txBox="1"/>
          <p:nvPr/>
        </p:nvSpPr>
        <p:spPr>
          <a:xfrm>
            <a:off x="4306913" y="3799621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成就 六个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99774" y="1575942"/>
            <a:ext cx="1735641" cy="18081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113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endParaRPr lang="zh-CN" altLang="en-US" sz="11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39175" y="498834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iū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039175" y="14796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iú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39175" y="24604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iǔ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039175" y="3441236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iù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255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20224" y="2903753"/>
            <a:ext cx="7036369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写法：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先写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，占中格，再写</a:t>
            </a:r>
            <a:r>
              <a:rPr lang="en-US" altLang="zh-CN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o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，占中格，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8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o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要靠近写。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72537" y="168969"/>
            <a:ext cx="2349886" cy="797797"/>
            <a:chOff x="398493" y="235133"/>
            <a:chExt cx="3133181" cy="1063729"/>
          </a:xfrm>
        </p:grpSpPr>
        <p:grpSp>
          <p:nvGrpSpPr>
            <p:cNvPr id="29" name="组合 28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598" y="1487521"/>
            <a:ext cx="1908486" cy="1175425"/>
          </a:xfrm>
          <a:prstGeom prst="rect">
            <a:avLst/>
          </a:prstGeom>
        </p:spPr>
      </p:pic>
      <p:pic>
        <p:nvPicPr>
          <p:cNvPr id="36" name="图片 35" descr="四线格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11410" y="1525326"/>
            <a:ext cx="4146709" cy="1022509"/>
          </a:xfrm>
          <a:prstGeom prst="rect">
            <a:avLst/>
          </a:prstGeom>
        </p:spPr>
      </p:pic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914785" y="1469617"/>
            <a:ext cx="396240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86125" y="1470968"/>
            <a:ext cx="578837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ɑ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800867" y="1463826"/>
            <a:ext cx="1150133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ɑo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443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804" y="1276596"/>
            <a:ext cx="1702854" cy="1282669"/>
          </a:xfrm>
          <a:prstGeom prst="rect">
            <a:avLst/>
          </a:prstGeom>
        </p:spPr>
      </p:pic>
      <p:pic>
        <p:nvPicPr>
          <p:cNvPr id="26" name="图片 25" descr="四线格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11410" y="1468176"/>
            <a:ext cx="4146709" cy="1022509"/>
          </a:xfrm>
          <a:prstGeom prst="rect">
            <a:avLst/>
          </a:prstGeom>
        </p:spPr>
      </p:pic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914785" y="1412466"/>
            <a:ext cx="396240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00867" y="1406676"/>
            <a:ext cx="1150133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ou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1120224" y="2903753"/>
            <a:ext cx="7036369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写法：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先写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，占中格，再写</a:t>
            </a:r>
            <a:r>
              <a:rPr lang="en-US" altLang="zh-CN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，占中格，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8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要靠近写。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209162" y="1409383"/>
            <a:ext cx="766877" cy="923330"/>
            <a:chOff x="6945541" y="231603"/>
            <a:chExt cx="1022502" cy="1231103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3693" y="704541"/>
              <a:ext cx="514350" cy="552450"/>
            </a:xfrm>
            <a:prstGeom prst="rect">
              <a:avLst/>
            </a:prstGeom>
          </p:spPr>
        </p:pic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6945541" y="231603"/>
              <a:ext cx="528320" cy="123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o</a:t>
              </a:r>
              <a:endParaRPr lang="zh-CN" altLang="en-US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10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28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532" y="1340331"/>
            <a:ext cx="1249902" cy="1656121"/>
          </a:xfrm>
          <a:prstGeom prst="rect">
            <a:avLst/>
          </a:prstGeom>
        </p:spPr>
      </p:pic>
      <p:pic>
        <p:nvPicPr>
          <p:cNvPr id="27" name="图片 26" descr="四线格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11410" y="1796789"/>
            <a:ext cx="4146709" cy="1022509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683570" y="1742431"/>
            <a:ext cx="578837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713459" y="1735288"/>
            <a:ext cx="1150133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iu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1120224" y="3119293"/>
            <a:ext cx="7036369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写法：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先写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，占上、中格，再写</a:t>
            </a:r>
            <a:r>
              <a:rPr lang="en-US" altLang="zh-CN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，占中格，</a:t>
            </a:r>
            <a:r>
              <a:rPr kumimoji="1" lang="en-US" altLang="zh-CN" sz="3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lang="zh-CN" altLang="en-US" sz="3300" b="1" dirty="0">
                <a:ln/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要靠近写。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618841" y="1744254"/>
            <a:ext cx="763541" cy="923330"/>
            <a:chOff x="7608334" y="974663"/>
            <a:chExt cx="1018054" cy="123110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12038" y="1450528"/>
              <a:ext cx="514350" cy="552450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7608334" y="974663"/>
              <a:ext cx="771783" cy="12311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5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i</a:t>
              </a:r>
              <a:endParaRPr lang="zh-CN" altLang="en-US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074575" y="2158295"/>
            <a:ext cx="81000" cy="307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5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bldLvl="0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" name="组合 1"/>
          <p:cNvGrpSpPr/>
          <p:nvPr/>
        </p:nvGrpSpPr>
        <p:grpSpPr>
          <a:xfrm>
            <a:off x="665911" y="2833935"/>
            <a:ext cx="7532801" cy="1022509"/>
            <a:chOff x="739593" y="3671481"/>
            <a:chExt cx="9185537" cy="1363345"/>
          </a:xfrm>
        </p:grpSpPr>
        <p:pic>
          <p:nvPicPr>
            <p:cNvPr id="11" name="图片 10" descr="四线格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9593" y="3671481"/>
              <a:ext cx="4592955" cy="1363345"/>
            </a:xfrm>
            <a:prstGeom prst="rect">
              <a:avLst/>
            </a:prstGeom>
          </p:spPr>
        </p:pic>
        <p:pic>
          <p:nvPicPr>
            <p:cNvPr id="37" name="图片 36" descr="四线格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175" y="3671481"/>
              <a:ext cx="4592955" cy="1363345"/>
            </a:xfrm>
            <a:prstGeom prst="rect">
              <a:avLst/>
            </a:prstGeom>
          </p:spPr>
        </p:pic>
      </p:grpSp>
      <p:sp>
        <p:nvSpPr>
          <p:cNvPr id="38" name="文本框 37"/>
          <p:cNvSpPr txBox="1"/>
          <p:nvPr/>
        </p:nvSpPr>
        <p:spPr>
          <a:xfrm>
            <a:off x="1646398" y="833538"/>
            <a:ext cx="531221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9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xiǎo niú</a:t>
            </a:r>
            <a:endParaRPr lang="zh-CN" altLang="en-US" sz="9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02707" y="2781562"/>
            <a:ext cx="2938510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xiǎo niú</a:t>
            </a:r>
            <a:endParaRPr lang="zh-CN" altLang="en-US" sz="5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781935" y="2784649"/>
            <a:ext cx="2938510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xiǎo niú</a:t>
            </a:r>
            <a:endParaRPr lang="zh-CN" altLang="en-US" sz="5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0880" y="325894"/>
            <a:ext cx="2105363" cy="600164"/>
            <a:chOff x="494498" y="434524"/>
            <a:chExt cx="2807151" cy="800216"/>
          </a:xfrm>
        </p:grpSpPr>
        <p:sp>
          <p:nvSpPr>
            <p:cNvPr id="32" name="文本框 31"/>
            <p:cNvSpPr txBox="1"/>
            <p:nvPr/>
          </p:nvSpPr>
          <p:spPr>
            <a:xfrm>
              <a:off x="494498" y="434524"/>
              <a:ext cx="810479" cy="80021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r>
                <a:rPr lang="zh-CN" altLang="en-US" sz="33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496186" y="434524"/>
              <a:ext cx="810479" cy="80021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>
              <a:spAutoFit/>
            </a:bodyPr>
            <a:lstStyle/>
            <a:p>
              <a:r>
                <a:rPr lang="zh-CN" altLang="en-US" sz="33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sz="3300" dirty="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491170" y="434524"/>
              <a:ext cx="810479" cy="80021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>
              <a:spAutoFit/>
            </a:bodyPr>
            <a:lstStyle/>
            <a:p>
              <a:r>
                <a:rPr lang="zh-CN" altLang="en-US" sz="33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</a:t>
              </a:r>
              <a:endParaRPr lang="zh-CN" altLang="en-US" sz="3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563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5" name="文本框 24"/>
          <p:cNvSpPr txBox="1"/>
          <p:nvPr/>
        </p:nvSpPr>
        <p:spPr>
          <a:xfrm>
            <a:off x="412793" y="1205371"/>
            <a:ext cx="7468565" cy="2454518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    刚才我们认识了复韵母“</a:t>
            </a:r>
            <a:r>
              <a:rPr lang="en-US" altLang="zh-CN" sz="3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ɑo</a:t>
            </a:r>
            <a:r>
              <a:rPr lang="en-US" altLang="zh-CN" sz="4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、</a:t>
            </a:r>
            <a:r>
              <a:rPr lang="en-US" altLang="zh-CN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ou</a:t>
            </a:r>
            <a:r>
              <a:rPr lang="zh-CN" altLang="en-US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、</a:t>
            </a:r>
            <a:r>
              <a:rPr lang="en-US" altLang="zh-CN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iu</a:t>
            </a:r>
            <a:r>
              <a:rPr lang="zh-CN" altLang="en-US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”的认读、拼写以及四声，接下来我们继续学习它们与其他声母组成的音节吧。</a:t>
            </a:r>
            <a:endParaRPr lang="zh-CN" altLang="en-US" sz="3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997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696401" y="3173603"/>
            <a:ext cx="7239279" cy="53091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endParaRPr lang="en-US" altLang="zh-CN" sz="3000" b="1" dirty="0">
              <a:solidFill>
                <a:srgbClr val="0000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31618" y="288424"/>
            <a:ext cx="7136892" cy="123880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先来学习复韵母</a:t>
            </a:r>
            <a:r>
              <a:rPr lang="en-US" altLang="zh-CN" sz="3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ɑo</a:t>
            </a:r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与其他声母组成的音节。</a:t>
            </a:r>
            <a:endParaRPr lang="zh-CN" altLang="en-US" sz="3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533601" y="991248"/>
            <a:ext cx="1448729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9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ɑo</a:t>
            </a:r>
            <a:endParaRPr lang="zh-CN" altLang="en-US" sz="98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75760" y="2597882"/>
            <a:ext cx="1490349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ti</a:t>
            </a:r>
            <a:r>
              <a:rPr kumimoji="1"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589394" y="2600540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ni</a:t>
            </a:r>
            <a:r>
              <a:rPr kumimoji="1"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987891" y="2600537"/>
            <a:ext cx="1490350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</a:t>
            </a:r>
            <a:r>
              <a:rPr kumimoji="1"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197623" y="3323553"/>
            <a:ext cx="1205180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y</a:t>
            </a:r>
            <a:r>
              <a:rPr kumimoji="1"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kumimoji="1" lang="en-US" altLang="zh-CN" sz="49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564504" y="3323551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990668" y="3323551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</a:p>
        </p:txBody>
      </p:sp>
    </p:spTree>
    <p:extLst>
      <p:ext uri="{BB962C8B-B14F-4D97-AF65-F5344CB8AC3E}">
        <p14:creationId xmlns:p14="http://schemas.microsoft.com/office/powerpoint/2010/main" val="15135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  <p:bldP spid="30" grpId="0"/>
      <p:bldP spid="36" grpId="0"/>
      <p:bldP spid="38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3" name="文本框 32"/>
          <p:cNvSpPr txBox="1"/>
          <p:nvPr/>
        </p:nvSpPr>
        <p:spPr>
          <a:xfrm>
            <a:off x="553315" y="270336"/>
            <a:ext cx="790307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9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endParaRPr lang="zh-CN" altLang="en-US" sz="9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65821" y="270336"/>
            <a:ext cx="1526135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9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201022" y="1259296"/>
            <a:ext cx="1350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5687960" y="270336"/>
            <a:ext cx="224285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9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kumimoji="1" lang="en-US" altLang="zh-CN" sz="9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790465" y="1259296"/>
            <a:ext cx="1998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61002" y="1909651"/>
            <a:ext cx="1057246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声母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23363" y="1909651"/>
            <a:ext cx="1482228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复韵母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236150" y="1909651"/>
            <a:ext cx="1106205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音节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031539" y="3245956"/>
            <a:ext cx="4105073" cy="1199786"/>
            <a:chOff x="6897425" y="4270738"/>
            <a:chExt cx="4819968" cy="1350973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3929" y="4270738"/>
              <a:ext cx="1023464" cy="1350973"/>
            </a:xfrm>
            <a:prstGeom prst="rect">
              <a:avLst/>
            </a:prstGeom>
          </p:spPr>
        </p:pic>
        <p:sp>
          <p:nvSpPr>
            <p:cNvPr id="35" name="云形标注 34"/>
            <p:cNvSpPr/>
            <p:nvPr/>
          </p:nvSpPr>
          <p:spPr>
            <a:xfrm>
              <a:off x="6897425" y="4277956"/>
              <a:ext cx="2792902" cy="1097058"/>
            </a:xfrm>
            <a:prstGeom prst="cloudCallout">
              <a:avLst>
                <a:gd name="adj1" fmla="val 77494"/>
                <a:gd name="adj2" fmla="val 34323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b="1">
                  <a:solidFill>
                    <a:srgbClr val="0000FF"/>
                  </a:solidFill>
                </a:rPr>
                <a:t>你知</a:t>
              </a:r>
              <a:r>
                <a:rPr lang="en-US" altLang="zh-CN" sz="2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z</a:t>
              </a:r>
              <a:r>
                <a:rPr kumimoji="1" lang="en-US" altLang="zh-CN" sz="2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ǎo</a:t>
              </a:r>
            </a:p>
            <a:p>
              <a:r>
                <a:rPr lang="zh-CN" altLang="en-US" sz="2600" b="1">
                  <a:solidFill>
                    <a:srgbClr val="0000FF"/>
                  </a:solidFill>
                </a:rPr>
                <a:t>怎么读吗？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938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43" grpId="0"/>
      <p:bldP spid="29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83" y="668872"/>
            <a:ext cx="7165730" cy="4135652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2482833" y="2539035"/>
            <a:ext cx="3193322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后音轻短前音重，快速连读一口呼。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081996" y="110460"/>
            <a:ext cx="4593122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复韵母的拼读方法</a:t>
            </a:r>
          </a:p>
        </p:txBody>
      </p:sp>
    </p:spTree>
    <p:extLst>
      <p:ext uri="{BB962C8B-B14F-4D97-AF65-F5344CB8AC3E}">
        <p14:creationId xmlns:p14="http://schemas.microsoft.com/office/powerpoint/2010/main" val="3893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3" name="组合 32"/>
          <p:cNvGrpSpPr/>
          <p:nvPr/>
        </p:nvGrpSpPr>
        <p:grpSpPr>
          <a:xfrm>
            <a:off x="101311" y="155052"/>
            <a:ext cx="2353490" cy="836788"/>
            <a:chOff x="135082" y="206733"/>
            <a:chExt cx="3137986" cy="1115717"/>
          </a:xfrm>
        </p:grpSpPr>
        <p:grpSp>
          <p:nvGrpSpPr>
            <p:cNvPr id="34" name="组合 33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1974761" y="2511380"/>
                <a:ext cx="186571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1161808" y="1674168"/>
            <a:ext cx="6375707" cy="191590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动物世界真奇妙！小猫爱吃鱼，小狗爱吃肉，小马和小牛，都爱吃青草，饮食有规律，身体才能好。今天，我们一起来学习复韵母</a:t>
            </a:r>
            <a:r>
              <a:rPr kumimoji="1" lang="en-US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en-US" altLang="zh-CN" sz="3000" b="1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ou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en-US" altLang="zh-CN" sz="3000" b="1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iu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57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4932016" y="1223761"/>
            <a:ext cx="455866" cy="737147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71326" y="1223761"/>
            <a:ext cx="490733" cy="737147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11" name="直接连接符 10"/>
          <p:cNvCxnSpPr/>
          <p:nvPr/>
        </p:nvCxnSpPr>
        <p:spPr>
          <a:xfrm>
            <a:off x="3237188" y="1625498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752965" y="926922"/>
            <a:ext cx="145292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zǎo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5405054" y="1625498"/>
            <a:ext cx="1564163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69844" y="2744760"/>
            <a:ext cx="148559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两颗枣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093690" y="511850"/>
            <a:ext cx="188319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en-US" altLang="zh-CN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</a:t>
            </a:r>
            <a:r>
              <a:rPr lang="zh-CN" altLang="en-US" sz="3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读得重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163872" y="1990214"/>
            <a:ext cx="12489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en-US" altLang="zh-CN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lang="zh-CN" altLang="en-US" sz="3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轻短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705034" y="3361845"/>
            <a:ext cx="4015570" cy="1287595"/>
            <a:chOff x="4940045" y="4411596"/>
            <a:chExt cx="5354093" cy="171679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90681" y="4651768"/>
              <a:ext cx="1603457" cy="1476621"/>
            </a:xfrm>
            <a:prstGeom prst="rect">
              <a:avLst/>
            </a:prstGeom>
          </p:spPr>
        </p:pic>
        <p:sp>
          <p:nvSpPr>
            <p:cNvPr id="34" name="云形标注 33"/>
            <p:cNvSpPr/>
            <p:nvPr/>
          </p:nvSpPr>
          <p:spPr>
            <a:xfrm>
              <a:off x="4940045" y="4411596"/>
              <a:ext cx="3073557" cy="1380135"/>
            </a:xfrm>
            <a:prstGeom prst="cloudCallout">
              <a:avLst>
                <a:gd name="adj1" fmla="val 77494"/>
                <a:gd name="adj2" fmla="val 34323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100" b="1">
                  <a:solidFill>
                    <a:srgbClr val="0000FF"/>
                  </a:solidFill>
                </a:rPr>
                <a:t>相信小朋友们都会读了。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763281" y="929579"/>
            <a:ext cx="686243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23557" y="929579"/>
            <a:ext cx="1117896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9" y="674874"/>
            <a:ext cx="2592392" cy="190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3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7" grpId="0" animBg="1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2340478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环绕、缠绕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776" y="236870"/>
            <a:ext cx="2604356" cy="314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3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5" y="1625074"/>
            <a:ext cx="2047907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不要摘花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y</a:t>
            </a: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429" y="582219"/>
            <a:ext cx="2426324" cy="249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54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819889" y="1615276"/>
            <a:ext cx="2340478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跳远、跳跃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88562" y="3280152"/>
            <a:ext cx="540203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43564" y="3277061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486937" y="3958076"/>
            <a:ext cx="87151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6083782" y="3280152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ti</a:t>
            </a: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418864" y="3958076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2191077" y="3277061"/>
            <a:ext cx="774966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627116" y="3961163"/>
            <a:ext cx="837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488" y="453675"/>
            <a:ext cx="2274996" cy="281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5" y="1566290"/>
            <a:ext cx="1246205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小鸟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88562" y="3280152"/>
            <a:ext cx="540203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43564" y="3277061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486937" y="3958076"/>
            <a:ext cx="87151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6083782" y="3280152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ni</a:t>
            </a: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418864" y="3958076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2191077" y="3277061"/>
            <a:ext cx="774966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627116" y="3961163"/>
            <a:ext cx="837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643501"/>
            <a:ext cx="2455520" cy="263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1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520206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多与少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88566" y="3280152"/>
            <a:ext cx="1115851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43564" y="3277061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083782" y="3280152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</a:t>
            </a: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418864" y="3958076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959429" y="3961163"/>
            <a:ext cx="148509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3432" y="172954"/>
            <a:ext cx="2361112" cy="326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99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696401" y="3173603"/>
            <a:ext cx="7239279" cy="53091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endParaRPr lang="en-US" altLang="zh-CN" sz="3000" b="1" dirty="0">
              <a:solidFill>
                <a:srgbClr val="0000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31618" y="288424"/>
            <a:ext cx="7136892" cy="123880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再来学习复韵母</a:t>
            </a:r>
            <a:r>
              <a:rPr lang="en-US" altLang="zh-CN" sz="3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ou</a:t>
            </a:r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与其他声母组成的音节。</a:t>
            </a:r>
            <a:endParaRPr lang="zh-CN" altLang="en-US" sz="3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533601" y="991248"/>
            <a:ext cx="1448729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9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ou</a:t>
            </a:r>
            <a:endParaRPr lang="zh-CN" altLang="en-US" sz="98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75755" y="2597882"/>
            <a:ext cx="1280574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ròu</a:t>
            </a:r>
            <a:endParaRPr kumimoji="1" lang="en-US" altLang="zh-CN" sz="49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777189" y="2600540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shōu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776925" y="2600537"/>
            <a:ext cx="118460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tóu</a:t>
            </a:r>
            <a:endParaRPr kumimoji="1" lang="en-US" altLang="zh-CN" sz="49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78352" y="2595219"/>
            <a:ext cx="1190158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lóu</a:t>
            </a:r>
            <a:endParaRPr kumimoji="1" lang="en-US" altLang="zh-CN" sz="49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97623" y="3323550"/>
            <a:ext cx="1178024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zǒu</a:t>
            </a:r>
            <a:endParaRPr kumimoji="1" lang="en-US" altLang="zh-CN" sz="49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79844" y="3323551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chóu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792061" y="3323551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kǒu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106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  <p:bldP spid="30" grpId="0"/>
      <p:bldP spid="36" grpId="0"/>
      <p:bldP spid="38" grpId="0"/>
      <p:bldP spid="39" grpId="0"/>
      <p:bldP spid="40" grpId="0"/>
      <p:bldP spid="41" grpId="0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517305"/>
            <a:ext cx="1126976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肉串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ròu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òu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781" y="475263"/>
            <a:ext cx="2911419" cy="277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3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10738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头部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tóu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óu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8436" y="498273"/>
            <a:ext cx="2725545" cy="245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1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068194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高楼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lóu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óu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7897" y="566566"/>
            <a:ext cx="2571632" cy="258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6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78" y="1947340"/>
            <a:ext cx="2337929" cy="1710518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1827" y="256366"/>
            <a:ext cx="2422981" cy="773906"/>
            <a:chOff x="42427" y="341820"/>
            <a:chExt cx="3230641" cy="1031875"/>
          </a:xfrm>
        </p:grpSpPr>
        <p:grpSp>
          <p:nvGrpSpPr>
            <p:cNvPr id="34" name="组合 33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1974761" y="2511380"/>
                <a:ext cx="186571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妙学拼音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图片 34" descr="卡通女孩拿着字母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27" y="341820"/>
              <a:ext cx="1029335" cy="1031875"/>
            </a:xfrm>
            <a:prstGeom prst="rect">
              <a:avLst/>
            </a:prstGeom>
          </p:spPr>
        </p:pic>
      </p:grpSp>
      <p:sp>
        <p:nvSpPr>
          <p:cNvPr id="41" name="文本框 40"/>
          <p:cNvSpPr txBox="1"/>
          <p:nvPr/>
        </p:nvSpPr>
        <p:spPr>
          <a:xfrm>
            <a:off x="2427576" y="1269189"/>
            <a:ext cx="5575780" cy="30854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天，小狗、小猫和小海豹这三位好朋友一起去海上游玩。调皮可爱的小海豹，一边在前面引路，一边把皮球抛来抛去。小狗驾着船快速前进，小猫坐在船上欣赏着大海的美景。几只海鸥飞过来，和他们打招呼呢！</a:t>
            </a:r>
          </a:p>
        </p:txBody>
      </p:sp>
      <p:sp>
        <p:nvSpPr>
          <p:cNvPr id="42" name="矩形 41"/>
          <p:cNvSpPr/>
          <p:nvPr/>
        </p:nvSpPr>
        <p:spPr>
          <a:xfrm>
            <a:off x="3093514" y="341221"/>
            <a:ext cx="3084871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E30C7F"/>
                  </a:solidFill>
                  <a:prstDash val="solid"/>
                </a:ln>
                <a:solidFill>
                  <a:srgbClr val="E30C7F"/>
                </a:solidFill>
                <a:latin typeface="黑体" panose="02010600030101010101" charset="-122"/>
                <a:ea typeface="黑体" panose="02010600030101010101" charset="-122"/>
              </a:rPr>
              <a:t>看图听故事</a:t>
            </a:r>
          </a:p>
        </p:txBody>
      </p:sp>
    </p:spTree>
    <p:extLst>
      <p:ext uri="{BB962C8B-B14F-4D97-AF65-F5344CB8AC3E}">
        <p14:creationId xmlns:p14="http://schemas.microsoft.com/office/powerpoint/2010/main" val="390336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517305"/>
            <a:ext cx="1156124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忧愁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88566" y="3280152"/>
            <a:ext cx="1115851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43564" y="3277061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óu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083782" y="3280152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chóu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418864" y="3958076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959429" y="3961163"/>
            <a:ext cx="148509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1707" y="309514"/>
            <a:ext cx="2087962" cy="294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0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0" y="1487912"/>
            <a:ext cx="1930341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走路上学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zǒu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ǒu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8436" y="454416"/>
            <a:ext cx="2053673" cy="283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5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5" y="1487912"/>
            <a:ext cx="1246205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收割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88566" y="3280152"/>
            <a:ext cx="1115851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43564" y="3277061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ōu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083782" y="3280152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shōu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418864" y="3958076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959429" y="3961163"/>
            <a:ext cx="148509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9137" y="369145"/>
            <a:ext cx="2125676" cy="310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2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136774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出口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73021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kǒu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91744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94799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ǒu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814" y="344472"/>
            <a:ext cx="2247630" cy="269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5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696401" y="3173603"/>
            <a:ext cx="7239279" cy="53091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endParaRPr lang="en-US" altLang="zh-CN" sz="3000" b="1" dirty="0">
              <a:solidFill>
                <a:srgbClr val="0000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31618" y="288424"/>
            <a:ext cx="7136892" cy="123880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最后来学习复韵母</a:t>
            </a:r>
            <a:r>
              <a:rPr lang="en-US" altLang="zh-CN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iu</a:t>
            </a:r>
            <a:r>
              <a:rPr lang="zh-CN" altLang="en-US" sz="3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与其他声母组成的音节。</a:t>
            </a:r>
            <a:endParaRPr lang="zh-CN" altLang="en-US" sz="3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533601" y="991248"/>
            <a:ext cx="1448729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9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iu</a:t>
            </a:r>
            <a:endParaRPr lang="zh-CN" altLang="en-US" sz="98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38684" y="2597885"/>
            <a:ext cx="107690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qiú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70214" y="2600540"/>
            <a:ext cx="107690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liù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60552" y="3323553"/>
            <a:ext cx="107690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niú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45124" y="3323551"/>
            <a:ext cx="1475217" cy="8233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jiù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4449" y="2594794"/>
            <a:ext cx="107690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diū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652836" y="3320461"/>
            <a:ext cx="1076906" cy="15773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9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xiū</a:t>
            </a:r>
            <a:endParaRPr kumimoji="1" lang="en-US" altLang="zh-CN" sz="49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4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  <p:bldP spid="30" grpId="0"/>
      <p:bldP spid="38" grpId="0"/>
      <p:bldP spid="40" grpId="0"/>
      <p:bldP spid="42" grpId="0"/>
      <p:bldP spid="31" grpId="0"/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538456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踢足球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qiú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770485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iú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398" y="688159"/>
            <a:ext cx="2779718" cy="238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6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5" y="1487912"/>
            <a:ext cx="1097585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丢掉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diū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770485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iū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0216" y="382091"/>
            <a:ext cx="2039369" cy="275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5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507507"/>
            <a:ext cx="151886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六朵花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liù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770485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iù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458" y="328333"/>
            <a:ext cx="3224408" cy="271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8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65" y="1644668"/>
            <a:ext cx="1087787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奶牛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niú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770485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iú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469" y="399200"/>
            <a:ext cx="3346022" cy="279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3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615276"/>
            <a:ext cx="100941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休息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xiū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770485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iū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1194" y="497998"/>
            <a:ext cx="3213464" cy="264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9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94956" y="2247230"/>
            <a:ext cx="4521893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加</a:t>
            </a:r>
            <a:r>
              <a:rPr kumimoji="1" lang="en-US" altLang="zh-CN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o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2636" y="892925"/>
            <a:ext cx="1735641" cy="13926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8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endParaRPr lang="zh-CN" altLang="en-US" sz="8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69324" y="122540"/>
            <a:ext cx="2329301" cy="949967"/>
            <a:chOff x="225760" y="163382"/>
            <a:chExt cx="3105734" cy="1266623"/>
          </a:xfrm>
        </p:grpSpPr>
        <p:grpSp>
          <p:nvGrpSpPr>
            <p:cNvPr id="30" name="组合 29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9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74" y="2267675"/>
            <a:ext cx="2062943" cy="1206201"/>
          </a:xfrm>
          <a:prstGeom prst="rect">
            <a:avLst/>
          </a:prstGeom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94950" y="3166002"/>
            <a:ext cx="5176802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奥运五环迎风飘（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45653" y="834307"/>
            <a:ext cx="2816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82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7" name="文本框 26"/>
          <p:cNvSpPr txBox="1"/>
          <p:nvPr/>
        </p:nvSpPr>
        <p:spPr>
          <a:xfrm>
            <a:off x="4927659" y="1487912"/>
            <a:ext cx="1146570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新书旧书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708430" y="3840061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345656" y="3070047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jiù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809674" y="3840061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91661" y="3072704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67435" y="3072704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iù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152" y="774274"/>
            <a:ext cx="2350556" cy="217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51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082" y="1373243"/>
            <a:ext cx="4762721" cy="2161301"/>
          </a:xfrm>
          <a:prstGeom prst="rect">
            <a:avLst/>
          </a:prstGeom>
        </p:spPr>
      </p:pic>
      <p:grpSp>
        <p:nvGrpSpPr>
          <p:cNvPr id="3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0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2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1" name="矩形 30"/>
          <p:cNvSpPr/>
          <p:nvPr/>
        </p:nvSpPr>
        <p:spPr>
          <a:xfrm>
            <a:off x="360647" y="97893"/>
            <a:ext cx="2889760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看图学词语</a:t>
            </a:r>
            <a:endParaRPr lang="zh-CN" altLang="en-US" sz="4100" cap="all" dirty="0">
              <a:ln w="22225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224996" y="250206"/>
            <a:ext cx="2558528" cy="1393632"/>
            <a:chOff x="1664663" y="4134167"/>
            <a:chExt cx="3411371" cy="1858172"/>
          </a:xfrm>
        </p:grpSpPr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754798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 桥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664663" y="4134167"/>
              <a:ext cx="3411371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xiǎo qiáo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16431" y="2362352"/>
            <a:ext cx="2095355" cy="1393632"/>
            <a:chOff x="1699642" y="4134167"/>
            <a:chExt cx="2793806" cy="1858172"/>
          </a:xfrm>
        </p:grpSpPr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674647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流 水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31745" y="4134167"/>
              <a:ext cx="2761703" cy="16825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liú shuǐ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8272" y="2171936"/>
            <a:ext cx="2227577" cy="1393632"/>
            <a:chOff x="1699642" y="4134167"/>
            <a:chExt cx="2970103" cy="1858172"/>
          </a:xfrm>
        </p:grpSpPr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754798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垂 柳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730565" y="4134167"/>
              <a:ext cx="2939180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chuí liǔ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990322" y="3415671"/>
            <a:ext cx="2005986" cy="1393632"/>
            <a:chOff x="1699642" y="4134167"/>
            <a:chExt cx="2674648" cy="1858172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674648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桃 花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805886" y="4134167"/>
              <a:ext cx="2556047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táo huā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097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4380471" y="2754389"/>
            <a:ext cx="1359244" cy="105046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50709" y="907414"/>
            <a:ext cx="1505048" cy="105046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4" name="组合 33"/>
          <p:cNvGrpSpPr/>
          <p:nvPr/>
        </p:nvGrpSpPr>
        <p:grpSpPr>
          <a:xfrm>
            <a:off x="363917" y="679546"/>
            <a:ext cx="2558528" cy="1393632"/>
            <a:chOff x="1664663" y="4134167"/>
            <a:chExt cx="3411371" cy="1858172"/>
          </a:xfrm>
        </p:grpSpPr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754798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 桥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64663" y="4134167"/>
              <a:ext cx="3411371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xiǎo qiáo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3923" y="2528091"/>
            <a:ext cx="2095355" cy="1393632"/>
            <a:chOff x="1699642" y="4134167"/>
            <a:chExt cx="2793806" cy="1858172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674647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流 水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731745" y="4134167"/>
              <a:ext cx="2761703" cy="16825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liú shuǐ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856887" y="800021"/>
            <a:ext cx="5252000" cy="2085670"/>
            <a:chOff x="1639949" y="4298927"/>
            <a:chExt cx="7002666" cy="2780892"/>
          </a:xfrm>
        </p:grpSpPr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1699641" y="4781754"/>
              <a:ext cx="6534825" cy="2298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小桥弯弯像张弓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9949" y="4298927"/>
              <a:ext cx="7002666" cy="595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xiǎo qiáo wān wān xiàn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zhān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ōn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endParaRPr kumimoji="1" lang="en-US" altLang="zh-CN" sz="19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75428" y="2642391"/>
            <a:ext cx="5298567" cy="1276240"/>
            <a:chOff x="1699642" y="4290689"/>
            <a:chExt cx="7064756" cy="1701650"/>
          </a:xfrm>
        </p:grpSpPr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1699642" y="4781753"/>
              <a:ext cx="6759891" cy="1210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桥下流水清又清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978877" y="4290689"/>
              <a:ext cx="6785521" cy="595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qiáo xià liú shuǐ qīn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yòu qīn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endParaRPr kumimoji="1" lang="en-US" altLang="zh-CN" sz="19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25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4405185" y="2754389"/>
            <a:ext cx="1359244" cy="105046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968106" y="907414"/>
            <a:ext cx="1375299" cy="105046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4" name="组合 33"/>
          <p:cNvGrpSpPr/>
          <p:nvPr/>
        </p:nvGrpSpPr>
        <p:grpSpPr>
          <a:xfrm>
            <a:off x="363917" y="679546"/>
            <a:ext cx="2558528" cy="1393632"/>
            <a:chOff x="1664663" y="4134167"/>
            <a:chExt cx="3411371" cy="1858172"/>
          </a:xfrm>
        </p:grpSpPr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754798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垂 柳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64663" y="4134167"/>
              <a:ext cx="3411371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chuí liǔ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3918" y="2528091"/>
            <a:ext cx="2163317" cy="1393632"/>
            <a:chOff x="1699642" y="4134167"/>
            <a:chExt cx="2884422" cy="1858172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1699642" y="4781754"/>
              <a:ext cx="2674647" cy="1210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桃 花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822362" y="4134167"/>
              <a:ext cx="2761702" cy="9028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3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táo huā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01662" y="800021"/>
            <a:ext cx="5330801" cy="2085670"/>
            <a:chOff x="1699641" y="4298927"/>
            <a:chExt cx="7107734" cy="2780892"/>
          </a:xfrm>
        </p:grpSpPr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1699641" y="4781754"/>
              <a:ext cx="6534825" cy="2298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垂柳条条像辫子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804709" y="4298927"/>
              <a:ext cx="7002666" cy="595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chuí liǔ tiáo tiáo xiàn</a:t>
              </a:r>
              <a:r>
                <a:rPr lang="en-US" altLang="zh-CN" sz="1900" spc="-23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3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biàn zi</a:t>
              </a:r>
              <a:endParaRPr kumimoji="1" lang="en-US" altLang="zh-CN" sz="19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75429" y="2642391"/>
            <a:ext cx="5323281" cy="1276240"/>
            <a:chOff x="1699642" y="4290689"/>
            <a:chExt cx="7097708" cy="1701650"/>
          </a:xfrm>
        </p:grpSpPr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1699642" y="4781753"/>
              <a:ext cx="6759891" cy="1210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53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朵朵桃花开得红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011829" y="4290689"/>
              <a:ext cx="6785521" cy="5950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1" lang="en-US" altLang="zh-CN" sz="2300" b="1" spc="188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duǒ duǒ táo huā kāi de hón</a:t>
              </a:r>
              <a:r>
                <a:rPr lang="en-US" altLang="zh-CN" sz="1900" spc="188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endParaRPr kumimoji="1" lang="en-US" altLang="zh-CN" sz="1900" b="1" spc="188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44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999229" y="989036"/>
            <a:ext cx="73085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75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40011" y="2796736"/>
            <a:ext cx="247939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小鸟唱歌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21297" y="61219"/>
            <a:ext cx="540203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776295" y="58127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19667" y="739143"/>
            <a:ext cx="87151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416512" y="61219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</a:t>
            </a: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>
            <a:off x="3751594" y="739143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1523807" y="58127"/>
            <a:ext cx="774966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9847" y="742230"/>
            <a:ext cx="837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94" y="1590106"/>
            <a:ext cx="259320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8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999229" y="989036"/>
            <a:ext cx="73085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75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桥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782673" y="2796736"/>
            <a:ext cx="247939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小桥流水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21297" y="61219"/>
            <a:ext cx="540203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776295" y="58127"/>
            <a:ext cx="112494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áo</a:t>
            </a:r>
            <a:endParaRPr lang="zh-CN" altLang="en-US" sz="6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19667" y="739143"/>
            <a:ext cx="87151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416512" y="61219"/>
            <a:ext cx="1978900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qi</a:t>
            </a: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áo</a:t>
            </a:r>
            <a:endParaRPr lang="zh-CN" altLang="en-US" sz="6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>
            <a:off x="3751594" y="739143"/>
            <a:ext cx="17550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1523807" y="58127"/>
            <a:ext cx="774966" cy="11156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9847" y="742230"/>
            <a:ext cx="837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744" y="1417762"/>
            <a:ext cx="2994362" cy="309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4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6" name="组合 25"/>
          <p:cNvGrpSpPr/>
          <p:nvPr/>
        </p:nvGrpSpPr>
        <p:grpSpPr>
          <a:xfrm>
            <a:off x="828513" y="1697761"/>
            <a:ext cx="2700000" cy="2627100"/>
            <a:chOff x="689996" y="2100862"/>
            <a:chExt cx="2520000" cy="2520000"/>
          </a:xfrm>
        </p:grpSpPr>
        <p:sp>
          <p:nvSpPr>
            <p:cNvPr id="27" name="矩形 26"/>
            <p:cNvSpPr/>
            <p:nvPr/>
          </p:nvSpPr>
          <p:spPr>
            <a:xfrm>
              <a:off x="689996" y="2100862"/>
              <a:ext cx="2519999" cy="25200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30" name="直接连接符 29"/>
            <p:cNvCxnSpPr>
              <a:stCxn id="35" idx="0"/>
              <a:endCxn id="35" idx="2"/>
            </p:cNvCxnSpPr>
            <p:nvPr/>
          </p:nvCxnSpPr>
          <p:spPr>
            <a:xfrm>
              <a:off x="1949997" y="2100862"/>
              <a:ext cx="0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35" idx="3"/>
              <a:endCxn id="35" idx="1"/>
            </p:cNvCxnSpPr>
            <p:nvPr/>
          </p:nvCxnSpPr>
          <p:spPr>
            <a:xfrm flipH="1">
              <a:off x="689997" y="3360862"/>
              <a:ext cx="2519999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689996" y="2100862"/>
              <a:ext cx="2519999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89997" y="2100862"/>
              <a:ext cx="2519999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/>
            <p:cNvSpPr/>
            <p:nvPr/>
          </p:nvSpPr>
          <p:spPr>
            <a:xfrm>
              <a:off x="689997" y="2100862"/>
              <a:ext cx="2519999" cy="2520000"/>
            </a:xfrm>
            <a:prstGeom prst="rect">
              <a:avLst/>
            </a:prstGeom>
            <a:noFill/>
            <a:ln w="25400">
              <a:solidFill>
                <a:srgbClr val="7ECB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03705" y="1176623"/>
            <a:ext cx="2831544" cy="33009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710214" y="1176623"/>
            <a:ext cx="2877711" cy="3323987"/>
            <a:chOff x="6280277" y="1568830"/>
            <a:chExt cx="3836948" cy="4431982"/>
          </a:xfrm>
        </p:grpSpPr>
        <p:grpSp>
          <p:nvGrpSpPr>
            <p:cNvPr id="37" name="组合 36"/>
            <p:cNvGrpSpPr/>
            <p:nvPr/>
          </p:nvGrpSpPr>
          <p:grpSpPr>
            <a:xfrm>
              <a:off x="6393858" y="2263681"/>
              <a:ext cx="3600000" cy="3502800"/>
              <a:chOff x="689996" y="2100862"/>
              <a:chExt cx="2520000" cy="252000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689996" y="2100862"/>
                <a:ext cx="2519999" cy="2520000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0" name="直接连接符 39"/>
              <p:cNvCxnSpPr>
                <a:stCxn id="44" idx="0"/>
                <a:endCxn id="44" idx="2"/>
              </p:cNvCxnSpPr>
              <p:nvPr/>
            </p:nvCxnSpPr>
            <p:spPr>
              <a:xfrm>
                <a:off x="1949997" y="2100862"/>
                <a:ext cx="0" cy="2520000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prstDash val="dash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stCxn id="44" idx="3"/>
                <a:endCxn id="44" idx="1"/>
              </p:cNvCxnSpPr>
              <p:nvPr/>
            </p:nvCxnSpPr>
            <p:spPr>
              <a:xfrm flipH="1">
                <a:off x="689997" y="3360862"/>
                <a:ext cx="2519999" cy="0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prstDash val="dash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689996" y="2100862"/>
                <a:ext cx="2519999" cy="2520000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prstDash val="dash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689997" y="2100862"/>
                <a:ext cx="2519999" cy="2520000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prstDash val="dash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矩形 43"/>
              <p:cNvSpPr/>
              <p:nvPr/>
            </p:nvSpPr>
            <p:spPr>
              <a:xfrm>
                <a:off x="689997" y="2100862"/>
                <a:ext cx="2519999" cy="2520000"/>
              </a:xfrm>
              <a:prstGeom prst="rect">
                <a:avLst/>
              </a:prstGeom>
              <a:noFill/>
              <a:ln w="25400">
                <a:solidFill>
                  <a:srgbClr val="7ECB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6280277" y="1568830"/>
              <a:ext cx="3836948" cy="44319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桥</a:t>
              </a: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195352" y="152851"/>
            <a:ext cx="2250044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</a:t>
            </a:r>
            <a:r>
              <a:rPr kumimoji="1"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75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09869" y="153899"/>
            <a:ext cx="2250044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qi</a:t>
            </a:r>
            <a:r>
              <a:rPr kumimoji="1"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áo</a:t>
            </a:r>
            <a:endParaRPr lang="zh-CN" altLang="en-US" sz="75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045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6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7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9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5" name="文本框 24"/>
          <p:cNvSpPr txBox="1"/>
          <p:nvPr/>
        </p:nvSpPr>
        <p:spPr>
          <a:xfrm>
            <a:off x="344171" y="707627"/>
            <a:ext cx="7953340" cy="123880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     </a:t>
            </a:r>
            <a:r>
              <a:rPr lang="zh-CN" altLang="en-US" sz="3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接下来我们学习一首儿歌</a:t>
            </a:r>
            <a:r>
              <a:rPr lang="en-US" altLang="zh-CN" sz="3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《</a:t>
            </a:r>
            <a:r>
              <a:rPr lang="zh-CN" altLang="en-US" sz="3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欢迎台湾小朋友</a:t>
            </a:r>
            <a:r>
              <a:rPr lang="en-US" altLang="zh-CN" sz="3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》</a:t>
            </a:r>
            <a:r>
              <a:rPr lang="zh-CN" altLang="en-US" sz="3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，一起读读吧！</a:t>
            </a:r>
          </a:p>
        </p:txBody>
      </p:sp>
      <p:pic>
        <p:nvPicPr>
          <p:cNvPr id="12" name="图片 1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943" y="2089115"/>
            <a:ext cx="4025028" cy="268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1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2"/>
          <p:cNvGrpSpPr/>
          <p:nvPr/>
        </p:nvGrpSpPr>
        <p:grpSpPr>
          <a:xfrm>
            <a:off x="-34290" y="4314828"/>
            <a:ext cx="9144000" cy="828199"/>
            <a:chOff x="0" y="9060"/>
            <a:chExt cx="19200" cy="1739"/>
          </a:xfrm>
        </p:grpSpPr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1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1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" name="组合 16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8" name="椭圆 1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0" name="组合 1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2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2" name="椭圆 2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3" name="组合 23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8" name="矩形 27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465598" y="1692385"/>
            <a:ext cx="7729755" cy="1700466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   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朗读这首儿歌时，同学们要特别注意读准有</a:t>
            </a:r>
            <a:r>
              <a:rPr kumimoji="1" lang="en-US" altLang="zh-CN" sz="3400" b="1" spc="-75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áo</a:t>
            </a:r>
            <a:r>
              <a:rPr kumimoji="1" lang="zh-CN" altLang="en-US" sz="3400" b="1" spc="-75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kumimoji="1" lang="en-US" altLang="zh-CN" sz="3400" b="1" spc="-75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r>
              <a:rPr kumimoji="1" lang="zh-CN" altLang="en-US" sz="3400" b="1" spc="-75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kumimoji="1" lang="en-US" altLang="zh-CN" sz="3400" b="1" spc="-75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0030101010101" charset="-122"/>
              </a:rPr>
              <a:t>的音节。朗读时，语气要亲切，充满深情。</a:t>
            </a:r>
            <a:endParaRPr lang="zh-CN" altLang="en-US" sz="3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00042" y="535970"/>
            <a:ext cx="2460854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E30C7F"/>
                  </a:solidFill>
                  <a:prstDash val="solid"/>
                </a:ln>
                <a:solidFill>
                  <a:srgbClr val="E30C7F"/>
                </a:solidFill>
                <a:latin typeface="黑体" panose="02010600030101010101" charset="-122"/>
                <a:ea typeface="黑体" panose="02010600030101010101" charset="-122"/>
              </a:rPr>
              <a:t>朗读指导</a:t>
            </a:r>
          </a:p>
        </p:txBody>
      </p:sp>
    </p:spTree>
    <p:extLst>
      <p:ext uri="{BB962C8B-B14F-4D97-AF65-F5344CB8AC3E}">
        <p14:creationId xmlns:p14="http://schemas.microsoft.com/office/powerpoint/2010/main" val="303708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" name="组合 2"/>
          <p:cNvGrpSpPr/>
          <p:nvPr/>
        </p:nvGrpSpPr>
        <p:grpSpPr>
          <a:xfrm>
            <a:off x="173393" y="1306863"/>
            <a:ext cx="4791023" cy="1059238"/>
            <a:chOff x="322014" y="717739"/>
            <a:chExt cx="6388031" cy="1412316"/>
          </a:xfrm>
        </p:grpSpPr>
        <p:sp>
          <p:nvSpPr>
            <p:cNvPr id="13" name="文本框 12"/>
            <p:cNvSpPr txBox="1"/>
            <p:nvPr/>
          </p:nvSpPr>
          <p:spPr>
            <a:xfrm>
              <a:off x="668111" y="1165689"/>
              <a:ext cx="6041934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一只船，扬白帆，</a:t>
              </a:r>
              <a:endParaRPr lang="en-US" altLang="zh-CN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2014" y="717739"/>
              <a:ext cx="5724086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yì zhī chuán yán</a:t>
              </a:r>
              <a:r>
                <a:rPr lang="en-US" altLang="zh-CN" sz="1900" b="1" spc="15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bái fān</a:t>
              </a:r>
              <a:endParaRPr lang="zh-CN" altLang="en-US" sz="2400" spc="-7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293354" y="447689"/>
            <a:ext cx="4557929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spc="825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欢迎台湾小朋友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225835" y="121633"/>
            <a:ext cx="4745416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kumimoji="1" lang="en-US" altLang="zh-CN" sz="2400" b="1" spc="-75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huān yín</a:t>
            </a:r>
            <a:r>
              <a:rPr lang="en-US" altLang="zh-CN" sz="1900" b="1" spc="15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ɡ</a:t>
            </a:r>
            <a:r>
              <a:rPr kumimoji="1" lang="en-US" altLang="zh-CN" sz="2400" b="1" spc="-75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tái wān xiǎo pén</a:t>
            </a:r>
            <a:r>
              <a:rPr lang="en-US" altLang="zh-CN" sz="1900" b="1" spc="15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ɡ</a:t>
            </a:r>
            <a:r>
              <a:rPr kumimoji="1" lang="en-US" altLang="zh-CN" sz="2400" b="1" spc="-75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you</a:t>
            </a:r>
            <a:endParaRPr lang="zh-CN" altLang="en-US" sz="1900" spc="-75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34707" y="1305627"/>
            <a:ext cx="5003999" cy="1059238"/>
            <a:chOff x="42168" y="717739"/>
            <a:chExt cx="6671999" cy="1412316"/>
          </a:xfrm>
        </p:grpSpPr>
        <p:sp>
          <p:nvSpPr>
            <p:cNvPr id="37" name="文本框 36"/>
            <p:cNvSpPr txBox="1"/>
            <p:nvPr/>
          </p:nvSpPr>
          <p:spPr>
            <a:xfrm>
              <a:off x="668112" y="1165689"/>
              <a:ext cx="6046055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漂啊漂啊到台湾。</a:t>
              </a:r>
              <a:endParaRPr lang="en-US" altLang="zh-CN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2168" y="717739"/>
              <a:ext cx="6151318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piāo </a:t>
              </a:r>
              <a:r>
                <a:rPr kumimoji="1" lang="en-US" altLang="zh-CN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ɑ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piāo </a:t>
              </a:r>
              <a:r>
                <a:rPr kumimoji="1" lang="en-US" altLang="zh-CN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ɑ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dào tái wān</a:t>
              </a:r>
              <a:endParaRPr lang="zh-CN" altLang="en-US" sz="2400" spc="-7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2857" y="2317989"/>
            <a:ext cx="8615978" cy="1059238"/>
            <a:chOff x="354966" y="717739"/>
            <a:chExt cx="11487970" cy="1412316"/>
          </a:xfrm>
        </p:grpSpPr>
        <p:sp>
          <p:nvSpPr>
            <p:cNvPr id="33" name="文本框 32"/>
            <p:cNvSpPr txBox="1"/>
            <p:nvPr/>
          </p:nvSpPr>
          <p:spPr>
            <a:xfrm>
              <a:off x="668113" y="1165689"/>
              <a:ext cx="11174823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接来台湾小朋友，到我学校玩一玩。</a:t>
              </a:r>
              <a:endParaRPr lang="en-US" altLang="zh-CN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54966" y="717739"/>
              <a:ext cx="11474306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jiē lái tái wān xiǎo pén</a:t>
              </a:r>
              <a:r>
                <a:rPr lang="en-US" altLang="zh-CN" sz="1900" b="1" spc="15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you dào wǒ xué xiào wán yi wán</a:t>
              </a:r>
              <a:endParaRPr lang="zh-CN" altLang="en-US" sz="2400" b="1" spc="-7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0224" y="3340626"/>
            <a:ext cx="9002470" cy="1059238"/>
            <a:chOff x="396910" y="717739"/>
            <a:chExt cx="12003293" cy="1412316"/>
          </a:xfrm>
        </p:grpSpPr>
        <p:sp>
          <p:nvSpPr>
            <p:cNvPr id="44" name="文本框 43"/>
            <p:cNvSpPr txBox="1"/>
            <p:nvPr/>
          </p:nvSpPr>
          <p:spPr>
            <a:xfrm>
              <a:off x="592610" y="1165689"/>
              <a:ext cx="11625830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伸出双手紧紧握，热情的话儿说不完。</a:t>
              </a:r>
              <a:endParaRPr lang="en-US" altLang="zh-CN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96910" y="717739"/>
              <a:ext cx="12003293" cy="1107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shēn chū shuān</a:t>
              </a:r>
              <a:r>
                <a:rPr lang="en-US" altLang="zh-CN" sz="1900" b="1" spc="15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shǒu jǐn jǐn wò rè qín</a:t>
              </a:r>
              <a:r>
                <a:rPr lang="en-US" altLang="zh-CN" sz="1900" b="1" spc="15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ɡ</a:t>
              </a:r>
              <a:r>
                <a:rPr kumimoji="1" lang="en-US" altLang="zh-CN" sz="2400" b="1" spc="-7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de huà ér shuō bù wán</a:t>
              </a:r>
              <a:endParaRPr lang="zh-CN" altLang="en-US" sz="2400" b="1" spc="-7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79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94956" y="1914123"/>
            <a:ext cx="4521893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加</a:t>
            </a:r>
            <a:r>
              <a:rPr kumimoji="1" lang="en-US" altLang="zh-CN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2636" y="559817"/>
            <a:ext cx="1735641" cy="13926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8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endParaRPr lang="zh-CN" altLang="en-US" sz="8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74" y="1671384"/>
            <a:ext cx="2170007" cy="1829843"/>
          </a:xfrm>
          <a:prstGeom prst="rect">
            <a:avLst/>
          </a:prstGeom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94955" y="2832896"/>
            <a:ext cx="5538343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蔚蓝天空有海鸥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0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3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350495" y="989036"/>
            <a:ext cx="73085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75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140241" y="2723241"/>
            <a:ext cx="1509345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台阶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331546" y="769412"/>
            <a:ext cx="12690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968773" y="-602"/>
            <a:ext cx="1626649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r>
              <a:rPr kumimoji="1" lang="en-US" altLang="zh-CN" sz="7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</a:t>
            </a: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3393602" y="769412"/>
            <a:ext cx="16470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14777" y="2055"/>
            <a:ext cx="686243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517916" y="2055"/>
            <a:ext cx="1117896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</a:t>
            </a:r>
            <a:r>
              <a:rPr kumimoji="1" lang="en-US" altLang="zh-CN" sz="75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endParaRPr lang="zh-CN" altLang="en-US" sz="7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6358" y="1780789"/>
            <a:ext cx="3028389" cy="254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3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6" name="组合 25"/>
          <p:cNvGrpSpPr/>
          <p:nvPr/>
        </p:nvGrpSpPr>
        <p:grpSpPr>
          <a:xfrm>
            <a:off x="828513" y="1697761"/>
            <a:ext cx="2700000" cy="2627100"/>
            <a:chOff x="689996" y="2100862"/>
            <a:chExt cx="2520000" cy="2520000"/>
          </a:xfrm>
        </p:grpSpPr>
        <p:sp>
          <p:nvSpPr>
            <p:cNvPr id="27" name="矩形 26"/>
            <p:cNvSpPr/>
            <p:nvPr/>
          </p:nvSpPr>
          <p:spPr>
            <a:xfrm>
              <a:off x="689996" y="2100862"/>
              <a:ext cx="2519999" cy="25200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30" name="直接连接符 29"/>
            <p:cNvCxnSpPr>
              <a:stCxn id="35" idx="0"/>
              <a:endCxn id="35" idx="2"/>
            </p:cNvCxnSpPr>
            <p:nvPr/>
          </p:nvCxnSpPr>
          <p:spPr>
            <a:xfrm>
              <a:off x="1949997" y="2100862"/>
              <a:ext cx="0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35" idx="3"/>
              <a:endCxn id="35" idx="1"/>
            </p:cNvCxnSpPr>
            <p:nvPr/>
          </p:nvCxnSpPr>
          <p:spPr>
            <a:xfrm flipH="1">
              <a:off x="689997" y="3360862"/>
              <a:ext cx="2519999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689996" y="2100862"/>
              <a:ext cx="2519999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89997" y="2100862"/>
              <a:ext cx="2519999" cy="252000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/>
            <p:cNvSpPr/>
            <p:nvPr/>
          </p:nvSpPr>
          <p:spPr>
            <a:xfrm>
              <a:off x="689997" y="2100862"/>
              <a:ext cx="2519999" cy="2520000"/>
            </a:xfrm>
            <a:prstGeom prst="rect">
              <a:avLst/>
            </a:prstGeom>
            <a:noFill/>
            <a:ln w="25400">
              <a:solidFill>
                <a:srgbClr val="7ECB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03705" y="1176623"/>
            <a:ext cx="2831544" cy="33009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台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1407964" y="156118"/>
            <a:ext cx="2166447" cy="12234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tá</a:t>
            </a:r>
            <a:r>
              <a:rPr lang="en-US" altLang="zh-CN" sz="75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endParaRPr lang="zh-CN" altLang="en-US" sz="75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2411" y="1531075"/>
            <a:ext cx="2910809" cy="278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8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45" name="组合 44"/>
          <p:cNvGrpSpPr/>
          <p:nvPr/>
        </p:nvGrpSpPr>
        <p:grpSpPr>
          <a:xfrm>
            <a:off x="54781" y="144418"/>
            <a:ext cx="2400020" cy="837497"/>
            <a:chOff x="73041" y="192552"/>
            <a:chExt cx="3200027" cy="1116663"/>
          </a:xfrm>
        </p:grpSpPr>
        <p:grpSp>
          <p:nvGrpSpPr>
            <p:cNvPr id="46" name="组合 45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41" y="192552"/>
              <a:ext cx="976164" cy="1116663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723733" y="1589833"/>
            <a:ext cx="4175274" cy="646331"/>
            <a:chOff x="1058284" y="3122273"/>
            <a:chExt cx="5567031" cy="861774"/>
          </a:xfrm>
        </p:grpSpPr>
        <p:sp>
          <p:nvSpPr>
            <p:cNvPr id="43" name="矩形 13"/>
            <p:cNvSpPr>
              <a:spLocks noChangeArrowheads="1"/>
            </p:cNvSpPr>
            <p:nvPr/>
          </p:nvSpPr>
          <p:spPr bwMode="auto">
            <a:xfrm>
              <a:off x="1058284" y="3122273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97097" y="3195932"/>
              <a:ext cx="4728218" cy="718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练习书写本课拼音。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23733" y="2727515"/>
            <a:ext cx="7755860" cy="1127113"/>
            <a:chOff x="1058284" y="4152801"/>
            <a:chExt cx="10341147" cy="1502817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58284" y="4152801"/>
              <a:ext cx="593835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897095" y="4233006"/>
              <a:ext cx="9502336" cy="14226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75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联系日常生活，学会用含有</a:t>
              </a:r>
              <a:r>
                <a:rPr kumimoji="1" lang="en-US" altLang="zh-CN" sz="29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ɑo</a:t>
              </a:r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、</a:t>
              </a:r>
              <a:r>
                <a:rPr lang="en-US" altLang="zh-CN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ou</a:t>
              </a:r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、</a:t>
              </a:r>
              <a:r>
                <a:rPr lang="en-US" altLang="zh-CN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iu</a:t>
              </a:r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的带调音节说话。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61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53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94956" y="1914123"/>
            <a:ext cx="4521893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加</a:t>
            </a:r>
            <a:r>
              <a:rPr kumimoji="1" lang="en-US" altLang="zh-CN" sz="5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u</a:t>
            </a: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r>
              <a:rPr kumimoji="1" lang="en-US" altLang="zh-CN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50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2636" y="559817"/>
            <a:ext cx="1735641" cy="13926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8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endParaRPr lang="zh-CN" altLang="en-US" sz="8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74" y="1718303"/>
            <a:ext cx="2170007" cy="1736005"/>
          </a:xfrm>
          <a:prstGeom prst="rect">
            <a:avLst/>
          </a:prstGeom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94955" y="2832893"/>
            <a:ext cx="5538343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41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运动健儿水中游</a:t>
            </a:r>
            <a:endParaRPr kumimoji="1" lang="zh-CN" altLang="en-US" sz="50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148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83" y="497422"/>
            <a:ext cx="7165730" cy="413565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482833" y="1978990"/>
            <a:ext cx="3800578" cy="1597082"/>
            <a:chOff x="3319081" y="2651175"/>
            <a:chExt cx="5067437" cy="2129443"/>
          </a:xfrm>
        </p:grpSpPr>
        <p:sp>
          <p:nvSpPr>
            <p:cNvPr id="34" name="文本框 33"/>
            <p:cNvSpPr txBox="1"/>
            <p:nvPr/>
          </p:nvSpPr>
          <p:spPr>
            <a:xfrm>
              <a:off x="3319081" y="3959881"/>
              <a:ext cx="5067437" cy="820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4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它们也都是复韵母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394020" y="2651175"/>
              <a:ext cx="4832733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6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ɑo</a:t>
              </a:r>
              <a:r>
                <a:rPr kumimoji="1" lang="zh-CN" altLang="en-US" sz="6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6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ou iu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582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43" name="矩形 42"/>
          <p:cNvSpPr/>
          <p:nvPr/>
        </p:nvSpPr>
        <p:spPr>
          <a:xfrm>
            <a:off x="6031254" y="2312195"/>
            <a:ext cx="1006180" cy="196207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读</a:t>
            </a:r>
            <a:endParaRPr lang="en-US" altLang="zh-CN" sz="4100" cap="all" dirty="0">
              <a:ln w="22225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一</a:t>
            </a:r>
            <a:endParaRPr lang="en-US" altLang="zh-CN" sz="4100" cap="all" dirty="0">
              <a:ln w="22225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读</a:t>
            </a: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1258463" y="485870"/>
            <a:ext cx="4462714" cy="134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加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kumimoji="1" lang="en-US" altLang="zh-CN" sz="3400" b="1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ɑo 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kumimoji="1" lang="en-US" altLang="zh-CN" sz="3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charset="-122"/>
            </a:endParaRPr>
          </a:p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奥运五环迎风飘。</a:t>
            </a:r>
            <a:endParaRPr kumimoji="1" lang="en-US" altLang="zh-CN" sz="4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258463" y="1849989"/>
            <a:ext cx="4462714" cy="134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u</a:t>
            </a:r>
            <a:r>
              <a:rPr kumimoji="1" lang="en-US" altLang="zh-CN" sz="3400" b="1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ou 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ou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kumimoji="1" lang="en-US" altLang="zh-CN" sz="3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charset="-122"/>
            </a:endParaRPr>
          </a:p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蔚蓝天空有海鸥。</a:t>
            </a:r>
            <a:endParaRPr kumimoji="1" lang="en-US" altLang="zh-CN" sz="4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1255202" y="3214110"/>
            <a:ext cx="4657511" cy="134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u</a:t>
            </a:r>
            <a:r>
              <a:rPr kumimoji="1" lang="en-US" altLang="zh-CN" sz="3400" b="1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r>
              <a:rPr kumimoji="1" lang="en-US" alt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iu </a:t>
            </a:r>
            <a:r>
              <a:rPr kumimoji="1" lang="en-US" altLang="zh-CN" sz="45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</a:t>
            </a: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kumimoji="1" lang="en-US" altLang="zh-CN" sz="3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charset="-122"/>
            </a:endParaRPr>
          </a:p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r>
              <a:rPr kumimoji="1" lang="zh-CN" altLang="en-US" sz="3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运动健儿水中游。</a:t>
            </a:r>
            <a:endParaRPr kumimoji="1" lang="en-US" altLang="zh-CN" sz="4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525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26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Text Box 11"/>
          <p:cNvSpPr txBox="1"/>
          <p:nvPr/>
        </p:nvSpPr>
        <p:spPr>
          <a:xfrm>
            <a:off x="4306913" y="847995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包子 早操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8" name="椭圆 1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0" name="组合 1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2" name="椭圆 2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4" name="组合 23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8" name="矩形 27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Text Box 11"/>
          <p:cNvSpPr txBox="1"/>
          <p:nvPr/>
        </p:nvSpPr>
        <p:spPr>
          <a:xfrm>
            <a:off x="4306913" y="1838049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熬夜 挠痒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 Box 11"/>
          <p:cNvSpPr txBox="1"/>
          <p:nvPr/>
        </p:nvSpPr>
        <p:spPr>
          <a:xfrm>
            <a:off x="4306913" y="2815746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棉袄 小鸟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11"/>
          <p:cNvSpPr txBox="1"/>
          <p:nvPr/>
        </p:nvSpPr>
        <p:spPr>
          <a:xfrm>
            <a:off x="4306913" y="3799621"/>
            <a:ext cx="205088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漂亮 感冒</a:t>
            </a:r>
            <a:endParaRPr lang="zh-CN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8531" y="67731"/>
            <a:ext cx="2346878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cap="all" dirty="0">
                <a:ln w="22225">
                  <a:solidFill>
                    <a:srgbClr val="E30C7F"/>
                  </a:solidFill>
                  <a:prstDash val="solid"/>
                </a:ln>
                <a:solidFill>
                  <a:srgbClr val="E30C7F"/>
                </a:solidFill>
                <a:latin typeface="黑体" panose="02010600030101010101" charset="-122"/>
                <a:ea typeface="黑体" panose="02010600030101010101" charset="-122"/>
              </a:rPr>
              <a:t>声调练习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99774" y="1575942"/>
            <a:ext cx="1735641" cy="18081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113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ɑo</a:t>
            </a:r>
            <a:endParaRPr lang="zh-CN" altLang="en-US" sz="11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39175" y="498834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āo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039175" y="14796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áo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39175" y="2460435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ǎo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039175" y="3441236"/>
            <a:ext cx="1134458" cy="1115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kumimoji="1" lang="en-US" altLang="zh-CN" sz="6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ào</a:t>
            </a:r>
            <a:endParaRPr lang="zh-CN" altLang="en-US" sz="6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609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1019</Words>
  <Application>Microsoft Office PowerPoint</Application>
  <PresentationFormat>全屏显示(16:9)</PresentationFormat>
  <Paragraphs>323</Paragraphs>
  <Slides>53</Slides>
  <Notes>53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53</vt:i4>
      </vt:variant>
    </vt:vector>
  </HeadingPairs>
  <TitlesOfParts>
    <vt:vector size="68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Century Gothic</vt:lpstr>
      <vt:lpstr>Wingdings</vt:lpstr>
      <vt:lpstr>第一PPT模板网-WWW.1PPT.COM</vt:lpstr>
      <vt:lpstr>4_Office 主题</vt:lpstr>
      <vt:lpstr>5_Office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Base>https://www.ypppt.com/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/>
  <cp:keywords>https://www.ypppt.com/</cp:keywords>
  <dc:description>https://www.ypppt.com/</dc:description>
  <cp:lastModifiedBy>kan</cp:lastModifiedBy>
  <cp:revision>436</cp:revision>
  <dcterms:created xsi:type="dcterms:W3CDTF">2018-04-27T08:55:00Z</dcterms:created>
  <dcterms:modified xsi:type="dcterms:W3CDTF">2021-02-27T07:28:45Z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