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5408" r:id="rId1"/>
    <p:sldMasterId id="2147485615" r:id="rId2"/>
  </p:sldMasterIdLst>
  <p:notesMasterIdLst>
    <p:notesMasterId r:id="rId18"/>
  </p:notesMasterIdLst>
  <p:sldIdLst>
    <p:sldId id="574" r:id="rId3"/>
    <p:sldId id="510" r:id="rId4"/>
    <p:sldId id="258" r:id="rId5"/>
    <p:sldId id="511" r:id="rId6"/>
    <p:sldId id="568" r:id="rId7"/>
    <p:sldId id="566" r:id="rId8"/>
    <p:sldId id="567" r:id="rId9"/>
    <p:sldId id="513" r:id="rId10"/>
    <p:sldId id="572" r:id="rId11"/>
    <p:sldId id="515" r:id="rId12"/>
    <p:sldId id="565" r:id="rId13"/>
    <p:sldId id="570" r:id="rId14"/>
    <p:sldId id="571" r:id="rId15"/>
    <p:sldId id="573" r:id="rId16"/>
    <p:sldId id="575" r:id="rId17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7">
          <p15:clr>
            <a:srgbClr val="A4A3A4"/>
          </p15:clr>
        </p15:guide>
        <p15:guide id="2" pos="6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  <a:srgbClr val="FD584A"/>
    <a:srgbClr val="595959"/>
    <a:srgbClr val="0000FF"/>
    <a:srgbClr val="FF33CC"/>
    <a:srgbClr val="34421A"/>
    <a:srgbClr val="1A210D"/>
    <a:srgbClr val="67603B"/>
    <a:srgbClr val="AEBD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6314" autoAdjust="0"/>
  </p:normalViewPr>
  <p:slideViewPr>
    <p:cSldViewPr snapToGrid="0" snapToObjects="1">
      <p:cViewPr varScale="1">
        <p:scale>
          <a:sx n="143" d="100"/>
          <a:sy n="143" d="100"/>
        </p:scale>
        <p:origin x="702" y="120"/>
      </p:cViewPr>
      <p:guideLst>
        <p:guide orient="horz" pos="1637"/>
        <p:guide pos="61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4E057A93-B734-45DC-B30B-F9AA61596022}" type="datetimeFigureOut">
              <a:rPr lang="zh-CN" altLang="en-US"/>
              <a:pPr>
                <a:defRPr/>
              </a:pPr>
              <a:t>2021/2/27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 smtClean="0"/>
            </a:lvl1pPr>
          </a:lstStyle>
          <a:p>
            <a:pPr>
              <a:defRPr/>
            </a:pPr>
            <a:fld id="{9E21990E-E638-4E76-81AD-83463080DF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9141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21990E-E638-4E76-81AD-83463080DF17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804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2838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背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2038350" y="1481466"/>
            <a:ext cx="4960938" cy="804863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None/>
              <a:defRPr sz="2800"/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2365883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标题+段文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19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04294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象模板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19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3285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标题+段文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19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229572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ongbi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4546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小象模板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19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88888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1854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6322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554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092DC-691D-40AB-B12F-F23E9941EA67}" type="datetimeFigureOut">
              <a:rPr lang="zh-CN" altLang="en-US"/>
              <a:pPr>
                <a:defRPr/>
              </a:pPr>
              <a:t>2021/2/27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A522C314-F88B-4BD6-917D-286E1D0E3F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473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3497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 8"/>
          <p:cNvGrpSpPr>
            <a:grpSpLocks/>
          </p:cNvGrpSpPr>
          <p:nvPr/>
        </p:nvGrpSpPr>
        <p:grpSpPr bwMode="auto">
          <a:xfrm>
            <a:off x="4208464" y="2920604"/>
            <a:ext cx="727075" cy="484584"/>
            <a:chOff x="1369663" y="4868753"/>
            <a:chExt cx="727478" cy="646331"/>
          </a:xfrm>
        </p:grpSpPr>
        <p:sp>
          <p:nvSpPr>
            <p:cNvPr id="7" name="椭圆 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369663" y="4868753"/>
              <a:ext cx="646470" cy="646331"/>
            </a:xfrm>
            <a:prstGeom prst="ellipse">
              <a:avLst/>
            </a:prstGeom>
            <a:solidFill>
              <a:srgbClr val="6FCA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8" name="三角形 10">
              <a:extLst>
                <a:ext uri="{FF2B5EF4-FFF2-40B4-BE49-F238E27FC236}"/>
              </a:extLst>
            </p:cNvPr>
            <p:cNvSpPr/>
            <p:nvPr/>
          </p:nvSpPr>
          <p:spPr>
            <a:xfrm rot="7230478">
              <a:off x="1841441" y="5254620"/>
              <a:ext cx="274731" cy="236669"/>
            </a:xfrm>
            <a:prstGeom prst="triangle">
              <a:avLst/>
            </a:prstGeom>
            <a:solidFill>
              <a:srgbClr val="6FCA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</p:grpSp>
      <p:sp>
        <p:nvSpPr>
          <p:cNvPr id="29" name="文本占位符 28"/>
          <p:cNvSpPr>
            <a:spLocks noGrp="1"/>
          </p:cNvSpPr>
          <p:nvPr>
            <p:ph type="body" sz="quarter" idx="14"/>
          </p:nvPr>
        </p:nvSpPr>
        <p:spPr>
          <a:xfrm>
            <a:off x="1192214" y="1774032"/>
            <a:ext cx="6759575" cy="118348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kumimoji="1" lang="zh-CN" altLang="en-US" sz="10000" b="1" kern="1200" dirty="0">
                <a:solidFill>
                  <a:schemeClr val="bg1">
                    <a:lumMod val="95000"/>
                    <a:alpha val="64000"/>
                  </a:schemeClr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6"/>
          </p:nvPr>
        </p:nvSpPr>
        <p:spPr>
          <a:xfrm>
            <a:off x="3187057" y="2079819"/>
            <a:ext cx="1762126" cy="504825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>
              <a:buNone/>
              <a:defRPr lang="zh-CN" altLang="en-US" sz="3200" b="1" kern="1200" spc="120" dirty="0">
                <a:solidFill>
                  <a:srgbClr val="212121"/>
                </a:solidFill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3" name="文本占位符 31"/>
          <p:cNvSpPr>
            <a:spLocks noGrp="1"/>
          </p:cNvSpPr>
          <p:nvPr>
            <p:ph type="body" sz="quarter" idx="17"/>
          </p:nvPr>
        </p:nvSpPr>
        <p:spPr>
          <a:xfrm>
            <a:off x="5016368" y="2079819"/>
            <a:ext cx="935238" cy="504825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>
              <a:buNone/>
              <a:defRPr lang="zh-CN" altLang="en-US" sz="3200" b="1" kern="1200" spc="120" dirty="0">
                <a:solidFill>
                  <a:srgbClr val="6FCABB"/>
                </a:solidFill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1" name="文本占位符 40"/>
          <p:cNvSpPr>
            <a:spLocks noGrp="1"/>
          </p:cNvSpPr>
          <p:nvPr>
            <p:ph type="body" sz="quarter" idx="20"/>
          </p:nvPr>
        </p:nvSpPr>
        <p:spPr>
          <a:xfrm>
            <a:off x="4233244" y="2957513"/>
            <a:ext cx="584152" cy="438114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200" b="1" i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664095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CA489-CD5D-455E-919F-763FA44B0AA7}" type="datetimeFigureOut">
              <a:rPr lang="zh-CN" altLang="en-US"/>
              <a:pPr>
                <a:defRPr/>
              </a:pPr>
              <a:t>2021/2/27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2C9D8C04-6C8A-4A05-8A65-B40492F015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28689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74478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8884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060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0686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876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5795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0412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5852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18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节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4"/>
          </p:nvPr>
        </p:nvSpPr>
        <p:spPr>
          <a:xfrm>
            <a:off x="1192214" y="1774032"/>
            <a:ext cx="6759575" cy="118348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kumimoji="1" lang="zh-CN" altLang="en-US" sz="10000" b="1" kern="1200" dirty="0">
                <a:solidFill>
                  <a:schemeClr val="bg1">
                    <a:lumMod val="95000"/>
                    <a:alpha val="64000"/>
                  </a:schemeClr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6"/>
          </p:nvPr>
        </p:nvSpPr>
        <p:spPr>
          <a:xfrm>
            <a:off x="3187057" y="2079819"/>
            <a:ext cx="1762126" cy="504825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>
              <a:buNone/>
              <a:defRPr lang="zh-CN" altLang="en-US" sz="3200" b="1" kern="1200" spc="120" dirty="0">
                <a:solidFill>
                  <a:srgbClr val="212121"/>
                </a:solidFill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3" name="文本占位符 31"/>
          <p:cNvSpPr>
            <a:spLocks noGrp="1"/>
          </p:cNvSpPr>
          <p:nvPr>
            <p:ph type="body" sz="quarter" idx="17"/>
          </p:nvPr>
        </p:nvSpPr>
        <p:spPr>
          <a:xfrm>
            <a:off x="5016368" y="2079819"/>
            <a:ext cx="935238" cy="504825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>
              <a:buNone/>
              <a:defRPr lang="zh-CN" altLang="en-US" sz="3200" b="1" kern="1200" spc="120" dirty="0">
                <a:solidFill>
                  <a:srgbClr val="6FCABB"/>
                </a:solidFill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479432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552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2867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408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24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34444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段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24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30816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标题+段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19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46323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标题+段文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18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92371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段文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16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09148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标题+段文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22263" y="204788"/>
            <a:ext cx="2011362" cy="514350"/>
            <a:chOff x="-1" y="0"/>
            <a:chExt cx="2011193" cy="685922"/>
          </a:xfrm>
        </p:grpSpPr>
        <p:sp>
          <p:nvSpPr>
            <p:cNvPr id="4" name="直角三角形 14"/>
            <p:cNvSpPr>
              <a:spLocks/>
            </p:cNvSpPr>
            <p:nvPr/>
          </p:nvSpPr>
          <p:spPr bwMode="auto">
            <a:xfrm rot="5400000">
              <a:off x="86485" y="400964"/>
              <a:ext cx="198472" cy="371444"/>
            </a:xfrm>
            <a:custGeom>
              <a:avLst/>
              <a:gdLst>
                <a:gd name="T0" fmla="*/ 712130745 w 21600"/>
                <a:gd name="T1" fmla="*/ 2147483646 h 21600"/>
                <a:gd name="T2" fmla="*/ 712130745 w 21600"/>
                <a:gd name="T3" fmla="*/ 2147483646 h 21600"/>
                <a:gd name="T4" fmla="*/ 712130745 w 21600"/>
                <a:gd name="T5" fmla="*/ 2147483646 h 21600"/>
                <a:gd name="T6" fmla="*/ 712130745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2ACBC"/>
            </a:solidFill>
            <a:ln w="12700" cap="flat">
              <a:noFill/>
              <a:miter lim="400000"/>
              <a:headEnd/>
              <a:tailEnd/>
            </a:ln>
          </p:spPr>
          <p:txBody>
            <a:bodyPr lIns="45719" tIns="45719" rIns="45719" bIns="45719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" name="矩形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1" y="0"/>
              <a:ext cx="2011193" cy="525556"/>
            </a:xfrm>
            <a:prstGeom prst="rect">
              <a:avLst/>
            </a:prstGeom>
            <a:solidFill>
              <a:srgbClr val="60C1BD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2200" b="1" spc="100">
                  <a:solidFill>
                    <a:srgbClr val="FFFFFF"/>
                  </a:solidFill>
                  <a:latin typeface="Microsoft YaHei"/>
                  <a:ea typeface="Microsoft YaHei"/>
                  <a:cs typeface="Microsoft YaHei"/>
                  <a:sym typeface="Microsoft YaHei"/>
                </a:defRPr>
              </a:pPr>
              <a:endParaRPr sz="2200" b="1" spc="10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endParaRPr>
            </a:p>
          </p:txBody>
        </p:sp>
      </p:grpSp>
      <p:sp>
        <p:nvSpPr>
          <p:cNvPr id="19" name="文本占位符 23"/>
          <p:cNvSpPr>
            <a:spLocks noGrp="1"/>
          </p:cNvSpPr>
          <p:nvPr>
            <p:ph type="body" sz="quarter" idx="13"/>
          </p:nvPr>
        </p:nvSpPr>
        <p:spPr>
          <a:xfrm>
            <a:off x="375127" y="282550"/>
            <a:ext cx="1958646" cy="2875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2200" b="1" kern="1200" spc="100" dirty="0">
                <a:solidFill>
                  <a:srgbClr val="FFFFFF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2pPr>
            <a:lvl3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3pPr>
            <a:lvl4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4pPr>
            <a:lvl5pPr>
              <a:defRPr b="1" i="0">
                <a:latin typeface="Microsoft YaHei" charset="-122"/>
                <a:ea typeface="Microsoft YaHei" charset="-122"/>
                <a:cs typeface="Microsoft YaHei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8325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594" r:id="rId1"/>
    <p:sldLayoutId id="2147485602" r:id="rId2"/>
    <p:sldLayoutId id="2147485595" r:id="rId3"/>
    <p:sldLayoutId id="2147485603" r:id="rId4"/>
    <p:sldLayoutId id="2147485604" r:id="rId5"/>
    <p:sldLayoutId id="2147485605" r:id="rId6"/>
    <p:sldLayoutId id="2147485606" r:id="rId7"/>
    <p:sldLayoutId id="2147485607" r:id="rId8"/>
    <p:sldLayoutId id="2147485608" r:id="rId9"/>
    <p:sldLayoutId id="2147485609" r:id="rId10"/>
    <p:sldLayoutId id="2147485610" r:id="rId11"/>
    <p:sldLayoutId id="2147485611" r:id="rId12"/>
    <p:sldLayoutId id="2147485596" r:id="rId13"/>
    <p:sldLayoutId id="2147485612" r:id="rId14"/>
    <p:sldLayoutId id="2147485597" r:id="rId15"/>
    <p:sldLayoutId id="2147485598" r:id="rId16"/>
    <p:sldLayoutId id="2147485599" r:id="rId17"/>
    <p:sldLayoutId id="2147485613" r:id="rId18"/>
    <p:sldLayoutId id="2147485600" r:id="rId19"/>
    <p:sldLayoutId id="2147485614" r:id="rId20"/>
    <p:sldLayoutId id="2147485601" r:id="rId2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2021/2/27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8287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16" r:id="rId1"/>
    <p:sldLayoutId id="2147485617" r:id="rId2"/>
    <p:sldLayoutId id="2147485618" r:id="rId3"/>
    <p:sldLayoutId id="2147485619" r:id="rId4"/>
    <p:sldLayoutId id="2147485620" r:id="rId5"/>
    <p:sldLayoutId id="2147485621" r:id="rId6"/>
    <p:sldLayoutId id="2147485622" r:id="rId7"/>
    <p:sldLayoutId id="2147485623" r:id="rId8"/>
    <p:sldLayoutId id="2147485624" r:id="rId9"/>
    <p:sldLayoutId id="2147485625" r:id="rId10"/>
    <p:sldLayoutId id="214748562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altLang="zh-CN" sz="7200" b="1" dirty="0" smtClean="0"/>
              <a:t>ao  ou  iu</a:t>
            </a:r>
            <a:endParaRPr lang="en-US" altLang="zh-CN" sz="7200" b="1" dirty="0"/>
          </a:p>
        </p:txBody>
      </p:sp>
      <p:sp>
        <p:nvSpPr>
          <p:cNvPr id="3" name="矩形 2"/>
          <p:cNvSpPr/>
          <p:nvPr/>
        </p:nvSpPr>
        <p:spPr>
          <a:xfrm>
            <a:off x="0" y="4111473"/>
            <a:ext cx="9144000" cy="34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4507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QQ截图未命名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776" y="709613"/>
            <a:ext cx="2447925" cy="1144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QQ截图未命名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7789" y="729854"/>
            <a:ext cx="2808287" cy="1065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971551" y="1853803"/>
            <a:ext cx="42957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一声汽车平平走，</a:t>
            </a:r>
          </a:p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iū iū iū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010150" y="1856185"/>
            <a:ext cx="41338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二声汽车要上坡，</a:t>
            </a:r>
          </a:p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iú iú iú </a:t>
            </a:r>
            <a:endParaRPr lang="en-US" altLang="zh-CN" sz="2400" b="1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" name="Picture 6" descr="QQ截图未命名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775" y="2737248"/>
            <a:ext cx="2933700" cy="111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 descr="QQ截图未命名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2737247"/>
            <a:ext cx="2889250" cy="1027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971550" y="3937397"/>
            <a:ext cx="48402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三声汽车下坡又上坡，</a:t>
            </a:r>
          </a:p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iǔ iǔ iǔ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5076825" y="3937397"/>
            <a:ext cx="42687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四声汽车一直往下走，</a:t>
            </a:r>
          </a:p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iù iù iù</a:t>
            </a: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/>
              <a:t>课堂新知</a:t>
            </a:r>
          </a:p>
          <a:p>
            <a:pPr eaLnBrk="1" hangingPunct="1"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8"/>
          <p:cNvSpPr>
            <a:spLocks noChangeArrowheads="1"/>
          </p:cNvSpPr>
          <p:nvPr/>
        </p:nvSpPr>
        <p:spPr bwMode="auto">
          <a:xfrm>
            <a:off x="971550" y="1371601"/>
            <a:ext cx="681513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2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jiù      liù          niú 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2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zuǐ      ruì       shuǐ</a:t>
            </a:r>
          </a:p>
        </p:txBody>
      </p:sp>
      <p:sp>
        <p:nvSpPr>
          <p:cNvPr id="12" name="矩形 11">
            <a:extLst>
              <a:ext uri="{FF2B5EF4-FFF2-40B4-BE49-F238E27FC236}"/>
            </a:extLst>
          </p:cNvPr>
          <p:cNvSpPr/>
          <p:nvPr/>
        </p:nvSpPr>
        <p:spPr>
          <a:xfrm>
            <a:off x="971550" y="882253"/>
            <a:ext cx="3570208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拼一拼，比一比，读一读</a:t>
            </a: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/>
              <a:t>课堂新知</a:t>
            </a:r>
          </a:p>
          <a:p>
            <a:pPr eaLnBrk="1" hangingPunct="1"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90"/>
          <a:stretch>
            <a:fillRect/>
          </a:stretch>
        </p:blipFill>
        <p:spPr bwMode="auto">
          <a:xfrm>
            <a:off x="2508250" y="2787919"/>
            <a:ext cx="5006975" cy="1908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971550" y="2219326"/>
            <a:ext cx="2895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四线三格</a:t>
            </a:r>
          </a:p>
        </p:txBody>
      </p:sp>
      <p:pic>
        <p:nvPicPr>
          <p:cNvPr id="24" name="Picture 11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625" y="782241"/>
            <a:ext cx="51816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2520951" y="903685"/>
            <a:ext cx="1666875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85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ɑo</a:t>
            </a: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3944938" y="897732"/>
            <a:ext cx="1917700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85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ou</a:t>
            </a: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5438775" y="897732"/>
            <a:ext cx="1917700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85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iu</a:t>
            </a: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/>
              <a:t>课堂新知</a:t>
            </a:r>
          </a:p>
          <a:p>
            <a:pPr eaLnBrk="1" hangingPunct="1"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1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3" y="1275160"/>
            <a:ext cx="8234362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 Box 1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827088" y="1631156"/>
            <a:ext cx="2519362" cy="186204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1500" dirty="0">
                <a:solidFill>
                  <a:srgbClr val="595959"/>
                </a:solidFill>
                <a:latin typeface="+mj-lt"/>
              </a:rPr>
              <a:t>ɑo</a:t>
            </a:r>
          </a:p>
        </p:txBody>
      </p:sp>
      <p:sp>
        <p:nvSpPr>
          <p:cNvPr id="26" name="Text Box 13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3138489" y="1631156"/>
            <a:ext cx="2898775" cy="186204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1500" dirty="0">
                <a:solidFill>
                  <a:srgbClr val="595959"/>
                </a:solidFill>
                <a:latin typeface="+mj-lt"/>
                <a:ea typeface="zypyyb" pitchFamily="2" charset="-122"/>
              </a:rPr>
              <a:t>ou</a:t>
            </a:r>
          </a:p>
        </p:txBody>
      </p:sp>
      <p:sp>
        <p:nvSpPr>
          <p:cNvPr id="27" name="Text Box 14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5489576" y="1631156"/>
            <a:ext cx="2898775" cy="186204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1500" dirty="0">
                <a:solidFill>
                  <a:srgbClr val="595959"/>
                </a:solidFill>
                <a:latin typeface="+mj-lt"/>
                <a:ea typeface="zypyyb" pitchFamily="2" charset="-122"/>
              </a:rPr>
              <a:t>iu</a:t>
            </a:r>
          </a:p>
        </p:txBody>
      </p:sp>
      <p:pic>
        <p:nvPicPr>
          <p:cNvPr id="28" name="Picture 11" descr="a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9" y="2085975"/>
            <a:ext cx="9747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2" descr="a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5238" y="2106216"/>
            <a:ext cx="1003300" cy="797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Freeform 14"/>
          <p:cNvSpPr>
            <a:spLocks/>
          </p:cNvSpPr>
          <p:nvPr/>
        </p:nvSpPr>
        <p:spPr bwMode="auto">
          <a:xfrm>
            <a:off x="6494463" y="2172892"/>
            <a:ext cx="109537" cy="545306"/>
          </a:xfrm>
          <a:custGeom>
            <a:avLst/>
            <a:gdLst>
              <a:gd name="T0" fmla="*/ 2147483647 w 335"/>
              <a:gd name="T1" fmla="*/ 0 h 915"/>
              <a:gd name="T2" fmla="*/ 2147483647 w 335"/>
              <a:gd name="T3" fmla="*/ 0 h 915"/>
              <a:gd name="T4" fmla="*/ 2147483647 w 335"/>
              <a:gd name="T5" fmla="*/ 0 h 915"/>
              <a:gd name="T6" fmla="*/ 2147483647 w 335"/>
              <a:gd name="T7" fmla="*/ 0 h 915"/>
              <a:gd name="T8" fmla="*/ 2147483647 w 335"/>
              <a:gd name="T9" fmla="*/ 2147483647 h 915"/>
              <a:gd name="T10" fmla="*/ 2147483647 w 335"/>
              <a:gd name="T11" fmla="*/ 2147483647 h 915"/>
              <a:gd name="T12" fmla="*/ 2147483647 w 335"/>
              <a:gd name="T13" fmla="*/ 2147483647 h 915"/>
              <a:gd name="T14" fmla="*/ 2147483647 w 335"/>
              <a:gd name="T15" fmla="*/ 2147483647 h 915"/>
              <a:gd name="T16" fmla="*/ 2147483647 w 335"/>
              <a:gd name="T17" fmla="*/ 2147483647 h 915"/>
              <a:gd name="T18" fmla="*/ 2147483647 w 335"/>
              <a:gd name="T19" fmla="*/ 2147483647 h 915"/>
              <a:gd name="T20" fmla="*/ 2147483647 w 335"/>
              <a:gd name="T21" fmla="*/ 2147483647 h 915"/>
              <a:gd name="T22" fmla="*/ 2147483647 w 335"/>
              <a:gd name="T23" fmla="*/ 2147483647 h 915"/>
              <a:gd name="T24" fmla="*/ 2147483647 w 335"/>
              <a:gd name="T25" fmla="*/ 2147483647 h 915"/>
              <a:gd name="T26" fmla="*/ 2147483647 w 335"/>
              <a:gd name="T27" fmla="*/ 2147483647 h 915"/>
              <a:gd name="T28" fmla="*/ 2147483647 w 335"/>
              <a:gd name="T29" fmla="*/ 2147483647 h 915"/>
              <a:gd name="T30" fmla="*/ 2147483647 w 335"/>
              <a:gd name="T31" fmla="*/ 2147483647 h 915"/>
              <a:gd name="T32" fmla="*/ 2147483647 w 335"/>
              <a:gd name="T33" fmla="*/ 2147483647 h 915"/>
              <a:gd name="T34" fmla="*/ 2147483647 w 335"/>
              <a:gd name="T35" fmla="*/ 2147483647 h 915"/>
              <a:gd name="T36" fmla="*/ 2147483647 w 335"/>
              <a:gd name="T37" fmla="*/ 2147483647 h 915"/>
              <a:gd name="T38" fmla="*/ 2147483647 w 335"/>
              <a:gd name="T39" fmla="*/ 2147483647 h 915"/>
              <a:gd name="T40" fmla="*/ 2147483647 w 335"/>
              <a:gd name="T41" fmla="*/ 2147483647 h 915"/>
              <a:gd name="T42" fmla="*/ 2147483647 w 335"/>
              <a:gd name="T43" fmla="*/ 2147483647 h 915"/>
              <a:gd name="T44" fmla="*/ 2147483647 w 335"/>
              <a:gd name="T45" fmla="*/ 2147483647 h 915"/>
              <a:gd name="T46" fmla="*/ 2147483647 w 335"/>
              <a:gd name="T47" fmla="*/ 2147483647 h 915"/>
              <a:gd name="T48" fmla="*/ 2147483647 w 335"/>
              <a:gd name="T49" fmla="*/ 2147483647 h 915"/>
              <a:gd name="T50" fmla="*/ 2147483647 w 335"/>
              <a:gd name="T51" fmla="*/ 2147483647 h 915"/>
              <a:gd name="T52" fmla="*/ 2147483647 w 335"/>
              <a:gd name="T53" fmla="*/ 2147483647 h 915"/>
              <a:gd name="T54" fmla="*/ 2147483647 w 335"/>
              <a:gd name="T55" fmla="*/ 2147483647 h 915"/>
              <a:gd name="T56" fmla="*/ 2147483647 w 335"/>
              <a:gd name="T57" fmla="*/ 2147483647 h 915"/>
              <a:gd name="T58" fmla="*/ 2147483647 w 335"/>
              <a:gd name="T59" fmla="*/ 2147483647 h 915"/>
              <a:gd name="T60" fmla="*/ 2147483647 w 335"/>
              <a:gd name="T61" fmla="*/ 2147483647 h 915"/>
              <a:gd name="T62" fmla="*/ 2147483647 w 335"/>
              <a:gd name="T63" fmla="*/ 2147483647 h 915"/>
              <a:gd name="T64" fmla="*/ 2147483647 w 335"/>
              <a:gd name="T65" fmla="*/ 2147483647 h 915"/>
              <a:gd name="T66" fmla="*/ 2147483647 w 335"/>
              <a:gd name="T67" fmla="*/ 2147483647 h 915"/>
              <a:gd name="T68" fmla="*/ 2147483647 w 335"/>
              <a:gd name="T69" fmla="*/ 2147483647 h 915"/>
              <a:gd name="T70" fmla="*/ 2147483647 w 335"/>
              <a:gd name="T71" fmla="*/ 2147483647 h 915"/>
              <a:gd name="T72" fmla="*/ 2147483647 w 335"/>
              <a:gd name="T73" fmla="*/ 2147483647 h 915"/>
              <a:gd name="T74" fmla="*/ 2147483647 w 335"/>
              <a:gd name="T75" fmla="*/ 2147483647 h 915"/>
              <a:gd name="T76" fmla="*/ 2147483647 w 335"/>
              <a:gd name="T77" fmla="*/ 2147483647 h 915"/>
              <a:gd name="T78" fmla="*/ 0 w 335"/>
              <a:gd name="T79" fmla="*/ 2147483647 h 915"/>
              <a:gd name="T80" fmla="*/ 0 w 335"/>
              <a:gd name="T81" fmla="*/ 2147483647 h 915"/>
              <a:gd name="T82" fmla="*/ 2147483647 w 335"/>
              <a:gd name="T83" fmla="*/ 2147483647 h 915"/>
              <a:gd name="T84" fmla="*/ 2147483647 w 335"/>
              <a:gd name="T85" fmla="*/ 2147483647 h 915"/>
              <a:gd name="T86" fmla="*/ 2147483647 w 335"/>
              <a:gd name="T87" fmla="*/ 2147483647 h 915"/>
              <a:gd name="T88" fmla="*/ 2147483647 w 335"/>
              <a:gd name="T89" fmla="*/ 2147483647 h 915"/>
              <a:gd name="T90" fmla="*/ 2147483647 w 335"/>
              <a:gd name="T91" fmla="*/ 2147483647 h 915"/>
              <a:gd name="T92" fmla="*/ 2147483647 w 335"/>
              <a:gd name="T93" fmla="*/ 2147483647 h 915"/>
              <a:gd name="T94" fmla="*/ 2147483647 w 335"/>
              <a:gd name="T95" fmla="*/ 2147483647 h 915"/>
              <a:gd name="T96" fmla="*/ 2147483647 w 335"/>
              <a:gd name="T97" fmla="*/ 2147483647 h 915"/>
              <a:gd name="T98" fmla="*/ 2147483647 w 335"/>
              <a:gd name="T99" fmla="*/ 2147483647 h 915"/>
              <a:gd name="T100" fmla="*/ 2147483647 w 335"/>
              <a:gd name="T101" fmla="*/ 2147483647 h 915"/>
              <a:gd name="T102" fmla="*/ 2147483647 w 335"/>
              <a:gd name="T103" fmla="*/ 0 h 915"/>
              <a:gd name="T104" fmla="*/ 2147483647 w 335"/>
              <a:gd name="T105" fmla="*/ 0 h 915"/>
              <a:gd name="T106" fmla="*/ 2147483647 w 335"/>
              <a:gd name="T107" fmla="*/ 0 h 915"/>
              <a:gd name="T108" fmla="*/ 2147483647 w 335"/>
              <a:gd name="T109" fmla="*/ 0 h 915"/>
              <a:gd name="T110" fmla="*/ 2147483647 w 335"/>
              <a:gd name="T111" fmla="*/ 0 h 91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35"/>
              <a:gd name="T169" fmla="*/ 0 h 915"/>
              <a:gd name="T170" fmla="*/ 335 w 335"/>
              <a:gd name="T171" fmla="*/ 915 h 915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35" h="915">
                <a:moveTo>
                  <a:pt x="167" y="0"/>
                </a:moveTo>
                <a:lnTo>
                  <a:pt x="191" y="0"/>
                </a:lnTo>
                <a:lnTo>
                  <a:pt x="213" y="0"/>
                </a:lnTo>
                <a:lnTo>
                  <a:pt x="233" y="0"/>
                </a:lnTo>
                <a:lnTo>
                  <a:pt x="250" y="2"/>
                </a:lnTo>
                <a:lnTo>
                  <a:pt x="266" y="2"/>
                </a:lnTo>
                <a:lnTo>
                  <a:pt x="279" y="4"/>
                </a:lnTo>
                <a:lnTo>
                  <a:pt x="290" y="6"/>
                </a:lnTo>
                <a:lnTo>
                  <a:pt x="300" y="8"/>
                </a:lnTo>
                <a:lnTo>
                  <a:pt x="316" y="11"/>
                </a:lnTo>
                <a:lnTo>
                  <a:pt x="328" y="17"/>
                </a:lnTo>
                <a:lnTo>
                  <a:pt x="333" y="23"/>
                </a:lnTo>
                <a:lnTo>
                  <a:pt x="335" y="29"/>
                </a:lnTo>
                <a:lnTo>
                  <a:pt x="335" y="886"/>
                </a:lnTo>
                <a:lnTo>
                  <a:pt x="333" y="892"/>
                </a:lnTo>
                <a:lnTo>
                  <a:pt x="328" y="898"/>
                </a:lnTo>
                <a:lnTo>
                  <a:pt x="316" y="904"/>
                </a:lnTo>
                <a:lnTo>
                  <a:pt x="300" y="908"/>
                </a:lnTo>
                <a:lnTo>
                  <a:pt x="290" y="909"/>
                </a:lnTo>
                <a:lnTo>
                  <a:pt x="279" y="911"/>
                </a:lnTo>
                <a:lnTo>
                  <a:pt x="266" y="913"/>
                </a:lnTo>
                <a:lnTo>
                  <a:pt x="250" y="913"/>
                </a:lnTo>
                <a:lnTo>
                  <a:pt x="233" y="915"/>
                </a:lnTo>
                <a:lnTo>
                  <a:pt x="213" y="915"/>
                </a:lnTo>
                <a:lnTo>
                  <a:pt x="191" y="915"/>
                </a:lnTo>
                <a:lnTo>
                  <a:pt x="167" y="915"/>
                </a:lnTo>
                <a:lnTo>
                  <a:pt x="143" y="915"/>
                </a:lnTo>
                <a:lnTo>
                  <a:pt x="122" y="915"/>
                </a:lnTo>
                <a:lnTo>
                  <a:pt x="103" y="915"/>
                </a:lnTo>
                <a:lnTo>
                  <a:pt x="86" y="913"/>
                </a:lnTo>
                <a:lnTo>
                  <a:pt x="70" y="913"/>
                </a:lnTo>
                <a:lnTo>
                  <a:pt x="56" y="911"/>
                </a:lnTo>
                <a:lnTo>
                  <a:pt x="44" y="909"/>
                </a:lnTo>
                <a:lnTo>
                  <a:pt x="34" y="908"/>
                </a:lnTo>
                <a:lnTo>
                  <a:pt x="24" y="906"/>
                </a:lnTo>
                <a:lnTo>
                  <a:pt x="17" y="904"/>
                </a:lnTo>
                <a:lnTo>
                  <a:pt x="11" y="902"/>
                </a:lnTo>
                <a:lnTo>
                  <a:pt x="7" y="898"/>
                </a:lnTo>
                <a:lnTo>
                  <a:pt x="1" y="892"/>
                </a:lnTo>
                <a:lnTo>
                  <a:pt x="0" y="886"/>
                </a:lnTo>
                <a:lnTo>
                  <a:pt x="0" y="29"/>
                </a:lnTo>
                <a:lnTo>
                  <a:pt x="1" y="23"/>
                </a:lnTo>
                <a:lnTo>
                  <a:pt x="7" y="17"/>
                </a:lnTo>
                <a:lnTo>
                  <a:pt x="11" y="13"/>
                </a:lnTo>
                <a:lnTo>
                  <a:pt x="17" y="11"/>
                </a:lnTo>
                <a:lnTo>
                  <a:pt x="24" y="9"/>
                </a:lnTo>
                <a:lnTo>
                  <a:pt x="34" y="8"/>
                </a:lnTo>
                <a:lnTo>
                  <a:pt x="44" y="6"/>
                </a:lnTo>
                <a:lnTo>
                  <a:pt x="56" y="4"/>
                </a:lnTo>
                <a:lnTo>
                  <a:pt x="70" y="2"/>
                </a:lnTo>
                <a:lnTo>
                  <a:pt x="86" y="2"/>
                </a:lnTo>
                <a:lnTo>
                  <a:pt x="103" y="0"/>
                </a:lnTo>
                <a:lnTo>
                  <a:pt x="122" y="0"/>
                </a:lnTo>
                <a:lnTo>
                  <a:pt x="143" y="0"/>
                </a:lnTo>
                <a:lnTo>
                  <a:pt x="167" y="0"/>
                </a:lnTo>
              </a:path>
            </a:pathLst>
          </a:custGeom>
          <a:solidFill>
            <a:srgbClr val="FF0000"/>
          </a:solidFill>
          <a:ln w="47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15"/>
          <p:cNvSpPr>
            <a:spLocks/>
          </p:cNvSpPr>
          <p:nvPr/>
        </p:nvSpPr>
        <p:spPr bwMode="auto">
          <a:xfrm>
            <a:off x="6437313" y="1956198"/>
            <a:ext cx="220662" cy="111919"/>
          </a:xfrm>
          <a:custGeom>
            <a:avLst/>
            <a:gdLst>
              <a:gd name="T0" fmla="*/ 2147483647 w 415"/>
              <a:gd name="T1" fmla="*/ 0 h 188"/>
              <a:gd name="T2" fmla="*/ 2147483647 w 415"/>
              <a:gd name="T3" fmla="*/ 0 h 188"/>
              <a:gd name="T4" fmla="*/ 2147483647 w 415"/>
              <a:gd name="T5" fmla="*/ 0 h 188"/>
              <a:gd name="T6" fmla="*/ 2147483647 w 415"/>
              <a:gd name="T7" fmla="*/ 2147483647 h 188"/>
              <a:gd name="T8" fmla="*/ 2147483647 w 415"/>
              <a:gd name="T9" fmla="*/ 2147483647 h 188"/>
              <a:gd name="T10" fmla="*/ 2147483647 w 415"/>
              <a:gd name="T11" fmla="*/ 2147483647 h 188"/>
              <a:gd name="T12" fmla="*/ 2147483647 w 415"/>
              <a:gd name="T13" fmla="*/ 2147483647 h 188"/>
              <a:gd name="T14" fmla="*/ 2147483647 w 415"/>
              <a:gd name="T15" fmla="*/ 2147483647 h 188"/>
              <a:gd name="T16" fmla="*/ 2147483647 w 415"/>
              <a:gd name="T17" fmla="*/ 2147483647 h 188"/>
              <a:gd name="T18" fmla="*/ 2147483647 w 415"/>
              <a:gd name="T19" fmla="*/ 2147483647 h 188"/>
              <a:gd name="T20" fmla="*/ 2147483647 w 415"/>
              <a:gd name="T21" fmla="*/ 2147483647 h 188"/>
              <a:gd name="T22" fmla="*/ 2147483647 w 415"/>
              <a:gd name="T23" fmla="*/ 2147483647 h 188"/>
              <a:gd name="T24" fmla="*/ 2147483647 w 415"/>
              <a:gd name="T25" fmla="*/ 2147483647 h 188"/>
              <a:gd name="T26" fmla="*/ 2147483647 w 415"/>
              <a:gd name="T27" fmla="*/ 2147483647 h 188"/>
              <a:gd name="T28" fmla="*/ 2147483647 w 415"/>
              <a:gd name="T29" fmla="*/ 2147483647 h 188"/>
              <a:gd name="T30" fmla="*/ 2147483647 w 415"/>
              <a:gd name="T31" fmla="*/ 2147483647 h 188"/>
              <a:gd name="T32" fmla="*/ 2147483647 w 415"/>
              <a:gd name="T33" fmla="*/ 2147483647 h 188"/>
              <a:gd name="T34" fmla="*/ 2147483647 w 415"/>
              <a:gd name="T35" fmla="*/ 2147483647 h 188"/>
              <a:gd name="T36" fmla="*/ 2147483647 w 415"/>
              <a:gd name="T37" fmla="*/ 2147483647 h 188"/>
              <a:gd name="T38" fmla="*/ 2147483647 w 415"/>
              <a:gd name="T39" fmla="*/ 2147483647 h 188"/>
              <a:gd name="T40" fmla="*/ 2147483647 w 415"/>
              <a:gd name="T41" fmla="*/ 2147483647 h 188"/>
              <a:gd name="T42" fmla="*/ 2147483647 w 415"/>
              <a:gd name="T43" fmla="*/ 2147483647 h 188"/>
              <a:gd name="T44" fmla="*/ 2147483647 w 415"/>
              <a:gd name="T45" fmla="*/ 2147483647 h 188"/>
              <a:gd name="T46" fmla="*/ 2147483647 w 415"/>
              <a:gd name="T47" fmla="*/ 2147483647 h 188"/>
              <a:gd name="T48" fmla="*/ 2147483647 w 415"/>
              <a:gd name="T49" fmla="*/ 2147483647 h 188"/>
              <a:gd name="T50" fmla="*/ 2147483647 w 415"/>
              <a:gd name="T51" fmla="*/ 2147483647 h 188"/>
              <a:gd name="T52" fmla="*/ 2147483647 w 415"/>
              <a:gd name="T53" fmla="*/ 2147483647 h 188"/>
              <a:gd name="T54" fmla="*/ 2147483647 w 415"/>
              <a:gd name="T55" fmla="*/ 2147483647 h 188"/>
              <a:gd name="T56" fmla="*/ 2147483647 w 415"/>
              <a:gd name="T57" fmla="*/ 2147483647 h 188"/>
              <a:gd name="T58" fmla="*/ 2147483647 w 415"/>
              <a:gd name="T59" fmla="*/ 2147483647 h 188"/>
              <a:gd name="T60" fmla="*/ 2147483647 w 415"/>
              <a:gd name="T61" fmla="*/ 2147483647 h 188"/>
              <a:gd name="T62" fmla="*/ 2147483647 w 415"/>
              <a:gd name="T63" fmla="*/ 2147483647 h 188"/>
              <a:gd name="T64" fmla="*/ 2147483647 w 415"/>
              <a:gd name="T65" fmla="*/ 2147483647 h 188"/>
              <a:gd name="T66" fmla="*/ 2147483647 w 415"/>
              <a:gd name="T67" fmla="*/ 2147483647 h 188"/>
              <a:gd name="T68" fmla="*/ 2147483647 w 415"/>
              <a:gd name="T69" fmla="*/ 2147483647 h 188"/>
              <a:gd name="T70" fmla="*/ 2147483647 w 415"/>
              <a:gd name="T71" fmla="*/ 2147483647 h 188"/>
              <a:gd name="T72" fmla="*/ 0 w 415"/>
              <a:gd name="T73" fmla="*/ 2147483647 h 188"/>
              <a:gd name="T74" fmla="*/ 2147483647 w 415"/>
              <a:gd name="T75" fmla="*/ 2147483647 h 188"/>
              <a:gd name="T76" fmla="*/ 2147483647 w 415"/>
              <a:gd name="T77" fmla="*/ 2147483647 h 188"/>
              <a:gd name="T78" fmla="*/ 2147483647 w 415"/>
              <a:gd name="T79" fmla="*/ 2147483647 h 188"/>
              <a:gd name="T80" fmla="*/ 2147483647 w 415"/>
              <a:gd name="T81" fmla="*/ 2147483647 h 188"/>
              <a:gd name="T82" fmla="*/ 2147483647 w 415"/>
              <a:gd name="T83" fmla="*/ 2147483647 h 188"/>
              <a:gd name="T84" fmla="*/ 2147483647 w 415"/>
              <a:gd name="T85" fmla="*/ 2147483647 h 188"/>
              <a:gd name="T86" fmla="*/ 2147483647 w 415"/>
              <a:gd name="T87" fmla="*/ 2147483647 h 188"/>
              <a:gd name="T88" fmla="*/ 2147483647 w 415"/>
              <a:gd name="T89" fmla="*/ 2147483647 h 188"/>
              <a:gd name="T90" fmla="*/ 2147483647 w 415"/>
              <a:gd name="T91" fmla="*/ 2147483647 h 188"/>
              <a:gd name="T92" fmla="*/ 2147483647 w 415"/>
              <a:gd name="T93" fmla="*/ 0 h 188"/>
              <a:gd name="T94" fmla="*/ 2147483647 w 415"/>
              <a:gd name="T95" fmla="*/ 0 h 188"/>
              <a:gd name="T96" fmla="*/ 2147483647 w 415"/>
              <a:gd name="T97" fmla="*/ 0 h 188"/>
              <a:gd name="T98" fmla="*/ 2147483647 w 415"/>
              <a:gd name="T99" fmla="*/ 0 h 1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415"/>
              <a:gd name="T151" fmla="*/ 0 h 188"/>
              <a:gd name="T152" fmla="*/ 415 w 415"/>
              <a:gd name="T153" fmla="*/ 188 h 18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415" h="188">
                <a:moveTo>
                  <a:pt x="210" y="0"/>
                </a:moveTo>
                <a:lnTo>
                  <a:pt x="238" y="0"/>
                </a:lnTo>
                <a:lnTo>
                  <a:pt x="264" y="0"/>
                </a:lnTo>
                <a:lnTo>
                  <a:pt x="288" y="2"/>
                </a:lnTo>
                <a:lnTo>
                  <a:pt x="310" y="4"/>
                </a:lnTo>
                <a:lnTo>
                  <a:pt x="328" y="7"/>
                </a:lnTo>
                <a:lnTo>
                  <a:pt x="344" y="9"/>
                </a:lnTo>
                <a:lnTo>
                  <a:pt x="359" y="13"/>
                </a:lnTo>
                <a:lnTo>
                  <a:pt x="372" y="19"/>
                </a:lnTo>
                <a:lnTo>
                  <a:pt x="390" y="30"/>
                </a:lnTo>
                <a:lnTo>
                  <a:pt x="405" y="46"/>
                </a:lnTo>
                <a:lnTo>
                  <a:pt x="412" y="67"/>
                </a:lnTo>
                <a:lnTo>
                  <a:pt x="415" y="92"/>
                </a:lnTo>
                <a:lnTo>
                  <a:pt x="412" y="117"/>
                </a:lnTo>
                <a:lnTo>
                  <a:pt x="405" y="138"/>
                </a:lnTo>
                <a:lnTo>
                  <a:pt x="390" y="155"/>
                </a:lnTo>
                <a:lnTo>
                  <a:pt x="370" y="167"/>
                </a:lnTo>
                <a:lnTo>
                  <a:pt x="359" y="172"/>
                </a:lnTo>
                <a:lnTo>
                  <a:pt x="343" y="176"/>
                </a:lnTo>
                <a:lnTo>
                  <a:pt x="325" y="180"/>
                </a:lnTo>
                <a:lnTo>
                  <a:pt x="307" y="182"/>
                </a:lnTo>
                <a:lnTo>
                  <a:pt x="285" y="184"/>
                </a:lnTo>
                <a:lnTo>
                  <a:pt x="261" y="186"/>
                </a:lnTo>
                <a:lnTo>
                  <a:pt x="235" y="188"/>
                </a:lnTo>
                <a:lnTo>
                  <a:pt x="206" y="188"/>
                </a:lnTo>
                <a:lnTo>
                  <a:pt x="177" y="188"/>
                </a:lnTo>
                <a:lnTo>
                  <a:pt x="151" y="186"/>
                </a:lnTo>
                <a:lnTo>
                  <a:pt x="127" y="184"/>
                </a:lnTo>
                <a:lnTo>
                  <a:pt x="107" y="182"/>
                </a:lnTo>
                <a:lnTo>
                  <a:pt x="87" y="180"/>
                </a:lnTo>
                <a:lnTo>
                  <a:pt x="71" y="176"/>
                </a:lnTo>
                <a:lnTo>
                  <a:pt x="56" y="172"/>
                </a:lnTo>
                <a:lnTo>
                  <a:pt x="43" y="169"/>
                </a:lnTo>
                <a:lnTo>
                  <a:pt x="25" y="155"/>
                </a:lnTo>
                <a:lnTo>
                  <a:pt x="12" y="140"/>
                </a:lnTo>
                <a:lnTo>
                  <a:pt x="3" y="119"/>
                </a:lnTo>
                <a:lnTo>
                  <a:pt x="0" y="94"/>
                </a:lnTo>
                <a:lnTo>
                  <a:pt x="3" y="69"/>
                </a:lnTo>
                <a:lnTo>
                  <a:pt x="12" y="48"/>
                </a:lnTo>
                <a:lnTo>
                  <a:pt x="25" y="30"/>
                </a:lnTo>
                <a:lnTo>
                  <a:pt x="45" y="19"/>
                </a:lnTo>
                <a:lnTo>
                  <a:pt x="58" y="15"/>
                </a:lnTo>
                <a:lnTo>
                  <a:pt x="72" y="9"/>
                </a:lnTo>
                <a:lnTo>
                  <a:pt x="90" y="7"/>
                </a:lnTo>
                <a:lnTo>
                  <a:pt x="108" y="4"/>
                </a:lnTo>
                <a:lnTo>
                  <a:pt x="130" y="2"/>
                </a:lnTo>
                <a:lnTo>
                  <a:pt x="154" y="0"/>
                </a:lnTo>
                <a:lnTo>
                  <a:pt x="180" y="0"/>
                </a:lnTo>
                <a:lnTo>
                  <a:pt x="210" y="0"/>
                </a:lnTo>
              </a:path>
            </a:pathLst>
          </a:custGeom>
          <a:solidFill>
            <a:srgbClr val="FF0000"/>
          </a:solidFill>
          <a:ln w="47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1538" y="2172891"/>
            <a:ext cx="449262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0800" y="2172891"/>
            <a:ext cx="133350" cy="58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任意多边形 33">
            <a:extLst>
              <a:ext uri="{FF2B5EF4-FFF2-40B4-BE49-F238E27FC236}"/>
            </a:extLst>
          </p:cNvPr>
          <p:cNvSpPr/>
          <p:nvPr/>
        </p:nvSpPr>
        <p:spPr>
          <a:xfrm>
            <a:off x="2152650" y="2227660"/>
            <a:ext cx="603250" cy="514350"/>
          </a:xfrm>
          <a:custGeom>
            <a:avLst/>
            <a:gdLst/>
            <a:ahLst/>
            <a:cxnLst/>
            <a:rect l="l" t="t" r="r" b="b"/>
            <a:pathLst>
              <a:path w="535781" h="588764">
                <a:moveTo>
                  <a:pt x="273249" y="0"/>
                </a:moveTo>
                <a:cubicBezTo>
                  <a:pt x="317302" y="0"/>
                  <a:pt x="355699" y="6549"/>
                  <a:pt x="388442" y="19645"/>
                </a:cubicBezTo>
                <a:cubicBezTo>
                  <a:pt x="421184" y="32742"/>
                  <a:pt x="448469" y="51792"/>
                  <a:pt x="470297" y="76795"/>
                </a:cubicBezTo>
                <a:cubicBezTo>
                  <a:pt x="492125" y="101799"/>
                  <a:pt x="508496" y="132159"/>
                  <a:pt x="519410" y="167878"/>
                </a:cubicBezTo>
                <a:cubicBezTo>
                  <a:pt x="530324" y="203597"/>
                  <a:pt x="535781" y="243880"/>
                  <a:pt x="535781" y="288727"/>
                </a:cubicBezTo>
                <a:cubicBezTo>
                  <a:pt x="535781" y="332383"/>
                  <a:pt x="530027" y="372566"/>
                  <a:pt x="518517" y="409277"/>
                </a:cubicBezTo>
                <a:cubicBezTo>
                  <a:pt x="507008" y="445988"/>
                  <a:pt x="489843" y="477639"/>
                  <a:pt x="467023" y="504230"/>
                </a:cubicBezTo>
                <a:cubicBezTo>
                  <a:pt x="444203" y="530820"/>
                  <a:pt x="415628" y="551557"/>
                  <a:pt x="381298" y="566440"/>
                </a:cubicBezTo>
                <a:cubicBezTo>
                  <a:pt x="346968" y="581323"/>
                  <a:pt x="307182" y="588764"/>
                  <a:pt x="261938" y="588764"/>
                </a:cubicBezTo>
                <a:cubicBezTo>
                  <a:pt x="217885" y="588764"/>
                  <a:pt x="179487" y="582216"/>
                  <a:pt x="146745" y="569119"/>
                </a:cubicBezTo>
                <a:cubicBezTo>
                  <a:pt x="114003" y="556022"/>
                  <a:pt x="86717" y="536972"/>
                  <a:pt x="64889" y="511969"/>
                </a:cubicBezTo>
                <a:cubicBezTo>
                  <a:pt x="43061" y="486966"/>
                  <a:pt x="26789" y="456605"/>
                  <a:pt x="16074" y="420886"/>
                </a:cubicBezTo>
                <a:cubicBezTo>
                  <a:pt x="5358" y="385167"/>
                  <a:pt x="0" y="344686"/>
                  <a:pt x="0" y="299442"/>
                </a:cubicBezTo>
                <a:cubicBezTo>
                  <a:pt x="0" y="255786"/>
                  <a:pt x="5656" y="215602"/>
                  <a:pt x="16967" y="178892"/>
                </a:cubicBezTo>
                <a:cubicBezTo>
                  <a:pt x="28278" y="142181"/>
                  <a:pt x="45343" y="110530"/>
                  <a:pt x="68164" y="83939"/>
                </a:cubicBezTo>
                <a:cubicBezTo>
                  <a:pt x="90984" y="57349"/>
                  <a:pt x="119460" y="36711"/>
                  <a:pt x="153591" y="22027"/>
                </a:cubicBezTo>
                <a:cubicBezTo>
                  <a:pt x="187722" y="7342"/>
                  <a:pt x="227608" y="0"/>
                  <a:pt x="273249" y="0"/>
                </a:cubicBezTo>
                <a:close/>
                <a:moveTo>
                  <a:pt x="269388" y="82153"/>
                </a:moveTo>
                <a:cubicBezTo>
                  <a:pt x="240156" y="82153"/>
                  <a:pt x="215027" y="87313"/>
                  <a:pt x="194002" y="97631"/>
                </a:cubicBezTo>
                <a:cubicBezTo>
                  <a:pt x="172977" y="107950"/>
                  <a:pt x="155657" y="122535"/>
                  <a:pt x="142043" y="141387"/>
                </a:cubicBezTo>
                <a:cubicBezTo>
                  <a:pt x="128428" y="160238"/>
                  <a:pt x="118317" y="182563"/>
                  <a:pt x="111710" y="208359"/>
                </a:cubicBezTo>
                <a:cubicBezTo>
                  <a:pt x="105102" y="234156"/>
                  <a:pt x="101799" y="262334"/>
                  <a:pt x="101799" y="292894"/>
                </a:cubicBezTo>
                <a:cubicBezTo>
                  <a:pt x="101799" y="322263"/>
                  <a:pt x="104502" y="349845"/>
                  <a:pt x="109910" y="375642"/>
                </a:cubicBezTo>
                <a:cubicBezTo>
                  <a:pt x="115317" y="401439"/>
                  <a:pt x="124328" y="423962"/>
                  <a:pt x="136941" y="443210"/>
                </a:cubicBezTo>
                <a:cubicBezTo>
                  <a:pt x="149554" y="462459"/>
                  <a:pt x="166472" y="477738"/>
                  <a:pt x="187696" y="489049"/>
                </a:cubicBezTo>
                <a:cubicBezTo>
                  <a:pt x="208919" y="500360"/>
                  <a:pt x="235350" y="506016"/>
                  <a:pt x="266989" y="506016"/>
                </a:cubicBezTo>
                <a:cubicBezTo>
                  <a:pt x="295824" y="506016"/>
                  <a:pt x="320854" y="500856"/>
                  <a:pt x="342077" y="490538"/>
                </a:cubicBezTo>
                <a:cubicBezTo>
                  <a:pt x="363301" y="480219"/>
                  <a:pt x="380720" y="465733"/>
                  <a:pt x="394334" y="447080"/>
                </a:cubicBezTo>
                <a:cubicBezTo>
                  <a:pt x="407949" y="428427"/>
                  <a:pt x="417961" y="406202"/>
                  <a:pt x="424370" y="380405"/>
                </a:cubicBezTo>
                <a:cubicBezTo>
                  <a:pt x="430779" y="354608"/>
                  <a:pt x="433983" y="326231"/>
                  <a:pt x="433983" y="295275"/>
                </a:cubicBezTo>
                <a:cubicBezTo>
                  <a:pt x="433983" y="266303"/>
                  <a:pt x="431279" y="238919"/>
                  <a:pt x="425872" y="213122"/>
                </a:cubicBezTo>
                <a:cubicBezTo>
                  <a:pt x="420465" y="187325"/>
                  <a:pt x="411553" y="164703"/>
                  <a:pt x="399139" y="145256"/>
                </a:cubicBezTo>
                <a:cubicBezTo>
                  <a:pt x="386724" y="125809"/>
                  <a:pt x="369905" y="110431"/>
                  <a:pt x="348681" y="99120"/>
                </a:cubicBezTo>
                <a:cubicBezTo>
                  <a:pt x="327458" y="87809"/>
                  <a:pt x="301027" y="82153"/>
                  <a:pt x="269388" y="82153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rgbClr val="FD584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35" name="任意多边形 34">
            <a:extLst>
              <a:ext uri="{FF2B5EF4-FFF2-40B4-BE49-F238E27FC236}"/>
            </a:extLst>
          </p:cNvPr>
          <p:cNvSpPr/>
          <p:nvPr/>
        </p:nvSpPr>
        <p:spPr>
          <a:xfrm>
            <a:off x="3871913" y="2172891"/>
            <a:ext cx="646112" cy="529828"/>
          </a:xfrm>
          <a:custGeom>
            <a:avLst/>
            <a:gdLst/>
            <a:ahLst/>
            <a:cxnLst/>
            <a:rect l="l" t="t" r="r" b="b"/>
            <a:pathLst>
              <a:path w="535781" h="588764">
                <a:moveTo>
                  <a:pt x="273249" y="0"/>
                </a:moveTo>
                <a:cubicBezTo>
                  <a:pt x="317302" y="0"/>
                  <a:pt x="355699" y="6549"/>
                  <a:pt x="388442" y="19645"/>
                </a:cubicBezTo>
                <a:cubicBezTo>
                  <a:pt x="421184" y="32742"/>
                  <a:pt x="448469" y="51792"/>
                  <a:pt x="470297" y="76795"/>
                </a:cubicBezTo>
                <a:cubicBezTo>
                  <a:pt x="492125" y="101799"/>
                  <a:pt x="508496" y="132159"/>
                  <a:pt x="519410" y="167878"/>
                </a:cubicBezTo>
                <a:cubicBezTo>
                  <a:pt x="530324" y="203597"/>
                  <a:pt x="535781" y="243880"/>
                  <a:pt x="535781" y="288727"/>
                </a:cubicBezTo>
                <a:cubicBezTo>
                  <a:pt x="535781" y="332383"/>
                  <a:pt x="530027" y="372566"/>
                  <a:pt x="518517" y="409277"/>
                </a:cubicBezTo>
                <a:cubicBezTo>
                  <a:pt x="507008" y="445988"/>
                  <a:pt x="489843" y="477639"/>
                  <a:pt x="467023" y="504230"/>
                </a:cubicBezTo>
                <a:cubicBezTo>
                  <a:pt x="444203" y="530820"/>
                  <a:pt x="415628" y="551557"/>
                  <a:pt x="381298" y="566440"/>
                </a:cubicBezTo>
                <a:cubicBezTo>
                  <a:pt x="346968" y="581323"/>
                  <a:pt x="307182" y="588764"/>
                  <a:pt x="261938" y="588764"/>
                </a:cubicBezTo>
                <a:cubicBezTo>
                  <a:pt x="217885" y="588764"/>
                  <a:pt x="179487" y="582216"/>
                  <a:pt x="146745" y="569119"/>
                </a:cubicBezTo>
                <a:cubicBezTo>
                  <a:pt x="114003" y="556022"/>
                  <a:pt x="86717" y="536972"/>
                  <a:pt x="64889" y="511969"/>
                </a:cubicBezTo>
                <a:cubicBezTo>
                  <a:pt x="43061" y="486966"/>
                  <a:pt x="26789" y="456605"/>
                  <a:pt x="16074" y="420886"/>
                </a:cubicBezTo>
                <a:cubicBezTo>
                  <a:pt x="5358" y="385167"/>
                  <a:pt x="0" y="344686"/>
                  <a:pt x="0" y="299442"/>
                </a:cubicBezTo>
                <a:cubicBezTo>
                  <a:pt x="0" y="255786"/>
                  <a:pt x="5656" y="215602"/>
                  <a:pt x="16967" y="178892"/>
                </a:cubicBezTo>
                <a:cubicBezTo>
                  <a:pt x="28278" y="142181"/>
                  <a:pt x="45343" y="110530"/>
                  <a:pt x="68164" y="83939"/>
                </a:cubicBezTo>
                <a:cubicBezTo>
                  <a:pt x="90984" y="57349"/>
                  <a:pt x="119460" y="36711"/>
                  <a:pt x="153591" y="22027"/>
                </a:cubicBezTo>
                <a:cubicBezTo>
                  <a:pt x="187722" y="7342"/>
                  <a:pt x="227608" y="0"/>
                  <a:pt x="273249" y="0"/>
                </a:cubicBezTo>
                <a:close/>
                <a:moveTo>
                  <a:pt x="269388" y="82153"/>
                </a:moveTo>
                <a:cubicBezTo>
                  <a:pt x="240156" y="82153"/>
                  <a:pt x="215027" y="87313"/>
                  <a:pt x="194002" y="97631"/>
                </a:cubicBezTo>
                <a:cubicBezTo>
                  <a:pt x="172977" y="107950"/>
                  <a:pt x="155657" y="122535"/>
                  <a:pt x="142043" y="141387"/>
                </a:cubicBezTo>
                <a:cubicBezTo>
                  <a:pt x="128428" y="160238"/>
                  <a:pt x="118317" y="182563"/>
                  <a:pt x="111710" y="208359"/>
                </a:cubicBezTo>
                <a:cubicBezTo>
                  <a:pt x="105102" y="234156"/>
                  <a:pt x="101799" y="262334"/>
                  <a:pt x="101799" y="292894"/>
                </a:cubicBezTo>
                <a:cubicBezTo>
                  <a:pt x="101799" y="322263"/>
                  <a:pt x="104502" y="349845"/>
                  <a:pt x="109910" y="375642"/>
                </a:cubicBezTo>
                <a:cubicBezTo>
                  <a:pt x="115317" y="401439"/>
                  <a:pt x="124328" y="423962"/>
                  <a:pt x="136941" y="443210"/>
                </a:cubicBezTo>
                <a:cubicBezTo>
                  <a:pt x="149554" y="462459"/>
                  <a:pt x="166472" y="477738"/>
                  <a:pt x="187696" y="489049"/>
                </a:cubicBezTo>
                <a:cubicBezTo>
                  <a:pt x="208919" y="500360"/>
                  <a:pt x="235350" y="506016"/>
                  <a:pt x="266989" y="506016"/>
                </a:cubicBezTo>
                <a:cubicBezTo>
                  <a:pt x="295824" y="506016"/>
                  <a:pt x="320854" y="500856"/>
                  <a:pt x="342077" y="490538"/>
                </a:cubicBezTo>
                <a:cubicBezTo>
                  <a:pt x="363301" y="480219"/>
                  <a:pt x="380720" y="465733"/>
                  <a:pt x="394334" y="447080"/>
                </a:cubicBezTo>
                <a:cubicBezTo>
                  <a:pt x="407949" y="428427"/>
                  <a:pt x="417961" y="406202"/>
                  <a:pt x="424370" y="380405"/>
                </a:cubicBezTo>
                <a:cubicBezTo>
                  <a:pt x="430779" y="354608"/>
                  <a:pt x="433983" y="326231"/>
                  <a:pt x="433983" y="295275"/>
                </a:cubicBezTo>
                <a:cubicBezTo>
                  <a:pt x="433983" y="266303"/>
                  <a:pt x="431279" y="238919"/>
                  <a:pt x="425872" y="213122"/>
                </a:cubicBezTo>
                <a:cubicBezTo>
                  <a:pt x="420465" y="187325"/>
                  <a:pt x="411553" y="164703"/>
                  <a:pt x="399139" y="145256"/>
                </a:cubicBezTo>
                <a:cubicBezTo>
                  <a:pt x="386724" y="125809"/>
                  <a:pt x="369905" y="110431"/>
                  <a:pt x="348681" y="99120"/>
                </a:cubicBezTo>
                <a:cubicBezTo>
                  <a:pt x="327458" y="87809"/>
                  <a:pt x="301027" y="82153"/>
                  <a:pt x="269388" y="82153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4663" y="2172891"/>
            <a:ext cx="449262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3925" y="2172891"/>
            <a:ext cx="133350" cy="58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/>
              <a:t>课堂新知</a:t>
            </a:r>
          </a:p>
          <a:p>
            <a:pPr eaLnBrk="1" hangingPunct="1"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971550" y="1119187"/>
            <a:ext cx="6800850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我们又认识了３个韵母朋友，它们都是由单韵母宝宝组合而成的，我们不仅掌握了它们的音形，能够正确书写，而且能读准四个声调，真棒</a:t>
            </a:r>
            <a:r>
              <a:rPr lang="zh-CN" altLang="en-US" sz="2200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！ </a:t>
            </a:r>
            <a:endParaRPr lang="zh-CN" altLang="en-US" sz="2200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占位符 2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 dirty="0"/>
              <a:t>课堂小结</a:t>
            </a:r>
          </a:p>
          <a:p>
            <a:pPr eaLnBrk="1" hangingPunct="1">
              <a:defRPr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689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9" descr="구름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101" y="1229916"/>
            <a:ext cx="682625" cy="27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978473" y="1502569"/>
            <a:ext cx="678497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623888">
              <a:lnSpc>
                <a:spcPts val="3600"/>
              </a:lnSpc>
            </a:pP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通过上节课的学习，我们知道了复韵母是由两个单韵母组成的，单韵母宝宝真是神奇的魔术师。今天我们再来看看，神奇的单韵母宝宝还能变出什么复韵母。看，神奇的魔术表演开始了！</a:t>
            </a: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 dirty="0"/>
              <a:t>课堂导入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1152526" y="802481"/>
            <a:ext cx="1920875" cy="163121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0000" b="1" kern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ao</a:t>
            </a:r>
            <a:endParaRPr lang="zh-CN" altLang="zh-CN" sz="10000" b="1" kern="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08050" y="2776537"/>
            <a:ext cx="653573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发音方法：先发</a:t>
            </a:r>
            <a:r>
              <a:rPr lang="en-US" altLang="zh-CN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ɑ</a:t>
            </a: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的音，要长而响</a:t>
            </a:r>
            <a:r>
              <a:rPr lang="en-US" altLang="zh-CN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舌头再逐渐抬高，发出近似</a:t>
            </a:r>
            <a:r>
              <a:rPr lang="en-US" altLang="zh-CN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的音。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971550" y="2272903"/>
            <a:ext cx="43322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穿棉袄</a:t>
            </a:r>
            <a:r>
              <a:rPr lang="en-US" altLang="zh-CN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ɑo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ɑo</a:t>
            </a:r>
            <a:r>
              <a:rPr lang="en-US" altLang="zh-CN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ɑo</a:t>
            </a:r>
            <a:endParaRPr lang="en-US" altLang="zh-CN" sz="2400" b="1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 dirty="0"/>
              <a:t>课堂新知</a:t>
            </a:r>
          </a:p>
        </p:txBody>
      </p:sp>
      <p:pic>
        <p:nvPicPr>
          <p:cNvPr id="15366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5764" y="1053704"/>
            <a:ext cx="2251075" cy="15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4451860" y="3804438"/>
            <a:ext cx="2556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QQ截图未命名4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776" y="709613"/>
            <a:ext cx="2447925" cy="1144191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9" name="Picture 4" descr="QQ截图未命名5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7789" y="729854"/>
            <a:ext cx="2808287" cy="1065609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076825" y="1875235"/>
            <a:ext cx="36385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二声就像上山坡，</a:t>
            </a:r>
          </a:p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áo áo áo</a:t>
            </a:r>
          </a:p>
        </p:txBody>
      </p:sp>
      <p:pic>
        <p:nvPicPr>
          <p:cNvPr id="11" name="Picture 6" descr="QQ截图未命名6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776" y="2737248"/>
            <a:ext cx="2642121" cy="1004735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2" name="Picture 8" descr="QQ截图未命名7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2737247"/>
            <a:ext cx="2889250" cy="1027509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971550" y="3929063"/>
            <a:ext cx="34686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三声下坡又上坡，</a:t>
            </a:r>
          </a:p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ǎo ǎo ǎo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971550" y="1853803"/>
            <a:ext cx="36655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一声平平左到右，</a:t>
            </a:r>
          </a:p>
          <a:p>
            <a:pPr eaLnBrk="1" hangingPunct="1">
              <a:buFont typeface="Arial" pitchFamily="34" charset="0"/>
              <a:buNone/>
            </a:pPr>
            <a:r>
              <a:rPr lang="zh-CN" altLang="en-US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āo</a:t>
            </a:r>
            <a:r>
              <a:rPr lang="en-US" altLang="zh-CN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āo</a:t>
            </a:r>
            <a:r>
              <a:rPr lang="en-US" altLang="zh-CN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āo</a:t>
            </a:r>
            <a:r>
              <a:rPr lang="en-US" altLang="zh-CN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5140325" y="3929063"/>
            <a:ext cx="36385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四声就像下山坡，</a:t>
            </a:r>
          </a:p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ào ào ào</a:t>
            </a: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/>
              <a:t>课堂新知</a:t>
            </a:r>
          </a:p>
          <a:p>
            <a:pPr eaLnBrk="1" hangingPunct="1"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438401" y="1087041"/>
            <a:ext cx="11079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嗷嗷叫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338388" y="1818085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熬夜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338388" y="2599135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棉袄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438401" y="3330178"/>
            <a:ext cx="11079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奥运会</a:t>
            </a:r>
          </a:p>
        </p:txBody>
      </p:sp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971550" y="1092994"/>
            <a:ext cx="13668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āo                       </a:t>
            </a:r>
          </a:p>
        </p:txBody>
      </p:sp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966789" y="1818085"/>
            <a:ext cx="13668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áo</a:t>
            </a:r>
          </a:p>
        </p:txBody>
      </p:sp>
      <p:sp>
        <p:nvSpPr>
          <p:cNvPr id="17416" name="Rectangle 9"/>
          <p:cNvSpPr>
            <a:spLocks noChangeArrowheads="1"/>
          </p:cNvSpPr>
          <p:nvPr/>
        </p:nvSpPr>
        <p:spPr bwMode="auto">
          <a:xfrm>
            <a:off x="949326" y="2533651"/>
            <a:ext cx="1173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ǎo</a:t>
            </a:r>
          </a:p>
        </p:txBody>
      </p:sp>
      <p:sp>
        <p:nvSpPr>
          <p:cNvPr id="17417" name="Rectangle 10"/>
          <p:cNvSpPr>
            <a:spLocks noChangeArrowheads="1"/>
          </p:cNvSpPr>
          <p:nvPr/>
        </p:nvSpPr>
        <p:spPr bwMode="auto">
          <a:xfrm>
            <a:off x="982663" y="3330178"/>
            <a:ext cx="5645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ào</a:t>
            </a: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/>
              <a:t>课堂新知</a:t>
            </a:r>
          </a:p>
          <a:p>
            <a:pPr eaLnBrk="1" hangingPunct="1"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1" grpId="0" autoUpdateAnimBg="0"/>
      <p:bldP spid="12" grpId="0" autoUpdateAnimBg="0"/>
      <p:bldP spid="1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1139825" y="1028701"/>
            <a:ext cx="2387600" cy="163121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0000" kern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ou</a:t>
            </a:r>
            <a:endParaRPr lang="zh-CN" altLang="zh-CN" sz="10000" kern="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71550" y="2857500"/>
            <a:ext cx="74168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发音方法：先发</a:t>
            </a:r>
            <a:r>
              <a:rPr lang="en-US" altLang="zh-CN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o</a:t>
            </a: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的音，要长而响</a:t>
            </a:r>
            <a:r>
              <a:rPr lang="en-US" altLang="zh-CN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接着嘴唇逐渐发出</a:t>
            </a:r>
            <a:r>
              <a:rPr lang="en-US" altLang="zh-CN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的音。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971551" y="2252663"/>
            <a:ext cx="43418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大海上空飞海鸥 </a:t>
            </a:r>
            <a:r>
              <a:rPr lang="en-US" altLang="zh-CN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ou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ou</a:t>
            </a:r>
            <a:r>
              <a:rPr lang="en-US" altLang="zh-CN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ou</a:t>
            </a:r>
            <a:endParaRPr lang="en-US" altLang="zh-CN" sz="2400" b="1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437" name="组合 7"/>
          <p:cNvGrpSpPr>
            <a:grpSpLocks/>
          </p:cNvGrpSpPr>
          <p:nvPr/>
        </p:nvGrpSpPr>
        <p:grpSpPr bwMode="auto">
          <a:xfrm>
            <a:off x="5976938" y="812006"/>
            <a:ext cx="2068512" cy="1995130"/>
            <a:chOff x="1480846" y="2889198"/>
            <a:chExt cx="2068280" cy="2661441"/>
          </a:xfrm>
        </p:grpSpPr>
        <p:sp>
          <p:nvSpPr>
            <p:cNvPr id="18439" name="TextBox 2"/>
            <p:cNvSpPr txBox="1">
              <a:spLocks noChangeArrowheads="1"/>
            </p:cNvSpPr>
            <p:nvPr/>
          </p:nvSpPr>
          <p:spPr bwMode="auto">
            <a:xfrm>
              <a:off x="1756489" y="4442115"/>
              <a:ext cx="1792636" cy="1108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altLang="zh-CN" sz="240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 </a:t>
              </a:r>
              <a:r>
                <a:rPr lang="en-US" altLang="zh-CN" sz="24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hǎi </a:t>
              </a:r>
              <a:r>
                <a:rPr lang="en-US" altLang="zh-CN" sz="2400" b="1">
                  <a:solidFill>
                    <a:srgbClr val="FD584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ōu</a:t>
              </a:r>
            </a:p>
            <a:p>
              <a:pPr eaLnBrk="1" hangingPunct="1"/>
              <a:r>
                <a:rPr lang="zh-CN" altLang="en-US" sz="24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  海鸥</a:t>
              </a:r>
            </a:p>
          </p:txBody>
        </p:sp>
        <p:pic>
          <p:nvPicPr>
            <p:cNvPr id="18440" name="Picture 2" descr="c:\users\administrator\appdata\roaming\360se6\User Data\temp\20130711100735531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480846" y="2889198"/>
              <a:ext cx="2068280" cy="1460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/>
              <a:t>课堂新知</a:t>
            </a:r>
          </a:p>
          <a:p>
            <a:pPr eaLnBrk="1" hangingPunct="1"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QQ截图未命名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776" y="709613"/>
            <a:ext cx="2447925" cy="1144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4" descr="QQ截图未命名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7789" y="729854"/>
            <a:ext cx="2808287" cy="1065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157788" y="1813322"/>
            <a:ext cx="34845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二声就像上山坡，</a:t>
            </a:r>
          </a:p>
          <a:p>
            <a:pPr eaLnBrk="1" hangingPunct="1">
              <a:buFont typeface="Arial" pitchFamily="34" charset="0"/>
              <a:buNone/>
            </a:pPr>
            <a:r>
              <a:rPr lang="en-US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óu óu óu</a:t>
            </a:r>
          </a:p>
        </p:txBody>
      </p:sp>
      <p:pic>
        <p:nvPicPr>
          <p:cNvPr id="10" name="Picture 6" descr="QQ截图未命名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775" y="2737248"/>
            <a:ext cx="2933700" cy="111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QQ截图未命名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2737247"/>
            <a:ext cx="2889250" cy="1027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993776" y="1853803"/>
            <a:ext cx="244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一声平平左到右，</a:t>
            </a:r>
          </a:p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ōu ōu ōu</a:t>
            </a:r>
          </a:p>
        </p:txBody>
      </p:sp>
      <p:pic>
        <p:nvPicPr>
          <p:cNvPr id="15" name="Picture 4" descr="QQ截图未命名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4614" y="769144"/>
            <a:ext cx="2808287" cy="1065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911725" y="4042172"/>
            <a:ext cx="34861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四声就像下山坡，</a:t>
            </a:r>
            <a:endParaRPr lang="en-US" altLang="zh-CN" sz="2400" b="1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òu òu òu</a:t>
            </a: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993776" y="4042172"/>
            <a:ext cx="34845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三声下坡又上坡，</a:t>
            </a:r>
          </a:p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en-US" sz="24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ǒu ǒu ǒu</a:t>
            </a: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/>
              <a:t>课堂新知</a:t>
            </a:r>
          </a:p>
          <a:p>
            <a:pPr eaLnBrk="1" hangingPunct="1"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480050" y="2390776"/>
            <a:ext cx="15700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漏雨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971551" y="2426494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高楼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662239" y="2426494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美丑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71550" y="1643063"/>
            <a:ext cx="7056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 ōu            óu           ǒu             òu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4005264" y="2403872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海鸥</a:t>
            </a:r>
          </a:p>
        </p:txBody>
      </p: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/>
              <a:t>课堂新知</a:t>
            </a:r>
          </a:p>
          <a:p>
            <a:pPr eaLnBrk="1" hangingPunct="1">
              <a:defRPr/>
            </a:pPr>
            <a:endParaRPr/>
          </a:p>
        </p:txBody>
      </p:sp>
      <p:sp>
        <p:nvSpPr>
          <p:cNvPr id="9" name="矩形 8">
            <a:extLst>
              <a:ext uri="{FF2B5EF4-FFF2-40B4-BE49-F238E27FC236}"/>
            </a:extLst>
          </p:cNvPr>
          <p:cNvSpPr/>
          <p:nvPr/>
        </p:nvSpPr>
        <p:spPr>
          <a:xfrm>
            <a:off x="971551" y="890588"/>
            <a:ext cx="1107996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连一连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1427164" y="1028700"/>
            <a:ext cx="1482725" cy="163121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0000" kern="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iu</a:t>
            </a:r>
            <a:endParaRPr lang="zh-CN" altLang="zh-CN" sz="10000" kern="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82676" y="2699147"/>
            <a:ext cx="635952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发音方法：先发</a:t>
            </a:r>
            <a:r>
              <a:rPr lang="en-US" altLang="zh-CN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音</a:t>
            </a:r>
            <a:r>
              <a:rPr lang="en-US" altLang="zh-CN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然后逐渐过渡到</a:t>
            </a:r>
            <a:r>
              <a:rPr lang="en-US" altLang="zh-CN" sz="2200" dirty="0" err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u,u</a:t>
            </a: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要比单韵母</a:t>
            </a:r>
            <a:r>
              <a:rPr lang="en-US" altLang="zh-CN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sz="22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的口型开一些，舌位低一些。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101726" y="2252663"/>
            <a:ext cx="43418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一棵柳树</a:t>
            </a:r>
            <a:r>
              <a:rPr lang="en-US" altLang="zh-CN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iu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iu</a:t>
            </a:r>
            <a:r>
              <a:rPr lang="en-US" altLang="zh-CN" sz="2400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dirty="0" err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iu</a:t>
            </a:r>
            <a:endParaRPr lang="en-US" altLang="zh-CN" sz="2400" b="1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509" name="组合 6"/>
          <p:cNvGrpSpPr>
            <a:grpSpLocks/>
          </p:cNvGrpSpPr>
          <p:nvPr/>
        </p:nvGrpSpPr>
        <p:grpSpPr bwMode="auto">
          <a:xfrm>
            <a:off x="5781676" y="711994"/>
            <a:ext cx="1501775" cy="2094792"/>
            <a:chOff x="1629544" y="-1179121"/>
            <a:chExt cx="2326456" cy="4267291"/>
          </a:xfrm>
        </p:grpSpPr>
        <p:pic>
          <p:nvPicPr>
            <p:cNvPr id="21511" name="Picture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9544" y="-1179121"/>
              <a:ext cx="2326456" cy="2574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2" name="矩形 9"/>
            <p:cNvSpPr>
              <a:spLocks noChangeArrowheads="1"/>
            </p:cNvSpPr>
            <p:nvPr/>
          </p:nvSpPr>
          <p:spPr bwMode="auto">
            <a:xfrm>
              <a:off x="2102039" y="1395350"/>
              <a:ext cx="1381197" cy="169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24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l</a:t>
              </a:r>
              <a:r>
                <a:rPr lang="en-US" altLang="zh-CN" sz="2400" b="1">
                  <a:solidFill>
                    <a:srgbClr val="FD584A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iǔ</a:t>
              </a:r>
              <a:r>
                <a:rPr lang="en-US" altLang="zh-CN" sz="24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  </a:t>
              </a:r>
            </a:p>
            <a:p>
              <a:pPr eaLnBrk="1" hangingPunct="1"/>
              <a:r>
                <a:rPr lang="zh-CN" altLang="en-US" sz="24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柳 树</a:t>
              </a:r>
            </a:p>
          </p:txBody>
        </p:sp>
      </p:grpSp>
      <p:sp>
        <p:nvSpPr>
          <p:cNvPr id="2" name="文本占位符 1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51" y="282179"/>
            <a:ext cx="1958975" cy="288131"/>
          </a:xfrm>
        </p:spPr>
        <p:txBody>
          <a:bodyPr/>
          <a:lstStyle/>
          <a:p>
            <a:pPr eaLnBrk="1" hangingPunct="1">
              <a:defRPr/>
            </a:pPr>
            <a:r>
              <a:rPr/>
              <a:t>课堂新知</a:t>
            </a:r>
          </a:p>
          <a:p>
            <a:pPr eaLnBrk="1" hangingPunct="1"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344C070A-FFB6-4E0E-BC63-B2263DF235BF}" vid="{0CAF91F2-08FE-4346-BA08-47155FFEE904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5140</TotalTime>
  <Pages>0</Pages>
  <Words>470</Words>
  <Characters>0</Characters>
  <Application>Microsoft Office PowerPoint</Application>
  <DocSecurity>0</DocSecurity>
  <PresentationFormat>全屏显示(16:9)</PresentationFormat>
  <Lines>0</Lines>
  <Paragraphs>90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Meiryo</vt:lpstr>
      <vt:lpstr>Yuanti SC</vt:lpstr>
      <vt:lpstr>zypyyb</vt:lpstr>
      <vt:lpstr>宋体</vt:lpstr>
      <vt:lpstr>Microsoft YaHei</vt:lpstr>
      <vt:lpstr>Microsoft YaHei</vt:lpstr>
      <vt:lpstr>Arial</vt:lpstr>
      <vt:lpstr>Arial Black</vt:lpstr>
      <vt:lpstr>Calibri</vt:lpstr>
      <vt:lpstr>Calibri Light</vt:lpstr>
      <vt:lpstr>Cambria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优品PPT</dc:creator>
  <cp:keywords>https:/www.ypppt.com</cp:keywords>
  <dc:description>https://www.ypppt.com/</dc:description>
  <cp:lastModifiedBy>kan</cp:lastModifiedBy>
  <cp:revision>8</cp:revision>
  <dcterms:created xsi:type="dcterms:W3CDTF">2015-12-30T08:03:25Z</dcterms:created>
  <dcterms:modified xsi:type="dcterms:W3CDTF">2021-02-27T07:00:26Z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