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0" r:id="rId2"/>
    <p:sldMasterId id="2147483712" r:id="rId3"/>
  </p:sldMasterIdLst>
  <p:notesMasterIdLst>
    <p:notesMasterId r:id="rId32"/>
  </p:notesMasterIdLst>
  <p:handoutMasterIdLst>
    <p:handoutMasterId r:id="rId33"/>
  </p:handoutMasterIdLst>
  <p:sldIdLst>
    <p:sldId id="361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360" r:id="rId30"/>
    <p:sldId id="36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E"/>
    <a:srgbClr val="385723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78"/>
      </p:cViewPr>
      <p:guideLst>
        <p:guide orient="horz" pos="306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52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92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610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016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672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18" name="组合 17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等腰三角形 2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4" name="弦形 2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6" name="弦形 2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0" name="直接连接符 19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3555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9833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203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4958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68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865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 userDrawn="1"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 userDrawn="1"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9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02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19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51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7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938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639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823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868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6438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724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675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03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29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8751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4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2" name="组合 3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3" name="组合 3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等腰三角形 3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8" name="弦形 3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0" name="弦形 3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4" name="直接连接符 3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4" name="组合 4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45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31284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60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17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981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526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097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83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79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2" name="组合 4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3" name="组合 4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等腰三角形 4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弦形 4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50" name="弦形 4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4" name="直接连接符 4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5" name="组合 54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56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2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63" name="组合 62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64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924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2" name="组合 41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5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6" name="等腰三角形 45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弦形 46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弦形 48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3" name="直接连接符 42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3" name="组合 52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55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63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95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9" name="图片 7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83" name="组合 82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84" name="组合 83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3" name="等腰三角形 9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4" name="弦形 9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6" name="弦形 9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85" name="直接连接符 84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2" name="图片 1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3" name="图片 11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4" name="图片 113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15" name="组合 114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116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7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0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2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3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0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7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1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2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4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5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0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1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2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6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0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66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9" name="组合 2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0" name="组合 2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等腰三角形 33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弦形 34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弦形 36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1" name="直接连接符 30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42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892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5" name="组合 24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0" name="等腰三角形 2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1" name="弦形 3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弦形 3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7" name="直接连接符 2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6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39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685" r:id="rId13"/>
    <p:sldLayoutId id="2147483686" r:id="rId14"/>
    <p:sldLayoutId id="2147483651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  <p:sldLayoutId id="2147483660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1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7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4408532" y="2045971"/>
            <a:ext cx="340591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GB Pinyinok-B" panose="02010601030101010101" pitchFamily="2" charset="-122"/>
                <a:cs typeface="Times New Roman" pitchFamily="18" charset="0"/>
              </a:rPr>
              <a:t>z c s </a:t>
            </a:r>
            <a:endParaRPr lang="zh-CN" altLang="en-US" sz="13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GB Pinyinok-B" panose="02010601030101010101" pitchFamily="2" charset="-122"/>
              <a:cs typeface="Times New Roman" pitchFamily="18" charset="0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3967310" y="838848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人教版小学语文一年级</a:t>
            </a:r>
          </a:p>
        </p:txBody>
      </p:sp>
      <p:sp>
        <p:nvSpPr>
          <p:cNvPr id="4" name="矩形 3"/>
          <p:cNvSpPr/>
          <p:nvPr/>
        </p:nvSpPr>
        <p:spPr>
          <a:xfrm>
            <a:off x="5531839" y="5165696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3857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584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75390" y="2383972"/>
            <a:ext cx="36126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cā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cǎ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</a:p>
          <a:p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cè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</a:p>
          <a:p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cū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cú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48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cù</a:t>
            </a:r>
            <a:r>
              <a:rPr lang="en-US" altLang="zh-CN" sz="4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endParaRPr lang="zh-CN" altLang="en-US" sz="48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9964" y="1208314"/>
            <a:ext cx="256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拼一拼  读一读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435719" y="3196730"/>
            <a:ext cx="5350303" cy="73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</a:rPr>
              <a:t>小蚕吐丝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endParaRPr lang="en-US" altLang="zh-CN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730" b="95027" l="1282" r="89927">
                        <a14:foregroundMark x1="56777" y1="10302" x2="31319" y2="48313"/>
                        <a14:foregroundMark x1="6227" y1="61812" x2="30403" y2="72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260" y="1633494"/>
            <a:ext cx="2600459" cy="357523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843377" y="1366969"/>
            <a:ext cx="4432809" cy="2555481"/>
            <a:chOff x="1769356" y="2003781"/>
            <a:chExt cx="4474029" cy="255548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85685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835954" y="3640055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785685" y="2203836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769356" y="4359207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769356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2553127" y="2279721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585786" y="2391153"/>
              <a:ext cx="23082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s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585785" y="3700308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35070" y="2003781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第一线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51398" y="2722239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35070" y="3440695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67728" y="4159152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第四线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054098" y="4274841"/>
            <a:ext cx="4347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半个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字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endParaRPr lang="zh-CN" altLang="en-US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675125" y="1650156"/>
            <a:ext cx="7535669" cy="3183680"/>
            <a:chOff x="46101" y="527838"/>
            <a:chExt cx="10047554" cy="3183680"/>
          </a:xfrm>
        </p:grpSpPr>
        <p:grpSp>
          <p:nvGrpSpPr>
            <p:cNvPr id="14" name="组合 13"/>
            <p:cNvGrpSpPr/>
            <p:nvPr/>
          </p:nvGrpSpPr>
          <p:grpSpPr>
            <a:xfrm>
              <a:off x="1235520" y="527838"/>
              <a:ext cx="7004956" cy="1861902"/>
              <a:chOff x="1235520" y="500298"/>
              <a:chExt cx="7004956" cy="186190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235520" y="500298"/>
                <a:ext cx="7004956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 </a:t>
                </a: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 </a:t>
                </a:r>
                <a:r>
                  <a:rPr lang="en-US" altLang="zh-CN" sz="5400" dirty="0" err="1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sa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</a:t>
                </a:r>
                <a:endParaRPr lang="zh-CN" altLang="en-US" sz="28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sp>
            <p:nvSpPr>
              <p:cNvPr id="13" name="右箭头 12"/>
              <p:cNvSpPr/>
              <p:nvPr/>
            </p:nvSpPr>
            <p:spPr>
              <a:xfrm rot="19658188">
                <a:off x="2458730" y="1545628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5" name="右箭头 14"/>
              <p:cNvSpPr/>
              <p:nvPr/>
            </p:nvSpPr>
            <p:spPr>
              <a:xfrm>
                <a:off x="4648200" y="1072346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8" name="右箭头 17"/>
              <p:cNvSpPr/>
              <p:nvPr/>
            </p:nvSpPr>
            <p:spPr>
              <a:xfrm>
                <a:off x="4648200" y="2103120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46101" y="1484493"/>
              <a:ext cx="10047554" cy="2227025"/>
              <a:chOff x="46101" y="1507999"/>
              <a:chExt cx="10047554" cy="2227025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46101" y="1507999"/>
                <a:ext cx="9533164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s     e      se   </a:t>
                </a:r>
                <a:endParaRPr lang="zh-CN" altLang="en-US" sz="54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1235520" y="2099489"/>
                <a:ext cx="8858135" cy="1635535"/>
                <a:chOff x="1212660" y="274320"/>
                <a:chExt cx="8858135" cy="1635535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1212660" y="571027"/>
                  <a:ext cx="8858135" cy="13388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800" dirty="0">
                      <a:solidFill>
                        <a:srgbClr val="0070C0"/>
                      </a:solidFill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           </a:t>
                  </a:r>
                  <a:r>
                    <a:rPr lang="en-US" altLang="zh-CN" sz="5400" dirty="0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u      </a:t>
                  </a:r>
                  <a:r>
                    <a:rPr lang="en-US" altLang="zh-CN" sz="5400" dirty="0" err="1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su</a:t>
                  </a:r>
                  <a:r>
                    <a:rPr lang="en-US" altLang="zh-CN" sz="5400" dirty="0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          </a:t>
                  </a:r>
                  <a:endParaRPr lang="zh-CN" altLang="en-US" sz="5400" dirty="0">
                    <a:latin typeface="GB Pinyinok-B" panose="02010601030101010101" pitchFamily="2" charset="-122"/>
                    <a:ea typeface="GB Pinyinok-B" panose="02010601030101010101" pitchFamily="2" charset="-122"/>
                  </a:endParaRPr>
                </a:p>
              </p:txBody>
            </p:sp>
            <p:sp>
              <p:nvSpPr>
                <p:cNvPr id="21" name="右箭头 20"/>
                <p:cNvSpPr/>
                <p:nvPr/>
              </p:nvSpPr>
              <p:spPr>
                <a:xfrm rot="1697988">
                  <a:off x="2429141" y="806798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  <p:sp>
              <p:nvSpPr>
                <p:cNvPr id="22" name="右箭头 21"/>
                <p:cNvSpPr/>
                <p:nvPr/>
              </p:nvSpPr>
              <p:spPr>
                <a:xfrm>
                  <a:off x="4632960" y="123444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  <p:sp>
              <p:nvSpPr>
                <p:cNvPr id="28" name="右箭头 27"/>
                <p:cNvSpPr/>
                <p:nvPr/>
              </p:nvSpPr>
              <p:spPr>
                <a:xfrm>
                  <a:off x="2514600" y="27432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</p:grpSp>
        </p:grpSp>
      </p:grpSp>
      <p:sp>
        <p:nvSpPr>
          <p:cNvPr id="23" name="文本框 22"/>
          <p:cNvSpPr txBox="1"/>
          <p:nvPr/>
        </p:nvSpPr>
        <p:spPr>
          <a:xfrm>
            <a:off x="4480060" y="5172937"/>
            <a:ext cx="3096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GB Pinyinok-B" panose="02010601030101010101" pitchFamily="2" charset="-122"/>
                <a:ea typeface="GB Pinyinok-B" panose="02010601030101010101" pitchFamily="2" charset="-122"/>
              </a:rPr>
              <a:t>不要忘了四声调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06217" y="2325819"/>
            <a:ext cx="36126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sā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sǎ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sà</a:t>
            </a:r>
            <a:endParaRPr lang="en-US" altLang="zh-CN" sz="5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sè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</a:p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sū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sú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sù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endParaRPr lang="zh-CN" altLang="en-US" sz="5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9964" y="1208314"/>
            <a:ext cx="256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拼一拼  读一读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五边形 8"/>
          <p:cNvSpPr/>
          <p:nvPr/>
        </p:nvSpPr>
        <p:spPr>
          <a:xfrm>
            <a:off x="3123241" y="4958981"/>
            <a:ext cx="2429834" cy="104258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7" name="五边形 6"/>
          <p:cNvSpPr/>
          <p:nvPr/>
        </p:nvSpPr>
        <p:spPr>
          <a:xfrm>
            <a:off x="3123241" y="2297424"/>
            <a:ext cx="2429834" cy="104258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" name="五边形 1"/>
          <p:cNvSpPr/>
          <p:nvPr/>
        </p:nvSpPr>
        <p:spPr>
          <a:xfrm>
            <a:off x="3135488" y="3620038"/>
            <a:ext cx="2429834" cy="104258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35489" y="2253346"/>
            <a:ext cx="208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像个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字</a:t>
            </a:r>
            <a:endParaRPr lang="en-US" altLang="zh-CN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9964" y="1208314"/>
            <a:ext cx="2563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猜谜语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49765" y="3657603"/>
            <a:ext cx="2226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半个圆圈</a:t>
            </a:r>
            <a:endParaRPr lang="en-US" altLang="zh-CN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23243" y="4980217"/>
            <a:ext cx="2099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半个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字</a:t>
            </a:r>
            <a:endParaRPr lang="en-US" altLang="zh-CN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10326" y="2284393"/>
            <a:ext cx="2290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endParaRPr lang="zh-CN" altLang="en-US" sz="60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10325" y="3545767"/>
            <a:ext cx="2290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endParaRPr lang="zh-CN" altLang="en-US" sz="60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10324" y="4811219"/>
            <a:ext cx="2290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r>
              <a:rPr lang="en-US" altLang="zh-CN" sz="6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endParaRPr lang="zh-CN" altLang="en-US" sz="60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2" grpId="0" animBg="1"/>
      <p:bldP spid="4" grpId="0"/>
      <p:bldP spid="6" grpId="0"/>
      <p:bldP spid="8" grpId="0"/>
      <p:bldP spid="3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467610" y="893731"/>
            <a:ext cx="5302704" cy="2176828"/>
            <a:chOff x="2041070" y="1958719"/>
            <a:chExt cx="7070272" cy="2176828"/>
          </a:xfrm>
        </p:grpSpPr>
        <p:sp>
          <p:nvSpPr>
            <p:cNvPr id="5" name="矩形 4"/>
            <p:cNvSpPr/>
            <p:nvPr/>
          </p:nvSpPr>
          <p:spPr>
            <a:xfrm>
              <a:off x="2041070" y="2029239"/>
              <a:ext cx="7070271" cy="9787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  z    c    s  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2449284" y="195871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547257" y="2737284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2547256" y="344532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2547256" y="4102890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4714691" y="3570750"/>
            <a:ext cx="5055622" cy="2295500"/>
            <a:chOff x="2269901" y="1840047"/>
            <a:chExt cx="6841441" cy="2295500"/>
          </a:xfrm>
        </p:grpSpPr>
        <p:sp>
          <p:nvSpPr>
            <p:cNvPr id="12" name="矩形 11"/>
            <p:cNvSpPr/>
            <p:nvPr/>
          </p:nvSpPr>
          <p:spPr>
            <a:xfrm>
              <a:off x="2269901" y="1840047"/>
              <a:ext cx="6761489" cy="10895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</a:t>
              </a:r>
              <a:r>
                <a:rPr lang="en-US" altLang="zh-CN" sz="5400" dirty="0" err="1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zi</a:t>
              </a:r>
              <a:r>
                <a:rPr lang="en-US" altLang="zh-CN" sz="5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 ci   </a:t>
              </a:r>
              <a:r>
                <a:rPr lang="en-US" altLang="zh-CN" sz="5400" dirty="0" err="1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si</a:t>
              </a:r>
              <a:r>
                <a:rPr lang="en-US" altLang="zh-CN" sz="5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endParaRPr lang="zh-CN" altLang="en-US" sz="5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2449284" y="195871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2547257" y="2737284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2547256" y="344532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547256" y="4102890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355974" y="1737852"/>
            <a:ext cx="249127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</a:rPr>
              <a:t>认一认</a:t>
            </a:r>
            <a:endParaRPr lang="en-US" altLang="zh-CN" sz="54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5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</a:rPr>
              <a:t>想一想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467610" y="893731"/>
            <a:ext cx="5302704" cy="2176828"/>
            <a:chOff x="2041070" y="1958719"/>
            <a:chExt cx="7070272" cy="2176828"/>
          </a:xfrm>
        </p:grpSpPr>
        <p:sp>
          <p:nvSpPr>
            <p:cNvPr id="5" name="矩形 4"/>
            <p:cNvSpPr/>
            <p:nvPr/>
          </p:nvSpPr>
          <p:spPr>
            <a:xfrm>
              <a:off x="2041070" y="2029239"/>
              <a:ext cx="7070271" cy="9787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  z    c    s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2449284" y="195871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547257" y="2737284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2547256" y="344532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2547256" y="4102890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4847250" y="3689422"/>
            <a:ext cx="5068940" cy="2176828"/>
            <a:chOff x="2449284" y="1958719"/>
            <a:chExt cx="6859463" cy="2176828"/>
          </a:xfrm>
        </p:grpSpPr>
        <p:sp>
          <p:nvSpPr>
            <p:cNvPr id="12" name="矩形 11"/>
            <p:cNvSpPr/>
            <p:nvPr/>
          </p:nvSpPr>
          <p:spPr>
            <a:xfrm>
              <a:off x="2547257" y="2029239"/>
              <a:ext cx="6761490" cy="9048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4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</a:t>
              </a:r>
              <a:r>
                <a:rPr lang="en-US" altLang="zh-CN" sz="4400" dirty="0" err="1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zi</a:t>
              </a:r>
              <a:r>
                <a:rPr lang="en-US" altLang="zh-CN" sz="4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   ci   </a:t>
              </a:r>
              <a:r>
                <a:rPr lang="en-US" altLang="zh-CN" sz="4400" dirty="0" err="1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si</a:t>
              </a:r>
              <a:r>
                <a:rPr lang="en-US" altLang="zh-CN" sz="44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 </a:t>
              </a:r>
              <a:endParaRPr lang="zh-CN" altLang="en-US" sz="4400" dirty="0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2449284" y="195871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2547257" y="2737284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2547256" y="3445329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547256" y="4102890"/>
              <a:ext cx="6564085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1807779" y="1393866"/>
            <a:ext cx="3093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我们是声母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07779" y="3846121"/>
            <a:ext cx="309358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我们是整体</a:t>
            </a:r>
            <a:endParaRPr lang="en-US" altLang="zh-CN" sz="4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认读音节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60565" y="1671927"/>
            <a:ext cx="4641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err="1"/>
              <a:t>zī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zǐ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zì</a:t>
            </a:r>
            <a:r>
              <a:rPr lang="en-US" altLang="zh-CN" sz="7200" dirty="0"/>
              <a:t>  </a:t>
            </a:r>
          </a:p>
          <a:p>
            <a:r>
              <a:rPr lang="en-US" altLang="zh-CN" sz="7200" dirty="0" err="1"/>
              <a:t>cī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cí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cǐ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cì</a:t>
            </a:r>
            <a:r>
              <a:rPr lang="en-US" altLang="zh-CN" sz="7200" dirty="0"/>
              <a:t> </a:t>
            </a:r>
          </a:p>
          <a:p>
            <a:r>
              <a:rPr lang="en-US" altLang="zh-CN" sz="7200" dirty="0" err="1"/>
              <a:t>sī</a:t>
            </a:r>
            <a:r>
              <a:rPr lang="en-US" altLang="zh-CN" sz="7200" dirty="0"/>
              <a:t>    </a:t>
            </a:r>
            <a:r>
              <a:rPr lang="en-US" altLang="zh-CN" sz="7200" dirty="0" err="1"/>
              <a:t>sǐ</a:t>
            </a:r>
            <a:r>
              <a:rPr lang="en-US" altLang="zh-CN" sz="7200" dirty="0"/>
              <a:t>   </a:t>
            </a:r>
            <a:r>
              <a:rPr lang="en-US" altLang="zh-CN" sz="7200" dirty="0" err="1"/>
              <a:t>sì</a:t>
            </a:r>
            <a:r>
              <a:rPr lang="en-US" altLang="zh-CN" sz="7200" dirty="0"/>
              <a:t>                           </a:t>
            </a:r>
            <a:endParaRPr lang="zh-CN" altLang="en-US" sz="7200" dirty="0"/>
          </a:p>
        </p:txBody>
      </p:sp>
      <p:sp>
        <p:nvSpPr>
          <p:cNvPr id="5" name="文本框 4"/>
          <p:cNvSpPr txBox="1"/>
          <p:nvPr/>
        </p:nvSpPr>
        <p:spPr>
          <a:xfrm>
            <a:off x="5159170" y="873618"/>
            <a:ext cx="256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拼一拼  读一读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1755154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z               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zuo</a:t>
            </a:r>
            <a:endParaRPr lang="en-US" altLang="zh-CN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c               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cuo</a:t>
            </a:r>
            <a:endParaRPr lang="en-US" altLang="zh-CN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s               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suo</a:t>
            </a:r>
            <a:endParaRPr lang="en-US" altLang="zh-CN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                    </a:t>
            </a:r>
            <a:endParaRPr lang="zh-CN" altLang="en-US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37977" y="2019325"/>
            <a:ext cx="4009184" cy="2349184"/>
            <a:chOff x="3218636" y="2019325"/>
            <a:chExt cx="5345578" cy="2349184"/>
          </a:xfrm>
        </p:grpSpPr>
        <p:sp>
          <p:nvSpPr>
            <p:cNvPr id="33" name="右箭头 32"/>
            <p:cNvSpPr/>
            <p:nvPr/>
          </p:nvSpPr>
          <p:spPr>
            <a:xfrm>
              <a:off x="3222764" y="3069424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右箭头 33"/>
            <p:cNvSpPr/>
            <p:nvPr/>
          </p:nvSpPr>
          <p:spPr>
            <a:xfrm>
              <a:off x="5415740" y="3099539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右箭头 34"/>
            <p:cNvSpPr/>
            <p:nvPr/>
          </p:nvSpPr>
          <p:spPr>
            <a:xfrm rot="19685806">
              <a:off x="7333169" y="2086750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右箭头 35"/>
            <p:cNvSpPr/>
            <p:nvPr/>
          </p:nvSpPr>
          <p:spPr>
            <a:xfrm>
              <a:off x="7451694" y="3069424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右箭头 36"/>
            <p:cNvSpPr/>
            <p:nvPr/>
          </p:nvSpPr>
          <p:spPr>
            <a:xfrm rot="1649624">
              <a:off x="7345714" y="4052425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右箭头 39"/>
            <p:cNvSpPr/>
            <p:nvPr/>
          </p:nvSpPr>
          <p:spPr>
            <a:xfrm rot="1379495">
              <a:off x="3239282" y="2019325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右箭头 40"/>
            <p:cNvSpPr/>
            <p:nvPr/>
          </p:nvSpPr>
          <p:spPr>
            <a:xfrm rot="20380398">
              <a:off x="3218636" y="4109429"/>
              <a:ext cx="1112520" cy="259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572516" y="2376264"/>
              <a:ext cx="101987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8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68365" y="2370073"/>
              <a:ext cx="101987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o</a:t>
              </a:r>
              <a:endParaRPr lang="zh-CN" altLang="en-US" sz="8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39996" y="5171474"/>
            <a:ext cx="311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GB Pinyinok-B" panose="02010601030101010101" pitchFamily="2" charset="-122"/>
                <a:ea typeface="GB Pinyinok-B" panose="02010601030101010101" pitchFamily="2" charset="-122"/>
              </a:rPr>
              <a:t>不要忘了四声调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3" name="矩形 2"/>
          <p:cNvSpPr/>
          <p:nvPr/>
        </p:nvSpPr>
        <p:spPr>
          <a:xfrm>
            <a:off x="3135490" y="1702878"/>
            <a:ext cx="3374047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3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今天我们再来学习三个新声母</a:t>
            </a:r>
            <a:r>
              <a:rPr lang="en-US" altLang="zh-CN" sz="5400" dirty="0" err="1">
                <a:solidFill>
                  <a:srgbClr val="0070C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zcs</a:t>
            </a:r>
            <a:r>
              <a:rPr lang="zh-CN" altLang="en-US" sz="3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3600" dirty="0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521" y="2282241"/>
            <a:ext cx="2403912" cy="2236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75091" y="2721772"/>
            <a:ext cx="69369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zuō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zuó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zuǒ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zuò</a:t>
            </a:r>
            <a:endParaRPr lang="en-US" altLang="zh-CN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cuō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cuó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cuǒ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cuò</a:t>
            </a:r>
            <a:endParaRPr lang="en-US" altLang="zh-CN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  <a:p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suō</a:t>
            </a:r>
            <a:r>
              <a:rPr lang="en-US" altLang="zh-CN" sz="6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0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suǒ</a:t>
            </a:r>
            <a:endParaRPr lang="zh-CN" altLang="en-US" sz="6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61782" y="1094651"/>
            <a:ext cx="256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拼一拼  读一读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总结归纳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69854" y="1298737"/>
            <a:ext cx="6757074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好孩</a:t>
            </a:r>
            <a:r>
              <a:rPr lang="en-US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400" b="1" dirty="0" err="1">
                <a:solidFill>
                  <a:srgbClr val="0099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zi</a:t>
            </a:r>
            <a:r>
              <a:rPr lang="zh-CN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，爱写</a:t>
            </a:r>
            <a:r>
              <a:rPr lang="en-US" altLang="zh-CN" sz="4400" b="1" dirty="0" err="1">
                <a:solidFill>
                  <a:srgbClr val="0099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zì</a:t>
            </a:r>
            <a:r>
              <a:rPr lang="en-US" altLang="zh-CN" sz="4400" b="1" dirty="0">
                <a:solidFill>
                  <a:srgbClr val="0099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写个</a:t>
            </a:r>
            <a:r>
              <a:rPr lang="en-US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字像个</a:t>
            </a:r>
            <a:r>
              <a:rPr lang="en-US" altLang="zh-CN" sz="4400" b="1" dirty="0">
                <a:solidFill>
                  <a:srgbClr val="0099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r>
              <a:rPr lang="zh-CN" altLang="en-US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en-US" altLang="zh-CN" sz="3200" b="1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490" y="0"/>
            <a:ext cx="2103302" cy="2956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5457" y="4672839"/>
            <a:ext cx="2032907" cy="17798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21805">
            <a:off x="8531697" y="2541696"/>
            <a:ext cx="1800888" cy="246361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69854" y="3955713"/>
            <a:ext cx="6334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1"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蚕宝宝，爱吐</a:t>
            </a:r>
            <a:r>
              <a:rPr lang="en-US" altLang="zh-CN" sz="4000" b="1" dirty="0" err="1">
                <a:solidFill>
                  <a:srgbClr val="0033CC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sī</a:t>
            </a:r>
            <a:r>
              <a:rPr lang="en-US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 ,</a:t>
            </a: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半个</a:t>
            </a:r>
            <a:r>
              <a:rPr lang="en-US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字就是</a:t>
            </a:r>
            <a:r>
              <a:rPr lang="en-US" altLang="zh-CN" sz="4000" b="1" dirty="0">
                <a:solidFill>
                  <a:srgbClr val="0033CC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s</a:t>
            </a:r>
            <a:r>
              <a:rPr lang="zh-CN" altLang="zh-CN" sz="2800" b="1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800" b="1" dirty="0">
              <a:solidFill>
                <a:srgbClr val="0033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46173" y="2637017"/>
            <a:ext cx="6735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en-US" altLang="zh-CN" sz="4000" b="1" dirty="0" err="1">
                <a:solidFill>
                  <a:srgbClr val="FF0066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cì</a:t>
            </a:r>
            <a:r>
              <a:rPr lang="zh-CN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猬，长满</a:t>
            </a:r>
            <a:r>
              <a:rPr lang="en-US" altLang="zh-CN" sz="4000" b="1" dirty="0" err="1">
                <a:solidFill>
                  <a:srgbClr val="FF0066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cì</a:t>
            </a:r>
            <a:r>
              <a:rPr lang="en-US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4000" b="1" dirty="0" err="1">
                <a:solidFill>
                  <a:srgbClr val="FF0066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cì</a:t>
            </a:r>
            <a:r>
              <a:rPr lang="zh-CN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zh-CN" altLang="en-US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苹</a:t>
            </a:r>
            <a:r>
              <a:rPr lang="zh-CN" altLang="zh-CN" sz="2800" b="1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果回家吃。</a:t>
            </a:r>
            <a:endParaRPr lang="en-US" altLang="zh-CN" sz="2800" b="1" dirty="0">
              <a:solidFill>
                <a:srgbClr val="FF006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991783" y="2483047"/>
            <a:ext cx="2517770" cy="2247812"/>
            <a:chOff x="767744" y="1002702"/>
            <a:chExt cx="3357027" cy="2247812"/>
          </a:xfrm>
        </p:grpSpPr>
        <p:sp>
          <p:nvSpPr>
            <p:cNvPr id="84" name="同心圆 83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流程图: 联系 84"/>
            <p:cNvSpPr/>
            <p:nvPr/>
          </p:nvSpPr>
          <p:spPr>
            <a:xfrm>
              <a:off x="767744" y="2205486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流程图: 联系 85"/>
            <p:cNvSpPr/>
            <p:nvPr/>
          </p:nvSpPr>
          <p:spPr>
            <a:xfrm>
              <a:off x="2165341" y="1179119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流程图: 联系 87"/>
            <p:cNvSpPr/>
            <p:nvPr/>
          </p:nvSpPr>
          <p:spPr>
            <a:xfrm>
              <a:off x="3415644" y="2006947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9" name="直接连接符 88"/>
            <p:cNvCxnSpPr>
              <a:stCxn id="85" idx="6"/>
              <a:endCxn id="84" idx="2"/>
            </p:cNvCxnSpPr>
            <p:nvPr/>
          </p:nvCxnSpPr>
          <p:spPr>
            <a:xfrm>
              <a:off x="1476871" y="2513396"/>
              <a:ext cx="521849" cy="3079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94" idx="2"/>
              <a:endCxn id="84" idx="0"/>
            </p:cNvCxnSpPr>
            <p:nvPr/>
          </p:nvCxnSpPr>
          <p:spPr>
            <a:xfrm flipH="1">
              <a:off x="2446590" y="1833699"/>
              <a:ext cx="126193" cy="5583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>
              <a:stCxn id="84" idx="6"/>
            </p:cNvCxnSpPr>
            <p:nvPr/>
          </p:nvCxnSpPr>
          <p:spPr>
            <a:xfrm flipV="1">
              <a:off x="2894459" y="2392098"/>
              <a:ext cx="521185" cy="429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文本框 92"/>
            <p:cNvSpPr txBox="1"/>
            <p:nvPr/>
          </p:nvSpPr>
          <p:spPr>
            <a:xfrm>
              <a:off x="861981" y="2006948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a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2300890" y="1002702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e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3533948" y="1836354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240554" y="2356668"/>
              <a:ext cx="5975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z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873266" y="437026"/>
            <a:ext cx="2517770" cy="2247812"/>
            <a:chOff x="767744" y="1002702"/>
            <a:chExt cx="3357027" cy="2247812"/>
          </a:xfrm>
        </p:grpSpPr>
        <p:sp>
          <p:nvSpPr>
            <p:cNvPr id="91" name="同心圆 90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流程图: 联系 94"/>
            <p:cNvSpPr/>
            <p:nvPr/>
          </p:nvSpPr>
          <p:spPr>
            <a:xfrm>
              <a:off x="767744" y="2205486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流程图: 联系 97"/>
            <p:cNvSpPr/>
            <p:nvPr/>
          </p:nvSpPr>
          <p:spPr>
            <a:xfrm>
              <a:off x="2165341" y="1179119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流程图: 联系 98"/>
            <p:cNvSpPr/>
            <p:nvPr/>
          </p:nvSpPr>
          <p:spPr>
            <a:xfrm>
              <a:off x="3415644" y="2006947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0" name="直接连接符 99"/>
            <p:cNvCxnSpPr>
              <a:stCxn id="95" idx="6"/>
              <a:endCxn id="91" idx="2"/>
            </p:cNvCxnSpPr>
            <p:nvPr/>
          </p:nvCxnSpPr>
          <p:spPr>
            <a:xfrm>
              <a:off x="1476871" y="2513396"/>
              <a:ext cx="521849" cy="3079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>
              <a:stCxn id="104" idx="2"/>
              <a:endCxn id="91" idx="0"/>
            </p:cNvCxnSpPr>
            <p:nvPr/>
          </p:nvCxnSpPr>
          <p:spPr>
            <a:xfrm flipH="1">
              <a:off x="2446590" y="1833699"/>
              <a:ext cx="126193" cy="5583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>
              <a:stCxn id="91" idx="6"/>
            </p:cNvCxnSpPr>
            <p:nvPr/>
          </p:nvCxnSpPr>
          <p:spPr>
            <a:xfrm flipV="1">
              <a:off x="2894459" y="2392098"/>
              <a:ext cx="521185" cy="429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文本框 102"/>
            <p:cNvSpPr txBox="1"/>
            <p:nvPr/>
          </p:nvSpPr>
          <p:spPr>
            <a:xfrm>
              <a:off x="861981" y="2006948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a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2300890" y="1002702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e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3533948" y="1836354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2219311" y="2361750"/>
              <a:ext cx="520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c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592698" y="2187662"/>
            <a:ext cx="2517770" cy="2247812"/>
            <a:chOff x="767744" y="1002702"/>
            <a:chExt cx="3357027" cy="2247812"/>
          </a:xfrm>
        </p:grpSpPr>
        <p:sp>
          <p:nvSpPr>
            <p:cNvPr id="108" name="同心圆 107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流程图: 联系 108"/>
            <p:cNvSpPr/>
            <p:nvPr/>
          </p:nvSpPr>
          <p:spPr>
            <a:xfrm>
              <a:off x="767744" y="2205486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流程图: 联系 109"/>
            <p:cNvSpPr/>
            <p:nvPr/>
          </p:nvSpPr>
          <p:spPr>
            <a:xfrm>
              <a:off x="2165341" y="1179119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流程图: 联系 110"/>
            <p:cNvSpPr/>
            <p:nvPr/>
          </p:nvSpPr>
          <p:spPr>
            <a:xfrm>
              <a:off x="3415644" y="2006947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2" name="直接连接符 111"/>
            <p:cNvCxnSpPr>
              <a:stCxn id="109" idx="6"/>
              <a:endCxn id="108" idx="2"/>
            </p:cNvCxnSpPr>
            <p:nvPr/>
          </p:nvCxnSpPr>
          <p:spPr>
            <a:xfrm>
              <a:off x="1476871" y="2513396"/>
              <a:ext cx="521849" cy="3079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stCxn id="116" idx="2"/>
              <a:endCxn id="108" idx="0"/>
            </p:cNvCxnSpPr>
            <p:nvPr/>
          </p:nvCxnSpPr>
          <p:spPr>
            <a:xfrm flipH="1">
              <a:off x="2446590" y="1833699"/>
              <a:ext cx="126193" cy="5583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>
              <a:stCxn id="108" idx="6"/>
            </p:cNvCxnSpPr>
            <p:nvPr/>
          </p:nvCxnSpPr>
          <p:spPr>
            <a:xfrm flipV="1">
              <a:off x="2894459" y="2392098"/>
              <a:ext cx="521185" cy="429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文本框 114"/>
            <p:cNvSpPr txBox="1"/>
            <p:nvPr/>
          </p:nvSpPr>
          <p:spPr>
            <a:xfrm>
              <a:off x="861981" y="2006948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a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2300890" y="1002702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e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533948" y="1836354"/>
              <a:ext cx="5437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2229729" y="2329987"/>
              <a:ext cx="5803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s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grpSp>
        <p:nvGrpSpPr>
          <p:cNvPr id="81" name="组合 80"/>
          <p:cNvGrpSpPr/>
          <p:nvPr/>
        </p:nvGrpSpPr>
        <p:grpSpPr>
          <a:xfrm rot="5400000">
            <a:off x="5372198" y="3862601"/>
            <a:ext cx="976218" cy="3011722"/>
            <a:chOff x="1918241" y="818756"/>
            <a:chExt cx="976218" cy="4015629"/>
          </a:xfrm>
        </p:grpSpPr>
        <p:sp>
          <p:nvSpPr>
            <p:cNvPr id="82" name="同心圆 81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流程图: 联系 118"/>
            <p:cNvSpPr/>
            <p:nvPr/>
          </p:nvSpPr>
          <p:spPr>
            <a:xfrm>
              <a:off x="2005737" y="1045354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1" name="直接连接符 120"/>
            <p:cNvCxnSpPr/>
            <p:nvPr/>
          </p:nvCxnSpPr>
          <p:spPr>
            <a:xfrm rot="16200000" flipH="1" flipV="1">
              <a:off x="2090916" y="2038566"/>
              <a:ext cx="709874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文本框 122"/>
            <p:cNvSpPr txBox="1"/>
            <p:nvPr/>
          </p:nvSpPr>
          <p:spPr>
            <a:xfrm rot="16428399">
              <a:off x="1948927" y="788070"/>
              <a:ext cx="7696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o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 rot="16200000">
              <a:off x="1994731" y="2191204"/>
              <a:ext cx="8501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126" name="直接连接符 125"/>
            <p:cNvCxnSpPr>
              <a:stCxn id="82" idx="4"/>
            </p:cNvCxnSpPr>
            <p:nvPr/>
          </p:nvCxnSpPr>
          <p:spPr>
            <a:xfrm>
              <a:off x="2446590" y="3250514"/>
              <a:ext cx="1" cy="7084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文本框 126"/>
            <p:cNvSpPr txBox="1"/>
            <p:nvPr/>
          </p:nvSpPr>
          <p:spPr>
            <a:xfrm rot="16200000">
              <a:off x="2172754" y="3989680"/>
              <a:ext cx="4829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s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28" name="同心圆 127"/>
            <p:cNvSpPr/>
            <p:nvPr/>
          </p:nvSpPr>
          <p:spPr>
            <a:xfrm>
              <a:off x="1998720" y="3975969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rot="5400000">
            <a:off x="5352146" y="2090543"/>
            <a:ext cx="976218" cy="3011722"/>
            <a:chOff x="1918241" y="818756"/>
            <a:chExt cx="976218" cy="4015629"/>
          </a:xfrm>
        </p:grpSpPr>
        <p:sp>
          <p:nvSpPr>
            <p:cNvPr id="50" name="同心圆 49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流程图: 联系 50"/>
            <p:cNvSpPr/>
            <p:nvPr/>
          </p:nvSpPr>
          <p:spPr>
            <a:xfrm>
              <a:off x="2005737" y="1045354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/>
            <p:nvPr/>
          </p:nvCxnSpPr>
          <p:spPr>
            <a:xfrm rot="16200000" flipH="1" flipV="1">
              <a:off x="2090916" y="2038566"/>
              <a:ext cx="709874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 rot="16428399">
              <a:off x="1948927" y="788070"/>
              <a:ext cx="7696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o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 rot="16200000">
              <a:off x="1994731" y="2191204"/>
              <a:ext cx="8501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86" name="直接连接符 85"/>
            <p:cNvCxnSpPr>
              <a:stCxn id="50" idx="4"/>
            </p:cNvCxnSpPr>
            <p:nvPr/>
          </p:nvCxnSpPr>
          <p:spPr>
            <a:xfrm>
              <a:off x="2446590" y="3250514"/>
              <a:ext cx="1" cy="7084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文本框 86"/>
            <p:cNvSpPr txBox="1"/>
            <p:nvPr/>
          </p:nvSpPr>
          <p:spPr>
            <a:xfrm rot="16200000">
              <a:off x="2164657" y="3969738"/>
              <a:ext cx="4829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c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90" name="同心圆 89"/>
            <p:cNvSpPr/>
            <p:nvPr/>
          </p:nvSpPr>
          <p:spPr>
            <a:xfrm>
              <a:off x="1998720" y="3975969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 rot="5400000">
            <a:off x="5352148" y="237546"/>
            <a:ext cx="976221" cy="3011723"/>
            <a:chOff x="1918241" y="818756"/>
            <a:chExt cx="976221" cy="4015630"/>
          </a:xfrm>
        </p:grpSpPr>
        <p:sp>
          <p:nvSpPr>
            <p:cNvPr id="95" name="同心圆 94"/>
            <p:cNvSpPr/>
            <p:nvPr/>
          </p:nvSpPr>
          <p:spPr>
            <a:xfrm>
              <a:off x="1998720" y="2392098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流程图: 联系 96"/>
            <p:cNvSpPr/>
            <p:nvPr/>
          </p:nvSpPr>
          <p:spPr>
            <a:xfrm>
              <a:off x="2005737" y="1045354"/>
              <a:ext cx="709127" cy="615820"/>
            </a:xfrm>
            <a:prstGeom prst="flowChartConnector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/>
          </p:nvCxnSpPr>
          <p:spPr>
            <a:xfrm rot="16200000" flipH="1" flipV="1">
              <a:off x="2090916" y="2038566"/>
              <a:ext cx="709874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文本框 98"/>
            <p:cNvSpPr txBox="1"/>
            <p:nvPr/>
          </p:nvSpPr>
          <p:spPr>
            <a:xfrm rot="16428399">
              <a:off x="1948927" y="788070"/>
              <a:ext cx="7696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o</a:t>
              </a:r>
              <a:endParaRPr lang="zh-CN" altLang="en-US" sz="48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 rot="16200000">
              <a:off x="1994731" y="2191204"/>
              <a:ext cx="8501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u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cxnSp>
          <p:nvCxnSpPr>
            <p:cNvPr id="101" name="直接连接符 100"/>
            <p:cNvCxnSpPr>
              <a:stCxn id="95" idx="4"/>
            </p:cNvCxnSpPr>
            <p:nvPr/>
          </p:nvCxnSpPr>
          <p:spPr>
            <a:xfrm>
              <a:off x="2446590" y="3250514"/>
              <a:ext cx="1" cy="7084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文本框 101"/>
            <p:cNvSpPr txBox="1"/>
            <p:nvPr/>
          </p:nvSpPr>
          <p:spPr>
            <a:xfrm rot="16200000">
              <a:off x="2172754" y="3969741"/>
              <a:ext cx="4829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</a:rPr>
                <a:t>z</a:t>
              </a:r>
              <a:endParaRPr lang="zh-CN" altLang="en-US" sz="48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03" name="同心圆 102"/>
            <p:cNvSpPr/>
            <p:nvPr/>
          </p:nvSpPr>
          <p:spPr>
            <a:xfrm>
              <a:off x="1998723" y="3975970"/>
              <a:ext cx="895739" cy="858416"/>
            </a:xfrm>
            <a:prstGeom prst="donut">
              <a:avLst>
                <a:gd name="adj" fmla="val 130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699041" y="1898588"/>
            <a:ext cx="19706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拼一拼</a:t>
            </a:r>
            <a:endParaRPr lang="en-US" altLang="zh-CN" sz="4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连一连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69731" y="1251705"/>
            <a:ext cx="25412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err="1"/>
              <a:t>xiě</a:t>
            </a:r>
            <a:r>
              <a:rPr lang="en-US" altLang="zh-CN" sz="6600" dirty="0"/>
              <a:t> </a:t>
            </a:r>
            <a:r>
              <a:rPr lang="en-US" altLang="zh-CN" sz="6600" dirty="0" err="1"/>
              <a:t>zì</a:t>
            </a:r>
            <a:endParaRPr lang="en-US" altLang="zh-CN" sz="6600" dirty="0"/>
          </a:p>
          <a:p>
            <a:r>
              <a:rPr lang="en-US" altLang="zh-CN" sz="6600" dirty="0" err="1"/>
              <a:t>cí</a:t>
            </a:r>
            <a:r>
              <a:rPr lang="en-US" altLang="zh-CN" sz="6600" dirty="0"/>
              <a:t> </a:t>
            </a:r>
            <a:r>
              <a:rPr lang="en-US" altLang="zh-CN" sz="6600" dirty="0" err="1"/>
              <a:t>diǎn</a:t>
            </a:r>
            <a:r>
              <a:rPr lang="en-US" altLang="zh-CN" sz="6600" dirty="0"/>
              <a:t> </a:t>
            </a:r>
          </a:p>
          <a:p>
            <a:r>
              <a:rPr lang="en-US" altLang="zh-CN" sz="6600" dirty="0" err="1"/>
              <a:t>hái</a:t>
            </a:r>
            <a:r>
              <a:rPr lang="en-US" altLang="zh-CN" sz="6600" dirty="0"/>
              <a:t> </a:t>
            </a:r>
            <a:r>
              <a:rPr lang="en-US" altLang="zh-CN" sz="6600" dirty="0" err="1"/>
              <a:t>zi</a:t>
            </a:r>
            <a:r>
              <a:rPr lang="en-US" altLang="zh-CN" sz="6600" dirty="0"/>
              <a:t> </a:t>
            </a:r>
          </a:p>
          <a:p>
            <a:r>
              <a:rPr lang="en-US" altLang="zh-CN" sz="6600" dirty="0" err="1"/>
              <a:t>sī</a:t>
            </a:r>
            <a:r>
              <a:rPr lang="en-US" altLang="zh-CN" sz="6600" dirty="0"/>
              <a:t> </a:t>
            </a:r>
            <a:r>
              <a:rPr lang="en-US" altLang="zh-CN" sz="6600" dirty="0" err="1"/>
              <a:t>xiàn</a:t>
            </a:r>
            <a:r>
              <a:rPr lang="en-US" altLang="zh-CN" sz="6600" dirty="0"/>
              <a:t>  </a:t>
            </a:r>
            <a:endParaRPr lang="zh-CN" altLang="en-US" sz="6600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5731268" y="1723115"/>
            <a:ext cx="1841642" cy="94816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08152" y="2907589"/>
            <a:ext cx="1910993" cy="269182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5731269" y="989655"/>
            <a:ext cx="1958439" cy="310106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5731269" y="4115212"/>
            <a:ext cx="1958439" cy="117598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708" y="1749405"/>
            <a:ext cx="1218385" cy="1397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825" y="4935992"/>
            <a:ext cx="1217573" cy="1741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708" y="40956"/>
            <a:ext cx="1218385" cy="1611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708" y="3244695"/>
            <a:ext cx="1219263" cy="1593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34945" y="33595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50848" y="2623656"/>
            <a:ext cx="804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xiě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（    ）</a:t>
            </a:r>
            <a:r>
              <a:rPr lang="zh-CN" altLang="en-US" sz="28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（              ）（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34944" y="3835607"/>
            <a:ext cx="808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写    字、    词    语、    句    子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164204" y="2823704"/>
            <a:ext cx="8012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170640" y="3234579"/>
            <a:ext cx="8026110" cy="531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133229" y="3632810"/>
            <a:ext cx="8063309" cy="4281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161564" y="2407515"/>
            <a:ext cx="8026109" cy="3407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581722" y="2582536"/>
            <a:ext cx="2102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cí</a:t>
            </a:r>
            <a:r>
              <a:rPr lang="en-US" altLang="zh-CN" sz="40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0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yǔ</a:t>
            </a:r>
            <a:endParaRPr lang="zh-CN" altLang="en-US" sz="40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194548" y="2444771"/>
            <a:ext cx="849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zì</a:t>
            </a:r>
            <a:endParaRPr lang="zh-CN" altLang="en-US" sz="48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611073" y="2534122"/>
            <a:ext cx="24890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jù</a:t>
            </a:r>
            <a:r>
              <a:rPr lang="en-US" altLang="zh-CN" sz="44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en-US" altLang="zh-CN" sz="44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zi</a:t>
            </a:r>
            <a:endParaRPr lang="zh-CN" altLang="en-US" sz="44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73872" y="151684"/>
            <a:ext cx="22365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我会读儿歌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09207" y="1164874"/>
            <a:ext cx="381337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guò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qiáo</a:t>
            </a:r>
            <a:endParaRPr lang="en-US" altLang="zh-CN" sz="1600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过桥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shù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xué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tí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sān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sì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dào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数学题，三四道，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yì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pái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děng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hào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xiàng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xiǎo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qiáo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spc="500" dirty="0">
                <a:latin typeface="楷体" panose="02010609060101010101" pitchFamily="49" charset="-122"/>
                <a:ea typeface="楷体" panose="02010609060101010101" pitchFamily="49" charset="-122"/>
              </a:rPr>
              <a:t>一排等号像小桥。</a:t>
            </a:r>
            <a:endParaRPr lang="en-US" altLang="zh-CN" sz="3200" spc="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err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zuò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duì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le       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zǒu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guò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qiáo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做对了，走过桥，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zuò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cuò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le        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guò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bù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liǎo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做错了，过不了。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xiǎng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yi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xiǎng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suàn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yi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suàn</a:t>
            </a:r>
            <a:endParaRPr lang="en-US" altLang="zh-CN" sz="1600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想一想，算一算，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kuài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kuài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lè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lè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guò</a:t>
            </a:r>
            <a:r>
              <a:rPr lang="en-US" altLang="zh-CN" sz="16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le  </a:t>
            </a:r>
            <a:r>
              <a:rPr lang="en-US" altLang="zh-CN" sz="1600" dirty="0" err="1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qiáo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快快乐乐过了桥。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78830" y="736458"/>
            <a:ext cx="478917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一、找一找</a:t>
            </a:r>
            <a:endParaRPr lang="en-US" altLang="zh-CN" sz="2800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>
                <a:latin typeface="+mn-ea"/>
              </a:rPr>
              <a:t>你能找出儿歌中的整体认读音节吗？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878830" y="2462686"/>
            <a:ext cx="478917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二、读一读</a:t>
            </a:r>
            <a:endParaRPr lang="en-US" altLang="zh-CN" sz="2800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>
                <a:latin typeface="+mn-ea"/>
              </a:rPr>
              <a:t>下面是从儿歌中找出的三拼音节，请你读一读。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44043" y="1784238"/>
            <a:ext cx="121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solidFill>
                  <a:srgbClr val="CC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sì</a:t>
            </a:r>
            <a:r>
              <a:rPr lang="en-US" altLang="zh-CN" sz="2800" dirty="0">
                <a:solidFill>
                  <a:srgbClr val="CC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2800" dirty="0" err="1">
                <a:solidFill>
                  <a:srgbClr val="CC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yì</a:t>
            </a:r>
            <a:r>
              <a:rPr lang="en-US" altLang="zh-CN" sz="2800" dirty="0">
                <a:solidFill>
                  <a:srgbClr val="CC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2800" dirty="0" err="1">
                <a:solidFill>
                  <a:srgbClr val="CC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yi</a:t>
            </a:r>
            <a:endParaRPr lang="zh-CN" altLang="en-US" sz="2000" dirty="0">
              <a:solidFill>
                <a:srgbClr val="CC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44044" y="4059107"/>
            <a:ext cx="2847857" cy="2125345"/>
            <a:chOff x="6426725" y="3535885"/>
            <a:chExt cx="3797142" cy="2125345"/>
          </a:xfrm>
        </p:grpSpPr>
        <p:sp>
          <p:nvSpPr>
            <p:cNvPr id="10" name="文本框 9"/>
            <p:cNvSpPr txBox="1"/>
            <p:nvPr/>
          </p:nvSpPr>
          <p:spPr>
            <a:xfrm>
              <a:off x="6426726" y="3535885"/>
              <a:ext cx="3797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g—u—ò ----</a:t>
              </a:r>
              <a:r>
                <a:rPr lang="en-US" altLang="zh-CN" sz="2800" dirty="0" err="1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guò</a:t>
              </a:r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426725" y="4336948"/>
              <a:ext cx="3797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z—u—ò ----</a:t>
              </a:r>
              <a:r>
                <a:rPr lang="en-US" altLang="zh-CN" sz="2800" dirty="0" err="1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zuò</a:t>
              </a:r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26725" y="5138010"/>
              <a:ext cx="3797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c—u—ò ----</a:t>
              </a:r>
              <a:r>
                <a:rPr lang="en-US" altLang="zh-CN" sz="2800" dirty="0" err="1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cuò</a:t>
              </a:r>
              <a:r>
                <a:rPr lang="en-US" altLang="zh-CN" sz="2800" dirty="0">
                  <a:solidFill>
                    <a:srgbClr val="CC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4"/>
          <p:cNvSpPr/>
          <p:nvPr/>
        </p:nvSpPr>
        <p:spPr>
          <a:xfrm rot="20741977" flipV="1">
            <a:off x="8092386" y="4437606"/>
            <a:ext cx="1923401" cy="1715555"/>
          </a:xfrm>
          <a:prstGeom prst="cloudCallout">
            <a:avLst>
              <a:gd name="adj1" fmla="val -58955"/>
              <a:gd name="adj2" fmla="val 660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2" name="矩形 1"/>
          <p:cNvSpPr/>
          <p:nvPr/>
        </p:nvSpPr>
        <p:spPr>
          <a:xfrm>
            <a:off x="2450686" y="873619"/>
            <a:ext cx="74394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今天，我们又认识了声母家族的三个成员，以及他们与不同单韵母的拼读写。请你把他们带回家，背一背、默一默，看看你们都记得吗？ </a:t>
            </a:r>
          </a:p>
        </p:txBody>
      </p:sp>
      <p:sp>
        <p:nvSpPr>
          <p:cNvPr id="4" name="文本框 3"/>
          <p:cNvSpPr txBox="1"/>
          <p:nvPr/>
        </p:nvSpPr>
        <p:spPr>
          <a:xfrm rot="21032048">
            <a:off x="8616577" y="4633663"/>
            <a:ext cx="993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z c 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426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087708" y="3158859"/>
            <a:ext cx="5494565" cy="73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</a:rPr>
              <a:t>小红写字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endParaRPr lang="en-US" altLang="zh-CN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3" b="98643" l="426" r="97589">
                        <a14:foregroundMark x1="56454" y1="22117" x2="70496" y2="20896"/>
                        <a14:foregroundMark x1="70496" y1="20896" x2="70780" y2="20896"/>
                        <a14:foregroundMark x1="31915" y1="51425" x2="41702" y2="50475"/>
                        <a14:foregroundMark x1="51489" y1="44098" x2="45957" y2="47083"/>
                        <a14:foregroundMark x1="36170" y1="78969" x2="36738" y2="90773"/>
                        <a14:foregroundMark x1="44823" y1="77883" x2="42695" y2="92537"/>
                        <a14:foregroundMark x1="36738" y1="95387" x2="43830" y2="96879"/>
                        <a14:foregroundMark x1="32482" y1="93080" x2="35603" y2="936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548" y="1774705"/>
            <a:ext cx="2512346" cy="350184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593143" y="1220012"/>
            <a:ext cx="4608664" cy="2555481"/>
            <a:chOff x="1687714" y="2003781"/>
            <a:chExt cx="4555671" cy="255548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85685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85685" y="3640750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785685" y="2203836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769356" y="4359207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769356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2553127" y="2279721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87714" y="2215874"/>
              <a:ext cx="32330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   z  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585785" y="3700308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35070" y="2003781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第一线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51398" y="2722239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35070" y="3440695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67728" y="4159152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第四线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169088" y="4610842"/>
            <a:ext cx="4347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像个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字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z</a:t>
            </a:r>
            <a:endParaRPr lang="zh-CN" altLang="en-US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1336" y="2414726"/>
            <a:ext cx="2805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DEE"/>
                </a:solidFill>
              </a:rPr>
              <a:t>https://www.ypppt.com/</a:t>
            </a:r>
            <a:endParaRPr lang="zh-CN" altLang="en-US" dirty="0">
              <a:solidFill>
                <a:srgbClr val="FFFDE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604569" y="320719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810616" y="1519260"/>
            <a:ext cx="7308218" cy="3455020"/>
            <a:chOff x="226752" y="396942"/>
            <a:chExt cx="9744290" cy="3455020"/>
          </a:xfrm>
        </p:grpSpPr>
        <p:grpSp>
          <p:nvGrpSpPr>
            <p:cNvPr id="14" name="组合 13"/>
            <p:cNvGrpSpPr/>
            <p:nvPr/>
          </p:nvGrpSpPr>
          <p:grpSpPr>
            <a:xfrm>
              <a:off x="1153341" y="396942"/>
              <a:ext cx="7004956" cy="1992798"/>
              <a:chOff x="1153341" y="369402"/>
              <a:chExt cx="7004956" cy="199279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153341" y="369402"/>
                <a:ext cx="7004956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 </a:t>
                </a: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</a:t>
                </a:r>
                <a:r>
                  <a:rPr lang="en-US" altLang="zh-CN" sz="5400" dirty="0" err="1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za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</a:t>
                </a:r>
                <a:endParaRPr lang="zh-CN" altLang="en-US" sz="28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sp>
            <p:nvSpPr>
              <p:cNvPr id="13" name="右箭头 12"/>
              <p:cNvSpPr/>
              <p:nvPr/>
            </p:nvSpPr>
            <p:spPr>
              <a:xfrm rot="19658188">
                <a:off x="2458730" y="1545628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右箭头 14"/>
              <p:cNvSpPr/>
              <p:nvPr/>
            </p:nvSpPr>
            <p:spPr>
              <a:xfrm>
                <a:off x="4648200" y="1072346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右箭头 17"/>
              <p:cNvSpPr/>
              <p:nvPr/>
            </p:nvSpPr>
            <p:spPr>
              <a:xfrm>
                <a:off x="4648200" y="2103120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26752" y="1358966"/>
              <a:ext cx="9744290" cy="2492996"/>
              <a:chOff x="226752" y="1382472"/>
              <a:chExt cx="9744290" cy="2492996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437879" y="1382472"/>
                <a:ext cx="953316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60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z    e    </a:t>
                </a:r>
                <a:r>
                  <a:rPr lang="en-US" altLang="zh-CN" sz="6000" dirty="0" err="1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ze</a:t>
                </a:r>
                <a:r>
                  <a:rPr lang="en-US" altLang="zh-CN" sz="60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</a:t>
                </a:r>
                <a:endParaRPr lang="zh-CN" altLang="en-US" sz="60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226752" y="2099489"/>
                <a:ext cx="8858135" cy="1775979"/>
                <a:chOff x="203892" y="274320"/>
                <a:chExt cx="8858135" cy="1775979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203892" y="434472"/>
                  <a:ext cx="8858135" cy="16158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3600" dirty="0">
                      <a:solidFill>
                        <a:srgbClr val="0070C0"/>
                      </a:solidFill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           </a:t>
                  </a:r>
                  <a:r>
                    <a:rPr lang="en-US" altLang="zh-CN" sz="6600" dirty="0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u    </a:t>
                  </a:r>
                  <a:r>
                    <a:rPr lang="en-US" altLang="zh-CN" sz="6600" dirty="0" err="1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zu</a:t>
                  </a:r>
                  <a:r>
                    <a:rPr lang="en-US" altLang="zh-CN" sz="6600" dirty="0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          </a:t>
                  </a:r>
                  <a:endParaRPr lang="zh-CN" altLang="en-US" sz="6600" dirty="0">
                    <a:latin typeface="GB Pinyinok-B" panose="02010601030101010101" pitchFamily="2" charset="-122"/>
                    <a:ea typeface="GB Pinyinok-B" panose="02010601030101010101" pitchFamily="2" charset="-122"/>
                  </a:endParaRPr>
                </a:p>
              </p:txBody>
            </p:sp>
            <p:sp>
              <p:nvSpPr>
                <p:cNvPr id="21" name="右箭头 20"/>
                <p:cNvSpPr/>
                <p:nvPr/>
              </p:nvSpPr>
              <p:spPr>
                <a:xfrm rot="1697988">
                  <a:off x="2429141" y="806798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右箭头 21"/>
                <p:cNvSpPr/>
                <p:nvPr/>
              </p:nvSpPr>
              <p:spPr>
                <a:xfrm>
                  <a:off x="4632960" y="123444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右箭头 27"/>
                <p:cNvSpPr/>
                <p:nvPr/>
              </p:nvSpPr>
              <p:spPr>
                <a:xfrm>
                  <a:off x="2514600" y="27432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3" name="文本框 2"/>
          <p:cNvSpPr txBox="1"/>
          <p:nvPr/>
        </p:nvSpPr>
        <p:spPr>
          <a:xfrm>
            <a:off x="4692870" y="5172937"/>
            <a:ext cx="2883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GB Pinyinok-B" panose="02010601030101010101" pitchFamily="2" charset="-122"/>
                <a:ea typeface="GB Pinyinok-B" panose="02010601030101010101" pitchFamily="2" charset="-122"/>
              </a:rPr>
              <a:t>不要忘了四声调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75390" y="2383973"/>
            <a:ext cx="36126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zā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zá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zǎ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</a:p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zé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zè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</a:p>
          <a:p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zū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zú</a:t>
            </a:r>
            <a:r>
              <a:rPr lang="en-US" altLang="zh-CN" sz="54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en-US" altLang="zh-CN" sz="54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zǔ</a:t>
            </a:r>
            <a:endParaRPr lang="zh-CN" altLang="en-US" sz="5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9964" y="1208314"/>
            <a:ext cx="256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拼一拼  读一读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585724" y="3320042"/>
            <a:ext cx="5672373" cy="73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5400" dirty="0">
                <a:latin typeface="微软雅黑" panose="020B0503020204020204" charset="-122"/>
                <a:ea typeface="微软雅黑" panose="020B0503020204020204" charset="-122"/>
              </a:rPr>
              <a:t>刺猬刺猬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endParaRPr lang="en-US" altLang="zh-CN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408" b="95317" l="9820" r="899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514" y="1884531"/>
            <a:ext cx="3040114" cy="294872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27604" y="288845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573517" y="1105711"/>
            <a:ext cx="4396508" cy="2555481"/>
            <a:chOff x="1769356" y="2003781"/>
            <a:chExt cx="4474029" cy="2555481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85685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85685" y="3640750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785685" y="2203836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769356" y="4359207"/>
              <a:ext cx="3069772" cy="16329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769356" y="2922293"/>
              <a:ext cx="3069772" cy="32657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2553127" y="2279721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585785" y="2203836"/>
              <a:ext cx="153525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>
                  <a:latin typeface="GB Pinyinok-B" panose="02010601030101010101" pitchFamily="2" charset="-122"/>
                  <a:ea typeface="GB Pinyinok-B" panose="02010601030101010101" pitchFamily="2" charset="-122"/>
                </a:rPr>
                <a:t> c</a:t>
              </a:r>
              <a:endParaRPr lang="zh-CN" altLang="en-US" sz="9600" dirty="0">
                <a:latin typeface="GB Pinyinok-B" panose="02010601030101010101" pitchFamily="2" charset="-122"/>
                <a:ea typeface="GB Pinyinok-B" panose="02010601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585785" y="3700308"/>
              <a:ext cx="12083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35070" y="2003781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第一线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51398" y="2722239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35070" y="3440695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67728" y="4159152"/>
              <a:ext cx="1175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第四线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279446" y="4101420"/>
            <a:ext cx="45679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半个圆圈 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r>
              <a:rPr lang="en-US" altLang="zh-CN" sz="6600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6600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c</a:t>
            </a:r>
            <a:endParaRPr lang="zh-CN" altLang="en-US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802813" y="1608348"/>
            <a:ext cx="7163872" cy="3255728"/>
            <a:chOff x="216361" y="454498"/>
            <a:chExt cx="9551829" cy="3255728"/>
          </a:xfrm>
        </p:grpSpPr>
        <p:grpSp>
          <p:nvGrpSpPr>
            <p:cNvPr id="14" name="组合 13"/>
            <p:cNvGrpSpPr/>
            <p:nvPr/>
          </p:nvGrpSpPr>
          <p:grpSpPr>
            <a:xfrm>
              <a:off x="1144128" y="454498"/>
              <a:ext cx="7004956" cy="1935242"/>
              <a:chOff x="1144128" y="426958"/>
              <a:chExt cx="7004956" cy="193524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144128" y="426958"/>
                <a:ext cx="7004956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rgbClr val="0070C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 </a:t>
                </a: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      </a:t>
                </a:r>
                <a:r>
                  <a:rPr lang="en-US" altLang="zh-CN" sz="5400" dirty="0" err="1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ca</a:t>
                </a:r>
                <a:r>
                  <a:rPr lang="en-US" altLang="zh-CN" sz="28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 </a:t>
                </a:r>
                <a:endParaRPr lang="zh-CN" altLang="en-US" sz="28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sp>
            <p:nvSpPr>
              <p:cNvPr id="13" name="右箭头 12"/>
              <p:cNvSpPr/>
              <p:nvPr/>
            </p:nvSpPr>
            <p:spPr>
              <a:xfrm rot="19658188">
                <a:off x="2458730" y="1545628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5" name="右箭头 14"/>
              <p:cNvSpPr/>
              <p:nvPr/>
            </p:nvSpPr>
            <p:spPr>
              <a:xfrm>
                <a:off x="4648200" y="1072346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8" name="右箭头 17"/>
              <p:cNvSpPr/>
              <p:nvPr/>
            </p:nvSpPr>
            <p:spPr>
              <a:xfrm>
                <a:off x="4648200" y="2103120"/>
                <a:ext cx="1112520" cy="25908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16361" y="1432723"/>
              <a:ext cx="9551829" cy="2277503"/>
              <a:chOff x="216361" y="1456229"/>
              <a:chExt cx="9551829" cy="227750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216361" y="1456229"/>
                <a:ext cx="9533162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c     e     </a:t>
                </a:r>
                <a:r>
                  <a:rPr lang="en-US" altLang="zh-CN" sz="5400" dirty="0" err="1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ce</a:t>
                </a:r>
                <a:r>
                  <a:rPr lang="en-US" altLang="zh-CN" sz="5400" dirty="0">
                    <a:latin typeface="GB Pinyinok-B" panose="02010601030101010101" pitchFamily="2" charset="-122"/>
                    <a:ea typeface="GB Pinyinok-B" panose="02010601030101010101" pitchFamily="2" charset="-122"/>
                  </a:rPr>
                  <a:t>   </a:t>
                </a:r>
                <a:endParaRPr lang="zh-CN" altLang="en-US" sz="5400" dirty="0">
                  <a:latin typeface="GB Pinyinok-B" panose="02010601030101010101" pitchFamily="2" charset="-122"/>
                  <a:ea typeface="GB Pinyinok-B" panose="02010601030101010101" pitchFamily="2" charset="-122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910055" y="2099489"/>
                <a:ext cx="8858135" cy="1634243"/>
                <a:chOff x="887195" y="274320"/>
                <a:chExt cx="8858135" cy="1634243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887195" y="569735"/>
                  <a:ext cx="8858135" cy="13388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800" dirty="0">
                      <a:solidFill>
                        <a:srgbClr val="0070C0"/>
                      </a:solidFill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            </a:t>
                  </a:r>
                  <a:r>
                    <a:rPr lang="en-US" altLang="zh-CN" sz="5400" dirty="0">
                      <a:latin typeface="GB Pinyinok-B" panose="02010601030101010101" pitchFamily="2" charset="-122"/>
                      <a:ea typeface="GB Pinyinok-B" panose="02010601030101010101" pitchFamily="2" charset="-122"/>
                    </a:rPr>
                    <a:t>u     cu          </a:t>
                  </a:r>
                  <a:endParaRPr lang="zh-CN" altLang="en-US" sz="5400" dirty="0">
                    <a:latin typeface="GB Pinyinok-B" panose="02010601030101010101" pitchFamily="2" charset="-122"/>
                    <a:ea typeface="GB Pinyinok-B" panose="02010601030101010101" pitchFamily="2" charset="-122"/>
                  </a:endParaRPr>
                </a:p>
              </p:txBody>
            </p:sp>
            <p:sp>
              <p:nvSpPr>
                <p:cNvPr id="21" name="右箭头 20"/>
                <p:cNvSpPr/>
                <p:nvPr/>
              </p:nvSpPr>
              <p:spPr>
                <a:xfrm rot="1697988">
                  <a:off x="2429141" y="806798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  <p:sp>
              <p:nvSpPr>
                <p:cNvPr id="22" name="右箭头 21"/>
                <p:cNvSpPr/>
                <p:nvPr/>
              </p:nvSpPr>
              <p:spPr>
                <a:xfrm>
                  <a:off x="4632960" y="123444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  <p:sp>
              <p:nvSpPr>
                <p:cNvPr id="28" name="右箭头 27"/>
                <p:cNvSpPr/>
                <p:nvPr/>
              </p:nvSpPr>
              <p:spPr>
                <a:xfrm>
                  <a:off x="2514600" y="274320"/>
                  <a:ext cx="1112520" cy="25908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/>
                </a:p>
              </p:txBody>
            </p:sp>
          </p:grpSp>
        </p:grpSp>
      </p:grpSp>
      <p:sp>
        <p:nvSpPr>
          <p:cNvPr id="23" name="文本框 22"/>
          <p:cNvSpPr txBox="1"/>
          <p:nvPr/>
        </p:nvSpPr>
        <p:spPr>
          <a:xfrm>
            <a:off x="3904594" y="5172937"/>
            <a:ext cx="4477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GB Pinyinok-B" panose="02010601030101010101" pitchFamily="2" charset="-122"/>
                <a:ea typeface="GB Pinyinok-B" panose="02010601030101010101" pitchFamily="2" charset="-122"/>
              </a:rPr>
              <a:t>不要忘了四声调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37FA8BCE-14ED-4EC5-AD8C-FE62F43C1812}" vid="{F7FE1B2C-031B-4627-9230-A4DC037A6538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768</Words>
  <Application>Microsoft Office PowerPoint</Application>
  <PresentationFormat>宽屏</PresentationFormat>
  <Paragraphs>194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GB Pinyinok-B</vt:lpstr>
      <vt:lpstr>Meiryo</vt:lpstr>
      <vt:lpstr>华文细黑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469</cp:revision>
  <cp:lastPrinted>2018-04-06T08:03:00Z</cp:lastPrinted>
  <dcterms:created xsi:type="dcterms:W3CDTF">2016-02-25T11:28:00Z</dcterms:created>
  <dcterms:modified xsi:type="dcterms:W3CDTF">2021-02-26T03:30:45Z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