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2" r:id="rId1"/>
    <p:sldMasterId id="2147483674" r:id="rId2"/>
  </p:sldMasterIdLst>
  <p:notesMasterIdLst>
    <p:notesMasterId r:id="rId18"/>
  </p:notesMasterIdLst>
  <p:sldIdLst>
    <p:sldId id="260" r:id="rId3"/>
    <p:sldId id="261" r:id="rId4"/>
    <p:sldId id="276" r:id="rId5"/>
    <p:sldId id="268" r:id="rId6"/>
    <p:sldId id="269" r:id="rId7"/>
    <p:sldId id="270" r:id="rId8"/>
    <p:sldId id="267" r:id="rId9"/>
    <p:sldId id="274" r:id="rId10"/>
    <p:sldId id="275" r:id="rId11"/>
    <p:sldId id="266" r:id="rId12"/>
    <p:sldId id="262" r:id="rId13"/>
    <p:sldId id="264" r:id="rId14"/>
    <p:sldId id="271" r:id="rId15"/>
    <p:sldId id="272" r:id="rId16"/>
    <p:sldId id="277" r:id="rId17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164" userDrawn="1">
          <p15:clr>
            <a:srgbClr val="A4A3A4"/>
          </p15:clr>
        </p15:guide>
        <p15:guide id="3" orient="horz" pos="4088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pos="312" userDrawn="1">
          <p15:clr>
            <a:srgbClr val="A4A3A4"/>
          </p15:clr>
        </p15:guide>
        <p15:guide id="6" pos="744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244141"/>
    <a:srgbClr val="306A9B"/>
    <a:srgbClr val="FBAF2D"/>
    <a:srgbClr val="DA2757"/>
    <a:srgbClr val="295175"/>
    <a:srgbClr val="70C833"/>
    <a:srgbClr val="EC566B"/>
    <a:srgbClr val="00A5E7"/>
    <a:srgbClr val="A9C3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78" y="114"/>
      </p:cViewPr>
      <p:guideLst>
        <p:guide orient="horz" pos="2160"/>
        <p:guide orient="horz" pos="164"/>
        <p:guide orient="horz" pos="4088"/>
        <p:guide pos="3840"/>
        <p:guide pos="312"/>
        <p:guide pos="744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F1F0EC-7AB9-497F-B624-725E91111477}" type="datetimeFigureOut">
              <a:rPr lang="zh-CN" altLang="en-US" smtClean="0"/>
              <a:t>2021/2/23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51E5EE-A210-472F-9656-57E9A798D2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5272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51E5EE-A210-472F-9656-57E9A798D2D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59184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003234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305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203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42321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1778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8171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1967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7804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4598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8922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7226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565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0699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4168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2579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6858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2814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860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8759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033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4769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454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122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867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20268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1.png"/><Relationship Id="rId7" Type="http://schemas.openxmlformats.org/officeDocument/2006/relationships/image" Target="../media/image1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22.png"/><Relationship Id="rId9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五边形 7"/>
          <p:cNvSpPr>
            <a:spLocks noChangeArrowheads="1"/>
          </p:cNvSpPr>
          <p:nvPr/>
        </p:nvSpPr>
        <p:spPr bwMode="auto">
          <a:xfrm>
            <a:off x="0" y="474330"/>
            <a:ext cx="2627710" cy="661988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mtClean="0">
              <a:solidFill>
                <a:srgbClr val="FFFFFF"/>
              </a:solidFill>
            </a:endParaRPr>
          </a:p>
        </p:txBody>
      </p:sp>
      <p:sp>
        <p:nvSpPr>
          <p:cNvPr id="4098" name="标题 1"/>
          <p:cNvSpPr>
            <a:spLocks noGrp="1"/>
          </p:cNvSpPr>
          <p:nvPr>
            <p:ph type="title" idx="4294967295"/>
          </p:nvPr>
        </p:nvSpPr>
        <p:spPr bwMode="auto">
          <a:xfrm>
            <a:off x="0" y="584200"/>
            <a:ext cx="3060700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pPr eaLnBrk="1" hangingPunct="1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第一课 </a:t>
            </a:r>
            <a:r>
              <a:rPr lang="en-US" altLang="zh-CN" sz="3600" b="1" dirty="0">
                <a:solidFill>
                  <a:schemeClr val="bg1"/>
                </a:solidFill>
                <a:cs typeface="Times New Roman" panose="02020603050405020304" pitchFamily="18" charset="0"/>
              </a:rPr>
              <a:t>ɑ</a:t>
            </a:r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 o e</a:t>
            </a:r>
            <a:endParaRPr lang="zh-CN" altLang="zh-CN" sz="32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8890" y="1753706"/>
            <a:ext cx="5046890" cy="36660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文本框 3"/>
          <p:cNvSpPr txBox="1"/>
          <p:nvPr/>
        </p:nvSpPr>
        <p:spPr>
          <a:xfrm>
            <a:off x="6953418" y="1797776"/>
            <a:ext cx="3583950" cy="289310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汉语拼音 </a:t>
            </a:r>
            <a:endParaRPr lang="en-US" altLang="zh-CN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>
              <a:lnSpc>
                <a:spcPct val="130000"/>
              </a:lnSpc>
              <a:defRPr/>
            </a:pPr>
            <a:r>
              <a:rPr lang="en-US" altLang="zh-CN" sz="8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ɑ  o  e</a:t>
            </a:r>
            <a:endParaRPr lang="zh-CN" altLang="en-US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矩形 6"/>
          <p:cNvSpPr/>
          <p:nvPr/>
        </p:nvSpPr>
        <p:spPr>
          <a:xfrm>
            <a:off x="1524000" y="5895860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741328" y="4953740"/>
            <a:ext cx="3027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五边形 7"/>
          <p:cNvSpPr>
            <a:spLocks noChangeArrowheads="1"/>
          </p:cNvSpPr>
          <p:nvPr/>
        </p:nvSpPr>
        <p:spPr bwMode="auto">
          <a:xfrm>
            <a:off x="1524000" y="501650"/>
            <a:ext cx="2627710" cy="661988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mtClean="0">
              <a:solidFill>
                <a:srgbClr val="FFFFFF"/>
              </a:solidFill>
            </a:endParaRPr>
          </a:p>
        </p:txBody>
      </p:sp>
      <p:sp>
        <p:nvSpPr>
          <p:cNvPr id="2" name="标题 1"/>
          <p:cNvSpPr txBox="1"/>
          <p:nvPr/>
        </p:nvSpPr>
        <p:spPr bwMode="auto">
          <a:xfrm>
            <a:off x="2037160" y="584202"/>
            <a:ext cx="1931516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我会写</a:t>
            </a:r>
            <a:endParaRPr lang="zh-CN" altLang="zh-CN" sz="32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248650" y="1998496"/>
            <a:ext cx="1879490" cy="4467340"/>
          </a:xfrm>
          <a:prstGeom prst="rect">
            <a:avLst/>
          </a:prstGeom>
        </p:spPr>
      </p:pic>
      <p:cxnSp>
        <p:nvCxnSpPr>
          <p:cNvPr id="20" name="直接连接符 19"/>
          <p:cNvCxnSpPr/>
          <p:nvPr/>
        </p:nvCxnSpPr>
        <p:spPr bwMode="auto">
          <a:xfrm>
            <a:off x="1975842" y="5169506"/>
            <a:ext cx="1875622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 bwMode="auto">
          <a:xfrm>
            <a:off x="1975842" y="5609571"/>
            <a:ext cx="1875622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 bwMode="auto">
          <a:xfrm>
            <a:off x="1975842" y="6049636"/>
            <a:ext cx="1875622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 bwMode="auto">
          <a:xfrm>
            <a:off x="1975842" y="6489700"/>
            <a:ext cx="1875622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7" name="组合 6"/>
          <p:cNvGrpSpPr/>
          <p:nvPr/>
        </p:nvGrpSpPr>
        <p:grpSpPr>
          <a:xfrm>
            <a:off x="1975842" y="3308157"/>
            <a:ext cx="1875622" cy="1320194"/>
            <a:chOff x="602455" y="3308157"/>
            <a:chExt cx="2500829" cy="1320194"/>
          </a:xfrm>
        </p:grpSpPr>
        <p:cxnSp>
          <p:nvCxnSpPr>
            <p:cNvPr id="15" name="直接连接符 14"/>
            <p:cNvCxnSpPr/>
            <p:nvPr/>
          </p:nvCxnSpPr>
          <p:spPr bwMode="auto">
            <a:xfrm>
              <a:off x="602455" y="3308157"/>
              <a:ext cx="2500829" cy="0"/>
            </a:xfrm>
            <a:prstGeom prst="line">
              <a:avLst/>
            </a:prstGeom>
            <a:ln w="38100"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 bwMode="auto">
            <a:xfrm>
              <a:off x="602455" y="3748222"/>
              <a:ext cx="2500829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 bwMode="auto">
            <a:xfrm>
              <a:off x="602455" y="4188287"/>
              <a:ext cx="2500829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 bwMode="auto">
            <a:xfrm>
              <a:off x="602455" y="4628351"/>
              <a:ext cx="2500829" cy="0"/>
            </a:xfrm>
            <a:prstGeom prst="line">
              <a:avLst/>
            </a:prstGeom>
            <a:ln w="38100"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pic>
          <p:nvPicPr>
            <p:cNvPr id="25" name="Picture 2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4899" y="3688963"/>
              <a:ext cx="586730" cy="6059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26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50859" y="5533566"/>
            <a:ext cx="398680" cy="640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7" name="直接连接符 56"/>
          <p:cNvCxnSpPr/>
          <p:nvPr/>
        </p:nvCxnSpPr>
        <p:spPr bwMode="auto">
          <a:xfrm>
            <a:off x="4230170" y="3298674"/>
            <a:ext cx="3823277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 bwMode="auto">
          <a:xfrm>
            <a:off x="4230170" y="3738739"/>
            <a:ext cx="3823277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 bwMode="auto">
          <a:xfrm>
            <a:off x="4230170" y="4178804"/>
            <a:ext cx="3823277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 bwMode="auto">
          <a:xfrm>
            <a:off x="4230170" y="4618868"/>
            <a:ext cx="3823277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1" name="矩形 60"/>
          <p:cNvSpPr/>
          <p:nvPr/>
        </p:nvSpPr>
        <p:spPr>
          <a:xfrm>
            <a:off x="4539525" y="3373855"/>
            <a:ext cx="65434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ō</a:t>
            </a:r>
            <a:endParaRPr lang="zh-CN" altLang="en-US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6461050" y="3373855"/>
            <a:ext cx="65434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ǒ</a:t>
            </a:r>
            <a:endParaRPr lang="zh-CN" altLang="en-US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7421812" y="3373855"/>
            <a:ext cx="65434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ò</a:t>
            </a:r>
            <a:endParaRPr lang="zh-CN" altLang="en-US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5500288" y="3373855"/>
            <a:ext cx="65434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ó</a:t>
            </a:r>
          </a:p>
        </p:txBody>
      </p:sp>
      <p:cxnSp>
        <p:nvCxnSpPr>
          <p:cNvPr id="65" name="直接连接符 64"/>
          <p:cNvCxnSpPr/>
          <p:nvPr/>
        </p:nvCxnSpPr>
        <p:spPr bwMode="auto">
          <a:xfrm>
            <a:off x="4230170" y="5131599"/>
            <a:ext cx="3823277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 bwMode="auto">
          <a:xfrm>
            <a:off x="4230170" y="5571664"/>
            <a:ext cx="3823277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 bwMode="auto">
          <a:xfrm>
            <a:off x="4230170" y="6011729"/>
            <a:ext cx="3823277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 bwMode="auto">
          <a:xfrm>
            <a:off x="4230170" y="6451793"/>
            <a:ext cx="3823277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9" name="矩形 68"/>
          <p:cNvSpPr/>
          <p:nvPr/>
        </p:nvSpPr>
        <p:spPr>
          <a:xfrm>
            <a:off x="4539525" y="5212943"/>
            <a:ext cx="61266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ē</a:t>
            </a:r>
            <a:endParaRPr lang="zh-CN" altLang="en-US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6461051" y="5212943"/>
            <a:ext cx="61266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ě</a:t>
            </a:r>
            <a:endParaRPr lang="zh-CN" altLang="en-US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7421813" y="5212943"/>
            <a:ext cx="61266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è</a:t>
            </a:r>
            <a:endParaRPr lang="zh-CN" altLang="en-US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5500288" y="5212943"/>
            <a:ext cx="61266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é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1975843" y="1465016"/>
            <a:ext cx="1875622" cy="1320194"/>
            <a:chOff x="602457" y="1465016"/>
            <a:chExt cx="2500829" cy="1320194"/>
          </a:xfrm>
        </p:grpSpPr>
        <p:cxnSp>
          <p:nvCxnSpPr>
            <p:cNvPr id="10" name="直接连接符 9"/>
            <p:cNvCxnSpPr/>
            <p:nvPr/>
          </p:nvCxnSpPr>
          <p:spPr bwMode="auto">
            <a:xfrm>
              <a:off x="602457" y="1465016"/>
              <a:ext cx="2500829" cy="0"/>
            </a:xfrm>
            <a:prstGeom prst="line">
              <a:avLst/>
            </a:prstGeom>
            <a:ln w="38100"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 bwMode="auto">
            <a:xfrm>
              <a:off x="602457" y="1905081"/>
              <a:ext cx="2500829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 bwMode="auto">
            <a:xfrm>
              <a:off x="602457" y="2345146"/>
              <a:ext cx="2500829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 bwMode="auto">
            <a:xfrm>
              <a:off x="602457" y="2785210"/>
              <a:ext cx="2500829" cy="0"/>
            </a:xfrm>
            <a:prstGeom prst="line">
              <a:avLst/>
            </a:prstGeom>
            <a:ln w="38100"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矩形 42"/>
            <p:cNvSpPr/>
            <p:nvPr/>
          </p:nvSpPr>
          <p:spPr>
            <a:xfrm>
              <a:off x="1438901" y="1486812"/>
              <a:ext cx="872445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66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ɑ</a:t>
              </a:r>
            </a:p>
          </p:txBody>
        </p:sp>
      </p:grpSp>
      <p:cxnSp>
        <p:nvCxnSpPr>
          <p:cNvPr id="27" name="直接连接符 26"/>
          <p:cNvCxnSpPr/>
          <p:nvPr/>
        </p:nvCxnSpPr>
        <p:spPr bwMode="auto">
          <a:xfrm>
            <a:off x="4230170" y="1463111"/>
            <a:ext cx="3823277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 bwMode="auto">
          <a:xfrm>
            <a:off x="4230170" y="1903176"/>
            <a:ext cx="3823277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 bwMode="auto">
          <a:xfrm>
            <a:off x="4230170" y="2343241"/>
            <a:ext cx="3823277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 bwMode="auto">
          <a:xfrm>
            <a:off x="4230170" y="2783305"/>
            <a:ext cx="3823277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8473" y="1888217"/>
            <a:ext cx="324641" cy="46333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0875" y="1770441"/>
            <a:ext cx="306350" cy="103597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9407" y="1888217"/>
            <a:ext cx="324641" cy="463336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3940" y="1888217"/>
            <a:ext cx="324641" cy="463336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4873" y="1888217"/>
            <a:ext cx="324641" cy="46333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82382" y="1753122"/>
            <a:ext cx="306350" cy="13044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48551" y="1740090"/>
            <a:ext cx="306350" cy="126811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30356" y="1732578"/>
            <a:ext cx="306350" cy="134322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五边形 7"/>
          <p:cNvSpPr>
            <a:spLocks noChangeArrowheads="1"/>
          </p:cNvSpPr>
          <p:nvPr/>
        </p:nvSpPr>
        <p:spPr bwMode="auto">
          <a:xfrm>
            <a:off x="1524000" y="501650"/>
            <a:ext cx="2627710" cy="661988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mtClean="0">
              <a:solidFill>
                <a:srgbClr val="FFFFFF"/>
              </a:solidFill>
            </a:endParaRPr>
          </a:p>
        </p:txBody>
      </p:sp>
      <p:sp>
        <p:nvSpPr>
          <p:cNvPr id="2" name="标题 1"/>
          <p:cNvSpPr txBox="1"/>
          <p:nvPr/>
        </p:nvSpPr>
        <p:spPr bwMode="auto">
          <a:xfrm>
            <a:off x="2037160" y="584202"/>
            <a:ext cx="1931516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拼音儿歌</a:t>
            </a:r>
            <a:endParaRPr lang="zh-CN" altLang="zh-CN" sz="32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986670" y="1667985"/>
            <a:ext cx="5552306" cy="3632200"/>
            <a:chOff x="1950226" y="1667985"/>
            <a:chExt cx="7403075" cy="363220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50226" y="1667985"/>
              <a:ext cx="7403075" cy="3632200"/>
            </a:xfrm>
            <a:prstGeom prst="rect">
              <a:avLst/>
            </a:prstGeom>
          </p:spPr>
        </p:pic>
        <p:sp>
          <p:nvSpPr>
            <p:cNvPr id="3" name="矩形 2"/>
            <p:cNvSpPr/>
            <p:nvPr/>
          </p:nvSpPr>
          <p:spPr bwMode="auto">
            <a:xfrm>
              <a:off x="2238233" y="1815152"/>
              <a:ext cx="1265380" cy="873457"/>
            </a:xfrm>
            <a:prstGeom prst="rect">
              <a:avLst/>
            </a:prstGeom>
            <a:solidFill>
              <a:srgbClr val="244141"/>
            </a:solidFill>
            <a:ln w="9525" cap="flat" cmpd="sng" algn="ctr">
              <a:solidFill>
                <a:srgbClr val="24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 bwMode="auto">
            <a:xfrm>
              <a:off x="7943181" y="1815151"/>
              <a:ext cx="1265380" cy="873457"/>
            </a:xfrm>
            <a:prstGeom prst="rect">
              <a:avLst/>
            </a:prstGeom>
            <a:solidFill>
              <a:srgbClr val="244141"/>
            </a:solidFill>
            <a:ln w="9525" cap="flat" cmpd="sng" algn="ctr">
              <a:solidFill>
                <a:srgbClr val="24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endParaRPr lang="zh-CN" altLang="en-US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3205938" y="1883865"/>
            <a:ext cx="50988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4330" algn="just">
              <a:lnSpc>
                <a:spcPct val="15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1.</a:t>
            </a:r>
            <a:r>
              <a:rPr lang="zh-CN" altLang="en-US" sz="2400" dirty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汉语拼音用处大，读书识字需要它。拼音学得顶呱呱，生字难字都不怕。帮助学习普通话，我们一起学好它。</a:t>
            </a:r>
          </a:p>
          <a:p>
            <a:pPr indent="354330" algn="just">
              <a:lnSpc>
                <a:spcPct val="15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2.</a:t>
            </a:r>
            <a:r>
              <a:rPr lang="zh-CN" altLang="en-US" sz="2400" dirty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嘴巴张大 </a:t>
            </a:r>
            <a:r>
              <a:rPr lang="en-US" altLang="zh-CN" sz="2400" dirty="0">
                <a:solidFill>
                  <a:schemeClr val="bg1"/>
                </a:solidFill>
              </a:rPr>
              <a:t>ɑ </a:t>
            </a:r>
            <a:r>
              <a:rPr lang="en-US" altLang="zh-CN" sz="2400" dirty="0" err="1">
                <a:solidFill>
                  <a:schemeClr val="bg1"/>
                </a:solidFill>
              </a:rPr>
              <a:t>ɑ</a:t>
            </a:r>
            <a:r>
              <a:rPr lang="en-US" altLang="zh-CN" sz="2400" dirty="0">
                <a:solidFill>
                  <a:schemeClr val="bg1"/>
                </a:solidFill>
              </a:rPr>
              <a:t> </a:t>
            </a:r>
            <a:r>
              <a:rPr lang="en-US" altLang="zh-CN" sz="2400" dirty="0" err="1">
                <a:solidFill>
                  <a:schemeClr val="bg1"/>
                </a:solidFill>
              </a:rPr>
              <a:t>ɑ</a:t>
            </a:r>
            <a:r>
              <a:rPr lang="zh-CN" altLang="en-US" sz="2400" dirty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，嘴巴圆圆 </a:t>
            </a:r>
            <a:r>
              <a:rPr lang="en-US" altLang="zh-CN" sz="2400" b="1" dirty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o </a:t>
            </a:r>
            <a:r>
              <a:rPr lang="en-US" altLang="zh-CN" sz="2400" b="1" dirty="0" err="1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o</a:t>
            </a:r>
            <a:r>
              <a:rPr lang="en-US" altLang="zh-CN" sz="2400" b="1" dirty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 </a:t>
            </a:r>
            <a:r>
              <a:rPr lang="en-US" altLang="zh-CN" sz="2400" b="1" dirty="0" err="1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o</a:t>
            </a:r>
            <a:r>
              <a:rPr lang="zh-CN" altLang="en-US" sz="2400" dirty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，嘴巴扁扁 </a:t>
            </a:r>
            <a:r>
              <a:rPr lang="en-US" altLang="zh-CN" sz="2400" b="1" dirty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e </a:t>
            </a:r>
            <a:r>
              <a:rPr lang="en-US" altLang="zh-CN" sz="2400" b="1" dirty="0" err="1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e</a:t>
            </a:r>
            <a:r>
              <a:rPr lang="en-US" altLang="zh-CN" sz="2400" b="1" dirty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 </a:t>
            </a:r>
            <a:r>
              <a:rPr lang="en-US" altLang="zh-CN" sz="2400" b="1" dirty="0" err="1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e</a:t>
            </a:r>
            <a:r>
              <a:rPr lang="zh-CN" altLang="en-US" sz="2400" dirty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。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129684" y="2055329"/>
            <a:ext cx="1879490" cy="4467340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五边形 7"/>
          <p:cNvSpPr>
            <a:spLocks noChangeArrowheads="1"/>
          </p:cNvSpPr>
          <p:nvPr/>
        </p:nvSpPr>
        <p:spPr bwMode="auto">
          <a:xfrm>
            <a:off x="1524000" y="501650"/>
            <a:ext cx="2627710" cy="661988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mtClean="0">
              <a:solidFill>
                <a:srgbClr val="FFFFFF"/>
              </a:solidFill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5920372"/>
              </p:ext>
            </p:extLst>
          </p:nvPr>
        </p:nvGraphicFramePr>
        <p:xfrm>
          <a:off x="2043483" y="1620672"/>
          <a:ext cx="8163499" cy="1463040"/>
        </p:xfrm>
        <a:graphic>
          <a:graphicData uri="http://schemas.openxmlformats.org/drawingml/2006/table">
            <a:tbl>
              <a:tblPr>
                <a:tableStyleId>{00A15C55-8517-42AA-B614-E9B94910E393}</a:tableStyleId>
              </a:tblPr>
              <a:tblGrid>
                <a:gridCol w="574895"/>
                <a:gridCol w="654501"/>
                <a:gridCol w="6934103"/>
              </a:tblGrid>
              <a:tr h="323850">
                <a:tc rowSpan="3">
                  <a:txBody>
                    <a:bodyPr/>
                    <a:lstStyle/>
                    <a:p>
                      <a:pPr algn="ctr"/>
                      <a:r>
                        <a:rPr lang="en-US" altLang="zh-CN" sz="6000" b="1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ɑ</a:t>
                      </a:r>
                      <a:endParaRPr lang="en-US" altLang="zh-CN" sz="6000" b="1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写一写</a:t>
                      </a:r>
                      <a:endParaRPr lang="zh-CN" sz="160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黑体" panose="02010609060101010101" charset="-122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第一笔是左半圆</a:t>
                      </a:r>
                      <a:r>
                        <a:rPr lang="zh-CN" sz="1600" b="1" kern="100" dirty="0">
                          <a:solidFill>
                            <a:srgbClr val="FF0000"/>
                          </a:solidFill>
                          <a:effectLst/>
                        </a:rPr>
                        <a:t>“</a:t>
                      </a:r>
                      <a:r>
                        <a:rPr lang="en-US" sz="1600" b="1" kern="100" dirty="0">
                          <a:solidFill>
                            <a:srgbClr val="FF0000"/>
                          </a:solidFill>
                          <a:effectLst/>
                        </a:rPr>
                        <a:t>c</a:t>
                      </a:r>
                      <a:r>
                        <a:rPr lang="zh-CN" sz="1600" b="1" kern="100" dirty="0">
                          <a:solidFill>
                            <a:srgbClr val="FF0000"/>
                          </a:solidFill>
                          <a:effectLst/>
                        </a:rPr>
                        <a:t>”</a:t>
                      </a:r>
                      <a:r>
                        <a:rPr lang="zh-CN" sz="1600" kern="100" dirty="0">
                          <a:effectLst/>
                        </a:rPr>
                        <a:t>，第二笔是竖右弯</a:t>
                      </a:r>
                      <a:r>
                        <a:rPr lang="zh-CN" sz="1600" b="1" kern="100" dirty="0">
                          <a:solidFill>
                            <a:srgbClr val="FF0000"/>
                          </a:solidFill>
                          <a:effectLst/>
                        </a:rPr>
                        <a:t>“し”</a:t>
                      </a:r>
                      <a:r>
                        <a:rPr lang="zh-CN" sz="1600" kern="100" dirty="0">
                          <a:effectLst/>
                        </a:rPr>
                        <a:t>，竖要直直的，带个小尾巴，弯不要过长；占满中格。</a:t>
                      </a:r>
                      <a:endParaRPr lang="zh-CN" sz="160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黑体" panose="02010609060101010101" charset="-122"/>
                      </a:endParaRPr>
                    </a:p>
                  </a:txBody>
                  <a:tcPr marL="51435" marR="51435" marT="0" marB="0" anchor="ctr"/>
                </a:tc>
              </a:tr>
              <a:tr h="36195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kern="100">
                          <a:effectLst/>
                        </a:rPr>
                        <a:t>读一读</a:t>
                      </a:r>
                      <a:endParaRPr lang="zh-CN" sz="160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黑体" panose="02010609060101010101" charset="-122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嘴张大，舌头位置居中，舌面下降到最低度，唇形不圆，软腭上升，关闭鼻腔通道，声带颤动。</a:t>
                      </a:r>
                      <a:endParaRPr lang="zh-CN" sz="160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黑体" panose="02010609060101010101" charset="-122"/>
                      </a:endParaRPr>
                    </a:p>
                  </a:txBody>
                  <a:tcPr marL="51435" marR="51435" marT="0" marB="0" anchor="ctr"/>
                </a:tc>
              </a:tr>
              <a:tr h="370624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说一说</a:t>
                      </a:r>
                      <a:endParaRPr lang="zh-CN" sz="160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黑体" panose="02010609060101010101" charset="-122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</a:rPr>
                        <a:t>1.</a:t>
                      </a:r>
                      <a:r>
                        <a:rPr lang="zh-CN" sz="1600" b="1" u="sng" kern="0" dirty="0">
                          <a:effectLst/>
                        </a:rPr>
                        <a:t>阿</a:t>
                      </a:r>
                      <a:r>
                        <a:rPr lang="zh-CN" sz="1600" kern="0" dirty="0">
                          <a:effectLst/>
                        </a:rPr>
                        <a:t>姨，您好！</a:t>
                      </a:r>
                      <a:r>
                        <a:rPr lang="en-US" sz="1600" kern="0" dirty="0">
                          <a:effectLst/>
                        </a:rPr>
                        <a:t>2.</a:t>
                      </a:r>
                      <a:r>
                        <a:rPr lang="zh-CN" sz="1600" b="1" u="sng" kern="0" dirty="0">
                          <a:effectLst/>
                        </a:rPr>
                        <a:t>啊</a:t>
                      </a:r>
                      <a:r>
                        <a:rPr lang="zh-CN" sz="1600" kern="0" dirty="0">
                          <a:effectLst/>
                        </a:rPr>
                        <a:t>！我明白了！</a:t>
                      </a:r>
                      <a:endParaRPr lang="zh-CN" sz="160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黑体" panose="02010609060101010101" charset="-122"/>
                      </a:endParaRPr>
                    </a:p>
                  </a:txBody>
                  <a:tcPr marL="51435" marR="51435" marT="0" marB="0" anchor="ctr"/>
                </a:tc>
              </a:tr>
            </a:tbl>
          </a:graphicData>
        </a:graphic>
      </p:graphicFrame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2018693" y="3163032"/>
          <a:ext cx="8154614" cy="1463040"/>
        </p:xfrm>
        <a:graphic>
          <a:graphicData uri="http://schemas.openxmlformats.org/drawingml/2006/table">
            <a:tbl>
              <a:tblPr>
                <a:tableStyleId>{00A15C55-8517-42AA-B614-E9B94910E393}</a:tableStyleId>
              </a:tblPr>
              <a:tblGrid>
                <a:gridCol w="574268"/>
                <a:gridCol w="619350"/>
                <a:gridCol w="6960996"/>
              </a:tblGrid>
              <a:tr h="384419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0" b="1" kern="100" cap="none" spc="0" dirty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o</a:t>
                      </a:r>
                      <a:endParaRPr lang="zh-CN" sz="6000" b="1" kern="100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Calibri" panose="020F0502020204030204"/>
                        <a:ea typeface="宋体" panose="02010600030101010101" pitchFamily="2" charset="-122"/>
                        <a:cs typeface="黑体" panose="02010609060101010101" charset="-122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kern="100">
                          <a:effectLst/>
                        </a:rPr>
                        <a:t>写一写</a:t>
                      </a:r>
                      <a:endParaRPr lang="zh-CN" sz="160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黑体" panose="02010609060101010101" charset="-122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左上起笔，一笔写成，要圆滑饱满，占满中格。</a:t>
                      </a:r>
                      <a:endParaRPr lang="zh-CN" sz="160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黑体" panose="02010609060101010101" charset="-122"/>
                      </a:endParaRPr>
                    </a:p>
                  </a:txBody>
                  <a:tcPr marL="51435" marR="51435" marT="0" marB="0" anchor="ctr"/>
                </a:tc>
              </a:tr>
              <a:tr h="42964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kern="100">
                          <a:effectLst/>
                        </a:rPr>
                        <a:t>读一读</a:t>
                      </a:r>
                      <a:endParaRPr lang="zh-CN" sz="160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黑体" panose="02010609060101010101" charset="-122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嘴半开半闭，嘴唇拢圆，舌头往后缩，舌尖下垂，舌根隆起，声带颤动，声音拖长，</a:t>
                      </a:r>
                      <a:r>
                        <a:rPr lang="zh-CN" sz="1600" kern="100" dirty="0">
                          <a:effectLst/>
                        </a:rPr>
                        <a:t>发“喔”音。</a:t>
                      </a:r>
                      <a:endParaRPr lang="zh-CN" sz="160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黑体" panose="02010609060101010101" charset="-122"/>
                      </a:endParaRPr>
                    </a:p>
                  </a:txBody>
                  <a:tcPr marL="51435" marR="51435" marT="0" marB="0" anchor="ctr"/>
                </a:tc>
              </a:tr>
              <a:tr h="42964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kern="100">
                          <a:effectLst/>
                        </a:rPr>
                        <a:t>说一说</a:t>
                      </a:r>
                      <a:endParaRPr lang="zh-CN" sz="160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黑体" panose="02010609060101010101" charset="-122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</a:rPr>
                        <a:t>1.</a:t>
                      </a:r>
                      <a:r>
                        <a:rPr lang="zh-CN" sz="1600" kern="0" dirty="0">
                          <a:effectLst/>
                        </a:rPr>
                        <a:t>公鸡打鸣，</a:t>
                      </a:r>
                      <a:r>
                        <a:rPr lang="zh-CN" sz="1600" u="sng" kern="0" dirty="0">
                          <a:effectLst/>
                        </a:rPr>
                        <a:t>喔</a:t>
                      </a:r>
                      <a:r>
                        <a:rPr lang="zh-CN" sz="1600" kern="0" dirty="0">
                          <a:effectLst/>
                        </a:rPr>
                        <a:t>喔喔。</a:t>
                      </a:r>
                      <a:r>
                        <a:rPr lang="en-US" sz="1600" kern="0" dirty="0">
                          <a:effectLst/>
                        </a:rPr>
                        <a:t>2.</a:t>
                      </a:r>
                      <a:r>
                        <a:rPr lang="zh-CN" sz="1600" kern="0" dirty="0">
                          <a:effectLst/>
                        </a:rPr>
                        <a:t>树上有个小鸟</a:t>
                      </a:r>
                      <a:r>
                        <a:rPr lang="zh-CN" sz="1600" u="sng" kern="0" dirty="0">
                          <a:effectLst/>
                        </a:rPr>
                        <a:t>窝</a:t>
                      </a:r>
                      <a:r>
                        <a:rPr lang="zh-CN" sz="1600" kern="0" dirty="0">
                          <a:effectLst/>
                        </a:rPr>
                        <a:t>。</a:t>
                      </a:r>
                      <a:endParaRPr lang="zh-CN" sz="160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黑体" panose="02010609060101010101" charset="-122"/>
                      </a:endParaRPr>
                    </a:p>
                  </a:txBody>
                  <a:tcPr marL="51435" marR="51435" marT="0" marB="0" anchor="ctr"/>
                </a:tc>
              </a:tr>
            </a:tbl>
          </a:graphicData>
        </a:graphic>
      </p:graphicFrame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2023134" y="4861417"/>
          <a:ext cx="8145732" cy="1706880"/>
        </p:xfrm>
        <a:graphic>
          <a:graphicData uri="http://schemas.openxmlformats.org/drawingml/2006/table">
            <a:tbl>
              <a:tblPr>
                <a:tableStyleId>{00A15C55-8517-42AA-B614-E9B94910E393}</a:tableStyleId>
              </a:tblPr>
              <a:tblGrid>
                <a:gridCol w="573643"/>
                <a:gridCol w="627074"/>
                <a:gridCol w="6945015"/>
              </a:tblGrid>
              <a:tr h="422306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0" b="1" kern="100" cap="none" spc="0" dirty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e</a:t>
                      </a:r>
                      <a:endParaRPr lang="zh-CN" sz="6000" b="1" kern="100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Calibri" panose="020F0502020204030204"/>
                        <a:ea typeface="宋体" panose="02010600030101010101" pitchFamily="2" charset="-122"/>
                        <a:cs typeface="黑体" panose="02010609060101010101" charset="-122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kern="100">
                          <a:effectLst/>
                        </a:rPr>
                        <a:t>写一写</a:t>
                      </a:r>
                      <a:endParaRPr lang="zh-CN" sz="160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黑体" panose="02010609060101010101" charset="-122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起笔在中格的中间，写一横后接着写左半圆，一笔写成，占满中格。</a:t>
                      </a:r>
                      <a:endParaRPr lang="zh-CN" sz="160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黑体" panose="02010609060101010101" charset="-122"/>
                      </a:endParaRPr>
                    </a:p>
                  </a:txBody>
                  <a:tcPr marL="51435" marR="51435" marT="0" marB="0" anchor="ctr"/>
                </a:tc>
              </a:tr>
              <a:tr h="674119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读一读</a:t>
                      </a:r>
                      <a:endParaRPr lang="zh-CN" sz="160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黑体" panose="02010609060101010101" charset="-122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口腔半闭，上下牙不要合拢，舌头后缩，舌根隆起，嘴唇不圆。和</a:t>
                      </a:r>
                      <a:r>
                        <a:rPr lang="en-US" sz="1600" kern="100" dirty="0">
                          <a:effectLst/>
                        </a:rPr>
                        <a:t>o</a:t>
                      </a:r>
                      <a:r>
                        <a:rPr lang="zh-CN" sz="1600" kern="100" dirty="0">
                          <a:effectLst/>
                        </a:rPr>
                        <a:t>相比，主要分别是</a:t>
                      </a:r>
                      <a:r>
                        <a:rPr lang="en-US" sz="1600" kern="100" dirty="0">
                          <a:effectLst/>
                        </a:rPr>
                        <a:t>e</a:t>
                      </a:r>
                      <a:r>
                        <a:rPr lang="zh-CN" sz="1600" kern="100" dirty="0">
                          <a:effectLst/>
                        </a:rPr>
                        <a:t>的读音，嘴角要向下展开，发“鹅”的声音。</a:t>
                      </a:r>
                      <a:endParaRPr lang="zh-CN" sz="160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黑体" panose="02010609060101010101" charset="-122"/>
                      </a:endParaRPr>
                    </a:p>
                  </a:txBody>
                  <a:tcPr marL="51435" marR="51435" marT="0" marB="0" anchor="ctr"/>
                </a:tc>
              </a:tr>
              <a:tr h="471989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kern="100">
                          <a:effectLst/>
                        </a:rPr>
                        <a:t>说一说</a:t>
                      </a:r>
                      <a:endParaRPr lang="zh-CN" sz="160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黑体" panose="02010609060101010101" charset="-122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1.</a:t>
                      </a:r>
                      <a:r>
                        <a:rPr lang="zh-CN" sz="1600" kern="100" dirty="0">
                          <a:effectLst/>
                        </a:rPr>
                        <a:t>我的</a:t>
                      </a:r>
                      <a:r>
                        <a:rPr lang="zh-CN" sz="1600" u="sng" kern="100" dirty="0">
                          <a:effectLst/>
                        </a:rPr>
                        <a:t>额</a:t>
                      </a:r>
                      <a:r>
                        <a:rPr lang="zh-CN" sz="1600" kern="100" dirty="0">
                          <a:effectLst/>
                        </a:rPr>
                        <a:t>头撞破了。</a:t>
                      </a:r>
                      <a:r>
                        <a:rPr lang="en-US" sz="1600" kern="100" dirty="0">
                          <a:effectLst/>
                        </a:rPr>
                        <a:t>2.</a:t>
                      </a:r>
                      <a:r>
                        <a:rPr lang="zh-CN" sz="1600" kern="100" dirty="0">
                          <a:effectLst/>
                        </a:rPr>
                        <a:t>《嫦</a:t>
                      </a:r>
                      <a:r>
                        <a:rPr lang="zh-CN" sz="1600" u="sng" kern="100" dirty="0">
                          <a:effectLst/>
                        </a:rPr>
                        <a:t>娥</a:t>
                      </a:r>
                      <a:r>
                        <a:rPr lang="zh-CN" sz="1600" kern="100" dirty="0">
                          <a:effectLst/>
                        </a:rPr>
                        <a:t>奔月》是个神话故事。</a:t>
                      </a:r>
                      <a:endParaRPr lang="zh-CN" sz="160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黑体" panose="02010609060101010101" charset="-122"/>
                      </a:endParaRPr>
                    </a:p>
                  </a:txBody>
                  <a:tcPr marL="51435" marR="51435" marT="0" marB="0" anchor="ctr"/>
                </a:tc>
              </a:tr>
            </a:tbl>
          </a:graphicData>
        </a:graphic>
      </p:graphicFrame>
      <p:sp>
        <p:nvSpPr>
          <p:cNvPr id="10" name="标题 1"/>
          <p:cNvSpPr txBox="1"/>
          <p:nvPr/>
        </p:nvSpPr>
        <p:spPr bwMode="auto">
          <a:xfrm>
            <a:off x="2037160" y="584202"/>
            <a:ext cx="1931516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要领总结</a:t>
            </a:r>
            <a:endParaRPr lang="zh-CN" altLang="zh-CN" sz="32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五边形 7"/>
          <p:cNvSpPr>
            <a:spLocks noChangeArrowheads="1"/>
          </p:cNvSpPr>
          <p:nvPr/>
        </p:nvSpPr>
        <p:spPr bwMode="auto">
          <a:xfrm>
            <a:off x="1524000" y="501650"/>
            <a:ext cx="2627710" cy="661988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mtClean="0">
              <a:solidFill>
                <a:srgbClr val="FFFFFF"/>
              </a:solidFill>
            </a:endParaRPr>
          </a:p>
        </p:txBody>
      </p:sp>
      <p:sp>
        <p:nvSpPr>
          <p:cNvPr id="10" name="标题 1"/>
          <p:cNvSpPr txBox="1"/>
          <p:nvPr/>
        </p:nvSpPr>
        <p:spPr bwMode="auto">
          <a:xfrm>
            <a:off x="2037160" y="584202"/>
            <a:ext cx="1931516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我会做</a:t>
            </a:r>
            <a:endParaRPr lang="zh-CN" altLang="zh-CN" sz="32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6" name="图片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95475" y="3226916"/>
            <a:ext cx="8415152" cy="95502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直接连接符 6"/>
          <p:cNvCxnSpPr/>
          <p:nvPr/>
        </p:nvCxnSpPr>
        <p:spPr bwMode="auto">
          <a:xfrm>
            <a:off x="1895477" y="4939965"/>
            <a:ext cx="1489739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 bwMode="auto">
          <a:xfrm>
            <a:off x="1895477" y="5289493"/>
            <a:ext cx="1489739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 bwMode="auto">
          <a:xfrm>
            <a:off x="1895477" y="5639021"/>
            <a:ext cx="1489739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 bwMode="auto">
          <a:xfrm>
            <a:off x="1895477" y="5988548"/>
            <a:ext cx="1489739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 bwMode="auto">
          <a:xfrm>
            <a:off x="4203947" y="4939965"/>
            <a:ext cx="1489739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 bwMode="auto">
          <a:xfrm>
            <a:off x="4203947" y="5289493"/>
            <a:ext cx="1489739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 bwMode="auto">
          <a:xfrm>
            <a:off x="4203947" y="5639021"/>
            <a:ext cx="1489739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 bwMode="auto">
          <a:xfrm>
            <a:off x="4203947" y="5988548"/>
            <a:ext cx="1489739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1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1861" y="5223588"/>
            <a:ext cx="395429" cy="54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7" name="直接连接符 16"/>
          <p:cNvCxnSpPr/>
          <p:nvPr/>
        </p:nvCxnSpPr>
        <p:spPr bwMode="auto">
          <a:xfrm>
            <a:off x="6512418" y="4939965"/>
            <a:ext cx="1489739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 bwMode="auto">
          <a:xfrm>
            <a:off x="6512418" y="5289493"/>
            <a:ext cx="1489739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 bwMode="auto">
          <a:xfrm>
            <a:off x="6512418" y="5639021"/>
            <a:ext cx="1489739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 bwMode="auto">
          <a:xfrm>
            <a:off x="6512418" y="5988548"/>
            <a:ext cx="1489739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2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4453" y="5169748"/>
            <a:ext cx="372454" cy="598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6" name="直接连接符 25"/>
          <p:cNvCxnSpPr/>
          <p:nvPr/>
        </p:nvCxnSpPr>
        <p:spPr bwMode="auto">
          <a:xfrm>
            <a:off x="8820889" y="4955647"/>
            <a:ext cx="1489739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 bwMode="auto">
          <a:xfrm>
            <a:off x="8820889" y="5305175"/>
            <a:ext cx="1489739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 bwMode="auto">
          <a:xfrm>
            <a:off x="8820889" y="5654703"/>
            <a:ext cx="1489739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 bwMode="auto">
          <a:xfrm>
            <a:off x="8820889" y="6004230"/>
            <a:ext cx="1489739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364749" y="1914140"/>
            <a:ext cx="6320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1. </a:t>
            </a:r>
            <a:r>
              <a:rPr lang="zh-CN" altLang="en-US" sz="2800" dirty="0"/>
              <a:t>看图示，给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ɑ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 </a:t>
            </a:r>
            <a:r>
              <a:rPr lang="zh-CN" altLang="en-US" sz="2800" dirty="0"/>
              <a:t>标声调。</a:t>
            </a:r>
          </a:p>
        </p:txBody>
      </p:sp>
      <p:cxnSp>
        <p:nvCxnSpPr>
          <p:cNvPr id="35" name="直接连接符 34"/>
          <p:cNvCxnSpPr/>
          <p:nvPr/>
        </p:nvCxnSpPr>
        <p:spPr bwMode="auto">
          <a:xfrm flipV="1">
            <a:off x="4829061" y="5008304"/>
            <a:ext cx="256142" cy="146146"/>
          </a:xfrm>
          <a:prstGeom prst="line">
            <a:avLst/>
          </a:prstGeom>
          <a:ln w="57150"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7121130" y="4996843"/>
            <a:ext cx="253605" cy="176212"/>
            <a:chOff x="7462838" y="4996843"/>
            <a:chExt cx="338140" cy="176212"/>
          </a:xfrm>
        </p:grpSpPr>
        <p:cxnSp>
          <p:nvCxnSpPr>
            <p:cNvPr id="37" name="直接连接符 36"/>
            <p:cNvCxnSpPr/>
            <p:nvPr/>
          </p:nvCxnSpPr>
          <p:spPr bwMode="auto">
            <a:xfrm>
              <a:off x="7462838" y="4996843"/>
              <a:ext cx="181543" cy="169069"/>
            </a:xfrm>
            <a:prstGeom prst="line">
              <a:avLst/>
            </a:prstGeom>
            <a:ln w="57150">
              <a:headEnd type="none" w="med" len="med"/>
              <a:tailEnd type="non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 bwMode="auto">
            <a:xfrm flipV="1">
              <a:off x="7613479" y="5003986"/>
              <a:ext cx="187499" cy="169069"/>
            </a:xfrm>
            <a:prstGeom prst="line">
              <a:avLst/>
            </a:prstGeom>
            <a:ln w="57150">
              <a:headEnd type="none" w="med" len="med"/>
              <a:tailEnd type="non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cxnSp>
        <p:nvCxnSpPr>
          <p:cNvPr id="44" name="直接连接符 43"/>
          <p:cNvCxnSpPr/>
          <p:nvPr/>
        </p:nvCxnSpPr>
        <p:spPr bwMode="auto">
          <a:xfrm>
            <a:off x="9417644" y="5022245"/>
            <a:ext cx="200501" cy="169069"/>
          </a:xfrm>
          <a:prstGeom prst="line">
            <a:avLst/>
          </a:prstGeom>
          <a:ln w="57150"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9337811" y="4939965"/>
            <a:ext cx="60785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ɑ</a:t>
            </a:r>
          </a:p>
        </p:txBody>
      </p:sp>
      <p:cxnSp>
        <p:nvCxnSpPr>
          <p:cNvPr id="32" name="直接连接符 31"/>
          <p:cNvCxnSpPr/>
          <p:nvPr/>
        </p:nvCxnSpPr>
        <p:spPr bwMode="auto">
          <a:xfrm>
            <a:off x="2495550" y="5081377"/>
            <a:ext cx="253604" cy="0"/>
          </a:xfrm>
          <a:prstGeom prst="line">
            <a:avLst/>
          </a:prstGeom>
          <a:ln w="76200">
            <a:solidFill>
              <a:srgbClr val="FBAF2D"/>
            </a:solidFill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6" name="矩形 35"/>
          <p:cNvSpPr/>
          <p:nvPr/>
        </p:nvSpPr>
        <p:spPr>
          <a:xfrm>
            <a:off x="2373754" y="4902994"/>
            <a:ext cx="60785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ɑ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五边形 7"/>
          <p:cNvSpPr>
            <a:spLocks noChangeArrowheads="1"/>
          </p:cNvSpPr>
          <p:nvPr/>
        </p:nvSpPr>
        <p:spPr bwMode="auto">
          <a:xfrm>
            <a:off x="1524000" y="501650"/>
            <a:ext cx="2627710" cy="661988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mtClean="0">
              <a:solidFill>
                <a:srgbClr val="FFFFFF"/>
              </a:solidFill>
            </a:endParaRPr>
          </a:p>
        </p:txBody>
      </p:sp>
      <p:sp>
        <p:nvSpPr>
          <p:cNvPr id="10" name="标题 1"/>
          <p:cNvSpPr txBox="1"/>
          <p:nvPr/>
        </p:nvSpPr>
        <p:spPr bwMode="auto">
          <a:xfrm>
            <a:off x="2037160" y="584202"/>
            <a:ext cx="1931516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我会做</a:t>
            </a:r>
            <a:endParaRPr lang="zh-CN" altLang="zh-CN" sz="32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364749" y="1914140"/>
            <a:ext cx="46923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2. </a:t>
            </a:r>
            <a:r>
              <a:rPr lang="zh-CN" altLang="en-US" sz="2800" dirty="0"/>
              <a:t>连线，给 </a:t>
            </a:r>
            <a:r>
              <a:rPr lang="en-US" altLang="zh-CN" sz="2800" b="1" dirty="0">
                <a:solidFill>
                  <a:srgbClr val="FF0000"/>
                </a:solidFill>
              </a:rPr>
              <a:t>o</a:t>
            </a:r>
            <a:r>
              <a:rPr lang="en-US" altLang="zh-CN" sz="2800" dirty="0"/>
              <a:t> </a:t>
            </a:r>
            <a:r>
              <a:rPr lang="zh-CN" altLang="en-US" sz="2800" dirty="0"/>
              <a:t>戴上小礼帽。 </a:t>
            </a:r>
          </a:p>
        </p:txBody>
      </p:sp>
      <p:pic>
        <p:nvPicPr>
          <p:cNvPr id="36" name="图片 35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8850" y="2947924"/>
            <a:ext cx="1189648" cy="1073214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图片 37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8969" y="2947924"/>
            <a:ext cx="1271657" cy="1073214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图片 39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1095" y="2947924"/>
            <a:ext cx="1282795" cy="1073214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图片 40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24360" y="2947924"/>
            <a:ext cx="1282795" cy="107321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2" name="直接连接符 51"/>
          <p:cNvCxnSpPr/>
          <p:nvPr/>
        </p:nvCxnSpPr>
        <p:spPr bwMode="auto">
          <a:xfrm>
            <a:off x="7135689" y="3524188"/>
            <a:ext cx="253604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 bwMode="auto">
          <a:xfrm flipV="1">
            <a:off x="9467776" y="3411458"/>
            <a:ext cx="256142" cy="14614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grpSp>
        <p:nvGrpSpPr>
          <p:cNvPr id="54" name="组合 53"/>
          <p:cNvGrpSpPr/>
          <p:nvPr/>
        </p:nvGrpSpPr>
        <p:grpSpPr>
          <a:xfrm>
            <a:off x="4784832" y="3497107"/>
            <a:ext cx="276820" cy="169069"/>
            <a:chOff x="7462838" y="4560094"/>
            <a:chExt cx="369093" cy="169069"/>
          </a:xfrm>
        </p:grpSpPr>
        <p:cxnSp>
          <p:nvCxnSpPr>
            <p:cNvPr id="55" name="直接连接符 54"/>
            <p:cNvCxnSpPr/>
            <p:nvPr/>
          </p:nvCxnSpPr>
          <p:spPr bwMode="auto">
            <a:xfrm>
              <a:off x="7462838" y="4560094"/>
              <a:ext cx="181543" cy="169069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 bwMode="auto">
            <a:xfrm flipV="1">
              <a:off x="7644432" y="4560094"/>
              <a:ext cx="187499" cy="169069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</p:grpSp>
      <p:cxnSp>
        <p:nvCxnSpPr>
          <p:cNvPr id="57" name="直接连接符 56"/>
          <p:cNvCxnSpPr/>
          <p:nvPr/>
        </p:nvCxnSpPr>
        <p:spPr bwMode="auto">
          <a:xfrm>
            <a:off x="2539404" y="3400030"/>
            <a:ext cx="200501" cy="16906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 bwMode="auto">
          <a:xfrm>
            <a:off x="2943424" y="4021138"/>
            <a:ext cx="6392582" cy="136366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直接连接符 31"/>
          <p:cNvCxnSpPr/>
          <p:nvPr/>
        </p:nvCxnSpPr>
        <p:spPr bwMode="auto">
          <a:xfrm flipV="1">
            <a:off x="2943425" y="4021138"/>
            <a:ext cx="4338305" cy="127476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8" name="直接连接符 57"/>
          <p:cNvCxnSpPr>
            <a:stCxn id="38" idx="2"/>
          </p:cNvCxnSpPr>
          <p:nvPr/>
        </p:nvCxnSpPr>
        <p:spPr bwMode="auto">
          <a:xfrm>
            <a:off x="4964796" y="4021138"/>
            <a:ext cx="2087182" cy="127476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" name="直接连接符 59"/>
          <p:cNvCxnSpPr>
            <a:endCxn id="41" idx="2"/>
          </p:cNvCxnSpPr>
          <p:nvPr/>
        </p:nvCxnSpPr>
        <p:spPr bwMode="auto">
          <a:xfrm flipV="1">
            <a:off x="5227453" y="4021138"/>
            <a:ext cx="4338305" cy="136366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矩形 21"/>
          <p:cNvSpPr/>
          <p:nvPr/>
        </p:nvSpPr>
        <p:spPr>
          <a:xfrm>
            <a:off x="2474398" y="5163059"/>
            <a:ext cx="65434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ō</a:t>
            </a:r>
            <a:endParaRPr lang="zh-CN" altLang="en-US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032034" y="5163059"/>
            <a:ext cx="65434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ǒ</a:t>
            </a:r>
            <a:endParaRPr lang="zh-CN" altLang="en-US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310851" y="5163059"/>
            <a:ext cx="65434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ò</a:t>
            </a:r>
            <a:endParaRPr lang="zh-CN" altLang="en-US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753216" y="5163059"/>
            <a:ext cx="65434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ó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37719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五边形 7"/>
          <p:cNvSpPr>
            <a:spLocks noChangeArrowheads="1"/>
          </p:cNvSpPr>
          <p:nvPr/>
        </p:nvSpPr>
        <p:spPr bwMode="auto">
          <a:xfrm>
            <a:off x="1524000" y="501650"/>
            <a:ext cx="2627710" cy="661988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mtClean="0">
              <a:solidFill>
                <a:srgbClr val="FFFFFF"/>
              </a:solidFill>
            </a:endParaRPr>
          </a:p>
        </p:txBody>
      </p:sp>
      <p:sp>
        <p:nvSpPr>
          <p:cNvPr id="12" name="标题 1"/>
          <p:cNvSpPr txBox="1"/>
          <p:nvPr/>
        </p:nvSpPr>
        <p:spPr bwMode="auto">
          <a:xfrm>
            <a:off x="1524000" y="584202"/>
            <a:ext cx="2444676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课文情景图</a:t>
            </a:r>
            <a:endParaRPr lang="zh-CN" altLang="zh-CN" sz="32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6120" y="1489870"/>
            <a:ext cx="3785714" cy="48571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矩形 14"/>
          <p:cNvSpPr/>
          <p:nvPr/>
        </p:nvSpPr>
        <p:spPr>
          <a:xfrm>
            <a:off x="1928836" y="1299863"/>
            <a:ext cx="46272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/>
              <a:t>图上画的是什么？在什么地方？在干什么？</a:t>
            </a:r>
            <a:endParaRPr lang="en-US" altLang="zh-CN" sz="2400" dirty="0"/>
          </a:p>
        </p:txBody>
      </p:sp>
      <p:sp>
        <p:nvSpPr>
          <p:cNvPr id="16" name="文本框 15"/>
          <p:cNvSpPr txBox="1"/>
          <p:nvPr/>
        </p:nvSpPr>
        <p:spPr>
          <a:xfrm>
            <a:off x="2033203" y="2486773"/>
            <a:ext cx="436199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大公鸡。</a:t>
            </a: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大公鸡在</a:t>
            </a:r>
            <a:r>
              <a:rPr lang="en-US" altLang="zh-CN" sz="2000" dirty="0" err="1">
                <a:latin typeface="楷体" panose="02010609060101010101" pitchFamily="49" charset="-122"/>
                <a:ea typeface="楷体" panose="02010609060101010101" pitchFamily="49" charset="-122"/>
              </a:rPr>
              <a:t>oo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叫。</a:t>
            </a: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大白鹅。</a:t>
            </a: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大白鹅张着嘴巴在</a:t>
            </a:r>
            <a:r>
              <a:rPr lang="en-US" altLang="zh-CN" sz="2000" dirty="0" err="1">
                <a:latin typeface="楷体" panose="02010609060101010101" pitchFamily="49" charset="-122"/>
                <a:ea typeface="楷体" panose="02010609060101010101" pitchFamily="49" charset="-122"/>
              </a:rPr>
              <a:t>ee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叫。</a:t>
            </a: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还有一个小女孩，她跟着一个阿姨到河边看大白鹅。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4362" y="4958969"/>
            <a:ext cx="694063" cy="95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61235" y="4958969"/>
            <a:ext cx="594911" cy="95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矩形 13"/>
          <p:cNvSpPr/>
          <p:nvPr/>
        </p:nvSpPr>
        <p:spPr>
          <a:xfrm>
            <a:off x="2830792" y="4456192"/>
            <a:ext cx="93647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ɑ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8265" y="1978670"/>
            <a:ext cx="2190265" cy="238084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16011" y="1761565"/>
            <a:ext cx="1962361" cy="281505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20023" y="2183380"/>
            <a:ext cx="2081524" cy="2176139"/>
          </a:xfrm>
          <a:prstGeom prst="rect">
            <a:avLst/>
          </a:prstGeom>
        </p:spPr>
      </p:pic>
      <p:sp>
        <p:nvSpPr>
          <p:cNvPr id="11" name="五边形 7"/>
          <p:cNvSpPr>
            <a:spLocks noChangeArrowheads="1"/>
          </p:cNvSpPr>
          <p:nvPr/>
        </p:nvSpPr>
        <p:spPr bwMode="auto">
          <a:xfrm>
            <a:off x="1524000" y="501650"/>
            <a:ext cx="2627710" cy="661988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mtClean="0">
              <a:solidFill>
                <a:srgbClr val="FFFFFF"/>
              </a:solidFill>
            </a:endParaRPr>
          </a:p>
        </p:txBody>
      </p:sp>
      <p:sp>
        <p:nvSpPr>
          <p:cNvPr id="12" name="标题 1"/>
          <p:cNvSpPr txBox="1"/>
          <p:nvPr/>
        </p:nvSpPr>
        <p:spPr bwMode="auto">
          <a:xfrm>
            <a:off x="1524000" y="584202"/>
            <a:ext cx="2444676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课文情景图</a:t>
            </a:r>
            <a:endParaRPr lang="zh-CN" altLang="zh-CN" sz="32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6380680" y="2843591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www.1ppt.com/moban/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素材：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背景：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www.1ppt.com/beijing/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图表：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www.1ppt.com/xiazai/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www.1ppt.com/ziliao/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www.1ppt.com/fanwen/       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www.1ppt.com/shiti/  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www.1ppt.com/jiaoan/         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论坛：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www.1ppt.cn                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语文课件：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www.1ppt.com/kejian/yuwen/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数学课件：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www.1ppt.com/kejian/shuxue/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英语课件：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www.1ppt.com/kejian/yingyu/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美术课件：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www.1ppt.com/kejian/meishu/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科学课件：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www.1ppt.com/kejian/kexue/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物理课件：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www.1ppt.com/kejian/wuli/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化学课件：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www.1ppt.com/kejian/huaxue/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生物课件：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www.1ppt.com/kejian/shengwu/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地理课件：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www.1ppt.com/kejian/dili/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历史课件：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www.1ppt.com/kejian/lishi/        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810" y="2011518"/>
            <a:ext cx="5848822" cy="3744903"/>
          </a:xfrm>
          <a:prstGeom prst="rect">
            <a:avLst/>
          </a:prstGeom>
        </p:spPr>
      </p:pic>
      <p:sp>
        <p:nvSpPr>
          <p:cNvPr id="11" name="五边形 7"/>
          <p:cNvSpPr>
            <a:spLocks noChangeArrowheads="1"/>
          </p:cNvSpPr>
          <p:nvPr/>
        </p:nvSpPr>
        <p:spPr bwMode="auto">
          <a:xfrm>
            <a:off x="1524000" y="501650"/>
            <a:ext cx="2627710" cy="661988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mtClean="0">
              <a:solidFill>
                <a:srgbClr val="FFFFFF"/>
              </a:solidFill>
            </a:endParaRPr>
          </a:p>
        </p:txBody>
      </p:sp>
      <p:sp>
        <p:nvSpPr>
          <p:cNvPr id="2" name="标题 1"/>
          <p:cNvSpPr txBox="1"/>
          <p:nvPr/>
        </p:nvSpPr>
        <p:spPr bwMode="auto">
          <a:xfrm>
            <a:off x="2037160" y="584202"/>
            <a:ext cx="1931516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我会读</a:t>
            </a:r>
            <a:endParaRPr lang="zh-CN" altLang="zh-CN" sz="32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004617" y="2058760"/>
            <a:ext cx="93647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ɑ</a:t>
            </a:r>
          </a:p>
        </p:txBody>
      </p:sp>
      <p:sp>
        <p:nvSpPr>
          <p:cNvPr id="7" name="矩形 6"/>
          <p:cNvSpPr/>
          <p:nvPr/>
        </p:nvSpPr>
        <p:spPr>
          <a:xfrm>
            <a:off x="5706973" y="2643683"/>
            <a:ext cx="40796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</a:rPr>
              <a:t>图中画的是谁？</a:t>
            </a:r>
            <a:endParaRPr lang="en-US" altLang="zh-CN" sz="2400" b="1" dirty="0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706972" y="3187021"/>
            <a:ext cx="26468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一位阿姨的头像。</a:t>
            </a:r>
            <a:endParaRPr lang="en-US" altLang="zh-CN" sz="24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917457" y="4313474"/>
            <a:ext cx="75052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啊</a:t>
            </a:r>
            <a:endParaRPr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7687516" y="4084162"/>
            <a:ext cx="957313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zh-CN" sz="6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ɑ</a:t>
            </a:r>
            <a:endParaRPr lang="zh-CN" altLang="en-US" sz="36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dirty="0"/>
          </a:p>
        </p:txBody>
      </p:sp>
      <p:cxnSp>
        <p:nvCxnSpPr>
          <p:cNvPr id="6" name="直接箭头连接符 5"/>
          <p:cNvCxnSpPr/>
          <p:nvPr/>
        </p:nvCxnSpPr>
        <p:spPr bwMode="auto">
          <a:xfrm>
            <a:off x="6748184" y="4733364"/>
            <a:ext cx="705971" cy="0"/>
          </a:xfrm>
          <a:prstGeom prst="straightConnector1">
            <a:avLst/>
          </a:prstGeom>
          <a:ln w="38100"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0989" y="2337682"/>
            <a:ext cx="2650220" cy="2880827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5711443" y="3559286"/>
            <a:ext cx="43034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这位阿姨的头像和</a:t>
            </a:r>
            <a:r>
              <a:rPr lang="en-US" altLang="zh-CN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ɑ</a:t>
            </a:r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很相似。</a:t>
            </a:r>
            <a:endParaRPr lang="en-US" altLang="zh-CN" sz="24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" grpId="0"/>
      <p:bldP spid="13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810" y="2011518"/>
            <a:ext cx="5848822" cy="3744903"/>
          </a:xfrm>
          <a:prstGeom prst="rect">
            <a:avLst/>
          </a:prstGeom>
        </p:spPr>
      </p:pic>
      <p:sp>
        <p:nvSpPr>
          <p:cNvPr id="14" name="五边形 7"/>
          <p:cNvSpPr>
            <a:spLocks noChangeArrowheads="1"/>
          </p:cNvSpPr>
          <p:nvPr/>
        </p:nvSpPr>
        <p:spPr bwMode="auto">
          <a:xfrm>
            <a:off x="1524000" y="501650"/>
            <a:ext cx="2627710" cy="661988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mtClean="0">
              <a:solidFill>
                <a:srgbClr val="FFFFFF"/>
              </a:solidFill>
            </a:endParaRPr>
          </a:p>
        </p:txBody>
      </p:sp>
      <p:sp>
        <p:nvSpPr>
          <p:cNvPr id="2" name="标题 1"/>
          <p:cNvSpPr txBox="1"/>
          <p:nvPr/>
        </p:nvSpPr>
        <p:spPr bwMode="auto">
          <a:xfrm>
            <a:off x="2037160" y="584202"/>
            <a:ext cx="1931516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我会读</a:t>
            </a:r>
            <a:endParaRPr lang="zh-CN" altLang="zh-CN" sz="32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2910" y="2625213"/>
            <a:ext cx="694063" cy="95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文本框 9"/>
          <p:cNvSpPr txBox="1"/>
          <p:nvPr/>
        </p:nvSpPr>
        <p:spPr>
          <a:xfrm>
            <a:off x="5706972" y="3926824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一只大公鸡在喔喔打鸣。</a:t>
            </a:r>
            <a:endParaRPr lang="en-US" altLang="zh-CN" sz="24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706973" y="2724365"/>
            <a:ext cx="40796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</a:rPr>
              <a:t>图中画的是谁？</a:t>
            </a:r>
            <a:endParaRPr lang="en-US" altLang="zh-CN" sz="2400" b="1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</a:rPr>
              <a:t>它在干什么？</a:t>
            </a:r>
            <a:endParaRPr lang="en-US" altLang="zh-CN" sz="2400" b="1" dirty="0">
              <a:solidFill>
                <a:schemeClr val="bg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917457" y="4313474"/>
            <a:ext cx="75052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喔</a:t>
            </a:r>
            <a:endParaRPr lang="zh-CN" altLang="en-US" dirty="0"/>
          </a:p>
        </p:txBody>
      </p:sp>
      <p:sp>
        <p:nvSpPr>
          <p:cNvPr id="17" name="文本框 16"/>
          <p:cNvSpPr txBox="1"/>
          <p:nvPr/>
        </p:nvSpPr>
        <p:spPr>
          <a:xfrm>
            <a:off x="7683278" y="4091815"/>
            <a:ext cx="572593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zh-CN" sz="6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o</a:t>
            </a:r>
            <a:endParaRPr lang="zh-CN" altLang="en-US" sz="36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dirty="0"/>
          </a:p>
        </p:txBody>
      </p:sp>
      <p:cxnSp>
        <p:nvCxnSpPr>
          <p:cNvPr id="13" name="直接箭头连接符 12"/>
          <p:cNvCxnSpPr/>
          <p:nvPr/>
        </p:nvCxnSpPr>
        <p:spPr bwMode="auto">
          <a:xfrm>
            <a:off x="6748184" y="4733364"/>
            <a:ext cx="705971" cy="0"/>
          </a:xfrm>
          <a:prstGeom prst="straightConnector1">
            <a:avLst/>
          </a:prstGeom>
          <a:ln w="38100"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2783" y="2297051"/>
            <a:ext cx="2158597" cy="3096559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五边形 7"/>
          <p:cNvSpPr>
            <a:spLocks noChangeArrowheads="1"/>
          </p:cNvSpPr>
          <p:nvPr/>
        </p:nvSpPr>
        <p:spPr bwMode="auto">
          <a:xfrm>
            <a:off x="1524000" y="501650"/>
            <a:ext cx="2627710" cy="661988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mtClean="0">
              <a:solidFill>
                <a:srgbClr val="FFFFFF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810" y="2011518"/>
            <a:ext cx="5848822" cy="3744903"/>
          </a:xfrm>
          <a:prstGeom prst="rect">
            <a:avLst/>
          </a:prstGeom>
        </p:spPr>
      </p:pic>
      <p:sp>
        <p:nvSpPr>
          <p:cNvPr id="2" name="标题 1"/>
          <p:cNvSpPr txBox="1"/>
          <p:nvPr/>
        </p:nvSpPr>
        <p:spPr bwMode="auto">
          <a:xfrm>
            <a:off x="2037160" y="584202"/>
            <a:ext cx="1931516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我会读</a:t>
            </a:r>
            <a:endParaRPr lang="zh-CN" altLang="zh-CN" sz="32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2485" y="2557977"/>
            <a:ext cx="594911" cy="95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矩形 8"/>
          <p:cNvSpPr/>
          <p:nvPr/>
        </p:nvSpPr>
        <p:spPr>
          <a:xfrm>
            <a:off x="5706973" y="2657130"/>
            <a:ext cx="40796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</a:rPr>
              <a:t>图中画的是谁？</a:t>
            </a:r>
            <a:endParaRPr lang="en-US" altLang="zh-CN" sz="2400" b="1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</a:rPr>
              <a:t>它在干什么？</a:t>
            </a:r>
            <a:endParaRPr lang="en-US" altLang="zh-CN" sz="2400" b="1" dirty="0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706974" y="3801525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一只大白鹅在</a:t>
            </a:r>
            <a:r>
              <a:rPr lang="en-US" altLang="zh-CN" sz="2400" dirty="0" err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ee</a:t>
            </a:r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叫。</a:t>
            </a:r>
            <a:endParaRPr lang="en-US" altLang="zh-CN" sz="24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917457" y="4313474"/>
            <a:ext cx="75052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鹅</a:t>
            </a:r>
            <a:endParaRPr lang="zh-CN" altLang="en-US" dirty="0"/>
          </a:p>
        </p:txBody>
      </p:sp>
      <p:sp>
        <p:nvSpPr>
          <p:cNvPr id="16" name="文本框 15"/>
          <p:cNvSpPr txBox="1"/>
          <p:nvPr/>
        </p:nvSpPr>
        <p:spPr>
          <a:xfrm>
            <a:off x="7676572" y="4087033"/>
            <a:ext cx="572593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zh-CN" sz="6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e</a:t>
            </a:r>
            <a:endParaRPr lang="zh-CN" altLang="en-US" sz="36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dirty="0"/>
          </a:p>
        </p:txBody>
      </p:sp>
      <p:cxnSp>
        <p:nvCxnSpPr>
          <p:cNvPr id="13" name="直接箭头连接符 12"/>
          <p:cNvCxnSpPr/>
          <p:nvPr/>
        </p:nvCxnSpPr>
        <p:spPr bwMode="auto">
          <a:xfrm>
            <a:off x="6748184" y="4733364"/>
            <a:ext cx="705971" cy="0"/>
          </a:xfrm>
          <a:prstGeom prst="straightConnector1">
            <a:avLst/>
          </a:prstGeom>
          <a:ln w="38100"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17" name="图片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3061" y="2435749"/>
            <a:ext cx="2770508" cy="2896441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>
            <a:spLocks noChangeArrowheads="1"/>
          </p:cNvSpPr>
          <p:nvPr/>
        </p:nvSpPr>
        <p:spPr bwMode="auto">
          <a:xfrm>
            <a:off x="1524000" y="501650"/>
            <a:ext cx="2627710" cy="661988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mtClean="0">
              <a:solidFill>
                <a:srgbClr val="FFFFFF"/>
              </a:solidFill>
            </a:endParaRPr>
          </a:p>
        </p:txBody>
      </p:sp>
      <p:sp>
        <p:nvSpPr>
          <p:cNvPr id="2" name="标题 1"/>
          <p:cNvSpPr txBox="1"/>
          <p:nvPr/>
        </p:nvSpPr>
        <p:spPr bwMode="auto">
          <a:xfrm>
            <a:off x="2037160" y="584202"/>
            <a:ext cx="1931516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四线三格</a:t>
            </a:r>
            <a:endParaRPr lang="zh-CN" altLang="zh-CN" sz="32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59782" y="1429094"/>
            <a:ext cx="340821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pitchFamily="34" charset="-122"/>
              </a:rPr>
              <a:t>书写儿歌</a:t>
            </a:r>
            <a:endParaRPr lang="en-US" altLang="zh-CN" sz="2800" b="1" dirty="0">
              <a:latin typeface="微软雅黑" panose="020B0503020204020204" pitchFamily="34" charset="-122"/>
            </a:endParaRPr>
          </a:p>
          <a:p>
            <a:pPr indent="354330" algn="just">
              <a:lnSpc>
                <a:spcPct val="150000"/>
              </a:lnSpc>
            </a:pPr>
            <a:r>
              <a:rPr lang="zh-CN" altLang="en-US" sz="2800" dirty="0">
                <a:latin typeface="华文楷体" pitchFamily="2" charset="-122"/>
                <a:ea typeface="华文楷体" pitchFamily="2" charset="-122"/>
              </a:rPr>
              <a:t>拼音格四条线，</a:t>
            </a:r>
            <a:endParaRPr lang="en-US" altLang="zh-CN" sz="2800" dirty="0">
              <a:latin typeface="华文楷体" pitchFamily="2" charset="-122"/>
              <a:ea typeface="华文楷体" pitchFamily="2" charset="-122"/>
            </a:endParaRPr>
          </a:p>
          <a:p>
            <a:pPr indent="354330" algn="just">
              <a:lnSpc>
                <a:spcPct val="150000"/>
              </a:lnSpc>
            </a:pPr>
            <a:r>
              <a:rPr lang="zh-CN" altLang="en-US" sz="2800" dirty="0">
                <a:latin typeface="华文楷体" pitchFamily="2" charset="-122"/>
                <a:ea typeface="华文楷体" pitchFamily="2" charset="-122"/>
              </a:rPr>
              <a:t>拼音宝宝住里面，</a:t>
            </a:r>
            <a:endParaRPr lang="en-US" altLang="zh-CN" sz="2800" dirty="0">
              <a:latin typeface="华文楷体" pitchFamily="2" charset="-122"/>
              <a:ea typeface="华文楷体" pitchFamily="2" charset="-122"/>
            </a:endParaRPr>
          </a:p>
          <a:p>
            <a:pPr indent="354330" algn="just">
              <a:lnSpc>
                <a:spcPct val="150000"/>
              </a:lnSpc>
            </a:pPr>
            <a:r>
              <a:rPr lang="zh-CN" altLang="en-US" sz="2800" dirty="0">
                <a:latin typeface="华文楷体" pitchFamily="2" charset="-122"/>
                <a:ea typeface="华文楷体" pitchFamily="2" charset="-122"/>
              </a:rPr>
              <a:t>住上格的不顶线，</a:t>
            </a:r>
            <a:endParaRPr lang="en-US" altLang="zh-CN" sz="2800" dirty="0">
              <a:latin typeface="华文楷体" pitchFamily="2" charset="-122"/>
              <a:ea typeface="华文楷体" pitchFamily="2" charset="-122"/>
            </a:endParaRPr>
          </a:p>
          <a:p>
            <a:pPr indent="354330" algn="just">
              <a:lnSpc>
                <a:spcPct val="150000"/>
              </a:lnSpc>
            </a:pPr>
            <a:r>
              <a:rPr lang="zh-CN" altLang="en-US" sz="2800" dirty="0">
                <a:latin typeface="华文楷体" pitchFamily="2" charset="-122"/>
                <a:ea typeface="华文楷体" pitchFamily="2" charset="-122"/>
              </a:rPr>
              <a:t>住下格的不贴边，</a:t>
            </a:r>
            <a:endParaRPr lang="en-US" altLang="zh-CN" sz="2800" dirty="0">
              <a:latin typeface="华文楷体" pitchFamily="2" charset="-122"/>
              <a:ea typeface="华文楷体" pitchFamily="2" charset="-122"/>
            </a:endParaRPr>
          </a:p>
          <a:p>
            <a:pPr indent="354330" algn="just">
              <a:lnSpc>
                <a:spcPct val="150000"/>
              </a:lnSpc>
            </a:pPr>
            <a:r>
              <a:rPr lang="zh-CN" altLang="en-US" sz="2800" dirty="0">
                <a:latin typeface="华文楷体" pitchFamily="2" charset="-122"/>
                <a:ea typeface="华文楷体" pitchFamily="2" charset="-122"/>
              </a:rPr>
              <a:t>中格写满记心间。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2419348" y="1863229"/>
            <a:ext cx="3204390" cy="1781859"/>
            <a:chOff x="3241034" y="1897643"/>
            <a:chExt cx="4272520" cy="1781859"/>
          </a:xfrm>
        </p:grpSpPr>
        <p:grpSp>
          <p:nvGrpSpPr>
            <p:cNvPr id="5" name="组合 4"/>
            <p:cNvGrpSpPr/>
            <p:nvPr/>
          </p:nvGrpSpPr>
          <p:grpSpPr>
            <a:xfrm>
              <a:off x="3241034" y="2128476"/>
              <a:ext cx="2500829" cy="1320194"/>
              <a:chOff x="3241034" y="2128476"/>
              <a:chExt cx="2500829" cy="1320194"/>
            </a:xfrm>
          </p:grpSpPr>
          <p:cxnSp>
            <p:nvCxnSpPr>
              <p:cNvPr id="10" name="直接连接符 9"/>
              <p:cNvCxnSpPr/>
              <p:nvPr/>
            </p:nvCxnSpPr>
            <p:spPr bwMode="auto">
              <a:xfrm>
                <a:off x="3241034" y="2128476"/>
                <a:ext cx="2500829" cy="0"/>
              </a:xfrm>
              <a:prstGeom prst="line">
                <a:avLst/>
              </a:prstGeom>
              <a:ln w="28575">
                <a:headEnd type="none" w="med" len="med"/>
                <a:tailEnd type="none" w="med" len="med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/>
            </p:nvCxnSpPr>
            <p:spPr bwMode="auto">
              <a:xfrm>
                <a:off x="3241034" y="2568541"/>
                <a:ext cx="2500829" cy="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/>
              <p:cNvCxnSpPr/>
              <p:nvPr/>
            </p:nvCxnSpPr>
            <p:spPr bwMode="auto">
              <a:xfrm>
                <a:off x="3241034" y="3008606"/>
                <a:ext cx="2500829" cy="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/>
              <p:cNvCxnSpPr/>
              <p:nvPr/>
            </p:nvCxnSpPr>
            <p:spPr bwMode="auto">
              <a:xfrm>
                <a:off x="3241034" y="3448670"/>
                <a:ext cx="2500829" cy="0"/>
              </a:xfrm>
              <a:prstGeom prst="line">
                <a:avLst/>
              </a:prstGeom>
              <a:ln w="28575">
                <a:headEnd type="none" w="med" len="med"/>
                <a:tailEnd type="none" w="med" len="med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文本框 5"/>
            <p:cNvSpPr txBox="1"/>
            <p:nvPr/>
          </p:nvSpPr>
          <p:spPr>
            <a:xfrm>
              <a:off x="4173155" y="2172867"/>
              <a:ext cx="8617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/>
                <a:t>上格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4173155" y="2621778"/>
              <a:ext cx="8617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/>
                <a:t>中格</a:t>
              </a:r>
              <a:endParaRPr lang="zh-CN" altLang="en-US" dirty="0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4173155" y="3071358"/>
              <a:ext cx="8617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/>
                <a:t>下格</a:t>
              </a:r>
              <a:endParaRPr lang="zh-CN" altLang="en-US" dirty="0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036226" y="2337708"/>
              <a:ext cx="147732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/>
                <a:t>第二线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036226" y="2777773"/>
              <a:ext cx="147732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/>
                <a:t>第三线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6036226" y="3217837"/>
              <a:ext cx="147732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/>
                <a:t>第四线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6036226" y="1897643"/>
              <a:ext cx="147732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/>
                <a:t>第一线</a:t>
              </a:r>
            </a:p>
          </p:txBody>
        </p:sp>
      </p:grpSp>
      <p:pic>
        <p:nvPicPr>
          <p:cNvPr id="68" name="图片 6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20987" y="4631499"/>
            <a:ext cx="936172" cy="1353429"/>
          </a:xfrm>
          <a:prstGeom prst="rect">
            <a:avLst/>
          </a:prstGeom>
        </p:spPr>
      </p:pic>
      <p:pic>
        <p:nvPicPr>
          <p:cNvPr id="69" name="图片 6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76851" y="4631499"/>
            <a:ext cx="914400" cy="1353429"/>
          </a:xfrm>
          <a:prstGeom prst="rect">
            <a:avLst/>
          </a:prstGeom>
        </p:spPr>
      </p:pic>
      <p:pic>
        <p:nvPicPr>
          <p:cNvPr id="70" name="图片 6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10944" y="4631499"/>
            <a:ext cx="936171" cy="1353429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五边形 7"/>
          <p:cNvSpPr>
            <a:spLocks noChangeArrowheads="1"/>
          </p:cNvSpPr>
          <p:nvPr/>
        </p:nvSpPr>
        <p:spPr bwMode="auto">
          <a:xfrm>
            <a:off x="1524000" y="501650"/>
            <a:ext cx="2627710" cy="661988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mtClean="0">
              <a:solidFill>
                <a:srgbClr val="FFFFFF"/>
              </a:solidFill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2010844" y="3298674"/>
            <a:ext cx="3845990" cy="1320194"/>
            <a:chOff x="649125" y="3298674"/>
            <a:chExt cx="5127986" cy="1320194"/>
          </a:xfrm>
        </p:grpSpPr>
        <p:cxnSp>
          <p:nvCxnSpPr>
            <p:cNvPr id="6" name="直接连接符 5"/>
            <p:cNvCxnSpPr/>
            <p:nvPr/>
          </p:nvCxnSpPr>
          <p:spPr bwMode="auto">
            <a:xfrm>
              <a:off x="649125" y="3298674"/>
              <a:ext cx="5097702" cy="0"/>
            </a:xfrm>
            <a:prstGeom prst="line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 bwMode="auto">
            <a:xfrm>
              <a:off x="649125" y="3738739"/>
              <a:ext cx="5097702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 bwMode="auto">
            <a:xfrm>
              <a:off x="649125" y="4178804"/>
              <a:ext cx="5097702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 bwMode="auto">
            <a:xfrm>
              <a:off x="649125" y="4618868"/>
              <a:ext cx="5097702" cy="0"/>
            </a:xfrm>
            <a:prstGeom prst="line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矩形 9"/>
            <p:cNvSpPr/>
            <p:nvPr/>
          </p:nvSpPr>
          <p:spPr>
            <a:xfrm>
              <a:off x="1061600" y="3380016"/>
              <a:ext cx="872461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60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ō</a:t>
              </a:r>
              <a:endParaRPr lang="zh-CN" altLang="en-US" sz="6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3623634" y="3380016"/>
              <a:ext cx="872461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60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ǒ</a:t>
              </a:r>
              <a:endParaRPr lang="zh-CN" altLang="en-US" sz="6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4904650" y="3380016"/>
              <a:ext cx="872461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60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ò</a:t>
              </a:r>
              <a:endParaRPr lang="zh-CN" altLang="en-US" sz="6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2342617" y="3380016"/>
              <a:ext cx="872461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60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ó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010845" y="5131599"/>
            <a:ext cx="3823277" cy="1320194"/>
            <a:chOff x="649125" y="5131599"/>
            <a:chExt cx="5097702" cy="1320194"/>
          </a:xfrm>
        </p:grpSpPr>
        <p:cxnSp>
          <p:nvCxnSpPr>
            <p:cNvPr id="14" name="直接连接符 13"/>
            <p:cNvCxnSpPr/>
            <p:nvPr/>
          </p:nvCxnSpPr>
          <p:spPr bwMode="auto">
            <a:xfrm>
              <a:off x="649125" y="5131599"/>
              <a:ext cx="5097702" cy="0"/>
            </a:xfrm>
            <a:prstGeom prst="line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 bwMode="auto">
            <a:xfrm>
              <a:off x="649125" y="5571664"/>
              <a:ext cx="5097702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 bwMode="auto">
            <a:xfrm>
              <a:off x="649125" y="6011729"/>
              <a:ext cx="5097702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 bwMode="auto">
            <a:xfrm>
              <a:off x="649125" y="6451793"/>
              <a:ext cx="5097702" cy="0"/>
            </a:xfrm>
            <a:prstGeom prst="line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矩形 17"/>
            <p:cNvSpPr/>
            <p:nvPr/>
          </p:nvSpPr>
          <p:spPr>
            <a:xfrm>
              <a:off x="1061600" y="5212941"/>
              <a:ext cx="816891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60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ē</a:t>
              </a:r>
              <a:endParaRPr lang="zh-CN" altLang="en-US" sz="6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3623634" y="5212941"/>
              <a:ext cx="816891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60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ě</a:t>
              </a:r>
              <a:endParaRPr lang="zh-CN" altLang="en-US" sz="6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4904650" y="5212941"/>
              <a:ext cx="816891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60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è</a:t>
              </a:r>
              <a:endParaRPr lang="zh-CN" altLang="en-US" sz="6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2342617" y="5212941"/>
              <a:ext cx="816891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60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é</a:t>
              </a: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6345933" y="1535540"/>
            <a:ext cx="40318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/>
              <a:t>看一看，三个字母头上戴着什么？</a:t>
            </a:r>
          </a:p>
        </p:txBody>
      </p:sp>
      <p:sp>
        <p:nvSpPr>
          <p:cNvPr id="32" name="标题 1"/>
          <p:cNvSpPr txBox="1"/>
          <p:nvPr/>
        </p:nvSpPr>
        <p:spPr bwMode="auto">
          <a:xfrm>
            <a:off x="2037160" y="584202"/>
            <a:ext cx="1931516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我会读</a:t>
            </a:r>
            <a:endParaRPr lang="zh-CN" altLang="zh-CN" sz="32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345933" y="2281936"/>
            <a:ext cx="390876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11200"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这三个汉语拼音好打扮！它们每人都戴着四顶漂亮的小帽子！我们把它们的这四顶小帽子叫做四声，即：一声、二声、三声、四声。</a:t>
            </a:r>
          </a:p>
        </p:txBody>
      </p:sp>
      <p:grpSp>
        <p:nvGrpSpPr>
          <p:cNvPr id="37" name="组合 36"/>
          <p:cNvGrpSpPr/>
          <p:nvPr/>
        </p:nvGrpSpPr>
        <p:grpSpPr>
          <a:xfrm>
            <a:off x="2010845" y="1465750"/>
            <a:ext cx="3823277" cy="1320194"/>
            <a:chOff x="3608225" y="1463111"/>
            <a:chExt cx="5097702" cy="1320194"/>
          </a:xfrm>
        </p:grpSpPr>
        <p:cxnSp>
          <p:nvCxnSpPr>
            <p:cNvPr id="38" name="直接连接符 37"/>
            <p:cNvCxnSpPr/>
            <p:nvPr/>
          </p:nvCxnSpPr>
          <p:spPr bwMode="auto">
            <a:xfrm>
              <a:off x="3608225" y="1463111"/>
              <a:ext cx="5097702" cy="0"/>
            </a:xfrm>
            <a:prstGeom prst="line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 bwMode="auto">
            <a:xfrm>
              <a:off x="3608225" y="1903176"/>
              <a:ext cx="5097702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 bwMode="auto">
            <a:xfrm>
              <a:off x="3608225" y="2343241"/>
              <a:ext cx="5097702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 bwMode="auto">
            <a:xfrm>
              <a:off x="3608225" y="2783305"/>
              <a:ext cx="5097702" cy="0"/>
            </a:xfrm>
            <a:prstGeom prst="line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12630" y="1888217"/>
              <a:ext cx="432854" cy="463336"/>
            </a:xfrm>
            <a:prstGeom prst="rect">
              <a:avLst/>
            </a:prstGeom>
          </p:spPr>
        </p:pic>
        <p:pic>
          <p:nvPicPr>
            <p:cNvPr id="43" name="图片 42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155833" y="1770440"/>
              <a:ext cx="408467" cy="103597"/>
            </a:xfrm>
            <a:prstGeom prst="rect">
              <a:avLst/>
            </a:prstGeom>
          </p:spPr>
        </p:pic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87208" y="1888217"/>
              <a:ext cx="432854" cy="463336"/>
            </a:xfrm>
            <a:prstGeom prst="rect">
              <a:avLst/>
            </a:prstGeom>
          </p:spPr>
        </p:pic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99919" y="1888217"/>
              <a:ext cx="432854" cy="463336"/>
            </a:xfrm>
            <a:prstGeom prst="rect">
              <a:avLst/>
            </a:prstGeom>
          </p:spPr>
        </p:pic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74496" y="1888217"/>
              <a:ext cx="432854" cy="463336"/>
            </a:xfrm>
            <a:prstGeom prst="rect">
              <a:avLst/>
            </a:prstGeom>
          </p:spPr>
        </p:pic>
        <p:pic>
          <p:nvPicPr>
            <p:cNvPr id="47" name="图片 46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411175" y="1753120"/>
              <a:ext cx="408467" cy="130449"/>
            </a:xfrm>
            <a:prstGeom prst="rect">
              <a:avLst/>
            </a:prstGeom>
          </p:spPr>
        </p:pic>
        <p:pic>
          <p:nvPicPr>
            <p:cNvPr id="48" name="图片 47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699401" y="1740089"/>
              <a:ext cx="408467" cy="126811"/>
            </a:xfrm>
            <a:prstGeom prst="rect">
              <a:avLst/>
            </a:prstGeom>
          </p:spPr>
        </p:pic>
        <p:pic>
          <p:nvPicPr>
            <p:cNvPr id="49" name="图片 48"/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008474" y="1732578"/>
              <a:ext cx="408467" cy="134322"/>
            </a:xfrm>
            <a:prstGeom prst="rect">
              <a:avLst/>
            </a:prstGeom>
          </p:spPr>
        </p:pic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10845" y="1692323"/>
            <a:ext cx="3840813" cy="20553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11166" y="3464789"/>
            <a:ext cx="3840813" cy="23567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10845" y="5365752"/>
            <a:ext cx="3840813" cy="187325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五边形 7"/>
          <p:cNvSpPr>
            <a:spLocks noChangeArrowheads="1"/>
          </p:cNvSpPr>
          <p:nvPr/>
        </p:nvSpPr>
        <p:spPr bwMode="auto">
          <a:xfrm>
            <a:off x="1524000" y="501650"/>
            <a:ext cx="2627710" cy="661988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mtClean="0">
              <a:solidFill>
                <a:srgbClr val="FFFFFF"/>
              </a:solidFill>
            </a:endParaRPr>
          </a:p>
        </p:txBody>
      </p:sp>
      <p:sp>
        <p:nvSpPr>
          <p:cNvPr id="19" name="标题 1"/>
          <p:cNvSpPr txBox="1"/>
          <p:nvPr/>
        </p:nvSpPr>
        <p:spPr bwMode="auto">
          <a:xfrm>
            <a:off x="2037160" y="584202"/>
            <a:ext cx="1931516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我会读</a:t>
            </a:r>
            <a:endParaRPr lang="zh-CN" altLang="zh-CN" sz="32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45" name="TextBox 3"/>
          <p:cNvSpPr txBox="1"/>
          <p:nvPr/>
        </p:nvSpPr>
        <p:spPr>
          <a:xfrm>
            <a:off x="6435051" y="1440882"/>
            <a:ext cx="3959817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pitchFamily="34" charset="-122"/>
              </a:rPr>
              <a:t>儿歌</a:t>
            </a:r>
            <a:endParaRPr lang="en-US" altLang="zh-CN" sz="2800" b="1" dirty="0">
              <a:latin typeface="微软雅黑" panose="020B0503020204020204" pitchFamily="34" charset="-122"/>
            </a:endParaRPr>
          </a:p>
          <a:p>
            <a:pPr indent="354330" algn="just">
              <a:lnSpc>
                <a:spcPct val="150000"/>
              </a:lnSpc>
            </a:pPr>
            <a:r>
              <a:rPr lang="zh-CN" altLang="en-US" sz="2800" dirty="0">
                <a:latin typeface="华文楷体" pitchFamily="2" charset="-122"/>
                <a:ea typeface="华文楷体" pitchFamily="2" charset="-122"/>
              </a:rPr>
              <a:t>一声高高平又平，</a:t>
            </a:r>
          </a:p>
          <a:p>
            <a:pPr indent="354330" algn="just">
              <a:lnSpc>
                <a:spcPct val="150000"/>
              </a:lnSpc>
            </a:pPr>
            <a:r>
              <a:rPr lang="zh-CN" altLang="en-US" sz="2800" dirty="0">
                <a:latin typeface="华文楷体" pitchFamily="2" charset="-122"/>
                <a:ea typeface="华文楷体" pitchFamily="2" charset="-122"/>
              </a:rPr>
              <a:t>二声就像上山坡，</a:t>
            </a:r>
          </a:p>
          <a:p>
            <a:pPr indent="354330" algn="just">
              <a:lnSpc>
                <a:spcPct val="150000"/>
              </a:lnSpc>
            </a:pPr>
            <a:r>
              <a:rPr lang="zh-CN" altLang="en-US" sz="2800" dirty="0">
                <a:latin typeface="华文楷体" pitchFamily="2" charset="-122"/>
                <a:ea typeface="华文楷体" pitchFamily="2" charset="-122"/>
              </a:rPr>
              <a:t>三声下坡又上坡，</a:t>
            </a:r>
          </a:p>
          <a:p>
            <a:pPr indent="354330" algn="just">
              <a:lnSpc>
                <a:spcPct val="150000"/>
              </a:lnSpc>
            </a:pPr>
            <a:r>
              <a:rPr lang="zh-CN" altLang="en-US" sz="2800" dirty="0">
                <a:latin typeface="华文楷体" pitchFamily="2" charset="-122"/>
                <a:ea typeface="华文楷体" pitchFamily="2" charset="-122"/>
              </a:rPr>
              <a:t>四声就像下山坡。</a:t>
            </a:r>
          </a:p>
        </p:txBody>
      </p:sp>
      <p:grpSp>
        <p:nvGrpSpPr>
          <p:cNvPr id="40" name="组合 39"/>
          <p:cNvGrpSpPr/>
          <p:nvPr/>
        </p:nvGrpSpPr>
        <p:grpSpPr>
          <a:xfrm>
            <a:off x="2010844" y="3298674"/>
            <a:ext cx="3845990" cy="1320194"/>
            <a:chOff x="649125" y="3298674"/>
            <a:chExt cx="5127986" cy="1320194"/>
          </a:xfrm>
        </p:grpSpPr>
        <p:cxnSp>
          <p:nvCxnSpPr>
            <p:cNvPr id="41" name="直接连接符 40"/>
            <p:cNvCxnSpPr/>
            <p:nvPr/>
          </p:nvCxnSpPr>
          <p:spPr bwMode="auto">
            <a:xfrm>
              <a:off x="649125" y="3298674"/>
              <a:ext cx="5097702" cy="0"/>
            </a:xfrm>
            <a:prstGeom prst="line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 bwMode="auto">
            <a:xfrm>
              <a:off x="649125" y="3738739"/>
              <a:ext cx="5097702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 bwMode="auto">
            <a:xfrm>
              <a:off x="649125" y="4178804"/>
              <a:ext cx="5097702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 bwMode="auto">
            <a:xfrm>
              <a:off x="649125" y="4618868"/>
              <a:ext cx="5097702" cy="0"/>
            </a:xfrm>
            <a:prstGeom prst="line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矩形 46"/>
            <p:cNvSpPr/>
            <p:nvPr/>
          </p:nvSpPr>
          <p:spPr>
            <a:xfrm>
              <a:off x="1061600" y="3380016"/>
              <a:ext cx="872461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60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ō</a:t>
              </a:r>
              <a:endParaRPr lang="zh-CN" altLang="en-US" sz="6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3623634" y="3380016"/>
              <a:ext cx="872461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60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ǒ</a:t>
              </a:r>
              <a:endParaRPr lang="zh-CN" altLang="en-US" sz="6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4904650" y="3380016"/>
              <a:ext cx="872461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60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ò</a:t>
              </a:r>
              <a:endParaRPr lang="zh-CN" altLang="en-US" sz="6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2342617" y="3380016"/>
              <a:ext cx="872461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60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ó</a:t>
              </a: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2010845" y="5131599"/>
            <a:ext cx="3823277" cy="1320194"/>
            <a:chOff x="649125" y="5131599"/>
            <a:chExt cx="5097702" cy="1320194"/>
          </a:xfrm>
        </p:grpSpPr>
        <p:cxnSp>
          <p:nvCxnSpPr>
            <p:cNvPr id="64" name="直接连接符 63"/>
            <p:cNvCxnSpPr/>
            <p:nvPr/>
          </p:nvCxnSpPr>
          <p:spPr bwMode="auto">
            <a:xfrm>
              <a:off x="649125" y="5131599"/>
              <a:ext cx="5097702" cy="0"/>
            </a:xfrm>
            <a:prstGeom prst="line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 bwMode="auto">
            <a:xfrm>
              <a:off x="649125" y="5571664"/>
              <a:ext cx="5097702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 bwMode="auto">
            <a:xfrm>
              <a:off x="649125" y="6011729"/>
              <a:ext cx="5097702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 bwMode="auto">
            <a:xfrm>
              <a:off x="649125" y="6451793"/>
              <a:ext cx="5097702" cy="0"/>
            </a:xfrm>
            <a:prstGeom prst="line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矩形 67"/>
            <p:cNvSpPr/>
            <p:nvPr/>
          </p:nvSpPr>
          <p:spPr>
            <a:xfrm>
              <a:off x="1061600" y="5212941"/>
              <a:ext cx="816891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60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ē</a:t>
              </a:r>
              <a:endParaRPr lang="zh-CN" altLang="en-US" sz="6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69" name="矩形 68"/>
            <p:cNvSpPr/>
            <p:nvPr/>
          </p:nvSpPr>
          <p:spPr>
            <a:xfrm>
              <a:off x="3623634" y="5212941"/>
              <a:ext cx="816891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60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ě</a:t>
              </a:r>
              <a:endParaRPr lang="zh-CN" altLang="en-US" sz="6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70" name="矩形 69"/>
            <p:cNvSpPr/>
            <p:nvPr/>
          </p:nvSpPr>
          <p:spPr>
            <a:xfrm>
              <a:off x="4904650" y="5212941"/>
              <a:ext cx="816891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60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è</a:t>
              </a:r>
              <a:endParaRPr lang="zh-CN" altLang="en-US" sz="6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2342617" y="5212941"/>
              <a:ext cx="816891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60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é</a:t>
              </a: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2010845" y="1465750"/>
            <a:ext cx="3823277" cy="1320194"/>
            <a:chOff x="3608225" y="1463111"/>
            <a:chExt cx="5097702" cy="1320194"/>
          </a:xfrm>
        </p:grpSpPr>
        <p:cxnSp>
          <p:nvCxnSpPr>
            <p:cNvPr id="73" name="直接连接符 72"/>
            <p:cNvCxnSpPr/>
            <p:nvPr/>
          </p:nvCxnSpPr>
          <p:spPr bwMode="auto">
            <a:xfrm>
              <a:off x="3608225" y="1463111"/>
              <a:ext cx="5097702" cy="0"/>
            </a:xfrm>
            <a:prstGeom prst="line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 bwMode="auto">
            <a:xfrm>
              <a:off x="3608225" y="1903176"/>
              <a:ext cx="5097702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 bwMode="auto">
            <a:xfrm>
              <a:off x="3608225" y="2343241"/>
              <a:ext cx="5097702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/>
          </p:nvCxnSpPr>
          <p:spPr bwMode="auto">
            <a:xfrm>
              <a:off x="3608225" y="2783305"/>
              <a:ext cx="5097702" cy="0"/>
            </a:xfrm>
            <a:prstGeom prst="line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pic>
          <p:nvPicPr>
            <p:cNvPr id="77" name="图片 7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12630" y="1888217"/>
              <a:ext cx="432854" cy="463336"/>
            </a:xfrm>
            <a:prstGeom prst="rect">
              <a:avLst/>
            </a:prstGeom>
          </p:spPr>
        </p:pic>
        <p:pic>
          <p:nvPicPr>
            <p:cNvPr id="78" name="图片 77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155833" y="1770440"/>
              <a:ext cx="408467" cy="103597"/>
            </a:xfrm>
            <a:prstGeom prst="rect">
              <a:avLst/>
            </a:prstGeom>
          </p:spPr>
        </p:pic>
        <p:pic>
          <p:nvPicPr>
            <p:cNvPr id="79" name="图片 78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87208" y="1888217"/>
              <a:ext cx="432854" cy="463336"/>
            </a:xfrm>
            <a:prstGeom prst="rect">
              <a:avLst/>
            </a:prstGeom>
          </p:spPr>
        </p:pic>
        <p:pic>
          <p:nvPicPr>
            <p:cNvPr id="80" name="图片 79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99919" y="1888217"/>
              <a:ext cx="432854" cy="463336"/>
            </a:xfrm>
            <a:prstGeom prst="rect">
              <a:avLst/>
            </a:prstGeom>
          </p:spPr>
        </p:pic>
        <p:pic>
          <p:nvPicPr>
            <p:cNvPr id="81" name="图片 80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74496" y="1888217"/>
              <a:ext cx="432854" cy="463336"/>
            </a:xfrm>
            <a:prstGeom prst="rect">
              <a:avLst/>
            </a:prstGeom>
          </p:spPr>
        </p:pic>
        <p:pic>
          <p:nvPicPr>
            <p:cNvPr id="82" name="图片 81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411175" y="1753120"/>
              <a:ext cx="408467" cy="130449"/>
            </a:xfrm>
            <a:prstGeom prst="rect">
              <a:avLst/>
            </a:prstGeom>
          </p:spPr>
        </p:pic>
        <p:pic>
          <p:nvPicPr>
            <p:cNvPr id="83" name="图片 82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699401" y="1740089"/>
              <a:ext cx="408467" cy="126811"/>
            </a:xfrm>
            <a:prstGeom prst="rect">
              <a:avLst/>
            </a:prstGeom>
          </p:spPr>
        </p:pic>
        <p:pic>
          <p:nvPicPr>
            <p:cNvPr id="84" name="图片 83"/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008474" y="1732578"/>
              <a:ext cx="408467" cy="134322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</p:bldLst>
  </p:timing>
</p:sld>
</file>

<file path=ppt/theme/theme1.xml><?xml version="1.0" encoding="utf-8"?>
<a:theme xmlns:a="http://schemas.openxmlformats.org/drawingml/2006/main" name="第一PPT模板网-WWW.1PPT.COM 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841</Words>
  <Application>Microsoft Office PowerPoint</Application>
  <PresentationFormat>宽屏</PresentationFormat>
  <Paragraphs>138</Paragraphs>
  <Slides>15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8" baseType="lpstr">
      <vt:lpstr>Meiryo</vt:lpstr>
      <vt:lpstr>黑体</vt:lpstr>
      <vt:lpstr>华文楷体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Wingdings</vt:lpstr>
      <vt:lpstr>第一PPT模板网-WWW.1PPT.COM </vt:lpstr>
      <vt:lpstr>Office Theme</vt:lpstr>
      <vt:lpstr>第一课 ɑ o 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第一课 ɑ o e</dc:title>
  <dc:subject>https://www.ypppt.com/</dc:subject>
  <dc:creator>优品PPT</dc:creator>
  <cp:keywords>https:/www.ypppt.com</cp:keywords>
  <dc:description>https://www.ypppt.com/</dc:description>
  <cp:lastModifiedBy>kan</cp:lastModifiedBy>
  <cp:revision>214</cp:revision>
  <dcterms:created xsi:type="dcterms:W3CDTF">2014-11-28T08:03:00Z</dcterms:created>
  <dcterms:modified xsi:type="dcterms:W3CDTF">2021-02-23T04:14:21Z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