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8"/>
  </p:notesMasterIdLst>
  <p:sldIdLst>
    <p:sldId id="256" r:id="rId3"/>
    <p:sldId id="258" r:id="rId4"/>
    <p:sldId id="259" r:id="rId5"/>
    <p:sldId id="260" r:id="rId6"/>
    <p:sldId id="261" r:id="rId7"/>
    <p:sldId id="271" r:id="rId8"/>
    <p:sldId id="264" r:id="rId9"/>
    <p:sldId id="265" r:id="rId10"/>
    <p:sldId id="257" r:id="rId11"/>
    <p:sldId id="266" r:id="rId12"/>
    <p:sldId id="267" r:id="rId13"/>
    <p:sldId id="268" r:id="rId14"/>
    <p:sldId id="269" r:id="rId15"/>
    <p:sldId id="270" r:id="rId16"/>
    <p:sldId id="272" r:id="rId17"/>
  </p:sldIdLst>
  <p:sldSz cx="12192000" cy="6858000"/>
  <p:notesSz cx="6858000" cy="9144000"/>
  <p:custDataLst>
    <p:tags r:id="rId19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8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5pPr>
    <a:lvl6pPr marL="2286000" algn="l" defTabSz="914400" rtl="0" eaLnBrk="1" latinLnBrk="0" hangingPunct="1">
      <a:defRPr kumimoji="1" sz="28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6pPr>
    <a:lvl7pPr marL="2743200" algn="l" defTabSz="914400" rtl="0" eaLnBrk="1" latinLnBrk="0" hangingPunct="1">
      <a:defRPr kumimoji="1" sz="28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7pPr>
    <a:lvl8pPr marL="3200400" algn="l" defTabSz="914400" rtl="0" eaLnBrk="1" latinLnBrk="0" hangingPunct="1">
      <a:defRPr kumimoji="1" sz="28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8pPr>
    <a:lvl9pPr marL="3657600" algn="l" defTabSz="914400" rtl="0" eaLnBrk="1" latinLnBrk="0" hangingPunct="1">
      <a:defRPr kumimoji="1" sz="28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EBB4"/>
    <a:srgbClr val="955B14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14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720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A39B4D-C4EB-4D68-A988-1D030FD3993E}" type="datetimeFigureOut">
              <a:rPr lang="zh-CN" altLang="en-US" smtClean="0"/>
              <a:t>2021/2/23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C15325-5B97-4734-87F1-0CA7F3C58A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0275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15325-5B97-4734-87F1-0CA7F3C58AC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02446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15325-5B97-4734-87F1-0CA7F3C58AC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47413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0001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5027A1-0CB2-415B-ACB7-74D09416999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212147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118606-B47A-420D-8DDC-B5C13908040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445238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7EE94-BA8C-4380-AC6A-EE207B9609A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7259517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4691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648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8929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4734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8464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9749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4286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279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E8F37-80D2-4AC3-8275-42A80F07F7E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9455881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700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0842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233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0DA080-EC46-4EEA-8B7C-0119B3105A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225114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9AD819-6081-464E-98ED-16B90FD7C01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568857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7858BF-BBD3-4268-8598-FAA627F35CC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91055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A83F1-9D16-456C-B699-29967D6B8D2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6327929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2BE385-0730-4C8E-98AF-160DA7F00A9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691533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33C47F-86FD-423D-9680-EA302F3FC06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734031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F8DC3-3285-4ABC-9821-BD0E0EFF9EF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837010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 b="0"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 b="0"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 b="0"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fld id="{5CA19707-FC26-48AB-AC4A-2EDEAA61579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kumimoji="0" lang="zh-CN" altLang="en-US" b="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2021/2/23</a:t>
            </a:fld>
            <a:endParaRPr kumimoji="0" lang="zh-CN" altLang="en-US" b="0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zh-CN" altLang="en-US" b="0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kumimoji="0" lang="zh-CN" altLang="en-US" b="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0" lang="zh-CN" altLang="en-US" b="0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40632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hyperlink" Target="a.wav" TargetMode="Externa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o.wav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o.wav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e.wav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hyperlink" Target="a.wav" TargetMode="External"/><Relationship Id="rId4" Type="http://schemas.openxmlformats.org/officeDocument/2006/relationships/hyperlink" Target="o.wav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2" Type="http://schemas.openxmlformats.org/officeDocument/2006/relationships/hyperlink" Target="e_shengdiao.wav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0" y="1628800"/>
            <a:ext cx="9144000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1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zypyyb" panose="02010600060101010101" pitchFamily="2" charset="-122"/>
              </a:rPr>
              <a:t>a o e</a:t>
            </a:r>
            <a:endParaRPr lang="zh-CN" altLang="en-US" sz="1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522115" y="5135804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000" b="0" kern="0" dirty="0" smtClean="0">
                <a:solidFill>
                  <a:srgbClr val="955B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b="0" kern="0" dirty="0" smtClean="0">
                <a:solidFill>
                  <a:srgbClr val="955B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b="0" kern="0" dirty="0">
              <a:solidFill>
                <a:srgbClr val="955B1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4410076" y="2082800"/>
            <a:ext cx="3248025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lnSpc>
                <a:spcPct val="130000"/>
              </a:lnSpc>
            </a:pPr>
            <a:r>
              <a:rPr lang="en-US" altLang="zh-CN" sz="4800" dirty="0">
                <a:solidFill>
                  <a:srgbClr val="FF3300"/>
                </a:solidFill>
              </a:rPr>
              <a:t>《</a:t>
            </a:r>
            <a:r>
              <a:rPr lang="zh-CN" altLang="en-US" sz="4800" dirty="0">
                <a:solidFill>
                  <a:srgbClr val="FF3300"/>
                </a:solidFill>
              </a:rPr>
              <a:t>四声谣</a:t>
            </a:r>
            <a:r>
              <a:rPr lang="en-US" altLang="zh-CN" sz="4800" dirty="0">
                <a:solidFill>
                  <a:srgbClr val="FF3300"/>
                </a:solidFill>
              </a:rPr>
              <a:t>》</a:t>
            </a:r>
            <a:endParaRPr lang="en-US" altLang="zh-CN" sz="3200" dirty="0">
              <a:solidFill>
                <a:srgbClr val="087229"/>
              </a:solidFill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3390900" y="715964"/>
            <a:ext cx="6040438" cy="137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zh-CN" altLang="en-US" sz="3200" dirty="0">
                <a:solidFill>
                  <a:srgbClr val="087229"/>
                </a:solidFill>
              </a:rPr>
              <a:t>    老师教给大家一个能记住四声的好办法：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3609976" y="3027364"/>
            <a:ext cx="5256213" cy="316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40000"/>
              </a:lnSpc>
            </a:pPr>
            <a:r>
              <a:rPr lang="zh-CN" altLang="en-US" sz="3600" dirty="0">
                <a:solidFill>
                  <a:srgbClr val="087229"/>
                </a:solidFill>
              </a:rPr>
              <a:t>一声起音高高一路平，</a:t>
            </a:r>
          </a:p>
          <a:p>
            <a:pPr eaLnBrk="0" hangingPunct="0">
              <a:lnSpc>
                <a:spcPct val="140000"/>
              </a:lnSpc>
            </a:pPr>
            <a:r>
              <a:rPr lang="zh-CN" altLang="en-US" sz="3600" dirty="0">
                <a:solidFill>
                  <a:srgbClr val="087229"/>
                </a:solidFill>
              </a:rPr>
              <a:t>二声由中到高往上升。</a:t>
            </a:r>
          </a:p>
          <a:p>
            <a:pPr eaLnBrk="0" hangingPunct="0">
              <a:lnSpc>
                <a:spcPct val="140000"/>
              </a:lnSpc>
            </a:pPr>
            <a:r>
              <a:rPr lang="zh-CN" altLang="en-US" sz="3600" dirty="0">
                <a:solidFill>
                  <a:srgbClr val="087229"/>
                </a:solidFill>
              </a:rPr>
              <a:t>三声先降然后再扬起。</a:t>
            </a:r>
          </a:p>
          <a:p>
            <a:pPr eaLnBrk="0" hangingPunct="0">
              <a:lnSpc>
                <a:spcPct val="140000"/>
              </a:lnSpc>
            </a:pPr>
            <a:r>
              <a:rPr lang="zh-CN" altLang="en-US" sz="3600" dirty="0">
                <a:solidFill>
                  <a:srgbClr val="087229"/>
                </a:solidFill>
              </a:rPr>
              <a:t>四声从高降到最低层。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3" grpId="0"/>
      <p:bldP spid="2048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2175" y="1341439"/>
            <a:ext cx="5257800" cy="345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3562350" y="5060951"/>
            <a:ext cx="57975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000">
                <a:solidFill>
                  <a:srgbClr val="087229"/>
                </a:solidFill>
              </a:rPr>
              <a:t>一声起音高高一路平。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3175" y="1574801"/>
            <a:ext cx="4679950" cy="329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3773488" y="5165726"/>
            <a:ext cx="53276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000">
                <a:solidFill>
                  <a:srgbClr val="087229"/>
                </a:solidFill>
              </a:rPr>
              <a:t>二声由中到高往上升。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6351" y="1590676"/>
            <a:ext cx="4537075" cy="306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3719514" y="4868864"/>
            <a:ext cx="532923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000">
                <a:solidFill>
                  <a:srgbClr val="087229"/>
                </a:solidFill>
              </a:rPr>
              <a:t>三声先降然后再扬起。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11601" y="1081088"/>
            <a:ext cx="4608513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3776664" y="4994276"/>
            <a:ext cx="56165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000" dirty="0">
                <a:solidFill>
                  <a:srgbClr val="087229"/>
                </a:solidFill>
              </a:rPr>
              <a:t>四声从高降到最低层。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b="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kumimoji="0" lang="zh-CN" altLang="en-US" b="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b="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kumimoji="0" lang="zh-CN" altLang="en-US" b="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kumimoji="0" lang="en-US" altLang="zh-CN" b="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b="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kumimoji="0" lang="en-US" altLang="zh-CN" b="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kumimoji="0" lang="zh-CN" altLang="en-US" b="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kumimoji="0" lang="en-US" altLang="zh-CN" b="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b="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kumimoji="0" lang="zh-CN" altLang="en-US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kumimoji="0"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kumimoji="0"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kumimoji="0" lang="zh-CN" altLang="en-US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kumimoji="0" lang="zh-CN" altLang="en-US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kumimoji="0"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kumimoji="0"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kumimoji="0" lang="en-US" altLang="zh-CN" sz="1200" b="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kumimoji="0"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kumimoji="0"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kumimoji="0"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kumimoji="0"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kumimoji="0" lang="en-US" altLang="zh-CN" sz="1200" b="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kumimoji="0"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0"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kumimoji="0"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kumimoji="0"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kumimoji="0"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kumimoji="0"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kumimoji="0" lang="en-US" altLang="zh-CN" sz="1200" b="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kumimoji="0" lang="zh-CN" altLang="en-US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kumimoji="0"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kumimoji="0" lang="en-US" altLang="zh-CN" sz="1200" b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kumimoji="0"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kumimoji="0" lang="zh-CN" altLang="en-US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kumimoji="0"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kumimoji="0"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kumimoji="0" lang="en-US" altLang="zh-CN" sz="1200" b="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kumimoji="0" lang="en-US" altLang="zh-CN" sz="1200" b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kumimoji="0" lang="en-US" altLang="zh-CN" sz="1200" b="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62105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E:\work\新课标配套课件全集\小学全集\mxy\小学语文\dy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0801" y="1065214"/>
            <a:ext cx="2011363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4724400" y="2438401"/>
            <a:ext cx="3810000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汉语拼音用处大，</a:t>
            </a:r>
          </a:p>
          <a:p>
            <a:pPr algn="just">
              <a:lnSpc>
                <a:spcPct val="150000"/>
              </a:lnSpc>
              <a:defRPr/>
            </a:pPr>
            <a:r>
              <a:rPr lang="zh-CN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学习生字需要它，</a:t>
            </a:r>
          </a:p>
          <a:p>
            <a:pPr algn="just">
              <a:lnSpc>
                <a:spcPct val="150000"/>
              </a:lnSpc>
              <a:defRPr/>
            </a:pPr>
            <a:r>
              <a:rPr lang="zh-CN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教我说好普通话，</a:t>
            </a:r>
          </a:p>
          <a:p>
            <a:pPr algn="just">
              <a:lnSpc>
                <a:spcPct val="150000"/>
              </a:lnSpc>
              <a:defRPr/>
            </a:pPr>
            <a:r>
              <a:rPr lang="zh-CN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我们决心学好它。 </a:t>
            </a: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5346700" y="1782764"/>
            <a:ext cx="18161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2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读儿歌：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build="p" autoUpdateAnimBg="0" advAuto="0"/>
      <p:bldP spid="6149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3839" y="438150"/>
            <a:ext cx="6645275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119336" y="2204864"/>
            <a:ext cx="2232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4EBB4"/>
                </a:solidFill>
              </a:rPr>
              <a:t>https://www.ypppt.com/</a:t>
            </a:r>
            <a:endParaRPr lang="zh-CN" altLang="en-US" sz="1400" dirty="0">
              <a:solidFill>
                <a:srgbClr val="F4EBB4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7121531" y="3336926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kumimoji="0" lang="zh-CN" altLang="en-US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模板：</a:t>
            </a:r>
            <a:r>
              <a:rPr kumimoji="0" lang="en-US" altLang="zh-CN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www.1ppt.com/moban/                  PPT</a:t>
            </a:r>
            <a:r>
              <a:rPr kumimoji="0" lang="zh-CN" altLang="en-US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素材：</a:t>
            </a:r>
            <a:r>
              <a:rPr kumimoji="0" lang="en-US" altLang="zh-CN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kumimoji="0" lang="zh-CN" altLang="en-US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背景：</a:t>
            </a:r>
            <a:r>
              <a:rPr kumimoji="0" lang="en-US" altLang="zh-CN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www.1ppt.com/beijing/                   PPT</a:t>
            </a:r>
            <a:r>
              <a:rPr kumimoji="0" lang="zh-CN" altLang="en-US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图表：</a:t>
            </a:r>
            <a:r>
              <a:rPr kumimoji="0" lang="en-US" altLang="zh-CN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kumimoji="0" lang="zh-CN" altLang="en-US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下载：</a:t>
            </a:r>
            <a:r>
              <a:rPr kumimoji="0" lang="en-US" altLang="zh-CN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www.1ppt.com/xiazai/                     PPT</a:t>
            </a:r>
            <a:r>
              <a:rPr kumimoji="0" lang="zh-CN" altLang="en-US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教程： </a:t>
            </a:r>
            <a:r>
              <a:rPr kumimoji="0" lang="en-US" altLang="zh-CN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资料下载：</a:t>
            </a:r>
            <a:r>
              <a:rPr kumimoji="0" lang="en-US" altLang="zh-CN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www.1ppt.com/ziliao/                   </a:t>
            </a:r>
            <a:r>
              <a:rPr kumimoji="0" lang="zh-CN" altLang="en-US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范文下载：</a:t>
            </a:r>
            <a:r>
              <a:rPr kumimoji="0" lang="en-US" altLang="zh-CN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www.1ppt.com/fanwen/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试卷下载：</a:t>
            </a:r>
            <a:r>
              <a:rPr kumimoji="0" lang="en-US" altLang="zh-CN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www.1ppt.com/shiti/                     </a:t>
            </a:r>
            <a:r>
              <a:rPr kumimoji="0" lang="zh-CN" altLang="en-US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教案下载：</a:t>
            </a:r>
            <a:r>
              <a:rPr kumimoji="0" lang="en-US" altLang="zh-CN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www.1ppt.com/jiaoan/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kumimoji="0" lang="zh-CN" altLang="en-US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论坛：</a:t>
            </a:r>
            <a:r>
              <a:rPr kumimoji="0" lang="en-US" altLang="zh-CN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www.1ppt.cn                                     PPT</a:t>
            </a:r>
            <a:r>
              <a:rPr kumimoji="0" lang="zh-CN" altLang="en-US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课件：</a:t>
            </a:r>
            <a:r>
              <a:rPr kumimoji="0" lang="en-US" altLang="zh-CN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语文课件：</a:t>
            </a:r>
            <a:r>
              <a:rPr kumimoji="0" lang="en-US" altLang="zh-CN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www.1ppt.com/kejian/yuwen/    </a:t>
            </a:r>
            <a:r>
              <a:rPr kumimoji="0" lang="zh-CN" altLang="en-US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数学课件：</a:t>
            </a:r>
            <a:r>
              <a:rPr kumimoji="0" lang="en-US" altLang="zh-CN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www.1ppt.com/kejian/shuxue/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英语课件：</a:t>
            </a:r>
            <a:r>
              <a:rPr kumimoji="0" lang="en-US" altLang="zh-CN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www.1ppt.com/kejian/yingyu/    </a:t>
            </a:r>
            <a:r>
              <a:rPr kumimoji="0" lang="zh-CN" altLang="en-US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美术课件：</a:t>
            </a:r>
            <a:r>
              <a:rPr kumimoji="0" lang="en-US" altLang="zh-CN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www.1ppt.com/kejian/meishu/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科学课件：</a:t>
            </a:r>
            <a:r>
              <a:rPr kumimoji="0" lang="en-US" altLang="zh-CN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www.1ppt.com/kejian/kexue/     </a:t>
            </a:r>
            <a:r>
              <a:rPr kumimoji="0" lang="zh-CN" altLang="en-US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物理课件：</a:t>
            </a:r>
            <a:r>
              <a:rPr kumimoji="0" lang="en-US" altLang="zh-CN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www.1ppt.com/kejian/wuli/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化学课件：</a:t>
            </a:r>
            <a:r>
              <a:rPr kumimoji="0" lang="en-US" altLang="zh-CN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www.1ppt.com/kejian/huaxue/  </a:t>
            </a:r>
            <a:r>
              <a:rPr kumimoji="0" lang="zh-CN" altLang="en-US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生物课件：</a:t>
            </a:r>
            <a:r>
              <a:rPr kumimoji="0" lang="en-US" altLang="zh-CN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www.1ppt.com/kejian/shengwu/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地理课件：</a:t>
            </a:r>
            <a:r>
              <a:rPr kumimoji="0" lang="en-US" altLang="zh-CN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www.1ppt.com/kejian/dili/          </a:t>
            </a:r>
            <a:r>
              <a:rPr kumimoji="0" lang="zh-CN" altLang="en-US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历史课件：</a:t>
            </a:r>
            <a:r>
              <a:rPr kumimoji="0" lang="en-US" altLang="zh-CN" sz="100" b="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www.1ppt.com/kejian/lishi/        </a:t>
            </a:r>
          </a:p>
        </p:txBody>
      </p:sp>
      <p:pic>
        <p:nvPicPr>
          <p:cNvPr id="5122" name="Picture 2" descr="E:\work\新课标配套课件全集\小学全集\mxy\小学语文\dyd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0801" y="1065214"/>
            <a:ext cx="2011363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 descr="E:\work\新课标配套课件全集\小学全集\mxy\小学语文\图片\yw1p6_gir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1" y="1752600"/>
            <a:ext cx="2468563" cy="462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Text Box 4">
            <a:hlinkClick r:id="rId5"/>
          </p:cNvPr>
          <p:cNvSpPr txBox="1">
            <a:spLocks noChangeArrowheads="1"/>
          </p:cNvSpPr>
          <p:nvPr/>
        </p:nvSpPr>
        <p:spPr bwMode="auto">
          <a:xfrm>
            <a:off x="7315201" y="1508126"/>
            <a:ext cx="9302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/>
            <a:r>
              <a:rPr lang="en-US" altLang="zh-CN" sz="6000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a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6324601" y="4549776"/>
            <a:ext cx="3063875" cy="13938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圆圆脸蛋扎小辫，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张大嘴巴</a:t>
            </a:r>
            <a:r>
              <a:rPr lang="en-US" altLang="zh-CN" dirty="0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a </a:t>
            </a:r>
            <a:r>
              <a:rPr lang="en-US" altLang="zh-CN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a</a:t>
            </a:r>
            <a:r>
              <a:rPr lang="en-US" altLang="zh-CN" dirty="0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</a:t>
            </a:r>
            <a:r>
              <a:rPr lang="en-US" altLang="zh-CN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a</a:t>
            </a:r>
            <a:r>
              <a:rPr lang="en-US" altLang="zh-CN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。 </a:t>
            </a:r>
            <a:endParaRPr lang="zh-CN" alt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943600" y="2514600"/>
            <a:ext cx="3810000" cy="1676400"/>
            <a:chOff x="2784" y="1584"/>
            <a:chExt cx="2400" cy="1056"/>
          </a:xfrm>
        </p:grpSpPr>
        <p:sp>
          <p:nvSpPr>
            <p:cNvPr id="8199" name="AutoShape 7"/>
            <p:cNvSpPr>
              <a:spLocks noChangeArrowheads="1"/>
            </p:cNvSpPr>
            <p:nvPr/>
          </p:nvSpPr>
          <p:spPr bwMode="auto">
            <a:xfrm>
              <a:off x="2784" y="1584"/>
              <a:ext cx="2400" cy="1056"/>
            </a:xfrm>
            <a:prstGeom prst="cloudCallout">
              <a:avLst>
                <a:gd name="adj1" fmla="val -57583"/>
                <a:gd name="adj2" fmla="val 51801"/>
              </a:avLst>
            </a:prstGeom>
            <a:solidFill>
              <a:srgbClr val="FFCC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zh-CN" alt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00" name="Text Box 8"/>
            <p:cNvSpPr txBox="1">
              <a:spLocks noChangeArrowheads="1"/>
            </p:cNvSpPr>
            <p:nvPr/>
          </p:nvSpPr>
          <p:spPr bwMode="auto">
            <a:xfrm>
              <a:off x="2880" y="1804"/>
              <a:ext cx="2304" cy="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宋体" pitchFamily="2" charset="-122"/>
                </a:rPr>
                <a:t>    看看图，再看看</a:t>
              </a:r>
              <a:r>
                <a:rPr lang="zh-CN" altLang="en-US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/>
                </a:rPr>
                <a:t>“</a:t>
              </a:r>
              <a:r>
                <a:rPr lang="en-US" altLang="zh-CN" sz="24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entury Gothic" pitchFamily="34" charset="0"/>
                </a:rPr>
                <a:t>a</a:t>
              </a:r>
              <a:r>
                <a:rPr lang="en-US" altLang="zh-CN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/>
                </a:rPr>
                <a:t>”</a:t>
              </a:r>
              <a:r>
                <a:rPr lang="zh-CN" altLang="en-US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宋体" pitchFamily="2" charset="-122"/>
                </a:rPr>
                <a:t>你发现了什么？</a:t>
              </a:r>
              <a:r>
                <a:rPr lang="zh-CN" altLang="en-US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19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autoUpdateAnimBg="0"/>
      <p:bldP spid="8197" grpId="0" build="p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E:\work\新课标配套课件全集\小学全集\mxy\小学语文\dy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0801" y="1065214"/>
            <a:ext cx="2011363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 Box 4">
            <a:hlinkClick r:id="rId3"/>
          </p:cNvPr>
          <p:cNvSpPr txBox="1">
            <a:spLocks noChangeArrowheads="1"/>
          </p:cNvSpPr>
          <p:nvPr/>
        </p:nvSpPr>
        <p:spPr bwMode="auto">
          <a:xfrm>
            <a:off x="7772400" y="2422526"/>
            <a:ext cx="914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/>
            <a:r>
              <a:rPr lang="en-US" altLang="zh-CN" sz="60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o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6553201" y="4114801"/>
            <a:ext cx="3063875" cy="13938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太阳出来红通通，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公鸡一叫</a:t>
            </a:r>
            <a:r>
              <a:rPr lang="en-US" altLang="zh-CN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 </a:t>
            </a:r>
            <a:r>
              <a:rPr lang="en-US" altLang="zh-CN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  <a:r>
              <a:rPr lang="en-US" altLang="zh-CN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zh-CN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  <a:r>
              <a:rPr lang="en-US" altLang="zh-CN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。 </a:t>
            </a:r>
            <a:endParaRPr lang="zh-CN" alt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614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9650" y="2016126"/>
            <a:ext cx="3905250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2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autoUpdateAnimBg="0"/>
      <p:bldP spid="9221" grpId="0" build="p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 descr="E:\work\新课标配套课件全集\小学全集\mxy\小学语文\dy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0801" y="1065214"/>
            <a:ext cx="2011363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 Box 4">
            <a:hlinkClick r:id="rId3"/>
          </p:cNvPr>
          <p:cNvSpPr txBox="1">
            <a:spLocks noChangeArrowheads="1"/>
          </p:cNvSpPr>
          <p:nvPr/>
        </p:nvSpPr>
        <p:spPr bwMode="auto">
          <a:xfrm>
            <a:off x="7772400" y="2422526"/>
            <a:ext cx="914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/>
            <a:r>
              <a:rPr lang="en-US" altLang="zh-CN" sz="60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e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6553201" y="4114801"/>
            <a:ext cx="3063875" cy="138499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清清池塘一只鹅，水中倒影</a:t>
            </a:r>
            <a:r>
              <a:rPr lang="en-US" altLang="zh-CN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 </a:t>
            </a:r>
            <a:r>
              <a:rPr lang="en-US" altLang="zh-CN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n-US" altLang="zh-CN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zh-CN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zh-CN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。</a:t>
            </a:r>
          </a:p>
        </p:txBody>
      </p:sp>
      <p:pic>
        <p:nvPicPr>
          <p:cNvPr id="717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1089" y="1844676"/>
            <a:ext cx="3876675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2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autoUpdateAnimBg="0"/>
      <p:bldP spid="9221" grpId="0" build="p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work\新课标配套课件全集\小学全集\mxy\小学语文\dy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0801" y="1065214"/>
            <a:ext cx="2011363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Text Box 3">
            <a:hlinkClick r:id="rId3"/>
          </p:cNvPr>
          <p:cNvSpPr txBox="1">
            <a:spLocks noChangeArrowheads="1"/>
          </p:cNvSpPr>
          <p:nvPr/>
        </p:nvSpPr>
        <p:spPr bwMode="auto">
          <a:xfrm>
            <a:off x="7391400" y="1965326"/>
            <a:ext cx="914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/>
            <a:r>
              <a:rPr lang="en-US" altLang="zh-CN" sz="60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e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4191000" y="3429001"/>
            <a:ext cx="3581400" cy="20351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张大嘴巴</a:t>
            </a:r>
            <a:r>
              <a:rPr lang="en-US" altLang="zh-CN" dirty="0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a</a:t>
            </a:r>
            <a:r>
              <a:rPr lang="en-US" altLang="zh-CN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altLang="zh-CN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a</a:t>
            </a:r>
            <a:r>
              <a:rPr lang="en-US" altLang="zh-CN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altLang="zh-CN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a</a:t>
            </a:r>
            <a:r>
              <a:rPr lang="en-US" altLang="zh-CN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，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拢圆嘴巴</a:t>
            </a:r>
            <a:r>
              <a:rPr lang="en-US" altLang="zh-CN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  </a:t>
            </a:r>
            <a:r>
              <a:rPr lang="en-US" altLang="zh-CN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  <a:r>
              <a:rPr lang="en-US" altLang="zh-CN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altLang="zh-CN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  <a:r>
              <a:rPr lang="en-US" altLang="zh-CN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，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扁扁嘴巴</a:t>
            </a:r>
            <a:r>
              <a:rPr lang="en-US" altLang="zh-CN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  </a:t>
            </a:r>
            <a:r>
              <a:rPr lang="en-US" altLang="zh-CN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n-US" altLang="zh-CN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altLang="zh-CN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n-US" altLang="zh-CN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。</a:t>
            </a:r>
          </a:p>
        </p:txBody>
      </p:sp>
      <p:sp>
        <p:nvSpPr>
          <p:cNvPr id="12293" name="Text Box 5">
            <a:hlinkClick r:id="rId4"/>
          </p:cNvPr>
          <p:cNvSpPr txBox="1">
            <a:spLocks noChangeArrowheads="1"/>
          </p:cNvSpPr>
          <p:nvPr/>
        </p:nvSpPr>
        <p:spPr bwMode="auto">
          <a:xfrm>
            <a:off x="5715000" y="1965326"/>
            <a:ext cx="914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/>
            <a:r>
              <a:rPr lang="en-US" altLang="zh-CN" sz="60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o</a:t>
            </a:r>
          </a:p>
        </p:txBody>
      </p:sp>
      <p:sp>
        <p:nvSpPr>
          <p:cNvPr id="12294" name="Text Box 6">
            <a:hlinkClick r:id="rId5"/>
          </p:cNvPr>
          <p:cNvSpPr txBox="1">
            <a:spLocks noChangeArrowheads="1"/>
          </p:cNvSpPr>
          <p:nvPr/>
        </p:nvSpPr>
        <p:spPr bwMode="auto">
          <a:xfrm>
            <a:off x="3962400" y="1949451"/>
            <a:ext cx="914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/>
            <a:r>
              <a:rPr lang="en-US" altLang="zh-CN" sz="6000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a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3162300" y="3429001"/>
            <a:ext cx="5867400" cy="20351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圆圆脸蛋扎小辫，张大嘴巴</a:t>
            </a:r>
            <a:r>
              <a:rPr lang="en-US" altLang="zh-CN" dirty="0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a  </a:t>
            </a:r>
            <a:r>
              <a:rPr lang="en-US" altLang="zh-CN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a</a:t>
            </a:r>
            <a:r>
              <a:rPr lang="en-US" altLang="zh-CN" dirty="0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 </a:t>
            </a:r>
            <a:r>
              <a:rPr lang="en-US" altLang="zh-CN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a</a:t>
            </a:r>
            <a:r>
              <a:rPr lang="en-US" altLang="zh-CN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。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太阳出来红通通，公鸡一叫</a:t>
            </a:r>
            <a:r>
              <a:rPr lang="en-US" altLang="zh-CN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  </a:t>
            </a:r>
            <a:r>
              <a:rPr lang="en-US" altLang="zh-CN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  <a:r>
              <a:rPr lang="en-US" altLang="zh-CN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zh-CN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  <a:r>
              <a:rPr lang="en-US" altLang="zh-CN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。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清清池塘一只鹅，水中倒影</a:t>
            </a:r>
            <a:r>
              <a:rPr lang="en-US" altLang="zh-CN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  </a:t>
            </a:r>
            <a:r>
              <a:rPr lang="en-US" altLang="zh-CN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n-US" altLang="zh-CN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zh-CN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r>
              <a:rPr lang="en-US" altLang="zh-CN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autoUpdateAnimBg="0"/>
      <p:bldP spid="12292" grpId="0" animBg="1" autoUpdateAnimBg="0"/>
      <p:bldP spid="12293" grpId="0" autoUpdateAnimBg="0"/>
      <p:bldP spid="12294" grpId="0" autoUpdateAnimBg="0"/>
      <p:bldP spid="12295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E:\work\新课标配套课件全集\小学全集\mxy\小学语文\图片\0xyx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89214" y="1065214"/>
            <a:ext cx="19780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 descr="E:\work\新课标配套课件全集\小学全集\mxy\小学语文\图片\xie_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0400" y="2354264"/>
            <a:ext cx="1371600" cy="244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 descr="E:\work\新课标配套课件全集\小学全集\mxy\小学语文\图片\xie_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4950" y="2354264"/>
            <a:ext cx="1543050" cy="244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 descr="E:\work\新课标配套课件全集\小学全集\mxy\小学语文\图片\xie_e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00950" y="2354264"/>
            <a:ext cx="1314450" cy="244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47" name="Picture 27" descr="E:\work\新课标配套课件全集\小学全集\mxy\小学语文\图片\du_aoe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1326" y="5164138"/>
            <a:ext cx="6848475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0" name="Picture 20" descr="E:\work\新课标配套课件全集\小学全集\mxy\小学语文\图片\0dyd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89213" y="1065214"/>
            <a:ext cx="2011362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1" name="Picture 21" descr="E:\work\新课标配套课件全集\小学全集\mxy\小学语文\图片\du_aoe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9900" y="1725614"/>
            <a:ext cx="6851650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7162800" y="2743200"/>
            <a:ext cx="3505200" cy="1371600"/>
            <a:chOff x="3456" y="1824"/>
            <a:chExt cx="2208" cy="864"/>
          </a:xfrm>
        </p:grpSpPr>
        <p:sp>
          <p:nvSpPr>
            <p:cNvPr id="5143" name="AutoShape 23"/>
            <p:cNvSpPr>
              <a:spLocks noChangeArrowheads="1"/>
            </p:cNvSpPr>
            <p:nvPr/>
          </p:nvSpPr>
          <p:spPr bwMode="auto">
            <a:xfrm>
              <a:off x="3456" y="1824"/>
              <a:ext cx="2208" cy="864"/>
            </a:xfrm>
            <a:prstGeom prst="cloudCallout">
              <a:avLst>
                <a:gd name="adj1" fmla="val -21875"/>
                <a:gd name="adj2" fmla="val -69213"/>
              </a:avLst>
            </a:prstGeom>
            <a:solidFill>
              <a:srgbClr val="FFCC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zh-CN" alt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44" name="Text Box 24"/>
            <p:cNvSpPr txBox="1">
              <a:spLocks noChangeArrowheads="1"/>
            </p:cNvSpPr>
            <p:nvPr/>
          </p:nvSpPr>
          <p:spPr bwMode="auto">
            <a:xfrm>
              <a:off x="3744" y="2064"/>
              <a:ext cx="182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>
                  <a:effectLst>
                    <a:outerShdw blurRad="38100" dist="38100" dir="2700000" algn="tl">
                      <a:srgbClr val="C0C0C0"/>
                    </a:outerShdw>
                  </a:effectLst>
                  <a:latin typeface="宋体" pitchFamily="2" charset="-122"/>
                </a:rPr>
                <a:t>我们来做做手势。</a:t>
              </a:r>
              <a:r>
                <a:rPr lang="zh-CN" altLang="en-US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</a:t>
              </a:r>
            </a:p>
          </p:txBody>
        </p:sp>
      </p:grpSp>
      <p:pic>
        <p:nvPicPr>
          <p:cNvPr id="5149" name="Picture 29" descr="E:\work\新课标配套课件全集\小学全集\mxy\小学语文\图片\du_aoe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1801" y="3078164"/>
            <a:ext cx="6862763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8" name="Picture 28" descr="E:\work\新课标配套课件全集\小学全集\mxy\小学语文\图片\du_aoe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1801" y="4143376"/>
            <a:ext cx="6862763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46" name="Text Box 26"/>
          <p:cNvSpPr txBox="1">
            <a:spLocks noChangeArrowheads="1"/>
          </p:cNvSpPr>
          <p:nvPr/>
        </p:nvSpPr>
        <p:spPr bwMode="auto">
          <a:xfrm>
            <a:off x="4724400" y="3505201"/>
            <a:ext cx="3048000" cy="21621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一声高高平又平，</a:t>
            </a:r>
          </a:p>
          <a:p>
            <a:pPr>
              <a:lnSpc>
                <a:spcPct val="120000"/>
              </a:lnSpc>
              <a:defRPr/>
            </a:pPr>
            <a:r>
              <a:rPr lang="zh-CN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二声就像上山坡，</a:t>
            </a:r>
          </a:p>
          <a:p>
            <a:pPr>
              <a:lnSpc>
                <a:spcPct val="120000"/>
              </a:lnSpc>
              <a:defRPr/>
            </a:pPr>
            <a:r>
              <a:rPr lang="zh-CN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三声下坡又上坡，</a:t>
            </a:r>
          </a:p>
          <a:p>
            <a:pPr>
              <a:lnSpc>
                <a:spcPct val="120000"/>
              </a:lnSpc>
              <a:defRPr/>
            </a:pPr>
            <a:r>
              <a:rPr lang="zh-CN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四声就像下山坡。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1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5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46" grpId="0" animBg="1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b34a5dc0732df6f528138aff82b1684fdd4535"/>
</p:tagLst>
</file>

<file path=ppt/theme/theme1.xml><?xml version="1.0" encoding="utf-8"?>
<a:theme xmlns:a="http://schemas.openxmlformats.org/drawingml/2006/main" name="第一PPT模板网-WWW.1PPT.COM">
  <a:themeElements>
    <a:clrScheme name="默认设计模板 8">
      <a:dk1>
        <a:srgbClr val="80008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FF3300"/>
      </a:accent2>
      <a:accent3>
        <a:srgbClr val="FFFFFF"/>
      </a:accent3>
      <a:accent4>
        <a:srgbClr val="6C006C"/>
      </a:accent4>
      <a:accent5>
        <a:srgbClr val="AAE2CA"/>
      </a:accent5>
      <a:accent6>
        <a:srgbClr val="E72D00"/>
      </a:accent6>
      <a:hlink>
        <a:srgbClr val="3333CC"/>
      </a:hlink>
      <a:folHlink>
        <a:srgbClr val="CC0099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楷体_GB2312" pitchFamily="49" charset="-122"/>
            <a:ea typeface="楷体_GB2312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楷体_GB2312" pitchFamily="49" charset="-122"/>
            <a:ea typeface="楷体_GB2312" pitchFamily="49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80008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FF3300"/>
        </a:accent2>
        <a:accent3>
          <a:srgbClr val="FFFFFF"/>
        </a:accent3>
        <a:accent4>
          <a:srgbClr val="6C006C"/>
        </a:accent4>
        <a:accent5>
          <a:srgbClr val="AAE2CA"/>
        </a:accent5>
        <a:accent6>
          <a:srgbClr val="E72D00"/>
        </a:accent6>
        <a:hlink>
          <a:srgbClr val="3333CC"/>
        </a:hlink>
        <a:folHlink>
          <a:srgbClr val="CC00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207</TotalTime>
  <Words>441</Words>
  <Application>Microsoft Office PowerPoint</Application>
  <PresentationFormat>宽屏</PresentationFormat>
  <Paragraphs>63</Paragraphs>
  <Slides>15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8" baseType="lpstr">
      <vt:lpstr>Meiryo</vt:lpstr>
      <vt:lpstr>zypyyb</vt:lpstr>
      <vt:lpstr>楷体_GB2312</vt:lpstr>
      <vt:lpstr>宋体</vt:lpstr>
      <vt:lpstr>微软雅黑</vt:lpstr>
      <vt:lpstr>Arial</vt:lpstr>
      <vt:lpstr>Arial Black</vt:lpstr>
      <vt:lpstr>Calibri</vt:lpstr>
      <vt:lpstr>Calibri Light</vt:lpstr>
      <vt:lpstr>Century Gothic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https://www.ypppt.com/</dc:subject>
  <dc:creator>优品PPT</dc:creator>
  <cp:keywords>https:/www.ypppt.com</cp:keywords>
  <cp:lastModifiedBy>kan</cp:lastModifiedBy>
  <cp:revision>46</cp:revision>
  <dcterms:created xsi:type="dcterms:W3CDTF">1601-01-01T00:00:00Z</dcterms:created>
  <dcterms:modified xsi:type="dcterms:W3CDTF">2021-02-23T03:54:16Z</dcterms:modified>
</cp:coreProperties>
</file>