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7" r:id="rId1"/>
    <p:sldMasterId id="2147483700" r:id="rId2"/>
    <p:sldMasterId id="2147483712" r:id="rId3"/>
  </p:sldMasterIdLst>
  <p:notesMasterIdLst>
    <p:notesMasterId r:id="rId22"/>
  </p:notesMasterIdLst>
  <p:handoutMasterIdLst>
    <p:handoutMasterId r:id="rId23"/>
  </p:handoutMasterIdLst>
  <p:sldIdLst>
    <p:sldId id="351" r:id="rId4"/>
    <p:sldId id="335" r:id="rId5"/>
    <p:sldId id="336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50" r:id="rId20"/>
    <p:sldId id="352" r:id="rId21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EE"/>
    <a:srgbClr val="385723"/>
    <a:srgbClr val="F68920"/>
    <a:srgbClr val="FFC800"/>
    <a:srgbClr val="5A8E2A"/>
    <a:srgbClr val="BED63A"/>
    <a:srgbClr val="BF9000"/>
    <a:srgbClr val="33CC33"/>
    <a:srgbClr val="B5DFE6"/>
    <a:srgbClr val="7300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3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78" y="120"/>
      </p:cViewPr>
      <p:guideLst>
        <p:guide orient="horz" pos="23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6C464-DC4F-43BD-82AC-BD87B7597910}" type="datetimeFigureOut">
              <a:rPr lang="zh-CN" altLang="en-US" smtClean="0"/>
              <a:t>2021/2/22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180BA-5A68-4248-8FC2-276B7E79B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4629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  <a:t>2021/2/22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424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039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6936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1" name="弦形 1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2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3" name="弦形 12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grpSp>
        <p:nvGrpSpPr>
          <p:cNvPr id="18" name="组合 17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19" name="组合 18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22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3" name="等腰三角形 22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4" name="弦形 23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5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6" name="弦形 25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20" name="直接连接符 19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8363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3281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>
            <a:off x="0" y="570999"/>
            <a:ext cx="9144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4449991" y="475248"/>
            <a:ext cx="193508" cy="193508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椭圆 16"/>
          <p:cNvSpPr/>
          <p:nvPr/>
        </p:nvSpPr>
        <p:spPr>
          <a:xfrm>
            <a:off x="4730354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椭圆 17"/>
          <p:cNvSpPr/>
          <p:nvPr/>
        </p:nvSpPr>
        <p:spPr>
          <a:xfrm>
            <a:off x="4220265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10" name="组合 9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1" name="弦形 2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2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3" name="弦形 22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17743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8762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60505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119" y="214670"/>
            <a:ext cx="523845" cy="52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597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837" y="289569"/>
            <a:ext cx="571373" cy="3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303874" y="201059"/>
            <a:ext cx="477842" cy="453057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9193403" y="1176798"/>
            <a:ext cx="685800" cy="3310297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57047" y="161506"/>
            <a:ext cx="608300" cy="482860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443820" y="183003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黄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61627" y="162090"/>
            <a:ext cx="518738" cy="411767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381983" y="177141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 userDrawn="1"/>
        </p:nvGrpSpPr>
        <p:grpSpPr>
          <a:xfrm>
            <a:off x="263709" y="231336"/>
            <a:ext cx="411491" cy="392504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119" y="214670"/>
            <a:ext cx="523845" cy="52384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7" name="组合 26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28" name="组合 27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32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3" name="等腰三角形 32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4" name="弦形 33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5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6" name="弦形 35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30" name="直接连接符 29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119" y="214670"/>
            <a:ext cx="523845" cy="52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7952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 userDrawn="1"/>
        </p:nvGrpSpPr>
        <p:grpSpPr>
          <a:xfrm rot="1592273">
            <a:off x="182374" y="214038"/>
            <a:ext cx="477900" cy="4536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73" y="120341"/>
            <a:ext cx="558947" cy="5173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 userDrawn="1"/>
        </p:nvCxnSpPr>
        <p:spPr>
          <a:xfrm>
            <a:off x="0" y="570999"/>
            <a:ext cx="9144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 userDrawn="1"/>
        </p:nvSpPr>
        <p:spPr>
          <a:xfrm>
            <a:off x="4449991" y="475248"/>
            <a:ext cx="193508" cy="193508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椭圆 16"/>
          <p:cNvSpPr/>
          <p:nvPr userDrawn="1"/>
        </p:nvSpPr>
        <p:spPr>
          <a:xfrm>
            <a:off x="4730354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椭圆 17"/>
          <p:cNvSpPr/>
          <p:nvPr userDrawn="1"/>
        </p:nvSpPr>
        <p:spPr>
          <a:xfrm>
            <a:off x="4220265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6622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9913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4304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6149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267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837" y="289569"/>
            <a:ext cx="571373" cy="39028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7" name="组合 26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28" name="组合 27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32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3" name="等腰三角形 32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4" name="弦形 33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5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6" name="弦形 35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30" name="直接连接符 29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837" y="289569"/>
            <a:ext cx="571373" cy="39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348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3286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0490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5756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0914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8865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7849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9999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0407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3524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949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/>
        </p:nvGrpSpPr>
        <p:grpSpPr>
          <a:xfrm rot="1215844">
            <a:off x="303874" y="201059"/>
            <a:ext cx="477842" cy="453057"/>
            <a:chOff x="343893" y="269257"/>
            <a:chExt cx="637122" cy="604076"/>
          </a:xfrm>
        </p:grpSpPr>
        <p:sp>
          <p:nvSpPr>
            <p:cNvPr id="217" name="Freeform 1235"/>
            <p:cNvSpPr/>
            <p:nvPr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30" name="图片 2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2" name="组合 3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33" name="组合 32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36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7" name="等腰三角形 36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8" name="弦形 37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9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0" name="弦形 3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34" name="直接连接符 33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" name="图片 4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2" name="图片 4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3" name="图片 42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4" name="组合 43"/>
          <p:cNvGrpSpPr/>
          <p:nvPr userDrawn="1"/>
        </p:nvGrpSpPr>
        <p:grpSpPr>
          <a:xfrm rot="1215844">
            <a:off x="303874" y="201059"/>
            <a:ext cx="477842" cy="453057"/>
            <a:chOff x="343893" y="269257"/>
            <a:chExt cx="637122" cy="604076"/>
          </a:xfrm>
        </p:grpSpPr>
        <p:sp>
          <p:nvSpPr>
            <p:cNvPr id="45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60872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0013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1779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9483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3494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2955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45146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25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193403" y="1176798"/>
            <a:ext cx="685800" cy="3310297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/>
        </p:nvGrpSpPr>
        <p:grpSpPr>
          <a:xfrm rot="433303">
            <a:off x="257047" y="161506"/>
            <a:ext cx="608300" cy="482860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</p:grpSp>
      <p:grpSp>
        <p:nvGrpSpPr>
          <p:cNvPr id="27" name="组合 26"/>
          <p:cNvGrpSpPr/>
          <p:nvPr/>
        </p:nvGrpSpPr>
        <p:grpSpPr>
          <a:xfrm rot="18091546">
            <a:off x="443820" y="183003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1" name="图片 40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9193403" y="1176798"/>
            <a:ext cx="685800" cy="3310297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2" name="组合 4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43" name="组合 42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46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7" name="等腰三角形 46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8" name="弦形 47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9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50" name="弦形 4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44" name="直接连接符 43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" name="图片 5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2" name="图片 5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3" name="图片 52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55" name="组合 54"/>
          <p:cNvGrpSpPr/>
          <p:nvPr userDrawn="1"/>
        </p:nvGrpSpPr>
        <p:grpSpPr>
          <a:xfrm rot="433303">
            <a:off x="257047" y="161506"/>
            <a:ext cx="608300" cy="482860"/>
            <a:chOff x="5254626" y="922338"/>
            <a:chExt cx="528638" cy="420688"/>
          </a:xfrm>
        </p:grpSpPr>
        <p:sp>
          <p:nvSpPr>
            <p:cNvPr id="56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59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61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62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</p:grpSp>
      <p:grpSp>
        <p:nvGrpSpPr>
          <p:cNvPr id="63" name="组合 62"/>
          <p:cNvGrpSpPr/>
          <p:nvPr userDrawn="1"/>
        </p:nvGrpSpPr>
        <p:grpSpPr>
          <a:xfrm rot="18091546">
            <a:off x="443820" y="183003"/>
            <a:ext cx="204943" cy="204943"/>
            <a:chOff x="8914858" y="1139028"/>
            <a:chExt cx="622925" cy="622925"/>
          </a:xfrm>
        </p:grpSpPr>
        <p:sp>
          <p:nvSpPr>
            <p:cNvPr id="64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995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黄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/>
        </p:nvGrpSpPr>
        <p:grpSpPr>
          <a:xfrm rot="433303">
            <a:off x="261627" y="162090"/>
            <a:ext cx="518738" cy="411767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27" name="组合 26"/>
          <p:cNvGrpSpPr/>
          <p:nvPr/>
        </p:nvGrpSpPr>
        <p:grpSpPr>
          <a:xfrm rot="18091546">
            <a:off x="381983" y="177141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1" name="组合 40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42" name="组合 41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45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6" name="等腰三角形 45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7" name="弦形 46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8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9" name="弦形 48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43" name="直接连接符 42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图片 4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1" name="图片 50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2" name="图片 5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53" name="组合 52"/>
          <p:cNvGrpSpPr/>
          <p:nvPr userDrawn="1"/>
        </p:nvGrpSpPr>
        <p:grpSpPr>
          <a:xfrm rot="433303">
            <a:off x="261627" y="162090"/>
            <a:ext cx="518738" cy="411767"/>
            <a:chOff x="5254626" y="922338"/>
            <a:chExt cx="528638" cy="420688"/>
          </a:xfrm>
        </p:grpSpPr>
        <p:sp>
          <p:nvSpPr>
            <p:cNvPr id="55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56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59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/>
            </a:p>
          </p:txBody>
        </p:sp>
        <p:sp>
          <p:nvSpPr>
            <p:cNvPr id="61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 rot="18091546">
            <a:off x="381983" y="177141"/>
            <a:ext cx="204943" cy="204943"/>
            <a:chOff x="8914858" y="1139028"/>
            <a:chExt cx="622925" cy="622925"/>
          </a:xfrm>
        </p:grpSpPr>
        <p:sp>
          <p:nvSpPr>
            <p:cNvPr id="63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4940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/>
        </p:nvGrpSpPr>
        <p:grpSpPr>
          <a:xfrm>
            <a:off x="263709" y="231336"/>
            <a:ext cx="411491" cy="392504"/>
            <a:chOff x="9711059" y="3356906"/>
            <a:chExt cx="597654" cy="597654"/>
          </a:xfrm>
        </p:grpSpPr>
        <p:sp>
          <p:nvSpPr>
            <p:cNvPr id="35" name="Freeform 442"/>
            <p:cNvSpPr/>
            <p:nvPr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77" name="图片 7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78" name="图片 7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2" y="1060256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79" name="图片 7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80" name="图片 7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1" name="图片 80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83" name="组合 82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84" name="组合 83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2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3" name="等腰三角形 92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4" name="弦形 93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5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6" name="弦形 95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85" name="直接连接符 84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2" name="图片 11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13" name="图片 112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14" name="图片 113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15" name="组合 114"/>
          <p:cNvGrpSpPr/>
          <p:nvPr userDrawn="1"/>
        </p:nvGrpSpPr>
        <p:grpSpPr>
          <a:xfrm>
            <a:off x="263709" y="231336"/>
            <a:ext cx="411491" cy="392504"/>
            <a:chOff x="9711059" y="3356906"/>
            <a:chExt cx="597654" cy="597654"/>
          </a:xfrm>
        </p:grpSpPr>
        <p:sp>
          <p:nvSpPr>
            <p:cNvPr id="116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7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8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9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0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1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2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3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4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5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6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7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8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9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0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1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2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4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7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8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9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0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1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2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3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4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5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6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7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8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9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0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1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2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3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4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5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6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7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8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9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0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1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2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3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4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5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6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7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8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9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8255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/>
        </p:nvGrpSpPr>
        <p:grpSpPr>
          <a:xfrm rot="1592273">
            <a:off x="182374" y="214038"/>
            <a:ext cx="477900" cy="453600"/>
            <a:chOff x="2272338" y="450384"/>
            <a:chExt cx="765175" cy="725488"/>
          </a:xfrm>
        </p:grpSpPr>
        <p:sp>
          <p:nvSpPr>
            <p:cNvPr id="223" name="Freeform 1235"/>
            <p:cNvSpPr/>
            <p:nvPr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9" name="组合 28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30" name="组合 2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3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4" name="等腰三角形 33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5" name="弦形 34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6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7" name="弦形 36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31" name="直接连接符 30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1" name="组合 40"/>
          <p:cNvGrpSpPr/>
          <p:nvPr userDrawn="1"/>
        </p:nvGrpSpPr>
        <p:grpSpPr>
          <a:xfrm rot="1592273">
            <a:off x="182374" y="214038"/>
            <a:ext cx="477900" cy="453600"/>
            <a:chOff x="2272338" y="450384"/>
            <a:chExt cx="765175" cy="725488"/>
          </a:xfrm>
        </p:grpSpPr>
        <p:sp>
          <p:nvSpPr>
            <p:cNvPr id="42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029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73" y="120341"/>
            <a:ext cx="558947" cy="517323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5" y="4497892"/>
            <a:ext cx="314201" cy="40737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676601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5" name="组合 24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26" name="组合 25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2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0" name="等腰三角形 2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1" name="弦形 3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3" name="弦形 3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cxnSp>
          <p:nvCxnSpPr>
            <p:cNvPr id="27" name="直接连接符 2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图片 33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49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73" y="120341"/>
            <a:ext cx="558947" cy="517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90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6713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685" r:id="rId13"/>
    <p:sldLayoutId id="2147483686" r:id="rId14"/>
    <p:sldLayoutId id="2147483651" r:id="rId15"/>
    <p:sldLayoutId id="2147483652" r:id="rId16"/>
    <p:sldLayoutId id="2147483653" r:id="rId17"/>
    <p:sldLayoutId id="2147483654" r:id="rId18"/>
    <p:sldLayoutId id="2147483655" r:id="rId19"/>
    <p:sldLayoutId id="2147483656" r:id="rId20"/>
    <p:sldLayoutId id="2147483657" r:id="rId21"/>
    <p:sldLayoutId id="2147483658" r:id="rId22"/>
    <p:sldLayoutId id="2147483659" r:id="rId23"/>
    <p:sldLayoutId id="2147483660" r:id="rId2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53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09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1"/>
          <p:cNvSpPr txBox="1"/>
          <p:nvPr/>
        </p:nvSpPr>
        <p:spPr>
          <a:xfrm>
            <a:off x="2525438" y="1944959"/>
            <a:ext cx="411202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5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识字</a:t>
            </a:r>
            <a:r>
              <a:rPr lang="en-US" altLang="zh-CN" sz="45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5  </a:t>
            </a:r>
            <a:r>
              <a:rPr lang="zh-CN" altLang="en-US" sz="45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对 韵 歌</a:t>
            </a:r>
          </a:p>
        </p:txBody>
      </p:sp>
      <p:sp>
        <p:nvSpPr>
          <p:cNvPr id="3" name="文本框 70"/>
          <p:cNvSpPr txBox="1"/>
          <p:nvPr/>
        </p:nvSpPr>
        <p:spPr>
          <a:xfrm>
            <a:off x="2973318" y="626013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人教版</a:t>
            </a:r>
            <a:r>
              <a:rPr lang="zh-CN" altLang="en-US" sz="2400" b="1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小学语文一年级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71523" y="3826022"/>
            <a:ext cx="893193" cy="3127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kern="0" dirty="0" smtClean="0">
                <a:solidFill>
                  <a:srgbClr val="3857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400" kern="0" dirty="0" smtClean="0">
                <a:solidFill>
                  <a:srgbClr val="3857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400" kern="0" dirty="0">
              <a:solidFill>
                <a:srgbClr val="38572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745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5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14" y="216635"/>
            <a:ext cx="1369607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868704" y="881117"/>
            <a:ext cx="855761" cy="1027964"/>
            <a:chOff x="1290141" y="1174823"/>
            <a:chExt cx="1521352" cy="137061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6093" y="1250041"/>
              <a:ext cx="1295400" cy="1295400"/>
            </a:xfrm>
            <a:prstGeom prst="rect">
              <a:avLst/>
            </a:prstGeom>
          </p:spPr>
        </p:pic>
        <p:sp>
          <p:nvSpPr>
            <p:cNvPr id="7" name="文本框 38"/>
            <p:cNvSpPr txBox="1"/>
            <p:nvPr/>
          </p:nvSpPr>
          <p:spPr>
            <a:xfrm>
              <a:off x="1290141" y="1174823"/>
              <a:ext cx="1277957" cy="13542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228600"/>
              <a:r>
                <a:rPr lang="zh-CN" altLang="en-US" sz="6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鸟</a:t>
              </a:r>
            </a:p>
          </p:txBody>
        </p:sp>
      </p:grpSp>
      <p:sp>
        <p:nvSpPr>
          <p:cNvPr id="8" name="文本框 2"/>
          <p:cNvSpPr txBox="1"/>
          <p:nvPr/>
        </p:nvSpPr>
        <p:spPr>
          <a:xfrm>
            <a:off x="2389551" y="2117320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鸵鸟</a:t>
            </a:r>
          </a:p>
        </p:txBody>
      </p:sp>
      <p:sp>
        <p:nvSpPr>
          <p:cNvPr id="9" name="文本框 2"/>
          <p:cNvSpPr txBox="1"/>
          <p:nvPr/>
        </p:nvSpPr>
        <p:spPr>
          <a:xfrm>
            <a:off x="4113756" y="2139670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蜂鸟</a:t>
            </a:r>
          </a:p>
        </p:txBody>
      </p:sp>
      <p:sp>
        <p:nvSpPr>
          <p:cNvPr id="10" name="文本框 2"/>
          <p:cNvSpPr txBox="1"/>
          <p:nvPr/>
        </p:nvSpPr>
        <p:spPr>
          <a:xfrm>
            <a:off x="5745422" y="2146876"/>
            <a:ext cx="1097842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鸟巢</a:t>
            </a:r>
          </a:p>
        </p:txBody>
      </p:sp>
      <p:sp>
        <p:nvSpPr>
          <p:cNvPr id="21" name="文本框 2"/>
          <p:cNvSpPr txBox="1"/>
          <p:nvPr/>
        </p:nvSpPr>
        <p:spPr>
          <a:xfrm>
            <a:off x="3208383" y="1205412"/>
            <a:ext cx="2663187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鸟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类是人类的朋友。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3126" y="2778811"/>
            <a:ext cx="1766548" cy="1457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9672" y="2764358"/>
            <a:ext cx="1680794" cy="1489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5871" y="2778811"/>
            <a:ext cx="1803253" cy="1457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14" y="216635"/>
            <a:ext cx="1369607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850334" y="881117"/>
            <a:ext cx="874131" cy="1027964"/>
            <a:chOff x="1257483" y="1174823"/>
            <a:chExt cx="1554010" cy="137061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6093" y="1250041"/>
              <a:ext cx="1295400" cy="1295400"/>
            </a:xfrm>
            <a:prstGeom prst="rect">
              <a:avLst/>
            </a:prstGeom>
          </p:spPr>
        </p:pic>
        <p:sp>
          <p:nvSpPr>
            <p:cNvPr id="7" name="文本框 38"/>
            <p:cNvSpPr txBox="1"/>
            <p:nvPr/>
          </p:nvSpPr>
          <p:spPr>
            <a:xfrm>
              <a:off x="1257483" y="1174823"/>
              <a:ext cx="1277955" cy="13542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228600"/>
              <a:r>
                <a:rPr lang="zh-CN" altLang="en-US" sz="6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虫</a:t>
              </a:r>
            </a:p>
          </p:txBody>
        </p:sp>
      </p:grpSp>
      <p:sp>
        <p:nvSpPr>
          <p:cNvPr id="8" name="文本框 2"/>
          <p:cNvSpPr txBox="1"/>
          <p:nvPr/>
        </p:nvSpPr>
        <p:spPr>
          <a:xfrm>
            <a:off x="2265254" y="2215937"/>
            <a:ext cx="873944" cy="923330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毛毛虫</a:t>
            </a:r>
          </a:p>
        </p:txBody>
      </p:sp>
      <p:sp>
        <p:nvSpPr>
          <p:cNvPr id="9" name="文本框 2"/>
          <p:cNvSpPr txBox="1"/>
          <p:nvPr/>
        </p:nvSpPr>
        <p:spPr>
          <a:xfrm>
            <a:off x="4098509" y="2245493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甲虫</a:t>
            </a:r>
          </a:p>
        </p:txBody>
      </p:sp>
      <p:sp>
        <p:nvSpPr>
          <p:cNvPr id="10" name="文本框 2"/>
          <p:cNvSpPr txBox="1"/>
          <p:nvPr/>
        </p:nvSpPr>
        <p:spPr>
          <a:xfrm>
            <a:off x="5879072" y="2245493"/>
            <a:ext cx="1097842" cy="923330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七星瓢虫</a:t>
            </a:r>
          </a:p>
        </p:txBody>
      </p:sp>
      <p:sp>
        <p:nvSpPr>
          <p:cNvPr id="21" name="文本框 2"/>
          <p:cNvSpPr txBox="1"/>
          <p:nvPr/>
        </p:nvSpPr>
        <p:spPr>
          <a:xfrm>
            <a:off x="3592012" y="1205412"/>
            <a:ext cx="2663187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青蛙专吃害</a:t>
            </a: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虫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6619" y="2920514"/>
            <a:ext cx="1665395" cy="137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1372" y="2920514"/>
            <a:ext cx="1668215" cy="137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2197" y="2920514"/>
            <a:ext cx="1599306" cy="137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14" y="216635"/>
            <a:ext cx="1369607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21" name="文本框 2"/>
          <p:cNvSpPr txBox="1"/>
          <p:nvPr/>
        </p:nvSpPr>
        <p:spPr>
          <a:xfrm>
            <a:off x="2129048" y="1238689"/>
            <a:ext cx="1695921" cy="2585323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云对雨，</a:t>
            </a:r>
          </a:p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雪对风。</a:t>
            </a:r>
          </a:p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花对树，</a:t>
            </a:r>
          </a:p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鸟对虫。</a:t>
            </a:r>
          </a:p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山清对水秀，</a:t>
            </a:r>
          </a:p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柳绿对桃红。</a:t>
            </a:r>
          </a:p>
        </p:txBody>
      </p:sp>
      <p:sp>
        <p:nvSpPr>
          <p:cNvPr id="11" name="文本框 2"/>
          <p:cNvSpPr txBox="1"/>
          <p:nvPr/>
        </p:nvSpPr>
        <p:spPr>
          <a:xfrm>
            <a:off x="4320950" y="1257805"/>
            <a:ext cx="2951389" cy="1338828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   无论单字对还是双字对，它们字数相等，读起来朗朗上口，这就是韵文。</a:t>
            </a:r>
          </a:p>
        </p:txBody>
      </p:sp>
      <p:sp>
        <p:nvSpPr>
          <p:cNvPr id="12" name="文本框 2"/>
          <p:cNvSpPr txBox="1"/>
          <p:nvPr/>
        </p:nvSpPr>
        <p:spPr>
          <a:xfrm>
            <a:off x="4320949" y="2813104"/>
            <a:ext cx="2951388" cy="923330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   把对应的事物名称读得略重一点儿，“对”字轻读。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15" y="216635"/>
            <a:ext cx="1369607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归纳总结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669460" y="1168201"/>
            <a:ext cx="2554233" cy="2585323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   通过读，我们发现，对韵歌读起来可以快，可以慢，可以重，也可以轻，这就是读书的抑扬顿挫，这样才能读出书中的味道。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6318" y="1016455"/>
            <a:ext cx="3040176" cy="339226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332041" y="1186974"/>
            <a:ext cx="2031325" cy="300082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云对雨，</a:t>
            </a:r>
            <a:endParaRPr lang="en-US" altLang="zh-CN" sz="2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  <a:p>
            <a:pPr indent="228600"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雪对风。</a:t>
            </a:r>
            <a:endParaRPr lang="en-US" altLang="zh-CN" sz="2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  <a:p>
            <a:pPr indent="228600"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花对树，</a:t>
            </a:r>
            <a:endParaRPr lang="en-US" altLang="zh-CN" sz="2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  <a:p>
            <a:pPr indent="228600"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鸟对虫。</a:t>
            </a:r>
            <a:endParaRPr lang="en-US" altLang="zh-CN" sz="2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  <a:p>
            <a:pPr indent="228600"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山清对水秀，</a:t>
            </a:r>
            <a:endParaRPr lang="en-US" altLang="zh-CN" sz="2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  <a:p>
            <a:pPr indent="228600"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柳绿对桃红。</a:t>
            </a:r>
            <a:endParaRPr lang="en-US" altLang="zh-CN" sz="2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15" y="216635"/>
            <a:ext cx="1369607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课堂小练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916332" y="868815"/>
            <a:ext cx="2409407" cy="5078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我会连。</a:t>
            </a:r>
            <a:endParaRPr lang="en-US" altLang="zh-CN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52742" y="387203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云</a:t>
            </a:r>
          </a:p>
        </p:txBody>
      </p:sp>
      <p:sp>
        <p:nvSpPr>
          <p:cNvPr id="11" name="矩形 10"/>
          <p:cNvSpPr/>
          <p:nvPr/>
        </p:nvSpPr>
        <p:spPr>
          <a:xfrm>
            <a:off x="3509692" y="3863567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雨</a:t>
            </a:r>
          </a:p>
        </p:txBody>
      </p:sp>
      <p:sp>
        <p:nvSpPr>
          <p:cNvPr id="12" name="矩形 11"/>
          <p:cNvSpPr/>
          <p:nvPr/>
        </p:nvSpPr>
        <p:spPr>
          <a:xfrm>
            <a:off x="4342663" y="387391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花</a:t>
            </a:r>
          </a:p>
        </p:txBody>
      </p:sp>
      <p:sp>
        <p:nvSpPr>
          <p:cNvPr id="19" name="矩形 18"/>
          <p:cNvSpPr/>
          <p:nvPr/>
        </p:nvSpPr>
        <p:spPr>
          <a:xfrm>
            <a:off x="5376612" y="3863566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鸟</a:t>
            </a:r>
          </a:p>
        </p:txBody>
      </p:sp>
      <p:sp>
        <p:nvSpPr>
          <p:cNvPr id="20" name="矩形 19"/>
          <p:cNvSpPr/>
          <p:nvPr/>
        </p:nvSpPr>
        <p:spPr>
          <a:xfrm>
            <a:off x="6463682" y="386356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虫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2752743" y="2808307"/>
            <a:ext cx="2678332" cy="10552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618355" y="2834557"/>
            <a:ext cx="2845328" cy="10533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endCxn id="12" idx="0"/>
          </p:cNvCxnSpPr>
          <p:nvPr/>
        </p:nvCxnSpPr>
        <p:spPr>
          <a:xfrm>
            <a:off x="4472282" y="2799391"/>
            <a:ext cx="78130" cy="10745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2953717" y="2783934"/>
            <a:ext cx="2561393" cy="9837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endCxn id="11" idx="0"/>
          </p:cNvCxnSpPr>
          <p:nvPr/>
        </p:nvCxnSpPr>
        <p:spPr>
          <a:xfrm flipH="1">
            <a:off x="3717441" y="2773423"/>
            <a:ext cx="3023239" cy="10901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1831" y="1560555"/>
            <a:ext cx="1031159" cy="1212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6621" y="1560556"/>
            <a:ext cx="1017274" cy="1212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7835" y="1546544"/>
            <a:ext cx="1022350" cy="1226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6165" y="1526229"/>
            <a:ext cx="1003820" cy="1247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4964" y="1543051"/>
            <a:ext cx="1119527" cy="1240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863234" y="216635"/>
            <a:ext cx="1369607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课堂小练</a:t>
            </a:r>
          </a:p>
        </p:txBody>
      </p:sp>
      <p:sp>
        <p:nvSpPr>
          <p:cNvPr id="33" name="文本框 2"/>
          <p:cNvSpPr txBox="1"/>
          <p:nvPr/>
        </p:nvSpPr>
        <p:spPr>
          <a:xfrm>
            <a:off x="3215406" y="1769460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地</a:t>
            </a:r>
          </a:p>
        </p:txBody>
      </p:sp>
      <p:sp>
        <p:nvSpPr>
          <p:cNvPr id="36" name="文本框 2"/>
          <p:cNvSpPr txBox="1"/>
          <p:nvPr/>
        </p:nvSpPr>
        <p:spPr>
          <a:xfrm>
            <a:off x="2075078" y="1324747"/>
            <a:ext cx="4968169" cy="1754326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填空。</a:t>
            </a:r>
            <a:endParaRPr lang="en-US" altLang="zh-CN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天对（            ）           日对（            ） </a:t>
            </a:r>
            <a:endParaRPr lang="en-US" altLang="zh-CN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红对（            ）           大对（            ）</a:t>
            </a:r>
            <a:endParaRPr lang="en-US" altLang="zh-CN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228600">
              <a:lnSpc>
                <a:spcPct val="150000"/>
              </a:lnSpc>
            </a:pP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2"/>
          <p:cNvSpPr txBox="1"/>
          <p:nvPr/>
        </p:nvSpPr>
        <p:spPr>
          <a:xfrm>
            <a:off x="5114692" y="1739479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月</a:t>
            </a:r>
          </a:p>
        </p:txBody>
      </p:sp>
      <p:sp>
        <p:nvSpPr>
          <p:cNvPr id="11" name="文本框 2"/>
          <p:cNvSpPr txBox="1"/>
          <p:nvPr/>
        </p:nvSpPr>
        <p:spPr>
          <a:xfrm>
            <a:off x="3232841" y="2190370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绿</a:t>
            </a:r>
          </a:p>
        </p:txBody>
      </p:sp>
      <p:sp>
        <p:nvSpPr>
          <p:cNvPr id="12" name="文本框 2"/>
          <p:cNvSpPr txBox="1"/>
          <p:nvPr/>
        </p:nvSpPr>
        <p:spPr>
          <a:xfrm>
            <a:off x="5114692" y="2176546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小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15" y="216635"/>
            <a:ext cx="1369607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</a:p>
        </p:txBody>
      </p:sp>
      <p:sp>
        <p:nvSpPr>
          <p:cNvPr id="21" name="文本框 2"/>
          <p:cNvSpPr txBox="1"/>
          <p:nvPr/>
        </p:nvSpPr>
        <p:spPr>
          <a:xfrm>
            <a:off x="1838016" y="985423"/>
            <a:ext cx="5406241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除了书上的对子，你还知道哪些对子呢？</a:t>
            </a:r>
          </a:p>
        </p:txBody>
      </p:sp>
      <p:sp>
        <p:nvSpPr>
          <p:cNvPr id="22" name="文本框 2"/>
          <p:cNvSpPr txBox="1"/>
          <p:nvPr/>
        </p:nvSpPr>
        <p:spPr>
          <a:xfrm>
            <a:off x="4037701" y="1803226"/>
            <a:ext cx="3443039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河对汉，绿对红。塞北对关西。</a:t>
            </a:r>
          </a:p>
        </p:txBody>
      </p:sp>
      <p:sp>
        <p:nvSpPr>
          <p:cNvPr id="23" name="文本框 2"/>
          <p:cNvSpPr txBox="1"/>
          <p:nvPr/>
        </p:nvSpPr>
        <p:spPr>
          <a:xfrm>
            <a:off x="4041555" y="2596755"/>
            <a:ext cx="3521953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晨对午，夏对冬。山亭对水榭。</a:t>
            </a:r>
          </a:p>
        </p:txBody>
      </p:sp>
      <p:sp>
        <p:nvSpPr>
          <p:cNvPr id="8" name="文本框 2"/>
          <p:cNvSpPr txBox="1"/>
          <p:nvPr/>
        </p:nvSpPr>
        <p:spPr>
          <a:xfrm>
            <a:off x="4037700" y="3371527"/>
            <a:ext cx="3443039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泉对石，干对枝。吹竹对弹丝。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4156" y="1771108"/>
            <a:ext cx="1580103" cy="252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15" y="216635"/>
            <a:ext cx="1369607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747708" y="1784302"/>
            <a:ext cx="3604230" cy="13388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古代的陈文杰非常聪明，他写了一本书叫</a:t>
            </a:r>
            <a:r>
              <a:rPr lang="en-US" altLang="zh-CN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声律启蒙</a:t>
            </a:r>
            <a:r>
              <a:rPr lang="en-US" altLang="zh-CN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，大家可以读一读。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4372" y="1391448"/>
            <a:ext cx="1407039" cy="2101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826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文本框 170"/>
          <p:cNvSpPr txBox="1"/>
          <p:nvPr/>
        </p:nvSpPr>
        <p:spPr>
          <a:xfrm>
            <a:off x="1618594" y="262605"/>
            <a:ext cx="1415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</a:p>
        </p:txBody>
      </p:sp>
      <p:sp>
        <p:nvSpPr>
          <p:cNvPr id="172" name="矩形 171"/>
          <p:cNvSpPr/>
          <p:nvPr/>
        </p:nvSpPr>
        <p:spPr>
          <a:xfrm>
            <a:off x="4232422" y="1167086"/>
            <a:ext cx="3165548" cy="297773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n w="0"/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       古代有一个叫陈文杰的人，他非常聪明，因为对对子对得好而当上了钦差。你想不想像他一样来对对子？老师就出两个满足你们的愿望。天对</a:t>
            </a:r>
            <a:r>
              <a:rPr lang="en-US" altLang="zh-CN" dirty="0">
                <a:ln w="0"/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dirty="0">
                <a:ln w="0"/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地</a:t>
            </a:r>
            <a:r>
              <a:rPr lang="en-US" altLang="zh-CN" dirty="0">
                <a:ln w="0"/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dirty="0">
                <a:ln w="0"/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，黑对</a:t>
            </a:r>
            <a:r>
              <a:rPr lang="en-US" altLang="zh-CN" dirty="0">
                <a:ln w="0"/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dirty="0">
                <a:ln w="0"/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白</a:t>
            </a:r>
            <a:r>
              <a:rPr lang="en-US" altLang="zh-CN" dirty="0">
                <a:ln w="0"/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dirty="0">
                <a:ln w="0"/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，花对</a:t>
            </a:r>
            <a:r>
              <a:rPr lang="en-US" altLang="zh-CN" dirty="0">
                <a:ln w="0"/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dirty="0">
                <a:ln w="0"/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树</a:t>
            </a:r>
            <a:r>
              <a:rPr lang="en-US" altLang="zh-CN" dirty="0">
                <a:ln w="0"/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dirty="0">
                <a:ln w="0"/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。今天，我们来学一首儿歌</a:t>
            </a:r>
            <a:r>
              <a:rPr lang="en-US" altLang="zh-CN" dirty="0">
                <a:ln w="0"/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dirty="0">
                <a:ln w="0"/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对韵歌</a:t>
            </a:r>
            <a:r>
              <a:rPr lang="en-US" altLang="zh-CN" dirty="0">
                <a:ln w="0"/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dirty="0">
                <a:ln w="0"/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dirty="0">
              <a:ln w="0"/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6410" y="1374608"/>
            <a:ext cx="1778846" cy="2472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820703" y="216635"/>
            <a:ext cx="1061830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0528" y="1799307"/>
            <a:ext cx="728663" cy="9715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80531" y="1414864"/>
            <a:ext cx="4997132" cy="3707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7501" y="1796974"/>
            <a:ext cx="728663" cy="9715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9867" y="1802903"/>
            <a:ext cx="728663" cy="9715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7643" y="1796974"/>
            <a:ext cx="728663" cy="971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912" y="1791079"/>
            <a:ext cx="728663" cy="97155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953433" y="1742896"/>
            <a:ext cx="718850" cy="10156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/>
            <a:r>
              <a:rPr lang="zh-CN" altLang="en-US" sz="6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657107" y="1753411"/>
            <a:ext cx="718850" cy="10156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/>
            <a:r>
              <a:rPr lang="zh-CN" altLang="en-US" sz="6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云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361211" y="1735828"/>
            <a:ext cx="718850" cy="10156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/>
            <a:r>
              <a:rPr lang="zh-CN" altLang="en-US" sz="6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090747" y="1779537"/>
            <a:ext cx="718850" cy="10156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/>
            <a:r>
              <a:rPr lang="zh-CN" altLang="en-US" sz="6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805437" y="1719247"/>
            <a:ext cx="718850" cy="10156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/>
            <a:r>
              <a:rPr lang="zh-CN" altLang="en-US" sz="6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082289" y="1379709"/>
            <a:ext cx="888551" cy="41549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/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duì</a:t>
            </a:r>
            <a:endParaRPr lang="zh-CN" altLang="en-US" sz="2100" b="1" dirty="0">
              <a:solidFill>
                <a:srgbClr val="FF0000"/>
              </a:solidFill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720812" y="1392619"/>
            <a:ext cx="888551" cy="41549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/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yún</a:t>
            </a:r>
            <a:endParaRPr lang="zh-CN" altLang="en-US" sz="2100" b="1" dirty="0">
              <a:solidFill>
                <a:srgbClr val="FF0000"/>
              </a:solidFill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64641" y="1386768"/>
            <a:ext cx="1039151" cy="41549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/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yǔ</a:t>
            </a:r>
            <a:endParaRPr lang="zh-CN" altLang="en-US" sz="2100" b="1" dirty="0">
              <a:solidFill>
                <a:srgbClr val="FF0000"/>
              </a:solidFill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133689" y="1379662"/>
            <a:ext cx="1358622" cy="41549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/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fēng</a:t>
            </a:r>
            <a:endParaRPr lang="zh-CN" altLang="en-US" sz="2100" b="1" dirty="0">
              <a:solidFill>
                <a:srgbClr val="FF0000"/>
              </a:solidFill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901626" y="1389883"/>
            <a:ext cx="888551" cy="41549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/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huā</a:t>
            </a:r>
            <a:endParaRPr lang="zh-CN" altLang="en-US" sz="2100" b="1" dirty="0">
              <a:solidFill>
                <a:srgbClr val="FF0000"/>
              </a:solidFill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4838" y="1796729"/>
            <a:ext cx="728663" cy="971550"/>
          </a:xfrm>
          <a:prstGeom prst="rect">
            <a:avLst/>
          </a:prstGeom>
        </p:spPr>
      </p:pic>
      <p:sp>
        <p:nvSpPr>
          <p:cNvPr id="25" name="文本框 22"/>
          <p:cNvSpPr txBox="1"/>
          <p:nvPr/>
        </p:nvSpPr>
        <p:spPr>
          <a:xfrm>
            <a:off x="5568661" y="1394707"/>
            <a:ext cx="888551" cy="7386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/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niǎo</a:t>
            </a:r>
            <a:endParaRPr lang="zh-CN" altLang="en-US" sz="2100" b="1" dirty="0">
              <a:solidFill>
                <a:srgbClr val="FF0000"/>
              </a:solidFill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5634" y="1792751"/>
            <a:ext cx="728663" cy="971550"/>
          </a:xfrm>
          <a:prstGeom prst="rect">
            <a:avLst/>
          </a:prstGeom>
        </p:spPr>
      </p:pic>
      <p:sp>
        <p:nvSpPr>
          <p:cNvPr id="27" name="文本框 22"/>
          <p:cNvSpPr txBox="1"/>
          <p:nvPr/>
        </p:nvSpPr>
        <p:spPr>
          <a:xfrm>
            <a:off x="6175842" y="1395431"/>
            <a:ext cx="888551" cy="7386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/>
            <a:r>
              <a:rPr lang="en-US" altLang="zh-CN" sz="21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chóng</a:t>
            </a:r>
            <a:endParaRPr lang="zh-CN" altLang="en-US" sz="2100" b="1" dirty="0">
              <a:solidFill>
                <a:srgbClr val="FF0000"/>
              </a:solidFill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28" name="文本框 16"/>
          <p:cNvSpPr txBox="1"/>
          <p:nvPr/>
        </p:nvSpPr>
        <p:spPr>
          <a:xfrm>
            <a:off x="5488038" y="1755887"/>
            <a:ext cx="718850" cy="10156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/>
            <a:r>
              <a:rPr lang="zh-CN" altLang="en-US" sz="6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鸟</a:t>
            </a:r>
          </a:p>
        </p:txBody>
      </p:sp>
      <p:sp>
        <p:nvSpPr>
          <p:cNvPr id="29" name="文本框 16"/>
          <p:cNvSpPr txBox="1"/>
          <p:nvPr/>
        </p:nvSpPr>
        <p:spPr>
          <a:xfrm>
            <a:off x="6220463" y="1746403"/>
            <a:ext cx="718850" cy="10156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/>
            <a:r>
              <a:rPr lang="zh-CN" altLang="en-US" sz="6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虫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36876" y="3177039"/>
            <a:ext cx="2597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DEE"/>
                </a:solidFill>
              </a:rPr>
              <a:t>https://www.ypppt.com/</a:t>
            </a:r>
            <a:endParaRPr lang="zh-CN" altLang="en-US" dirty="0">
              <a:solidFill>
                <a:srgbClr val="FFFDEE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7" grpId="0"/>
      <p:bldP spid="19" grpId="0"/>
      <p:bldP spid="20" grpId="0"/>
      <p:bldP spid="21" grpId="0"/>
      <p:bldP spid="22" grpId="0"/>
      <p:bldP spid="23" grpId="0"/>
      <p:bldP spid="25" grpId="0"/>
      <p:bldP spid="27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2229612" y="2592477"/>
            <a:ext cx="551255" cy="18096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16" name="矩形 15"/>
          <p:cNvSpPr/>
          <p:nvPr/>
        </p:nvSpPr>
        <p:spPr>
          <a:xfrm>
            <a:off x="1820703" y="216635"/>
            <a:ext cx="1061830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4915" y="990476"/>
            <a:ext cx="728663" cy="971550"/>
          </a:xfrm>
          <a:prstGeom prst="rect">
            <a:avLst/>
          </a:prstGeom>
        </p:spPr>
      </p:pic>
      <p:sp>
        <p:nvSpPr>
          <p:cNvPr id="26" name="文本框 38"/>
          <p:cNvSpPr txBox="1"/>
          <p:nvPr/>
        </p:nvSpPr>
        <p:spPr>
          <a:xfrm>
            <a:off x="3157819" y="934066"/>
            <a:ext cx="718850" cy="10156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/>
            <a:r>
              <a:rPr lang="zh-CN" altLang="en-US" sz="6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虫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7437" y="2243083"/>
            <a:ext cx="728663" cy="971550"/>
          </a:xfrm>
          <a:prstGeom prst="rect">
            <a:avLst/>
          </a:prstGeom>
        </p:spPr>
      </p:pic>
      <p:sp>
        <p:nvSpPr>
          <p:cNvPr id="28" name="文本框 38"/>
          <p:cNvSpPr txBox="1"/>
          <p:nvPr/>
        </p:nvSpPr>
        <p:spPr>
          <a:xfrm>
            <a:off x="3160341" y="2186672"/>
            <a:ext cx="718850" cy="10156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/>
            <a:r>
              <a:rPr lang="zh-CN" altLang="en-US" sz="6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云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7074" y="3534450"/>
            <a:ext cx="728663" cy="971550"/>
          </a:xfrm>
          <a:prstGeom prst="rect">
            <a:avLst/>
          </a:prstGeom>
        </p:spPr>
      </p:pic>
      <p:sp>
        <p:nvSpPr>
          <p:cNvPr id="30" name="文本框 38"/>
          <p:cNvSpPr txBox="1"/>
          <p:nvPr/>
        </p:nvSpPr>
        <p:spPr>
          <a:xfrm>
            <a:off x="3159978" y="3478039"/>
            <a:ext cx="718850" cy="10156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28600"/>
            <a:r>
              <a:rPr lang="zh-CN" altLang="en-US" sz="6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3990" y="1090590"/>
            <a:ext cx="2682107" cy="77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3990" y="2344971"/>
            <a:ext cx="1828662" cy="767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3992" y="3624986"/>
            <a:ext cx="1410050" cy="790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文本框 2"/>
          <p:cNvSpPr txBox="1"/>
          <p:nvPr/>
        </p:nvSpPr>
        <p:spPr>
          <a:xfrm>
            <a:off x="3922876" y="1264363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en-US" altLang="zh-CN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画</a:t>
            </a:r>
          </a:p>
        </p:txBody>
      </p:sp>
      <p:sp>
        <p:nvSpPr>
          <p:cNvPr id="19" name="文本框 2"/>
          <p:cNvSpPr txBox="1"/>
          <p:nvPr/>
        </p:nvSpPr>
        <p:spPr>
          <a:xfrm>
            <a:off x="3955696" y="2510962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en-US" altLang="zh-CN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画</a:t>
            </a:r>
          </a:p>
        </p:txBody>
      </p:sp>
      <p:sp>
        <p:nvSpPr>
          <p:cNvPr id="20" name="文本框 2"/>
          <p:cNvSpPr txBox="1"/>
          <p:nvPr/>
        </p:nvSpPr>
        <p:spPr>
          <a:xfrm>
            <a:off x="3974316" y="3711796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en-US" altLang="zh-CN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画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3433" y="990476"/>
            <a:ext cx="1103618" cy="997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3430" y="2214899"/>
            <a:ext cx="1135565" cy="1000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3432" y="3554035"/>
            <a:ext cx="1135564" cy="928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30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14" y="216635"/>
            <a:ext cx="1369607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868704" y="881117"/>
            <a:ext cx="855761" cy="1027964"/>
            <a:chOff x="1290141" y="1174823"/>
            <a:chExt cx="1521352" cy="137061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6093" y="1250041"/>
              <a:ext cx="1295400" cy="1295400"/>
            </a:xfrm>
            <a:prstGeom prst="rect">
              <a:avLst/>
            </a:prstGeom>
          </p:spPr>
        </p:pic>
        <p:sp>
          <p:nvSpPr>
            <p:cNvPr id="7" name="文本框 38"/>
            <p:cNvSpPr txBox="1"/>
            <p:nvPr/>
          </p:nvSpPr>
          <p:spPr>
            <a:xfrm>
              <a:off x="1290141" y="1174823"/>
              <a:ext cx="1277957" cy="13542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228600"/>
              <a:r>
                <a:rPr lang="zh-CN" altLang="en-US" sz="6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对</a:t>
              </a:r>
            </a:p>
          </p:txBody>
        </p:sp>
      </p:grpSp>
      <p:sp>
        <p:nvSpPr>
          <p:cNvPr id="8" name="文本框 2"/>
          <p:cNvSpPr txBox="1"/>
          <p:nvPr/>
        </p:nvSpPr>
        <p:spPr>
          <a:xfrm>
            <a:off x="2334441" y="2484723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对虾</a:t>
            </a:r>
          </a:p>
        </p:txBody>
      </p:sp>
      <p:sp>
        <p:nvSpPr>
          <p:cNvPr id="9" name="文本框 2"/>
          <p:cNvSpPr txBox="1"/>
          <p:nvPr/>
        </p:nvSpPr>
        <p:spPr>
          <a:xfrm>
            <a:off x="4056114" y="2481274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对比</a:t>
            </a:r>
          </a:p>
        </p:txBody>
      </p:sp>
      <p:sp>
        <p:nvSpPr>
          <p:cNvPr id="10" name="文本框 2"/>
          <p:cNvSpPr txBox="1"/>
          <p:nvPr/>
        </p:nvSpPr>
        <p:spPr>
          <a:xfrm>
            <a:off x="5981793" y="2514279"/>
            <a:ext cx="1097842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对称</a:t>
            </a:r>
          </a:p>
        </p:txBody>
      </p:sp>
      <p:sp>
        <p:nvSpPr>
          <p:cNvPr id="21" name="文本框 2"/>
          <p:cNvSpPr txBox="1"/>
          <p:nvPr/>
        </p:nvSpPr>
        <p:spPr>
          <a:xfrm>
            <a:off x="3208383" y="1205412"/>
            <a:ext cx="3206705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你要你说的</a:t>
            </a: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对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，我就听你的。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8016" y="3053818"/>
            <a:ext cx="1691446" cy="1489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648" y="3053818"/>
            <a:ext cx="1364875" cy="1489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0681" y="3052498"/>
            <a:ext cx="1783743" cy="1490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14" y="216635"/>
            <a:ext cx="1369607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868704" y="881117"/>
            <a:ext cx="855761" cy="1027964"/>
            <a:chOff x="1290141" y="1174823"/>
            <a:chExt cx="1521352" cy="137061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6093" y="1250041"/>
              <a:ext cx="1295400" cy="1295400"/>
            </a:xfrm>
            <a:prstGeom prst="rect">
              <a:avLst/>
            </a:prstGeom>
          </p:spPr>
        </p:pic>
        <p:sp>
          <p:nvSpPr>
            <p:cNvPr id="7" name="文本框 38"/>
            <p:cNvSpPr txBox="1"/>
            <p:nvPr/>
          </p:nvSpPr>
          <p:spPr>
            <a:xfrm>
              <a:off x="1290141" y="1174823"/>
              <a:ext cx="1277957" cy="13542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228600"/>
              <a:r>
                <a:rPr lang="zh-CN" altLang="en-US" sz="6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云</a:t>
              </a:r>
            </a:p>
          </p:txBody>
        </p:sp>
      </p:grpSp>
      <p:sp>
        <p:nvSpPr>
          <p:cNvPr id="8" name="文本框 2"/>
          <p:cNvSpPr txBox="1"/>
          <p:nvPr/>
        </p:nvSpPr>
        <p:spPr>
          <a:xfrm>
            <a:off x="2222977" y="2484723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云朵</a:t>
            </a:r>
          </a:p>
        </p:txBody>
      </p:sp>
      <p:sp>
        <p:nvSpPr>
          <p:cNvPr id="9" name="文本框 2"/>
          <p:cNvSpPr txBox="1"/>
          <p:nvPr/>
        </p:nvSpPr>
        <p:spPr>
          <a:xfrm>
            <a:off x="4219427" y="2498584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乌云</a:t>
            </a:r>
          </a:p>
        </p:txBody>
      </p:sp>
      <p:sp>
        <p:nvSpPr>
          <p:cNvPr id="10" name="文本框 2"/>
          <p:cNvSpPr txBox="1"/>
          <p:nvPr/>
        </p:nvSpPr>
        <p:spPr>
          <a:xfrm>
            <a:off x="6186297" y="2514279"/>
            <a:ext cx="1097842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云霞</a:t>
            </a:r>
          </a:p>
        </p:txBody>
      </p:sp>
      <p:sp>
        <p:nvSpPr>
          <p:cNvPr id="21" name="文本框 2"/>
          <p:cNvSpPr txBox="1"/>
          <p:nvPr/>
        </p:nvSpPr>
        <p:spPr>
          <a:xfrm>
            <a:off x="3208385" y="1205412"/>
            <a:ext cx="3822088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天上的</a:t>
            </a: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云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朵有时犹如薄薄的棉花。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4007" y="2999027"/>
            <a:ext cx="1711885" cy="1421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646" y="2999027"/>
            <a:ext cx="1691501" cy="1421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7549" y="2999026"/>
            <a:ext cx="1590315" cy="1421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14" y="216635"/>
            <a:ext cx="1369607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868704" y="881117"/>
            <a:ext cx="855761" cy="1027964"/>
            <a:chOff x="1290141" y="1174823"/>
            <a:chExt cx="1521352" cy="137061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6093" y="1250041"/>
              <a:ext cx="1295400" cy="1295400"/>
            </a:xfrm>
            <a:prstGeom prst="rect">
              <a:avLst/>
            </a:prstGeom>
          </p:spPr>
        </p:pic>
        <p:sp>
          <p:nvSpPr>
            <p:cNvPr id="7" name="文本框 38"/>
            <p:cNvSpPr txBox="1"/>
            <p:nvPr/>
          </p:nvSpPr>
          <p:spPr>
            <a:xfrm>
              <a:off x="1290141" y="1174823"/>
              <a:ext cx="1277957" cy="13542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228600"/>
              <a:r>
                <a:rPr lang="zh-CN" altLang="en-US" sz="6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雨</a:t>
              </a:r>
            </a:p>
          </p:txBody>
        </p:sp>
      </p:grpSp>
      <p:sp>
        <p:nvSpPr>
          <p:cNvPr id="8" name="文本框 2"/>
          <p:cNvSpPr txBox="1"/>
          <p:nvPr/>
        </p:nvSpPr>
        <p:spPr>
          <a:xfrm>
            <a:off x="2420915" y="2220920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雨伞</a:t>
            </a:r>
          </a:p>
        </p:txBody>
      </p:sp>
      <p:sp>
        <p:nvSpPr>
          <p:cNvPr id="9" name="文本框 2"/>
          <p:cNvSpPr txBox="1"/>
          <p:nvPr/>
        </p:nvSpPr>
        <p:spPr>
          <a:xfrm>
            <a:off x="3897123" y="2243269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雨衣</a:t>
            </a:r>
          </a:p>
        </p:txBody>
      </p:sp>
      <p:sp>
        <p:nvSpPr>
          <p:cNvPr id="10" name="文本框 2"/>
          <p:cNvSpPr txBox="1"/>
          <p:nvPr/>
        </p:nvSpPr>
        <p:spPr>
          <a:xfrm>
            <a:off x="5776785" y="2250476"/>
            <a:ext cx="1097842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暴雨</a:t>
            </a:r>
          </a:p>
        </p:txBody>
      </p:sp>
      <p:sp>
        <p:nvSpPr>
          <p:cNvPr id="21" name="文本框 2"/>
          <p:cNvSpPr txBox="1"/>
          <p:nvPr/>
        </p:nvSpPr>
        <p:spPr>
          <a:xfrm>
            <a:off x="3208383" y="1205412"/>
            <a:ext cx="2663187" cy="923330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农民伯伯冒</a:t>
            </a: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雨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抢收麦子。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1879" y="2735222"/>
            <a:ext cx="1298121" cy="1735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2253" y="2735224"/>
            <a:ext cx="1243680" cy="1525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3236" y="2724968"/>
            <a:ext cx="1531993" cy="152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14" y="216635"/>
            <a:ext cx="1369607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868704" y="881117"/>
            <a:ext cx="855761" cy="1027964"/>
            <a:chOff x="1290141" y="1174823"/>
            <a:chExt cx="1521352" cy="137061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6093" y="1250041"/>
              <a:ext cx="1295400" cy="1295400"/>
            </a:xfrm>
            <a:prstGeom prst="rect">
              <a:avLst/>
            </a:prstGeom>
          </p:spPr>
        </p:pic>
        <p:sp>
          <p:nvSpPr>
            <p:cNvPr id="7" name="文本框 38"/>
            <p:cNvSpPr txBox="1"/>
            <p:nvPr/>
          </p:nvSpPr>
          <p:spPr>
            <a:xfrm>
              <a:off x="1290141" y="1174823"/>
              <a:ext cx="1277957" cy="13542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228600"/>
              <a:r>
                <a:rPr lang="zh-CN" altLang="en-US" sz="6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风</a:t>
              </a:r>
            </a:p>
          </p:txBody>
        </p:sp>
      </p:grpSp>
      <p:sp>
        <p:nvSpPr>
          <p:cNvPr id="8" name="文本框 2"/>
          <p:cNvSpPr txBox="1"/>
          <p:nvPr/>
        </p:nvSpPr>
        <p:spPr>
          <a:xfrm>
            <a:off x="2334440" y="2217871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风车</a:t>
            </a:r>
          </a:p>
        </p:txBody>
      </p:sp>
      <p:sp>
        <p:nvSpPr>
          <p:cNvPr id="9" name="文本框 2"/>
          <p:cNvSpPr txBox="1"/>
          <p:nvPr/>
        </p:nvSpPr>
        <p:spPr>
          <a:xfrm>
            <a:off x="4103005" y="2240220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风筝</a:t>
            </a:r>
            <a:endParaRPr lang="en-US" altLang="zh-CN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2"/>
          <p:cNvSpPr txBox="1"/>
          <p:nvPr/>
        </p:nvSpPr>
        <p:spPr>
          <a:xfrm>
            <a:off x="5960185" y="2247427"/>
            <a:ext cx="1097842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风帆</a:t>
            </a:r>
          </a:p>
        </p:txBody>
      </p:sp>
      <p:sp>
        <p:nvSpPr>
          <p:cNvPr id="21" name="文本框 2"/>
          <p:cNvSpPr txBox="1"/>
          <p:nvPr/>
        </p:nvSpPr>
        <p:spPr>
          <a:xfrm>
            <a:off x="3208383" y="1205412"/>
            <a:ext cx="4564017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春风吹来，小朋友们都来到田野里放</a:t>
            </a: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筝。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693" y="2732172"/>
            <a:ext cx="1301548" cy="1278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1313" y="2732175"/>
            <a:ext cx="1457325" cy="129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8500" y="2732175"/>
            <a:ext cx="1449527" cy="1296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14" y="216635"/>
            <a:ext cx="1369607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868704" y="881117"/>
            <a:ext cx="855761" cy="1027964"/>
            <a:chOff x="1290141" y="1174823"/>
            <a:chExt cx="1521352" cy="137061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6093" y="1250041"/>
              <a:ext cx="1295400" cy="1295400"/>
            </a:xfrm>
            <a:prstGeom prst="rect">
              <a:avLst/>
            </a:prstGeom>
          </p:spPr>
        </p:pic>
        <p:sp>
          <p:nvSpPr>
            <p:cNvPr id="7" name="文本框 38"/>
            <p:cNvSpPr txBox="1"/>
            <p:nvPr/>
          </p:nvSpPr>
          <p:spPr>
            <a:xfrm>
              <a:off x="1290141" y="1174823"/>
              <a:ext cx="1277957" cy="13542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228600"/>
              <a:r>
                <a:rPr lang="zh-CN" altLang="en-US" sz="6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花</a:t>
              </a:r>
            </a:p>
          </p:txBody>
        </p:sp>
      </p:grpSp>
      <p:sp>
        <p:nvSpPr>
          <p:cNvPr id="8" name="文本框 2"/>
          <p:cNvSpPr txBox="1"/>
          <p:nvPr/>
        </p:nvSpPr>
        <p:spPr>
          <a:xfrm>
            <a:off x="2287495" y="2281969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花草</a:t>
            </a:r>
          </a:p>
        </p:txBody>
      </p:sp>
      <p:sp>
        <p:nvSpPr>
          <p:cNvPr id="9" name="文本框 2"/>
          <p:cNvSpPr txBox="1"/>
          <p:nvPr/>
        </p:nvSpPr>
        <p:spPr>
          <a:xfrm>
            <a:off x="4141105" y="2304319"/>
            <a:ext cx="873944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窗花</a:t>
            </a:r>
          </a:p>
        </p:txBody>
      </p:sp>
      <p:sp>
        <p:nvSpPr>
          <p:cNvPr id="10" name="文本框 2"/>
          <p:cNvSpPr txBox="1"/>
          <p:nvPr/>
        </p:nvSpPr>
        <p:spPr>
          <a:xfrm>
            <a:off x="5992389" y="2281969"/>
            <a:ext cx="1097842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雪花</a:t>
            </a:r>
          </a:p>
        </p:txBody>
      </p:sp>
      <p:sp>
        <p:nvSpPr>
          <p:cNvPr id="21" name="文本框 2"/>
          <p:cNvSpPr txBox="1"/>
          <p:nvPr/>
        </p:nvSpPr>
        <p:spPr>
          <a:xfrm>
            <a:off x="3208382" y="1205412"/>
            <a:ext cx="3881847" cy="507831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爷爷在院子里种了很多好看的</a:t>
            </a:r>
            <a:r>
              <a:rPr lang="zh-CN" altLang="en-US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花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2432" y="2747318"/>
            <a:ext cx="1664067" cy="141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606" y="2747318"/>
            <a:ext cx="1740939" cy="141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366" y="2747315"/>
            <a:ext cx="1556062" cy="1289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1" grpId="0"/>
    </p:bldLst>
  </p:timing>
</p:sld>
</file>

<file path=ppt/theme/theme1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2ADA4D6A-167C-4279-A024-CDC227F4A5E7}" vid="{63D0FBE6-88CA-4BEC-A2BD-73E5DE989C14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13</TotalTime>
  <Words>677</Words>
  <Application>Microsoft Office PowerPoint</Application>
  <PresentationFormat>全屏显示(16:9)</PresentationFormat>
  <Paragraphs>130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Meiryo</vt:lpstr>
      <vt:lpstr>汉语拼音</vt:lpstr>
      <vt:lpstr>黑体</vt:lpstr>
      <vt:lpstr>楷体</vt:lpstr>
      <vt:lpstr>宋体</vt:lpstr>
      <vt:lpstr>微软雅黑</vt:lpstr>
      <vt:lpstr>Arial</vt:lpstr>
      <vt:lpstr>Calibri</vt:lpstr>
      <vt:lpstr>Calibri Light</vt:lpstr>
      <vt:lpstr>主题1</vt:lpstr>
      <vt:lpstr>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>优品PPT</dc:creator>
  <cp:keywords/>
  <cp:lastModifiedBy>kan</cp:lastModifiedBy>
  <cp:revision>470</cp:revision>
  <cp:lastPrinted>2018-04-06T08:03:00Z</cp:lastPrinted>
  <dcterms:created xsi:type="dcterms:W3CDTF">2016-02-25T11:28:00Z</dcterms:created>
  <dcterms:modified xsi:type="dcterms:W3CDTF">2021-02-22T10:37:35Z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