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5" r:id="rId2"/>
  </p:sldMasterIdLst>
  <p:notesMasterIdLst>
    <p:notesMasterId r:id="rId39"/>
  </p:notesMasterIdLst>
  <p:handoutMasterIdLst>
    <p:handoutMasterId r:id="rId40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2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>
              <a:defRPr/>
            </a:pPr>
            <a:fld id="{6C69375D-0A5C-482B-9449-FE3179948B21}" type="datetimeFigureOut">
              <a:rPr lang="zh-CN" altLang="en-US"/>
              <a:pPr>
                <a:defRPr/>
              </a:pPr>
              <a:t>2021/2/20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713EF41-4070-4339-AC8C-1E643084F3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605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>
              <a:defRPr/>
            </a:pPr>
            <a:fld id="{87FA911A-12D6-4AF5-9E65-0522311F948E}" type="datetimeFigureOut">
              <a:rPr lang="zh-CN" altLang="en-US"/>
              <a:pPr>
                <a:defRPr/>
              </a:pPr>
              <a:t>2021/2/20</a:t>
            </a:fld>
            <a:endParaRPr lang="zh-CN" altLang="en-US"/>
          </a:p>
        </p:txBody>
      </p:sp>
      <p:sp>
        <p:nvSpPr>
          <p:cNvPr id="5939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0151D7B-3757-407D-B0D3-9C066D669F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899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04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0420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042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18355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86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8612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861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72761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</a:t>
            </a:r>
            <a:r>
              <a:rPr lang="en-US" altLang="zh-CN" dirty="0" smtClean="0"/>
              <a:t>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0687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151D7B-3757-407D-B0D3-9C066D669FDA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766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14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1444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144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44669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24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2468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246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34939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34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3492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349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18395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45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4516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451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90826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553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5540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554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1695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656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6564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656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60126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75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7588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  <p:sp>
        <p:nvSpPr>
          <p:cNvPr id="6758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74662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20663" y="1131888"/>
            <a:ext cx="0" cy="3168650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8893175" y="1708150"/>
            <a:ext cx="0" cy="2808288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9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8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66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58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60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05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56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71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26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8704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33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>
            <a:grpSpLocks/>
          </p:cNvGrpSpPr>
          <p:nvPr userDrawn="1"/>
        </p:nvGrpSpPr>
        <p:grpSpPr bwMode="auto">
          <a:xfrm rot="10800000">
            <a:off x="0" y="123825"/>
            <a:ext cx="6300788" cy="765175"/>
            <a:chOff x="-1688474" y="0"/>
            <a:chExt cx="6300080" cy="765176"/>
          </a:xfrm>
        </p:grpSpPr>
        <p:sp>
          <p:nvSpPr>
            <p:cNvPr id="3" name="等腰三角形 18"/>
            <p:cNvSpPr>
              <a:spLocks noChangeArrowheads="1"/>
            </p:cNvSpPr>
            <p:nvPr/>
          </p:nvSpPr>
          <p:spPr bwMode="auto">
            <a:xfrm flipH="1" flipV="1">
              <a:off x="3427464" y="609601"/>
              <a:ext cx="176192" cy="163512"/>
            </a:xfrm>
            <a:prstGeom prst="triangle">
              <a:avLst>
                <a:gd name="adj" fmla="val 0"/>
              </a:avLst>
            </a:prstGeom>
            <a:solidFill>
              <a:srgbClr val="7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FFFFFF"/>
                </a:solidFill>
                <a:latin typeface="微软雅黑" charset="-122"/>
                <a:sym typeface="微软雅黑" charset="-122"/>
              </a:endParaRPr>
            </a:p>
          </p:txBody>
        </p:sp>
        <p:sp>
          <p:nvSpPr>
            <p:cNvPr id="4" name="等腰三角形 20"/>
            <p:cNvSpPr>
              <a:spLocks noChangeArrowheads="1"/>
            </p:cNvSpPr>
            <p:nvPr/>
          </p:nvSpPr>
          <p:spPr bwMode="auto">
            <a:xfrm flipH="1">
              <a:off x="3424289" y="0"/>
              <a:ext cx="176192" cy="165100"/>
            </a:xfrm>
            <a:prstGeom prst="triangle">
              <a:avLst>
                <a:gd name="adj" fmla="val 0"/>
              </a:avLst>
            </a:prstGeom>
            <a:solidFill>
              <a:srgbClr val="7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FFFFFF"/>
                </a:solidFill>
                <a:latin typeface="微软雅黑" charset="-122"/>
                <a:sym typeface="微软雅黑" charset="-122"/>
              </a:endParaRPr>
            </a:p>
          </p:txBody>
        </p:sp>
        <p:sp>
          <p:nvSpPr>
            <p:cNvPr id="5" name="文本框 24"/>
            <p:cNvSpPr>
              <a:spLocks noChangeArrowheads="1"/>
            </p:cNvSpPr>
            <p:nvPr/>
          </p:nvSpPr>
          <p:spPr bwMode="auto">
            <a:xfrm flipH="1">
              <a:off x="-1688474" y="85725"/>
              <a:ext cx="6300080" cy="593726"/>
            </a:xfrm>
            <a:prstGeom prst="rect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600">
                <a:solidFill>
                  <a:srgbClr val="525252"/>
                </a:solidFill>
                <a:latin typeface="微软雅黑" charset="-122"/>
                <a:ea typeface="微软雅黑" charset="-122"/>
                <a:sym typeface="Verdana" panose="020B0604030504040204" pitchFamily="34" charset="0"/>
              </a:endParaRPr>
            </a:p>
          </p:txBody>
        </p:sp>
        <p:sp>
          <p:nvSpPr>
            <p:cNvPr id="6" name="文本框 34"/>
            <p:cNvSpPr>
              <a:spLocks noChangeArrowheads="1"/>
            </p:cNvSpPr>
            <p:nvPr/>
          </p:nvSpPr>
          <p:spPr bwMode="auto">
            <a:xfrm flipH="1">
              <a:off x="3594132" y="0"/>
              <a:ext cx="790486" cy="765176"/>
            </a:xfrm>
            <a:prstGeom prst="rect">
              <a:avLst/>
            </a:prstGeom>
            <a:solidFill>
              <a:srgbClr val="FDC6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FFFFFF"/>
                </a:solidFill>
                <a:latin typeface="Adobe Gothic Std B" pitchFamily="34" charset="-128"/>
                <a:ea typeface="Microsoft YaHei UI" pitchFamily="34" charset="-122"/>
                <a:sym typeface="Verdana" panose="020B0604030504040204" pitchFamily="34" charset="0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962025"/>
            <a:ext cx="8410575" cy="413067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8" name="图片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8" y="215900"/>
            <a:ext cx="314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708889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962025"/>
            <a:ext cx="8410575" cy="413067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107950" y="-184150"/>
            <a:ext cx="1778000" cy="1146175"/>
            <a:chOff x="1954641" y="83218"/>
            <a:chExt cx="2497052" cy="1609805"/>
          </a:xfrm>
        </p:grpSpPr>
        <p:pic>
          <p:nvPicPr>
            <p:cNvPr id="4" name="图片 8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273" y="83218"/>
              <a:ext cx="1480420" cy="148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54641" y="506851"/>
              <a:ext cx="2033314" cy="118617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-92075"/>
            <a:ext cx="2282825" cy="14112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265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>
            <a:grpSpLocks/>
          </p:cNvGrpSpPr>
          <p:nvPr userDrawn="1"/>
        </p:nvGrpSpPr>
        <p:grpSpPr bwMode="auto">
          <a:xfrm rot="10800000">
            <a:off x="0" y="123825"/>
            <a:ext cx="6300788" cy="765175"/>
            <a:chOff x="-1688474" y="0"/>
            <a:chExt cx="6300080" cy="765176"/>
          </a:xfrm>
        </p:grpSpPr>
        <p:sp>
          <p:nvSpPr>
            <p:cNvPr id="3" name="等腰三角形 18"/>
            <p:cNvSpPr>
              <a:spLocks noChangeArrowheads="1"/>
            </p:cNvSpPr>
            <p:nvPr/>
          </p:nvSpPr>
          <p:spPr bwMode="auto">
            <a:xfrm flipH="1" flipV="1">
              <a:off x="3427464" y="609601"/>
              <a:ext cx="176192" cy="163512"/>
            </a:xfrm>
            <a:prstGeom prst="triangle">
              <a:avLst>
                <a:gd name="adj" fmla="val 0"/>
              </a:avLst>
            </a:prstGeom>
            <a:solidFill>
              <a:srgbClr val="7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FFFFFF"/>
                </a:solidFill>
                <a:latin typeface="微软雅黑" charset="-122"/>
                <a:sym typeface="微软雅黑" charset="-122"/>
              </a:endParaRPr>
            </a:p>
          </p:txBody>
        </p:sp>
        <p:sp>
          <p:nvSpPr>
            <p:cNvPr id="4" name="等腰三角形 20"/>
            <p:cNvSpPr>
              <a:spLocks noChangeArrowheads="1"/>
            </p:cNvSpPr>
            <p:nvPr/>
          </p:nvSpPr>
          <p:spPr bwMode="auto">
            <a:xfrm flipH="1">
              <a:off x="3424289" y="0"/>
              <a:ext cx="176192" cy="165100"/>
            </a:xfrm>
            <a:prstGeom prst="triangle">
              <a:avLst>
                <a:gd name="adj" fmla="val 0"/>
              </a:avLst>
            </a:prstGeom>
            <a:solidFill>
              <a:srgbClr val="7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FFFFFF"/>
                </a:solidFill>
                <a:latin typeface="微软雅黑" charset="-122"/>
                <a:sym typeface="微软雅黑" charset="-122"/>
              </a:endParaRPr>
            </a:p>
          </p:txBody>
        </p:sp>
        <p:sp>
          <p:nvSpPr>
            <p:cNvPr id="5" name="文本框 24"/>
            <p:cNvSpPr>
              <a:spLocks noChangeArrowheads="1"/>
            </p:cNvSpPr>
            <p:nvPr/>
          </p:nvSpPr>
          <p:spPr bwMode="auto">
            <a:xfrm flipH="1">
              <a:off x="-1688474" y="85725"/>
              <a:ext cx="6300080" cy="593726"/>
            </a:xfrm>
            <a:prstGeom prst="rect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600">
                <a:solidFill>
                  <a:srgbClr val="525252"/>
                </a:solidFill>
                <a:latin typeface="微软雅黑" charset="-122"/>
                <a:ea typeface="微软雅黑" charset="-122"/>
                <a:sym typeface="Verdana" panose="020B0604030504040204" pitchFamily="34" charset="0"/>
              </a:endParaRPr>
            </a:p>
          </p:txBody>
        </p:sp>
        <p:sp>
          <p:nvSpPr>
            <p:cNvPr id="6" name="文本框 34"/>
            <p:cNvSpPr>
              <a:spLocks noChangeArrowheads="1"/>
            </p:cNvSpPr>
            <p:nvPr/>
          </p:nvSpPr>
          <p:spPr bwMode="auto">
            <a:xfrm flipH="1">
              <a:off x="3594132" y="0"/>
              <a:ext cx="790486" cy="765176"/>
            </a:xfrm>
            <a:prstGeom prst="rect">
              <a:avLst/>
            </a:prstGeom>
            <a:solidFill>
              <a:srgbClr val="FDC6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FFFFFF"/>
                </a:solidFill>
                <a:latin typeface="Adobe Gothic Std B" pitchFamily="34" charset="-128"/>
                <a:ea typeface="Microsoft YaHei UI" pitchFamily="34" charset="-122"/>
                <a:sym typeface="Verdana" panose="020B0604030504040204" pitchFamily="34" charset="0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220663" y="1131888"/>
            <a:ext cx="0" cy="3168650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893175" y="1708150"/>
            <a:ext cx="0" cy="2808288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8" y="209550"/>
            <a:ext cx="3127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95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6" y="319218"/>
            <a:ext cx="3168352" cy="680776"/>
            <a:chOff x="1043608" y="277542"/>
            <a:chExt cx="3168352" cy="7733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圆角矩形 2"/>
            <p:cNvSpPr/>
            <p:nvPr/>
          </p:nvSpPr>
          <p:spPr>
            <a:xfrm>
              <a:off x="1043608" y="277542"/>
              <a:ext cx="3168352" cy="7733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DC9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1115616" y="326860"/>
              <a:ext cx="3024336" cy="674700"/>
            </a:xfrm>
            <a:prstGeom prst="roundRect">
              <a:avLst/>
            </a:prstGeom>
            <a:noFill/>
            <a:ln>
              <a:solidFill>
                <a:srgbClr val="DC94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179388" y="128588"/>
            <a:ext cx="8785225" cy="4886325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23850" y="682625"/>
            <a:ext cx="0" cy="3384550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820150" y="1276350"/>
            <a:ext cx="0" cy="3203575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2"/>
          <p:cNvGrpSpPr>
            <a:grpSpLocks/>
          </p:cNvGrpSpPr>
          <p:nvPr userDrawn="1"/>
        </p:nvGrpSpPr>
        <p:grpSpPr bwMode="auto">
          <a:xfrm>
            <a:off x="179388" y="-92075"/>
            <a:ext cx="1778000" cy="1146175"/>
            <a:chOff x="1954641" y="83218"/>
            <a:chExt cx="2497052" cy="1609805"/>
          </a:xfrm>
        </p:grpSpPr>
        <p:pic>
          <p:nvPicPr>
            <p:cNvPr id="9" name="图片 1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273" y="83218"/>
              <a:ext cx="1480420" cy="1480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54641" y="506851"/>
              <a:ext cx="2033314" cy="118617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8200" y="949325"/>
            <a:ext cx="2282825" cy="14128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7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538" y="4422775"/>
            <a:ext cx="9363076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29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95263"/>
            <a:ext cx="417195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1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607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032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9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22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4138"/>
            <a:ext cx="7885113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4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538" y="4422775"/>
            <a:ext cx="9363076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07" r:id="rId7"/>
    <p:sldLayoutId id="2147483714" r:id="rId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7920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1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pc-2\&#31508;&#39034;&#23383;&#24211;\&#21475;.wmv" TargetMode="Externa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pc-2\&#31508;&#39034;&#23383;&#24211;\&#30446;.wmv" TargetMode="Externa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pc-2\&#31508;&#39034;&#23383;&#24211;\&#32819;.wmv" TargetMode="External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pc-2\&#31508;&#39034;&#23383;&#24211;\&#25163;.wmv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s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s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s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 txBox="1">
            <a:spLocks noChangeArrowheads="1"/>
          </p:cNvSpPr>
          <p:nvPr/>
        </p:nvSpPr>
        <p:spPr bwMode="auto">
          <a:xfrm>
            <a:off x="4211638" y="1635125"/>
            <a:ext cx="2070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口耳目</a:t>
            </a:r>
          </a:p>
        </p:txBody>
      </p:sp>
      <p:pic>
        <p:nvPicPr>
          <p:cNvPr id="21507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55625"/>
            <a:ext cx="35448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3492500" y="1784350"/>
            <a:ext cx="719138" cy="539750"/>
          </a:xfrm>
          <a:prstGeom prst="ellipse">
            <a:avLst/>
          </a:prstGeom>
          <a:solidFill>
            <a:srgbClr val="21B8BB"/>
          </a:solidFill>
          <a:ln w="15875">
            <a:noFill/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44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832225"/>
            <a:ext cx="9163050" cy="2812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r>
              <a:rPr lang="zh-CN" altLang="en-US" sz="12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2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2"/>
          <p:cNvSpPr txBox="1">
            <a:spLocks noChangeArrowheads="1"/>
          </p:cNvSpPr>
          <p:nvPr/>
        </p:nvSpPr>
        <p:spPr bwMode="auto">
          <a:xfrm>
            <a:off x="1979613" y="771525"/>
            <a:ext cx="223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手</a:t>
            </a:r>
          </a:p>
        </p:txBody>
      </p:sp>
      <p:sp>
        <p:nvSpPr>
          <p:cNvPr id="30723" name="文本框 20"/>
          <p:cNvSpPr txBox="1">
            <a:spLocks noChangeArrowheads="1"/>
          </p:cNvSpPr>
          <p:nvPr/>
        </p:nvSpPr>
        <p:spPr bwMode="auto">
          <a:xfrm>
            <a:off x="3111500" y="1849438"/>
            <a:ext cx="146526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写字</a:t>
            </a:r>
          </a:p>
        </p:txBody>
      </p:sp>
      <p:sp>
        <p:nvSpPr>
          <p:cNvPr id="30724" name="文本框 21"/>
          <p:cNvSpPr txBox="1">
            <a:spLocks noChangeArrowheads="1"/>
          </p:cNvSpPr>
          <p:nvPr/>
        </p:nvSpPr>
        <p:spPr bwMode="auto">
          <a:xfrm>
            <a:off x="7648575" y="1711325"/>
            <a:ext cx="8255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打球</a:t>
            </a:r>
          </a:p>
        </p:txBody>
      </p:sp>
      <p:sp>
        <p:nvSpPr>
          <p:cNvPr id="30725" name="文本框 22"/>
          <p:cNvSpPr txBox="1">
            <a:spLocks noChangeArrowheads="1"/>
          </p:cNvSpPr>
          <p:nvPr/>
        </p:nvSpPr>
        <p:spPr bwMode="auto">
          <a:xfrm>
            <a:off x="3775075" y="3019425"/>
            <a:ext cx="8255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开车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798050" y="6099175"/>
            <a:ext cx="825500" cy="479425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endParaRPr lang="zh-CN" altLang="en-US" sz="3200" b="1" dirty="0">
              <a:solidFill>
                <a:schemeClr val="accent6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27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900" y="1646238"/>
            <a:ext cx="24765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4" descr="https://timgsa.baidu.com/timg?image&amp;quality=80&amp;size=b9999_10000&amp;sec=1560577554680&amp;di=7687627d52d9f4440bdbde75cb32c5e1&amp;imgtype=jpg&amp;src=http%3A%2F%2Fimg1.imgtn.bdimg.com%2Fit%2Fu%3D1065441311%2C3564822246%26fm%3D214%26gp%3D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113" y="1646238"/>
            <a:ext cx="2643187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6" descr="https://timgsa.baidu.com/timg?image&amp;quality=80&amp;size=b9999_10000&amp;sec=1560577789302&amp;di=4baa379ee2f4e52b8ec8ae6d5be626b5&amp;imgtype=0&amp;src=http%3A%2F%2Fimg14.3lian.com%2F201601%2F06%2F1b342eeda40c06402ae0851fe7ec936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900" y="2897188"/>
            <a:ext cx="2476500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图片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4738" y="2897188"/>
            <a:ext cx="2643187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文本框 19"/>
          <p:cNvSpPr txBox="1">
            <a:spLocks noChangeArrowheads="1"/>
          </p:cNvSpPr>
          <p:nvPr/>
        </p:nvSpPr>
        <p:spPr bwMode="auto">
          <a:xfrm>
            <a:off x="7721600" y="3019425"/>
            <a:ext cx="8255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吃饭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2"/>
          <p:cNvSpPr txBox="1">
            <a:spLocks noChangeArrowheads="1"/>
          </p:cNvSpPr>
          <p:nvPr/>
        </p:nvSpPr>
        <p:spPr bwMode="auto">
          <a:xfrm>
            <a:off x="1908175" y="784225"/>
            <a:ext cx="2232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足：脚</a:t>
            </a:r>
          </a:p>
        </p:txBody>
      </p:sp>
      <p:sp>
        <p:nvSpPr>
          <p:cNvPr id="31747" name="文本框 14"/>
          <p:cNvSpPr txBox="1">
            <a:spLocks noChangeArrowheads="1"/>
          </p:cNvSpPr>
          <p:nvPr/>
        </p:nvSpPr>
        <p:spPr bwMode="auto">
          <a:xfrm>
            <a:off x="3702050" y="1674813"/>
            <a:ext cx="8255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骑车</a:t>
            </a:r>
          </a:p>
        </p:txBody>
      </p:sp>
      <p:sp>
        <p:nvSpPr>
          <p:cNvPr id="31748" name="文本框 17"/>
          <p:cNvSpPr txBox="1">
            <a:spLocks noChangeArrowheads="1"/>
          </p:cNvSpPr>
          <p:nvPr/>
        </p:nvSpPr>
        <p:spPr bwMode="auto">
          <a:xfrm>
            <a:off x="7559675" y="1674813"/>
            <a:ext cx="8255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踢球</a:t>
            </a:r>
          </a:p>
        </p:txBody>
      </p:sp>
      <p:sp>
        <p:nvSpPr>
          <p:cNvPr id="31749" name="文本框 18"/>
          <p:cNvSpPr txBox="1">
            <a:spLocks noChangeArrowheads="1"/>
          </p:cNvSpPr>
          <p:nvPr/>
        </p:nvSpPr>
        <p:spPr bwMode="auto">
          <a:xfrm>
            <a:off x="3743325" y="2965450"/>
            <a:ext cx="8255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跑步</a:t>
            </a:r>
          </a:p>
        </p:txBody>
      </p:sp>
      <p:sp>
        <p:nvSpPr>
          <p:cNvPr id="31750" name="文本框 19"/>
          <p:cNvSpPr txBox="1">
            <a:spLocks noChangeArrowheads="1"/>
          </p:cNvSpPr>
          <p:nvPr/>
        </p:nvSpPr>
        <p:spPr bwMode="auto">
          <a:xfrm>
            <a:off x="7648575" y="2965450"/>
            <a:ext cx="8255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跳绳</a:t>
            </a:r>
          </a:p>
        </p:txBody>
      </p:sp>
      <p:pic>
        <p:nvPicPr>
          <p:cNvPr id="3175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988" y="1603375"/>
            <a:ext cx="235902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663" y="1600200"/>
            <a:ext cx="25939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988" y="2886075"/>
            <a:ext cx="236855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图片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688" y="2895600"/>
            <a:ext cx="2578100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06"/>
          <p:cNvSpPr>
            <a:spLocks noChangeArrowheads="1"/>
          </p:cNvSpPr>
          <p:nvPr/>
        </p:nvSpPr>
        <p:spPr bwMode="auto">
          <a:xfrm>
            <a:off x="3744913" y="176213"/>
            <a:ext cx="2160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看图识字</a:t>
            </a:r>
          </a:p>
        </p:txBody>
      </p:sp>
      <p:pic>
        <p:nvPicPr>
          <p:cNvPr id="32771" name="图片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762125"/>
            <a:ext cx="1881187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813" y="1712913"/>
            <a:ext cx="189230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文本框 11"/>
          <p:cNvSpPr txBox="1">
            <a:spLocks noChangeArrowheads="1"/>
          </p:cNvSpPr>
          <p:nvPr/>
        </p:nvSpPr>
        <p:spPr bwMode="auto">
          <a:xfrm>
            <a:off x="3276600" y="2463800"/>
            <a:ext cx="10080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6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站</a:t>
            </a:r>
          </a:p>
        </p:txBody>
      </p:sp>
      <p:sp>
        <p:nvSpPr>
          <p:cNvPr id="32774" name="文本框 115"/>
          <p:cNvSpPr txBox="1">
            <a:spLocks noChangeArrowheads="1"/>
          </p:cNvSpPr>
          <p:nvPr/>
        </p:nvSpPr>
        <p:spPr bwMode="auto">
          <a:xfrm>
            <a:off x="7415213" y="2474913"/>
            <a:ext cx="719137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6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坐</a:t>
            </a:r>
          </a:p>
        </p:txBody>
      </p:sp>
      <p:sp>
        <p:nvSpPr>
          <p:cNvPr id="32775" name="文本框 12"/>
          <p:cNvSpPr txBox="1">
            <a:spLocks noChangeArrowheads="1"/>
          </p:cNvSpPr>
          <p:nvPr/>
        </p:nvSpPr>
        <p:spPr bwMode="auto">
          <a:xfrm>
            <a:off x="3132138" y="1987550"/>
            <a:ext cx="122396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4000" b="1">
                <a:solidFill>
                  <a:srgbClr val="FF0000"/>
                </a:solidFill>
                <a:latin typeface="宋体" pitchFamily="2" charset="-122"/>
              </a:rPr>
              <a:t>zhàn</a:t>
            </a:r>
            <a:endParaRPr lang="zh-CN" altLang="en-US" sz="40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32776" name="文本框 117"/>
          <p:cNvSpPr txBox="1">
            <a:spLocks noChangeArrowheads="1"/>
          </p:cNvSpPr>
          <p:nvPr/>
        </p:nvSpPr>
        <p:spPr bwMode="auto">
          <a:xfrm>
            <a:off x="7235825" y="1992313"/>
            <a:ext cx="12239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4000" b="1">
                <a:solidFill>
                  <a:srgbClr val="FF0000"/>
                </a:solidFill>
                <a:latin typeface="宋体" pitchFamily="2" charset="-122"/>
              </a:rPr>
              <a:t>zuò</a:t>
            </a:r>
            <a:endParaRPr lang="zh-CN" altLang="en-US" sz="4000" b="1">
              <a:solidFill>
                <a:srgbClr val="FF0000"/>
              </a:solidFill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94918" y="222804"/>
            <a:ext cx="1944687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zh-CN"/>
            </a:defPPr>
            <a:lvl1pPr fontAlgn="auto">
              <a:spcBef>
                <a:spcPts val="1200"/>
              </a:spcBef>
              <a:spcAft>
                <a:spcPts val="0"/>
              </a:spcAft>
              <a:defRPr sz="3200" b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  <a:lvl2pPr marL="742950" indent="-285750">
              <a:defRPr/>
            </a:lvl2pPr>
            <a:lvl3pPr marL="1143000" indent="-228600">
              <a:defRPr/>
            </a:lvl3pPr>
            <a:lvl4pPr marL="1600200" indent="-228600">
              <a:defRPr/>
            </a:lvl4pPr>
            <a:lvl5pPr marL="2057400" indent="-228600">
              <a:defRPr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dirty="0"/>
              <a:t>理解生字</a:t>
            </a:r>
          </a:p>
        </p:txBody>
      </p:sp>
      <p:pic>
        <p:nvPicPr>
          <p:cNvPr id="33795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139950"/>
            <a:ext cx="4500562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文本框 3"/>
          <p:cNvSpPr txBox="1">
            <a:spLocks noChangeArrowheads="1"/>
          </p:cNvSpPr>
          <p:nvPr/>
        </p:nvSpPr>
        <p:spPr bwMode="auto">
          <a:xfrm>
            <a:off x="812800" y="1525588"/>
            <a:ext cx="37592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他们都是好样的！</a:t>
            </a:r>
          </a:p>
        </p:txBody>
      </p:sp>
      <p:sp>
        <p:nvSpPr>
          <p:cNvPr id="33797" name="文本框 4"/>
          <p:cNvSpPr txBox="1">
            <a:spLocks noChangeArrowheads="1"/>
          </p:cNvSpPr>
          <p:nvPr/>
        </p:nvSpPr>
        <p:spPr bwMode="auto">
          <a:xfrm>
            <a:off x="6156325" y="2571750"/>
            <a:ext cx="11525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6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站</a:t>
            </a:r>
            <a:endParaRPr lang="en-US" altLang="zh-CN" sz="6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816100"/>
            <a:ext cx="442912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文本框 2"/>
          <p:cNvSpPr txBox="1">
            <a:spLocks noChangeArrowheads="1"/>
          </p:cNvSpPr>
          <p:nvPr/>
        </p:nvSpPr>
        <p:spPr bwMode="auto">
          <a:xfrm>
            <a:off x="755650" y="442913"/>
            <a:ext cx="7415213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同学们还记得上节课学习的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坐姿歌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吗？要时刻记得端正坐姿哦！</a:t>
            </a:r>
          </a:p>
        </p:txBody>
      </p:sp>
      <p:sp>
        <p:nvSpPr>
          <p:cNvPr id="34820" name="文本框 5"/>
          <p:cNvSpPr txBox="1">
            <a:spLocks noChangeArrowheads="1"/>
          </p:cNvSpPr>
          <p:nvPr/>
        </p:nvSpPr>
        <p:spPr bwMode="auto">
          <a:xfrm>
            <a:off x="6084888" y="2409825"/>
            <a:ext cx="900112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6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坐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1619250" y="519113"/>
            <a:ext cx="5689600" cy="4267200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906588" y="1600200"/>
            <a:ext cx="5689600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500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zhàn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rú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sōnɡ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 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zuò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rú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zhōnɡ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2500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xínɡ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rú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fēnɡ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 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wò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rú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 </a:t>
            </a: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ɡōnɡ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79613" y="1928813"/>
            <a:ext cx="60483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站 如 松，坐 如 钟。</a:t>
            </a:r>
          </a:p>
          <a:p>
            <a:pPr>
              <a:lnSpc>
                <a:spcPct val="190000"/>
              </a:lnSpc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行 如 风，卧 如 弓。</a:t>
            </a:r>
          </a:p>
        </p:txBody>
      </p:sp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3348038" y="952500"/>
            <a:ext cx="230346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我会读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32050" y="2011363"/>
            <a:ext cx="7921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5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11738" y="2011363"/>
            <a:ext cx="7905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5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432050" y="2890838"/>
            <a:ext cx="792163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5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11738" y="2890838"/>
            <a:ext cx="790575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5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51" name="文本框 13"/>
          <p:cNvSpPr txBox="1">
            <a:spLocks noChangeArrowheads="1"/>
          </p:cNvSpPr>
          <p:nvPr/>
        </p:nvSpPr>
        <p:spPr bwMode="auto">
          <a:xfrm>
            <a:off x="488950" y="760413"/>
            <a:ext cx="19431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初读课文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6"/>
          <p:cNvSpPr txBox="1">
            <a:spLocks noChangeArrowheads="1"/>
          </p:cNvSpPr>
          <p:nvPr/>
        </p:nvSpPr>
        <p:spPr bwMode="auto">
          <a:xfrm>
            <a:off x="649288" y="292100"/>
            <a:ext cx="7704137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同学们都见过哪些站立的情景呢？跟同学们分享一下吧！</a:t>
            </a:r>
          </a:p>
        </p:txBody>
      </p:sp>
      <p:sp>
        <p:nvSpPr>
          <p:cNvPr id="36867" name="文本框 7"/>
          <p:cNvSpPr txBox="1">
            <a:spLocks noChangeArrowheads="1"/>
          </p:cNvSpPr>
          <p:nvPr/>
        </p:nvSpPr>
        <p:spPr bwMode="auto">
          <a:xfrm>
            <a:off x="-106363" y="2354263"/>
            <a:ext cx="1465263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站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如松</a:t>
            </a:r>
          </a:p>
        </p:txBody>
      </p:sp>
      <p:pic>
        <p:nvPicPr>
          <p:cNvPr id="36868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00" y="1673225"/>
            <a:ext cx="2087563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1673225"/>
            <a:ext cx="22320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图片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1665288"/>
            <a:ext cx="22669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1"/>
          <p:cNvSpPr txBox="1">
            <a:spLocks noChangeArrowheads="1"/>
          </p:cNvSpPr>
          <p:nvPr/>
        </p:nvSpPr>
        <p:spPr bwMode="auto">
          <a:xfrm>
            <a:off x="1835150" y="731838"/>
            <a:ext cx="16573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坐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如钟</a:t>
            </a:r>
          </a:p>
        </p:txBody>
      </p:sp>
      <p:grpSp>
        <p:nvGrpSpPr>
          <p:cNvPr id="37891" name="组合 5"/>
          <p:cNvGrpSpPr>
            <a:grpSpLocks/>
          </p:cNvGrpSpPr>
          <p:nvPr/>
        </p:nvGrpSpPr>
        <p:grpSpPr bwMode="auto">
          <a:xfrm rot="254779">
            <a:off x="1152525" y="1485900"/>
            <a:ext cx="4051300" cy="1812925"/>
            <a:chOff x="1187624" y="1419622"/>
            <a:chExt cx="4050458" cy="2418184"/>
          </a:xfrm>
        </p:grpSpPr>
        <p:pic>
          <p:nvPicPr>
            <p:cNvPr id="37898" name="图片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182541">
              <a:off x="1187624" y="1419622"/>
              <a:ext cx="4050458" cy="2418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9" name="图片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2628714"/>
              <a:ext cx="1032915" cy="735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8" name="直接箭头连接符 7"/>
          <p:cNvCxnSpPr/>
          <p:nvPr/>
        </p:nvCxnSpPr>
        <p:spPr>
          <a:xfrm>
            <a:off x="3024188" y="2236788"/>
            <a:ext cx="79216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508625" y="2255838"/>
            <a:ext cx="792163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4" name="文本框 9"/>
          <p:cNvSpPr txBox="1">
            <a:spLocks noChangeArrowheads="1"/>
          </p:cNvSpPr>
          <p:nvPr/>
        </p:nvSpPr>
        <p:spPr bwMode="auto">
          <a:xfrm>
            <a:off x="6902450" y="1500188"/>
            <a:ext cx="141446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坐</a:t>
            </a:r>
          </a:p>
        </p:txBody>
      </p:sp>
      <p:sp>
        <p:nvSpPr>
          <p:cNvPr id="37895" name="文本框 10"/>
          <p:cNvSpPr txBox="1">
            <a:spLocks noChangeArrowheads="1"/>
          </p:cNvSpPr>
          <p:nvPr/>
        </p:nvSpPr>
        <p:spPr bwMode="auto">
          <a:xfrm>
            <a:off x="598488" y="3475038"/>
            <a:ext cx="33131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两人坐在土堆上</a:t>
            </a:r>
          </a:p>
        </p:txBody>
      </p:sp>
      <p:sp>
        <p:nvSpPr>
          <p:cNvPr id="37896" name="文本框 14"/>
          <p:cNvSpPr txBox="1">
            <a:spLocks noChangeArrowheads="1"/>
          </p:cNvSpPr>
          <p:nvPr/>
        </p:nvSpPr>
        <p:spPr bwMode="auto">
          <a:xfrm>
            <a:off x="7142163" y="3222625"/>
            <a:ext cx="935037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6000" b="1">
                <a:latin typeface="楷体" pitchFamily="49" charset="-122"/>
                <a:ea typeface="楷体" pitchFamily="49" charset="-122"/>
              </a:rPr>
              <a:t>坐</a:t>
            </a: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3708400" y="3789363"/>
            <a:ext cx="2879725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3060700" y="1441450"/>
            <a:ext cx="3095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如风，</a:t>
            </a: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卧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如弓</a:t>
            </a:r>
          </a:p>
        </p:txBody>
      </p:sp>
      <p:sp>
        <p:nvSpPr>
          <p:cNvPr id="4" name="椭圆 3"/>
          <p:cNvSpPr/>
          <p:nvPr/>
        </p:nvSpPr>
        <p:spPr>
          <a:xfrm>
            <a:off x="3060700" y="1495425"/>
            <a:ext cx="576263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716463" y="1495425"/>
            <a:ext cx="576262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3348038" y="1927225"/>
            <a:ext cx="0" cy="3206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5011738" y="1927225"/>
            <a:ext cx="0" cy="2651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354" y="2676058"/>
            <a:ext cx="2663805" cy="1470011"/>
          </a:xfrm>
          <a:prstGeom prst="rect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771775" y="2084388"/>
            <a:ext cx="12969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行走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572000" y="2084388"/>
            <a:ext cx="11176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睡觉</a:t>
            </a:r>
          </a:p>
        </p:txBody>
      </p:sp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2676525"/>
            <a:ext cx="324485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"/>
          <p:cNvSpPr txBox="1">
            <a:spLocks noChangeArrowheads="1"/>
          </p:cNvSpPr>
          <p:nvPr/>
        </p:nvSpPr>
        <p:spPr bwMode="auto">
          <a:xfrm>
            <a:off x="3654425" y="968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  <p:sp>
        <p:nvSpPr>
          <p:cNvPr id="39939" name="文本框 2"/>
          <p:cNvSpPr txBox="1">
            <a:spLocks noChangeArrowheads="1"/>
          </p:cNvSpPr>
          <p:nvPr/>
        </p:nvSpPr>
        <p:spPr bwMode="auto">
          <a:xfrm>
            <a:off x="430213" y="1654175"/>
            <a:ext cx="8389937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358775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调查体育活动课或体育比赛中，哪些运动项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目主要靠手，哪些运动项目主要靠脚。</a:t>
            </a:r>
          </a:p>
          <a:p>
            <a:pPr algn="just"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想一想，我们在生活中用口、耳、目、手、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足做了哪些事情。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201738"/>
            <a:ext cx="2652713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1"/>
          <p:cNvSpPr txBox="1">
            <a:spLocks noChangeArrowheads="1"/>
          </p:cNvSpPr>
          <p:nvPr/>
        </p:nvSpPr>
        <p:spPr bwMode="auto">
          <a:xfrm>
            <a:off x="744538" y="1165225"/>
            <a:ext cx="20161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新课导入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735263"/>
            <a:ext cx="12668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7338" y="2582863"/>
            <a:ext cx="8667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5725" y="2781300"/>
            <a:ext cx="116205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7" y="2679766"/>
            <a:ext cx="1228311" cy="89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C:\Users\Administrator\Desktop\图片1.pn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775" y="2662238"/>
            <a:ext cx="11049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841375" y="1757363"/>
            <a:ext cx="1565275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嘴巴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2465388" y="1754188"/>
            <a:ext cx="145415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眼睛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4103688" y="1746250"/>
            <a:ext cx="1800225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耳朵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5964238" y="1754188"/>
            <a:ext cx="720725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7491413" y="1746250"/>
            <a:ext cx="71913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脚</a:t>
            </a:r>
          </a:p>
        </p:txBody>
      </p:sp>
      <p:sp>
        <p:nvSpPr>
          <p:cNvPr id="22542" name="文本框 1"/>
          <p:cNvSpPr txBox="1">
            <a:spLocks noChangeArrowheads="1"/>
          </p:cNvSpPr>
          <p:nvPr/>
        </p:nvSpPr>
        <p:spPr bwMode="auto">
          <a:xfrm>
            <a:off x="3705225" y="20638"/>
            <a:ext cx="19431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5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330325"/>
            <a:ext cx="265271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文本框 1"/>
          <p:cNvSpPr txBox="1">
            <a:spLocks noChangeArrowheads="1"/>
          </p:cNvSpPr>
          <p:nvPr/>
        </p:nvSpPr>
        <p:spPr bwMode="auto">
          <a:xfrm>
            <a:off x="3708400" y="20638"/>
            <a:ext cx="19431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sp>
        <p:nvSpPr>
          <p:cNvPr id="40964" name="文本框 13"/>
          <p:cNvSpPr txBox="1">
            <a:spLocks noChangeArrowheads="1"/>
          </p:cNvSpPr>
          <p:nvPr/>
        </p:nvSpPr>
        <p:spPr bwMode="auto">
          <a:xfrm>
            <a:off x="2339975" y="2032000"/>
            <a:ext cx="4176713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口 耳 目 手 足 </a:t>
            </a:r>
            <a:endParaRPr lang="en-US" altLang="zh-CN" sz="4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站 坐</a:t>
            </a:r>
          </a:p>
        </p:txBody>
      </p:sp>
      <p:sp>
        <p:nvSpPr>
          <p:cNvPr id="40965" name="文本框 24"/>
          <p:cNvSpPr txBox="1">
            <a:spLocks noChangeArrowheads="1"/>
          </p:cNvSpPr>
          <p:nvPr/>
        </p:nvSpPr>
        <p:spPr bwMode="auto">
          <a:xfrm>
            <a:off x="611188" y="1274763"/>
            <a:ext cx="19431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复习旧知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3"/>
          <p:cNvSpPr txBox="1">
            <a:spLocks noChangeArrowheads="1"/>
          </p:cNvSpPr>
          <p:nvPr/>
        </p:nvSpPr>
        <p:spPr bwMode="auto">
          <a:xfrm>
            <a:off x="3897313" y="50800"/>
            <a:ext cx="165576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我会说</a:t>
            </a:r>
          </a:p>
        </p:txBody>
      </p:sp>
      <p:sp>
        <p:nvSpPr>
          <p:cNvPr id="41987" name="矩形 4"/>
          <p:cNvSpPr>
            <a:spLocks noChangeArrowheads="1"/>
          </p:cNvSpPr>
          <p:nvPr/>
        </p:nvSpPr>
        <p:spPr bwMode="auto">
          <a:xfrm>
            <a:off x="1171575" y="1557338"/>
            <a:ext cx="1141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口能</a:t>
            </a:r>
          </a:p>
        </p:txBody>
      </p:sp>
      <p:pic>
        <p:nvPicPr>
          <p:cNvPr id="41988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3763" y="2062163"/>
            <a:ext cx="1968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矩形 6"/>
          <p:cNvSpPr>
            <a:spLocks noChangeArrowheads="1"/>
          </p:cNvSpPr>
          <p:nvPr/>
        </p:nvSpPr>
        <p:spPr bwMode="auto">
          <a:xfrm>
            <a:off x="3649663" y="1600200"/>
            <a:ext cx="1235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耳能</a:t>
            </a:r>
          </a:p>
        </p:txBody>
      </p:sp>
      <p:pic>
        <p:nvPicPr>
          <p:cNvPr id="41990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550" y="2027238"/>
            <a:ext cx="1862138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矩形 8"/>
          <p:cNvSpPr>
            <a:spLocks noChangeArrowheads="1"/>
          </p:cNvSpPr>
          <p:nvPr/>
        </p:nvSpPr>
        <p:spPr bwMode="auto">
          <a:xfrm>
            <a:off x="6313488" y="1614488"/>
            <a:ext cx="1152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目能</a:t>
            </a:r>
          </a:p>
        </p:txBody>
      </p:sp>
      <p:pic>
        <p:nvPicPr>
          <p:cNvPr id="41992" name="图片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900" y="2065338"/>
            <a:ext cx="1208088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矩形 10"/>
          <p:cNvSpPr>
            <a:spLocks noChangeArrowheads="1"/>
          </p:cNvSpPr>
          <p:nvPr/>
        </p:nvSpPr>
        <p:spPr bwMode="auto">
          <a:xfrm>
            <a:off x="2252663" y="3478213"/>
            <a:ext cx="1862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手能</a:t>
            </a:r>
          </a:p>
        </p:txBody>
      </p:sp>
      <p:pic>
        <p:nvPicPr>
          <p:cNvPr id="41994" name="图片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175" y="3184525"/>
            <a:ext cx="138112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5" name="矩形 12"/>
          <p:cNvSpPr>
            <a:spLocks noChangeArrowheads="1"/>
          </p:cNvSpPr>
          <p:nvPr/>
        </p:nvSpPr>
        <p:spPr bwMode="auto">
          <a:xfrm>
            <a:off x="6194425" y="3478213"/>
            <a:ext cx="18367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足能</a:t>
            </a:r>
          </a:p>
        </p:txBody>
      </p:sp>
      <p:pic>
        <p:nvPicPr>
          <p:cNvPr id="41996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300" y="3127375"/>
            <a:ext cx="1146175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171700" y="1465263"/>
            <a:ext cx="63341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622800" y="1511300"/>
            <a:ext cx="635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246938" y="1501775"/>
            <a:ext cx="635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看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579813" y="3427413"/>
            <a:ext cx="63341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写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7466013" y="3427413"/>
            <a:ext cx="635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</a:t>
            </a:r>
          </a:p>
        </p:txBody>
      </p:sp>
      <p:pic>
        <p:nvPicPr>
          <p:cNvPr id="42002" name="图片 2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122363"/>
            <a:ext cx="2652713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03" name="文本框 24"/>
          <p:cNvSpPr txBox="1">
            <a:spLocks noChangeArrowheads="1"/>
          </p:cNvSpPr>
          <p:nvPr/>
        </p:nvSpPr>
        <p:spPr bwMode="auto">
          <a:xfrm>
            <a:off x="611188" y="1068388"/>
            <a:ext cx="19431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检查作业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1"/>
          <p:cNvSpPr txBox="1">
            <a:spLocks noChangeArrowheads="1"/>
          </p:cNvSpPr>
          <p:nvPr/>
        </p:nvSpPr>
        <p:spPr bwMode="auto">
          <a:xfrm>
            <a:off x="971550" y="698500"/>
            <a:ext cx="6624638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说一说，体育活动中，哪些主要靠手，哪些主要靠脚呢？</a:t>
            </a:r>
          </a:p>
        </p:txBody>
      </p:sp>
      <p:sp>
        <p:nvSpPr>
          <p:cNvPr id="4" name="椭圆 3"/>
          <p:cNvSpPr/>
          <p:nvPr/>
        </p:nvSpPr>
        <p:spPr>
          <a:xfrm>
            <a:off x="855663" y="2417763"/>
            <a:ext cx="914400" cy="685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手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1979613" y="1979613"/>
            <a:ext cx="525462" cy="1565275"/>
          </a:xfrm>
          <a:prstGeom prst="leftBrace">
            <a:avLst>
              <a:gd name="adj1" fmla="val 0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3013" name="文本框 6"/>
          <p:cNvSpPr txBox="1">
            <a:spLocks noChangeArrowheads="1"/>
          </p:cNvSpPr>
          <p:nvPr/>
        </p:nvSpPr>
        <p:spPr bwMode="auto">
          <a:xfrm>
            <a:off x="2511425" y="1736725"/>
            <a:ext cx="1433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扔铅球</a:t>
            </a:r>
          </a:p>
        </p:txBody>
      </p:sp>
      <p:sp>
        <p:nvSpPr>
          <p:cNvPr id="43014" name="文本框 7"/>
          <p:cNvSpPr txBox="1">
            <a:spLocks noChangeArrowheads="1"/>
          </p:cNvSpPr>
          <p:nvPr/>
        </p:nvSpPr>
        <p:spPr bwMode="auto">
          <a:xfrm>
            <a:off x="2500313" y="2417763"/>
            <a:ext cx="1433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打篮球</a:t>
            </a:r>
          </a:p>
        </p:txBody>
      </p:sp>
      <p:sp>
        <p:nvSpPr>
          <p:cNvPr id="43015" name="文本框 8"/>
          <p:cNvSpPr txBox="1">
            <a:spLocks noChangeArrowheads="1"/>
          </p:cNvSpPr>
          <p:nvPr/>
        </p:nvSpPr>
        <p:spPr bwMode="auto">
          <a:xfrm>
            <a:off x="2511425" y="3165475"/>
            <a:ext cx="1433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举重</a:t>
            </a:r>
          </a:p>
        </p:txBody>
      </p:sp>
      <p:sp>
        <p:nvSpPr>
          <p:cNvPr id="10" name="椭圆 9"/>
          <p:cNvSpPr/>
          <p:nvPr/>
        </p:nvSpPr>
        <p:spPr>
          <a:xfrm>
            <a:off x="4716463" y="2417763"/>
            <a:ext cx="914400" cy="685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足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5795963" y="1979613"/>
            <a:ext cx="525462" cy="1565275"/>
          </a:xfrm>
          <a:prstGeom prst="leftBrace">
            <a:avLst>
              <a:gd name="adj1" fmla="val 0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3018" name="文本框 11"/>
          <p:cNvSpPr txBox="1">
            <a:spLocks noChangeArrowheads="1"/>
          </p:cNvSpPr>
          <p:nvPr/>
        </p:nvSpPr>
        <p:spPr bwMode="auto">
          <a:xfrm>
            <a:off x="6340475" y="1760538"/>
            <a:ext cx="14335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踢足球</a:t>
            </a:r>
          </a:p>
        </p:txBody>
      </p:sp>
      <p:sp>
        <p:nvSpPr>
          <p:cNvPr id="43019" name="文本框 12"/>
          <p:cNvSpPr txBox="1">
            <a:spLocks noChangeArrowheads="1"/>
          </p:cNvSpPr>
          <p:nvPr/>
        </p:nvSpPr>
        <p:spPr bwMode="auto">
          <a:xfrm>
            <a:off x="6340475" y="2505075"/>
            <a:ext cx="1433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赛跑</a:t>
            </a:r>
          </a:p>
        </p:txBody>
      </p:sp>
      <p:sp>
        <p:nvSpPr>
          <p:cNvPr id="43020" name="文本框 14"/>
          <p:cNvSpPr txBox="1">
            <a:spLocks noChangeArrowheads="1"/>
          </p:cNvSpPr>
          <p:nvPr/>
        </p:nvSpPr>
        <p:spPr bwMode="auto">
          <a:xfrm>
            <a:off x="6321425" y="3165475"/>
            <a:ext cx="1433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跳远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1"/>
          <p:cNvSpPr txBox="1">
            <a:spLocks noChangeArrowheads="1"/>
          </p:cNvSpPr>
          <p:nvPr/>
        </p:nvSpPr>
        <p:spPr bwMode="auto">
          <a:xfrm>
            <a:off x="3624263" y="0"/>
            <a:ext cx="19431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品读课文</a:t>
            </a:r>
          </a:p>
        </p:txBody>
      </p:sp>
      <p:sp>
        <p:nvSpPr>
          <p:cNvPr id="44035" name="文本框 2"/>
          <p:cNvSpPr txBox="1">
            <a:spLocks noChangeArrowheads="1"/>
          </p:cNvSpPr>
          <p:nvPr/>
        </p:nvSpPr>
        <p:spPr bwMode="auto">
          <a:xfrm>
            <a:off x="600075" y="1570038"/>
            <a:ext cx="79930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再读课文，同学们发现文中四个句子有什么相同的地方吗？</a:t>
            </a:r>
          </a:p>
        </p:txBody>
      </p:sp>
      <p:sp>
        <p:nvSpPr>
          <p:cNvPr id="44036" name="文本框 3"/>
          <p:cNvSpPr txBox="1">
            <a:spLocks noChangeArrowheads="1"/>
          </p:cNvSpPr>
          <p:nvPr/>
        </p:nvSpPr>
        <p:spPr bwMode="auto">
          <a:xfrm>
            <a:off x="1139825" y="2517775"/>
            <a:ext cx="691356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站如松，坐如钟。行如风，卧如弓。</a:t>
            </a:r>
          </a:p>
        </p:txBody>
      </p:sp>
      <p:sp>
        <p:nvSpPr>
          <p:cNvPr id="5" name="椭圆 4"/>
          <p:cNvSpPr/>
          <p:nvPr/>
        </p:nvSpPr>
        <p:spPr>
          <a:xfrm>
            <a:off x="1628775" y="2627313"/>
            <a:ext cx="447675" cy="3349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8975" y="2627313"/>
            <a:ext cx="447675" cy="3349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884738" y="2627313"/>
            <a:ext cx="447675" cy="3349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532563" y="2627313"/>
            <a:ext cx="447675" cy="3349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10" name="直接箭头连接符 9"/>
          <p:cNvCxnSpPr>
            <a:stCxn id="5" idx="4"/>
          </p:cNvCxnSpPr>
          <p:nvPr/>
        </p:nvCxnSpPr>
        <p:spPr>
          <a:xfrm>
            <a:off x="1852613" y="2962275"/>
            <a:ext cx="1752600" cy="6889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3605213" y="3468688"/>
            <a:ext cx="1504950" cy="474662"/>
          </a:xfrm>
          <a:prstGeom prst="ellipse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像</a:t>
            </a:r>
          </a:p>
        </p:txBody>
      </p:sp>
      <p:cxnSp>
        <p:nvCxnSpPr>
          <p:cNvPr id="13" name="直接箭头连接符 12"/>
          <p:cNvCxnSpPr>
            <a:stCxn id="5" idx="4"/>
          </p:cNvCxnSpPr>
          <p:nvPr/>
        </p:nvCxnSpPr>
        <p:spPr>
          <a:xfrm flipH="1">
            <a:off x="5173663" y="2962275"/>
            <a:ext cx="1511300" cy="6889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5" idx="4"/>
          </p:cNvCxnSpPr>
          <p:nvPr/>
        </p:nvCxnSpPr>
        <p:spPr>
          <a:xfrm>
            <a:off x="3549650" y="3003550"/>
            <a:ext cx="344488" cy="4381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5" idx="4"/>
          </p:cNvCxnSpPr>
          <p:nvPr/>
        </p:nvCxnSpPr>
        <p:spPr>
          <a:xfrm flipH="1">
            <a:off x="4759325" y="3024188"/>
            <a:ext cx="414338" cy="4175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11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1"/>
          <p:cNvSpPr txBox="1">
            <a:spLocks noChangeArrowheads="1"/>
          </p:cNvSpPr>
          <p:nvPr/>
        </p:nvSpPr>
        <p:spPr bwMode="auto">
          <a:xfrm>
            <a:off x="720725" y="347663"/>
            <a:ext cx="7199313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想一想，老师可以把它们的顺序变一下吗？</a:t>
            </a:r>
          </a:p>
        </p:txBody>
      </p:sp>
      <p:sp>
        <p:nvSpPr>
          <p:cNvPr id="45059" name="文本框 2"/>
          <p:cNvSpPr txBox="1">
            <a:spLocks noChangeArrowheads="1"/>
          </p:cNvSpPr>
          <p:nvPr/>
        </p:nvSpPr>
        <p:spPr bwMode="auto">
          <a:xfrm>
            <a:off x="900113" y="1720850"/>
            <a:ext cx="6840537" cy="731838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站如风，坐如弓。行如松，卧如钟。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22338" y="2301875"/>
            <a:ext cx="72009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站立像风一样飘摇，坐着身子弯得像一把弓。行走时像树一样挺直，腿也不弯曲，睡觉时却像钟一样又正又稳！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1"/>
          <p:cNvSpPr txBox="1">
            <a:spLocks noChangeArrowheads="1"/>
          </p:cNvSpPr>
          <p:nvPr/>
        </p:nvSpPr>
        <p:spPr bwMode="auto">
          <a:xfrm>
            <a:off x="1835150" y="8096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理解课文</a:t>
            </a:r>
          </a:p>
        </p:txBody>
      </p:sp>
      <p:pic>
        <p:nvPicPr>
          <p:cNvPr id="46083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706563"/>
            <a:ext cx="325755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706563"/>
            <a:ext cx="2478088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箭头连接符 8"/>
          <p:cNvCxnSpPr/>
          <p:nvPr/>
        </p:nvCxnSpPr>
        <p:spPr>
          <a:xfrm flipV="1">
            <a:off x="2484438" y="1654175"/>
            <a:ext cx="0" cy="17827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16013" y="3563938"/>
            <a:ext cx="31845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松：笔直，挺拔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859338" y="3598863"/>
            <a:ext cx="32416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钟：稳重，端正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5580063" y="3327400"/>
            <a:ext cx="172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6515100" y="1816100"/>
            <a:ext cx="0" cy="15113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1"/>
          <p:cNvSpPr txBox="1">
            <a:spLocks noChangeArrowheads="1"/>
          </p:cNvSpPr>
          <p:nvPr/>
        </p:nvSpPr>
        <p:spPr bwMode="auto">
          <a:xfrm>
            <a:off x="1692275" y="1816100"/>
            <a:ext cx="60483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再次朗读，有感情地大声朗读。</a:t>
            </a:r>
          </a:p>
        </p:txBody>
      </p:sp>
      <p:sp>
        <p:nvSpPr>
          <p:cNvPr id="47107" name="文本框 2"/>
          <p:cNvSpPr txBox="1">
            <a:spLocks noChangeArrowheads="1"/>
          </p:cNvSpPr>
          <p:nvPr/>
        </p:nvSpPr>
        <p:spPr bwMode="auto">
          <a:xfrm>
            <a:off x="2627313" y="2787650"/>
            <a:ext cx="4321175" cy="892175"/>
          </a:xfrm>
          <a:prstGeom prst="rect">
            <a:avLst/>
          </a:prstGeom>
          <a:solidFill>
            <a:srgbClr val="EF65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行如风，卧如弓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1"/>
          <p:cNvSpPr txBox="1">
            <a:spLocks noChangeArrowheads="1"/>
          </p:cNvSpPr>
          <p:nvPr/>
        </p:nvSpPr>
        <p:spPr bwMode="auto">
          <a:xfrm>
            <a:off x="4105275" y="150813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小结</a:t>
            </a:r>
          </a:p>
        </p:txBody>
      </p:sp>
      <p:sp>
        <p:nvSpPr>
          <p:cNvPr id="48131" name="文本框 2"/>
          <p:cNvSpPr txBox="1">
            <a:spLocks noChangeArrowheads="1"/>
          </p:cNvSpPr>
          <p:nvPr/>
        </p:nvSpPr>
        <p:spPr bwMode="auto">
          <a:xfrm>
            <a:off x="755650" y="1544638"/>
            <a:ext cx="7777163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在生活中，同学们要努力做到课文中说的一样，站着像松树一样挺拔，坐着像钟一样端正，行走像风一样飞快，睡觉时像弓一样让自己的身体弯曲、放松。养成良好的立、坐、行、卧的好习惯。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2"/>
          <p:cNvSpPr txBox="1">
            <a:spLocks noChangeArrowheads="1"/>
          </p:cNvSpPr>
          <p:nvPr/>
        </p:nvSpPr>
        <p:spPr bwMode="auto">
          <a:xfrm>
            <a:off x="3779838" y="158750"/>
            <a:ext cx="1871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师生合作</a:t>
            </a:r>
          </a:p>
        </p:txBody>
      </p:sp>
      <p:sp>
        <p:nvSpPr>
          <p:cNvPr id="49155" name="文本框 3"/>
          <p:cNvSpPr txBox="1">
            <a:spLocks noChangeArrowheads="1"/>
          </p:cNvSpPr>
          <p:nvPr/>
        </p:nvSpPr>
        <p:spPr bwMode="auto">
          <a:xfrm>
            <a:off x="755650" y="1598613"/>
            <a:ext cx="684053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跟着老师，大声念出最后一个字！</a:t>
            </a:r>
          </a:p>
        </p:txBody>
      </p:sp>
      <p:sp>
        <p:nvSpPr>
          <p:cNvPr id="49156" name="文本框 4"/>
          <p:cNvSpPr txBox="1">
            <a:spLocks noChangeArrowheads="1"/>
          </p:cNvSpPr>
          <p:nvPr/>
        </p:nvSpPr>
        <p:spPr bwMode="auto">
          <a:xfrm>
            <a:off x="1547813" y="2192338"/>
            <a:ext cx="187166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站如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——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157" name="文本框 5"/>
          <p:cNvSpPr txBox="1">
            <a:spLocks noChangeArrowheads="1"/>
          </p:cNvSpPr>
          <p:nvPr/>
        </p:nvSpPr>
        <p:spPr bwMode="auto">
          <a:xfrm>
            <a:off x="5292725" y="2192338"/>
            <a:ext cx="187166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坐如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——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158" name="文本框 6"/>
          <p:cNvSpPr txBox="1">
            <a:spLocks noChangeArrowheads="1"/>
          </p:cNvSpPr>
          <p:nvPr/>
        </p:nvSpPr>
        <p:spPr bwMode="auto">
          <a:xfrm>
            <a:off x="1547813" y="3163888"/>
            <a:ext cx="187166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行如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——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159" name="文本框 7"/>
          <p:cNvSpPr txBox="1">
            <a:spLocks noChangeArrowheads="1"/>
          </p:cNvSpPr>
          <p:nvPr/>
        </p:nvSpPr>
        <p:spPr bwMode="auto">
          <a:xfrm>
            <a:off x="5292725" y="3173413"/>
            <a:ext cx="187166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卧如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——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348038" y="2206625"/>
            <a:ext cx="6477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松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092950" y="2220913"/>
            <a:ext cx="6477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钟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348038" y="3198813"/>
            <a:ext cx="6477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风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126288" y="3198813"/>
            <a:ext cx="6492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3"/>
          <p:cNvSpPr txBox="1">
            <a:spLocks noChangeArrowheads="1"/>
          </p:cNvSpPr>
          <p:nvPr/>
        </p:nvSpPr>
        <p:spPr bwMode="auto">
          <a:xfrm>
            <a:off x="1100138" y="2230438"/>
            <a:ext cx="1584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结构：</a:t>
            </a:r>
            <a:endParaRPr lang="en-US" altLang="zh-CN" sz="32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51203" name="文本框 9"/>
          <p:cNvSpPr txBox="1">
            <a:spLocks noChangeArrowheads="1"/>
          </p:cNvSpPr>
          <p:nvPr/>
        </p:nvSpPr>
        <p:spPr bwMode="auto">
          <a:xfrm>
            <a:off x="1100138" y="280987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部首：</a:t>
            </a:r>
          </a:p>
        </p:txBody>
      </p:sp>
      <p:sp>
        <p:nvSpPr>
          <p:cNvPr id="51204" name="文本框 10"/>
          <p:cNvSpPr txBox="1">
            <a:spLocks noChangeArrowheads="1"/>
          </p:cNvSpPr>
          <p:nvPr/>
        </p:nvSpPr>
        <p:spPr bwMode="auto">
          <a:xfrm>
            <a:off x="1100138" y="3389313"/>
            <a:ext cx="2254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51205" name="文本框 11"/>
          <p:cNvSpPr txBox="1">
            <a:spLocks noChangeArrowheads="1"/>
          </p:cNvSpPr>
          <p:nvPr/>
        </p:nvSpPr>
        <p:spPr bwMode="auto">
          <a:xfrm>
            <a:off x="2349500" y="2227263"/>
            <a:ext cx="1584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独体字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1206" name="文本框 13"/>
          <p:cNvSpPr txBox="1">
            <a:spLocks noChangeArrowheads="1"/>
          </p:cNvSpPr>
          <p:nvPr/>
        </p:nvSpPr>
        <p:spPr bwMode="auto">
          <a:xfrm>
            <a:off x="3125788" y="3338513"/>
            <a:ext cx="54070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左右两个竖向笔画应稍稍往里斜，呈上宽下略窄。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1207" name="文本框 14"/>
          <p:cNvSpPr txBox="1">
            <a:spLocks noChangeArrowheads="1"/>
          </p:cNvSpPr>
          <p:nvPr/>
        </p:nvSpPr>
        <p:spPr bwMode="auto">
          <a:xfrm>
            <a:off x="1009650" y="1458913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0000"/>
                </a:solidFill>
                <a:latin typeface="宋体" pitchFamily="2" charset="-122"/>
              </a:rPr>
              <a:t>kǒu</a:t>
            </a:r>
          </a:p>
        </p:txBody>
      </p:sp>
      <p:sp>
        <p:nvSpPr>
          <p:cNvPr id="51208" name="文本框 15"/>
          <p:cNvSpPr txBox="1">
            <a:spLocks noChangeArrowheads="1"/>
          </p:cNvSpPr>
          <p:nvPr/>
        </p:nvSpPr>
        <p:spPr bwMode="auto">
          <a:xfrm>
            <a:off x="2238375" y="1198563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 b="1">
                <a:latin typeface="楷体" pitchFamily="49" charset="-122"/>
                <a:ea typeface="楷体" pitchFamily="49" charset="-122"/>
              </a:rPr>
              <a:t>口</a:t>
            </a:r>
            <a:endParaRPr lang="en-US" altLang="zh-CN" sz="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209" name="文本框 19"/>
          <p:cNvSpPr txBox="1">
            <a:spLocks noChangeArrowheads="1"/>
          </p:cNvSpPr>
          <p:nvPr/>
        </p:nvSpPr>
        <p:spPr bwMode="auto">
          <a:xfrm>
            <a:off x="2327275" y="2784475"/>
            <a:ext cx="1584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口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259632" y="240330"/>
            <a:ext cx="4032404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zh-CN"/>
            </a:defPPr>
            <a:lvl1pPr fontAlgn="auto">
              <a:spcBef>
                <a:spcPts val="1200"/>
              </a:spcBef>
              <a:spcAft>
                <a:spcPts val="0"/>
              </a:spcAft>
              <a:defRPr sz="3200" b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  <a:lvl2pPr marL="742950" indent="-285750">
              <a:defRPr/>
            </a:lvl2pPr>
            <a:lvl3pPr marL="1143000" indent="-228600">
              <a:defRPr/>
            </a:lvl3pPr>
            <a:lvl4pPr marL="1600200" indent="-228600">
              <a:defRPr/>
            </a:lvl4pPr>
            <a:lvl5pPr marL="2057400" indent="-228600">
              <a:defRPr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dirty="0"/>
              <a:t>重难点字书写指导</a:t>
            </a:r>
          </a:p>
        </p:txBody>
      </p:sp>
      <p:pic>
        <p:nvPicPr>
          <p:cNvPr id="2" name="口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587500"/>
            <a:ext cx="219392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735263"/>
            <a:ext cx="12668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7338" y="2582863"/>
            <a:ext cx="8667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5725" y="2781300"/>
            <a:ext cx="116205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7" y="2679766"/>
            <a:ext cx="1228311" cy="89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C:\Users\Administrator\Desktop\图片1.pn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775" y="2662238"/>
            <a:ext cx="11049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41375" y="1757363"/>
            <a:ext cx="1565275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口</a:t>
            </a: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2465388" y="1754188"/>
            <a:ext cx="145415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目</a:t>
            </a: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187825" y="1746250"/>
            <a:ext cx="684213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耳</a:t>
            </a: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5934075" y="1746250"/>
            <a:ext cx="720725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</a:t>
            </a: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7491413" y="1746250"/>
            <a:ext cx="71913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足</a:t>
            </a:r>
          </a:p>
        </p:txBody>
      </p:sp>
      <p:sp>
        <p:nvSpPr>
          <p:cNvPr id="12" name="矩形 11"/>
          <p:cNvSpPr/>
          <p:nvPr/>
        </p:nvSpPr>
        <p:spPr>
          <a:xfrm>
            <a:off x="3819401" y="144238"/>
            <a:ext cx="1872208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/>
          <a:p>
            <a:pPr>
              <a:spcBef>
                <a:spcPts val="1200"/>
              </a:spcBef>
              <a:buFontTx/>
              <a:buNone/>
              <a:defRPr/>
            </a:pPr>
            <a:r>
              <a:rPr lang="zh-CN" altLang="en-US" sz="3200" b="1" dirty="0">
                <a:ln w="9525">
                  <a:solidFill>
                    <a:schemeClr val="tx1"/>
                  </a:solidFill>
                </a:ln>
                <a:latin typeface="黑体" panose="02010600030101010101" pitchFamily="49" charset="-122"/>
                <a:ea typeface="黑体" panose="02010600030101010101" pitchFamily="49" charset="-122"/>
              </a:rPr>
              <a:t>游戏升级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3"/>
          <p:cNvSpPr txBox="1">
            <a:spLocks noChangeArrowheads="1"/>
          </p:cNvSpPr>
          <p:nvPr/>
        </p:nvSpPr>
        <p:spPr bwMode="auto">
          <a:xfrm>
            <a:off x="1100138" y="2230438"/>
            <a:ext cx="1584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结构：</a:t>
            </a:r>
            <a:endParaRPr lang="en-US" altLang="zh-CN" sz="32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52227" name="文本框 9"/>
          <p:cNvSpPr txBox="1">
            <a:spLocks noChangeArrowheads="1"/>
          </p:cNvSpPr>
          <p:nvPr/>
        </p:nvSpPr>
        <p:spPr bwMode="auto">
          <a:xfrm>
            <a:off x="1100138" y="280987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部首：</a:t>
            </a:r>
          </a:p>
        </p:txBody>
      </p:sp>
      <p:sp>
        <p:nvSpPr>
          <p:cNvPr id="52228" name="文本框 10"/>
          <p:cNvSpPr txBox="1">
            <a:spLocks noChangeArrowheads="1"/>
          </p:cNvSpPr>
          <p:nvPr/>
        </p:nvSpPr>
        <p:spPr bwMode="auto">
          <a:xfrm>
            <a:off x="1100138" y="3389313"/>
            <a:ext cx="2254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52229" name="文本框 11"/>
          <p:cNvSpPr txBox="1">
            <a:spLocks noChangeArrowheads="1"/>
          </p:cNvSpPr>
          <p:nvPr/>
        </p:nvSpPr>
        <p:spPr bwMode="auto">
          <a:xfrm>
            <a:off x="2349500" y="2227263"/>
            <a:ext cx="1584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独体字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2230" name="文本框 13"/>
          <p:cNvSpPr txBox="1">
            <a:spLocks noChangeArrowheads="1"/>
          </p:cNvSpPr>
          <p:nvPr/>
        </p:nvSpPr>
        <p:spPr bwMode="auto">
          <a:xfrm>
            <a:off x="3059113" y="3289300"/>
            <a:ext cx="59118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竖要直，中间两横不碰到右边的竖，横向笔画之间的距离相等。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2231" name="文本框 14"/>
          <p:cNvSpPr txBox="1">
            <a:spLocks noChangeArrowheads="1"/>
          </p:cNvSpPr>
          <p:nvPr/>
        </p:nvSpPr>
        <p:spPr bwMode="auto">
          <a:xfrm>
            <a:off x="1009650" y="1458913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0000"/>
                </a:solidFill>
                <a:latin typeface="宋体" pitchFamily="2" charset="-122"/>
              </a:rPr>
              <a:t>mù</a:t>
            </a:r>
          </a:p>
        </p:txBody>
      </p:sp>
      <p:sp>
        <p:nvSpPr>
          <p:cNvPr id="52232" name="文本框 15"/>
          <p:cNvSpPr txBox="1">
            <a:spLocks noChangeArrowheads="1"/>
          </p:cNvSpPr>
          <p:nvPr/>
        </p:nvSpPr>
        <p:spPr bwMode="auto">
          <a:xfrm>
            <a:off x="2160588" y="1258888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 b="1">
                <a:latin typeface="楷体" pitchFamily="49" charset="-122"/>
                <a:ea typeface="楷体" pitchFamily="49" charset="-122"/>
              </a:rPr>
              <a:t>目</a:t>
            </a:r>
            <a:endParaRPr lang="en-US" altLang="zh-CN" sz="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233" name="文本框 19"/>
          <p:cNvSpPr txBox="1">
            <a:spLocks noChangeArrowheads="1"/>
          </p:cNvSpPr>
          <p:nvPr/>
        </p:nvSpPr>
        <p:spPr bwMode="auto">
          <a:xfrm>
            <a:off x="2327275" y="2784475"/>
            <a:ext cx="1584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目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187624" y="204015"/>
            <a:ext cx="4032404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zh-CN"/>
            </a:defPPr>
            <a:lvl1pPr fontAlgn="auto">
              <a:spcBef>
                <a:spcPts val="1200"/>
              </a:spcBef>
              <a:spcAft>
                <a:spcPts val="0"/>
              </a:spcAft>
              <a:defRPr sz="3200" b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dirty="0" smtClean="0"/>
              <a:t>重难点字书写指导</a:t>
            </a:r>
          </a:p>
        </p:txBody>
      </p:sp>
      <p:pic>
        <p:nvPicPr>
          <p:cNvPr id="2" name="目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612900"/>
            <a:ext cx="2181225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框 3"/>
          <p:cNvSpPr txBox="1">
            <a:spLocks noChangeArrowheads="1"/>
          </p:cNvSpPr>
          <p:nvPr/>
        </p:nvSpPr>
        <p:spPr bwMode="auto">
          <a:xfrm>
            <a:off x="1009650" y="2230438"/>
            <a:ext cx="1584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结构：</a:t>
            </a:r>
            <a:endParaRPr lang="en-US" altLang="zh-CN" sz="32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53251" name="文本框 9"/>
          <p:cNvSpPr txBox="1">
            <a:spLocks noChangeArrowheads="1"/>
          </p:cNvSpPr>
          <p:nvPr/>
        </p:nvSpPr>
        <p:spPr bwMode="auto">
          <a:xfrm>
            <a:off x="1009650" y="280987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部首：</a:t>
            </a:r>
          </a:p>
        </p:txBody>
      </p:sp>
      <p:sp>
        <p:nvSpPr>
          <p:cNvPr id="53252" name="文本框 10"/>
          <p:cNvSpPr txBox="1">
            <a:spLocks noChangeArrowheads="1"/>
          </p:cNvSpPr>
          <p:nvPr/>
        </p:nvSpPr>
        <p:spPr bwMode="auto">
          <a:xfrm>
            <a:off x="1009650" y="3389313"/>
            <a:ext cx="2254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53253" name="文本框 11"/>
          <p:cNvSpPr txBox="1">
            <a:spLocks noChangeArrowheads="1"/>
          </p:cNvSpPr>
          <p:nvPr/>
        </p:nvSpPr>
        <p:spPr bwMode="auto">
          <a:xfrm>
            <a:off x="2181225" y="2278063"/>
            <a:ext cx="1584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独体字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3254" name="文本框 13"/>
          <p:cNvSpPr txBox="1">
            <a:spLocks noChangeArrowheads="1"/>
          </p:cNvSpPr>
          <p:nvPr/>
        </p:nvSpPr>
        <p:spPr bwMode="auto">
          <a:xfrm>
            <a:off x="3059113" y="3192463"/>
            <a:ext cx="54165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latin typeface="宋体" pitchFamily="2" charset="-122"/>
              </a:rPr>
              <a:t>四横长短各不相同，第一笔为中横，要平且稳，最后一横为长横，要稍稍向上倾斜。</a:t>
            </a:r>
            <a:endParaRPr lang="en-US" altLang="zh-CN" sz="3000" b="1">
              <a:latin typeface="宋体" pitchFamily="2" charset="-122"/>
            </a:endParaRPr>
          </a:p>
        </p:txBody>
      </p:sp>
      <p:sp>
        <p:nvSpPr>
          <p:cNvPr id="53255" name="文本框 14"/>
          <p:cNvSpPr txBox="1">
            <a:spLocks noChangeArrowheads="1"/>
          </p:cNvSpPr>
          <p:nvPr/>
        </p:nvSpPr>
        <p:spPr bwMode="auto">
          <a:xfrm>
            <a:off x="1009650" y="1458913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0000"/>
                </a:solidFill>
                <a:latin typeface="宋体" pitchFamily="2" charset="-122"/>
              </a:rPr>
              <a:t>ěr</a:t>
            </a:r>
          </a:p>
        </p:txBody>
      </p:sp>
      <p:sp>
        <p:nvSpPr>
          <p:cNvPr id="53256" name="文本框 15"/>
          <p:cNvSpPr txBox="1">
            <a:spLocks noChangeArrowheads="1"/>
          </p:cNvSpPr>
          <p:nvPr/>
        </p:nvSpPr>
        <p:spPr bwMode="auto">
          <a:xfrm>
            <a:off x="2382838" y="1331913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 b="1">
                <a:latin typeface="楷体" pitchFamily="49" charset="-122"/>
                <a:ea typeface="楷体" pitchFamily="49" charset="-122"/>
              </a:rPr>
              <a:t>耳</a:t>
            </a:r>
            <a:endParaRPr lang="en-US" altLang="zh-CN" sz="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257" name="文本框 19"/>
          <p:cNvSpPr txBox="1">
            <a:spLocks noChangeArrowheads="1"/>
          </p:cNvSpPr>
          <p:nvPr/>
        </p:nvSpPr>
        <p:spPr bwMode="auto">
          <a:xfrm>
            <a:off x="2181225" y="2836863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耳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247698" y="230805"/>
            <a:ext cx="4032404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zh-CN"/>
            </a:defPPr>
            <a:lvl1pPr fontAlgn="auto">
              <a:spcBef>
                <a:spcPts val="1200"/>
              </a:spcBef>
              <a:spcAft>
                <a:spcPts val="0"/>
              </a:spcAft>
              <a:defRPr sz="3200" b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dirty="0" smtClean="0"/>
              <a:t>重难点字书写指导</a:t>
            </a:r>
          </a:p>
        </p:txBody>
      </p:sp>
      <p:pic>
        <p:nvPicPr>
          <p:cNvPr id="2" name="耳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555750"/>
            <a:ext cx="2181225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文本框 15"/>
          <p:cNvSpPr txBox="1">
            <a:spLocks noChangeArrowheads="1"/>
          </p:cNvSpPr>
          <p:nvPr/>
        </p:nvSpPr>
        <p:spPr bwMode="auto">
          <a:xfrm>
            <a:off x="1100138" y="235267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结构：</a:t>
            </a:r>
            <a:endParaRPr lang="en-US" altLang="zh-CN" sz="32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54275" name="文本框 16"/>
          <p:cNvSpPr txBox="1">
            <a:spLocks noChangeArrowheads="1"/>
          </p:cNvSpPr>
          <p:nvPr/>
        </p:nvSpPr>
        <p:spPr bwMode="auto">
          <a:xfrm>
            <a:off x="1100138" y="28956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部首：</a:t>
            </a:r>
          </a:p>
        </p:txBody>
      </p:sp>
      <p:sp>
        <p:nvSpPr>
          <p:cNvPr id="54276" name="文本框 17"/>
          <p:cNvSpPr txBox="1">
            <a:spLocks noChangeArrowheads="1"/>
          </p:cNvSpPr>
          <p:nvPr/>
        </p:nvSpPr>
        <p:spPr bwMode="auto">
          <a:xfrm>
            <a:off x="1100138" y="3427413"/>
            <a:ext cx="2254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54277" name="文本框 18"/>
          <p:cNvSpPr txBox="1">
            <a:spLocks noChangeArrowheads="1"/>
          </p:cNvSpPr>
          <p:nvPr/>
        </p:nvSpPr>
        <p:spPr bwMode="auto">
          <a:xfrm>
            <a:off x="2349500" y="23495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独体字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4278" name="文本框 19"/>
          <p:cNvSpPr txBox="1">
            <a:spLocks noChangeArrowheads="1"/>
          </p:cNvSpPr>
          <p:nvPr/>
        </p:nvSpPr>
        <p:spPr bwMode="auto">
          <a:xfrm>
            <a:off x="2411413" y="28956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手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4279" name="文本框 20"/>
          <p:cNvSpPr txBox="1">
            <a:spLocks noChangeArrowheads="1"/>
          </p:cNvSpPr>
          <p:nvPr/>
        </p:nvSpPr>
        <p:spPr bwMode="auto">
          <a:xfrm>
            <a:off x="3141663" y="3427413"/>
            <a:ext cx="56070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第一笔是平撇，中间一横短，第二横长，弯钩要略带点弯。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54280" name="文本框 21"/>
          <p:cNvSpPr txBox="1">
            <a:spLocks noChangeArrowheads="1"/>
          </p:cNvSpPr>
          <p:nvPr/>
        </p:nvSpPr>
        <p:spPr bwMode="auto">
          <a:xfrm>
            <a:off x="1009650" y="1581150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0000"/>
                </a:solidFill>
                <a:latin typeface="宋体" pitchFamily="2" charset="-122"/>
              </a:rPr>
              <a:t>shǒu</a:t>
            </a:r>
          </a:p>
        </p:txBody>
      </p:sp>
      <p:sp>
        <p:nvSpPr>
          <p:cNvPr id="54281" name="文本框 22"/>
          <p:cNvSpPr txBox="1">
            <a:spLocks noChangeArrowheads="1"/>
          </p:cNvSpPr>
          <p:nvPr/>
        </p:nvSpPr>
        <p:spPr bwMode="auto">
          <a:xfrm>
            <a:off x="2238375" y="1322388"/>
            <a:ext cx="118110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 b="1">
                <a:latin typeface="楷体" pitchFamily="49" charset="-122"/>
                <a:ea typeface="楷体" pitchFamily="49" charset="-122"/>
              </a:rPr>
              <a:t>手</a:t>
            </a:r>
            <a:endParaRPr lang="en-US" altLang="zh-CN" sz="8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1206346" y="204015"/>
            <a:ext cx="4032404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zh-CN"/>
            </a:defPPr>
            <a:lvl1pPr fontAlgn="auto">
              <a:spcBef>
                <a:spcPts val="1200"/>
              </a:spcBef>
              <a:spcAft>
                <a:spcPts val="0"/>
              </a:spcAft>
              <a:defRPr sz="3200" b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dirty="0" smtClean="0"/>
              <a:t>重难点字书写指导</a:t>
            </a:r>
          </a:p>
        </p:txBody>
      </p:sp>
      <p:pic>
        <p:nvPicPr>
          <p:cNvPr id="2" name="手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1536700"/>
            <a:ext cx="240665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文本框 4"/>
          <p:cNvSpPr txBox="1">
            <a:spLocks noChangeArrowheads="1"/>
          </p:cNvSpPr>
          <p:nvPr/>
        </p:nvSpPr>
        <p:spPr bwMode="auto">
          <a:xfrm>
            <a:off x="4356100" y="1816100"/>
            <a:ext cx="415290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横折：下笔由轻到重，转折处略停顿，然后竖下，由重到轻，略微偏左。</a:t>
            </a:r>
          </a:p>
        </p:txBody>
      </p:sp>
      <p:pic>
        <p:nvPicPr>
          <p:cNvPr id="55299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1924050"/>
            <a:ext cx="2160588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文本框 3"/>
          <p:cNvSpPr txBox="1">
            <a:spLocks noChangeArrowheads="1"/>
          </p:cNvSpPr>
          <p:nvPr/>
        </p:nvSpPr>
        <p:spPr bwMode="auto">
          <a:xfrm>
            <a:off x="1925638" y="915988"/>
            <a:ext cx="48609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认识“横折、撇、弯钩”</a:t>
            </a: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5963" y="2303463"/>
            <a:ext cx="13684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1638" y="2312988"/>
            <a:ext cx="50323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文本框 1"/>
          <p:cNvSpPr txBox="1">
            <a:spLocks noChangeArrowheads="1"/>
          </p:cNvSpPr>
          <p:nvPr/>
        </p:nvSpPr>
        <p:spPr bwMode="auto">
          <a:xfrm>
            <a:off x="4716463" y="2247900"/>
            <a:ext cx="33115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撇：下笔由重到轻，从粗到细。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6323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3638" y="2000250"/>
            <a:ext cx="2160587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163638" y="1508125"/>
            <a:ext cx="2255837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丿</a:t>
            </a:r>
            <a:endParaRPr lang="en-US" altLang="zh-CN" sz="13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文本框 1"/>
          <p:cNvSpPr txBox="1">
            <a:spLocks noChangeArrowheads="1"/>
          </p:cNvSpPr>
          <p:nvPr/>
        </p:nvSpPr>
        <p:spPr bwMode="auto">
          <a:xfrm>
            <a:off x="4427538" y="2212975"/>
            <a:ext cx="41052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弯钩：轻轻下笔，呈弓背形，略带点弯。</a:t>
            </a:r>
          </a:p>
        </p:txBody>
      </p:sp>
      <p:pic>
        <p:nvPicPr>
          <p:cNvPr id="57347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3638" y="2000250"/>
            <a:ext cx="2160587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108200"/>
            <a:ext cx="792163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302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-107950" y="1492250"/>
            <a:ext cx="6915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你会用这些字说一句话吗？</a:t>
            </a:r>
          </a:p>
        </p:txBody>
      </p:sp>
      <p:sp>
        <p:nvSpPr>
          <p:cNvPr id="24579" name="文本框 1"/>
          <p:cNvSpPr txBox="1">
            <a:spLocks noChangeArrowheads="1"/>
          </p:cNvSpPr>
          <p:nvPr/>
        </p:nvSpPr>
        <p:spPr bwMode="auto">
          <a:xfrm>
            <a:off x="4067175" y="2571750"/>
            <a:ext cx="52609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口，耳，目，手，足</a:t>
            </a:r>
          </a:p>
        </p:txBody>
      </p:sp>
      <p:sp>
        <p:nvSpPr>
          <p:cNvPr id="107" name="矩形 106"/>
          <p:cNvSpPr/>
          <p:nvPr/>
        </p:nvSpPr>
        <p:spPr>
          <a:xfrm>
            <a:off x="3779912" y="9015"/>
            <a:ext cx="1941512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/>
          <a:p>
            <a:pPr>
              <a:spcBef>
                <a:spcPts val="1200"/>
              </a:spcBef>
              <a:buFontTx/>
              <a:buNone/>
              <a:defRPr/>
            </a:pPr>
            <a:r>
              <a:rPr lang="zh-CN" altLang="en-US" sz="3200" b="1" dirty="0">
                <a:ln w="9525">
                  <a:solidFill>
                    <a:schemeClr val="tx1"/>
                  </a:solidFill>
                </a:ln>
                <a:latin typeface="黑体" panose="02010600030101010101" pitchFamily="49" charset="-122"/>
                <a:ea typeface="黑体" panose="02010600030101010101" pitchFamily="49" charset="-122"/>
              </a:rPr>
              <a:t>看图识字</a:t>
            </a:r>
          </a:p>
        </p:txBody>
      </p:sp>
      <p:pic>
        <p:nvPicPr>
          <p:cNvPr id="24581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9950"/>
            <a:ext cx="4021138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00075" y="1749425"/>
            <a:ext cx="23955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3800" b="1" dirty="0">
                <a:latin typeface="楷体" pitchFamily="49" charset="-122"/>
                <a:ea typeface="楷体" pitchFamily="49" charset="-122"/>
              </a:rPr>
              <a:t>手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1023938" y="1377950"/>
            <a:ext cx="1443037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4800" b="1">
                <a:solidFill>
                  <a:srgbClr val="FF0000"/>
                </a:solidFill>
                <a:latin typeface="宋体" pitchFamily="2" charset="-122"/>
              </a:rPr>
              <a:t>shǒu</a:t>
            </a:r>
          </a:p>
        </p:txBody>
      </p:sp>
      <p:pic>
        <p:nvPicPr>
          <p:cNvPr id="11269" name="Picture 5" descr="C:\Users\Administrator\Desktop\timg (6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613" y="950913"/>
            <a:ext cx="3511550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4751388" y="3219450"/>
            <a:ext cx="1465262" cy="431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73800" y="3411538"/>
            <a:ext cx="11525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手心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560888" y="1438275"/>
            <a:ext cx="923925" cy="1079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568950" y="1214438"/>
            <a:ext cx="11525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手指</a:t>
            </a:r>
          </a:p>
        </p:txBody>
      </p:sp>
      <p:sp>
        <p:nvSpPr>
          <p:cNvPr id="8" name="椭圆 7"/>
          <p:cNvSpPr/>
          <p:nvPr/>
        </p:nvSpPr>
        <p:spPr>
          <a:xfrm>
            <a:off x="3759200" y="2306638"/>
            <a:ext cx="1944688" cy="1404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44763" y="3195638"/>
            <a:ext cx="115093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手掌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859338" y="3979863"/>
            <a:ext cx="1060450" cy="2127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956300" y="3724275"/>
            <a:ext cx="11525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手腕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9113" y="1898650"/>
            <a:ext cx="1681162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直接连接符 18"/>
          <p:cNvCxnSpPr/>
          <p:nvPr/>
        </p:nvCxnSpPr>
        <p:spPr>
          <a:xfrm>
            <a:off x="7715250" y="2871788"/>
            <a:ext cx="520700" cy="7016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718425" y="3636963"/>
            <a:ext cx="115093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手背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77169" y="224444"/>
            <a:ext cx="1943100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zh-CN"/>
            </a:defPPr>
            <a:lvl1pPr fontAlgn="auto">
              <a:spcBef>
                <a:spcPts val="1200"/>
              </a:spcBef>
              <a:spcAft>
                <a:spcPts val="0"/>
              </a:spcAft>
              <a:defRPr sz="3200" b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  <a:lvl2pPr marL="742950" indent="-285750">
              <a:defRPr/>
            </a:lvl2pPr>
            <a:lvl3pPr marL="1143000" indent="-228600">
              <a:defRPr/>
            </a:lvl3pPr>
            <a:lvl4pPr marL="1600200" indent="-228600">
              <a:defRPr/>
            </a:lvl4pPr>
            <a:lvl5pPr marL="2057400" indent="-228600">
              <a:defRPr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/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dirty="0"/>
              <a:t>边指边说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10" grpId="0"/>
      <p:bldP spid="8" grpId="0" bldLvl="0" animBg="1"/>
      <p:bldP spid="13" grpId="0"/>
      <p:bldP spid="15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F:\戴龙静\图库\ppt小照\可爱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2236788"/>
            <a:ext cx="2074863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文本框 4"/>
          <p:cNvSpPr txBox="1">
            <a:spLocks noChangeArrowheads="1"/>
          </p:cNvSpPr>
          <p:nvPr/>
        </p:nvSpPr>
        <p:spPr bwMode="auto">
          <a:xfrm>
            <a:off x="1908175" y="411163"/>
            <a:ext cx="19446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理解生字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492500" y="1222375"/>
            <a:ext cx="5400675" cy="2254250"/>
            <a:chOff x="2843808" y="699543"/>
            <a:chExt cx="5400600" cy="3004980"/>
          </a:xfrm>
        </p:grpSpPr>
        <p:pic>
          <p:nvPicPr>
            <p:cNvPr id="26629" name="PA_图片 6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699543"/>
              <a:ext cx="5400600" cy="2880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4139190" y="1218009"/>
              <a:ext cx="2736812" cy="24865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EF6541"/>
                  </a:solidFill>
                  <a:latin typeface="宋体" panose="02010600030101010101" pitchFamily="2" charset="-122"/>
                  <a:ea typeface="+mn-ea"/>
                </a:rPr>
                <a:t>    我们的口、耳、目、手、足能做哪些事？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"/>
          <p:cNvSpPr txBox="1">
            <a:spLocks noChangeArrowheads="1"/>
          </p:cNvSpPr>
          <p:nvPr/>
        </p:nvSpPr>
        <p:spPr bwMode="auto">
          <a:xfrm>
            <a:off x="1908175" y="774700"/>
            <a:ext cx="2232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口：嘴巴</a:t>
            </a:r>
          </a:p>
        </p:txBody>
      </p:sp>
      <p:pic>
        <p:nvPicPr>
          <p:cNvPr id="27651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125" y="1631950"/>
            <a:ext cx="25209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8863" y="1631950"/>
            <a:ext cx="254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125" y="2967038"/>
            <a:ext cx="2520950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图片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025" y="2938463"/>
            <a:ext cx="2536825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文本框 14"/>
          <p:cNvSpPr txBox="1">
            <a:spLocks noChangeArrowheads="1"/>
          </p:cNvSpPr>
          <p:nvPr/>
        </p:nvSpPr>
        <p:spPr bwMode="auto">
          <a:xfrm>
            <a:off x="3205163" y="1843088"/>
            <a:ext cx="14652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吃饭</a:t>
            </a:r>
          </a:p>
        </p:txBody>
      </p:sp>
      <p:sp>
        <p:nvSpPr>
          <p:cNvPr id="27656" name="文本框 17"/>
          <p:cNvSpPr txBox="1">
            <a:spLocks noChangeArrowheads="1"/>
          </p:cNvSpPr>
          <p:nvPr/>
        </p:nvSpPr>
        <p:spPr bwMode="auto">
          <a:xfrm>
            <a:off x="6965950" y="1855788"/>
            <a:ext cx="1465263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喝水</a:t>
            </a:r>
          </a:p>
        </p:txBody>
      </p:sp>
      <p:sp>
        <p:nvSpPr>
          <p:cNvPr id="27657" name="文本框 18"/>
          <p:cNvSpPr txBox="1">
            <a:spLocks noChangeArrowheads="1"/>
          </p:cNvSpPr>
          <p:nvPr/>
        </p:nvSpPr>
        <p:spPr bwMode="auto">
          <a:xfrm>
            <a:off x="3221038" y="3201988"/>
            <a:ext cx="1465262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说话</a:t>
            </a:r>
          </a:p>
        </p:txBody>
      </p:sp>
      <p:sp>
        <p:nvSpPr>
          <p:cNvPr id="27658" name="文本框 19"/>
          <p:cNvSpPr txBox="1">
            <a:spLocks noChangeArrowheads="1"/>
          </p:cNvSpPr>
          <p:nvPr/>
        </p:nvSpPr>
        <p:spPr bwMode="auto">
          <a:xfrm>
            <a:off x="7008813" y="3186113"/>
            <a:ext cx="1465262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呼吸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7063"/>
            <a:ext cx="9144000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文本框 2"/>
          <p:cNvSpPr txBox="1">
            <a:spLocks noChangeArrowheads="1"/>
          </p:cNvSpPr>
          <p:nvPr/>
        </p:nvSpPr>
        <p:spPr bwMode="auto">
          <a:xfrm>
            <a:off x="179388" y="788988"/>
            <a:ext cx="22320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耳：耳朵</a:t>
            </a:r>
          </a:p>
        </p:txBody>
      </p:sp>
      <p:sp>
        <p:nvSpPr>
          <p:cNvPr id="28676" name="文本框 6"/>
          <p:cNvSpPr txBox="1">
            <a:spLocks noChangeArrowheads="1"/>
          </p:cNvSpPr>
          <p:nvPr/>
        </p:nvSpPr>
        <p:spPr bwMode="auto">
          <a:xfrm>
            <a:off x="6156325" y="1924050"/>
            <a:ext cx="18716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听声音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2"/>
          <p:cNvSpPr txBox="1">
            <a:spLocks noChangeArrowheads="1"/>
          </p:cNvSpPr>
          <p:nvPr/>
        </p:nvSpPr>
        <p:spPr bwMode="auto">
          <a:xfrm>
            <a:off x="1908175" y="762000"/>
            <a:ext cx="223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目：眼睛</a:t>
            </a:r>
          </a:p>
        </p:txBody>
      </p:sp>
      <p:sp>
        <p:nvSpPr>
          <p:cNvPr id="29699" name="文本框 20"/>
          <p:cNvSpPr txBox="1">
            <a:spLocks noChangeArrowheads="1"/>
          </p:cNvSpPr>
          <p:nvPr/>
        </p:nvSpPr>
        <p:spPr bwMode="auto">
          <a:xfrm>
            <a:off x="3243263" y="1836738"/>
            <a:ext cx="14652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看书</a:t>
            </a:r>
          </a:p>
        </p:txBody>
      </p:sp>
      <p:sp>
        <p:nvSpPr>
          <p:cNvPr id="29700" name="文本框 21"/>
          <p:cNvSpPr txBox="1">
            <a:spLocks noChangeArrowheads="1"/>
          </p:cNvSpPr>
          <p:nvPr/>
        </p:nvSpPr>
        <p:spPr bwMode="auto">
          <a:xfrm>
            <a:off x="6937375" y="1698625"/>
            <a:ext cx="1465263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赏风景</a:t>
            </a:r>
          </a:p>
        </p:txBody>
      </p:sp>
      <p:sp>
        <p:nvSpPr>
          <p:cNvPr id="29701" name="文本框 22"/>
          <p:cNvSpPr txBox="1">
            <a:spLocks noChangeArrowheads="1"/>
          </p:cNvSpPr>
          <p:nvPr/>
        </p:nvSpPr>
        <p:spPr bwMode="auto">
          <a:xfrm>
            <a:off x="3152775" y="2901950"/>
            <a:ext cx="1465263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看电视</a:t>
            </a:r>
          </a:p>
        </p:txBody>
      </p:sp>
      <p:sp>
        <p:nvSpPr>
          <p:cNvPr id="29702" name="文本框 23"/>
          <p:cNvSpPr txBox="1">
            <a:spLocks noChangeArrowheads="1"/>
          </p:cNvSpPr>
          <p:nvPr/>
        </p:nvSpPr>
        <p:spPr bwMode="auto">
          <a:xfrm>
            <a:off x="7008813" y="2901950"/>
            <a:ext cx="1465262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辨颜色</a:t>
            </a:r>
          </a:p>
        </p:txBody>
      </p:sp>
      <p:pic>
        <p:nvPicPr>
          <p:cNvPr id="29703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325" y="1646238"/>
            <a:ext cx="2505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738" y="1646238"/>
            <a:ext cx="2354262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图片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820988"/>
            <a:ext cx="23812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图片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738" y="2795588"/>
            <a:ext cx="2352675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857</Words>
  <Application>Microsoft Office PowerPoint</Application>
  <PresentationFormat>全屏显示(16:9)</PresentationFormat>
  <Paragraphs>184</Paragraphs>
  <Slides>36</Slides>
  <Notes>11</Notes>
  <HiddenSlides>0</HiddenSlides>
  <MMClips>4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Adobe Gothic Std B</vt:lpstr>
      <vt:lpstr>Meiryo</vt:lpstr>
      <vt:lpstr>Microsoft YaHei UI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Verdana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https:/www.ypppt.com</cp:keywords>
  <cp:lastModifiedBy>kan</cp:lastModifiedBy>
  <cp:revision>6</cp:revision>
  <dcterms:created xsi:type="dcterms:W3CDTF">2019-10-04T00:08:45Z</dcterms:created>
  <dcterms:modified xsi:type="dcterms:W3CDTF">2021-02-20T08:00:41Z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