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33"/>
  </p:notesMasterIdLst>
  <p:handoutMasterIdLst>
    <p:handoutMasterId r:id="rId34"/>
  </p:handoutMasterIdLst>
  <p:sldIdLst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1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fld id="{0F9B84EA-7D68-4D60-9CB1-D50884785D1C}" type="datetimeFigureOut">
              <a:rPr lang="zh-CN" altLang="en-US"/>
              <a:pPr/>
              <a:t>2021/2/20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2EA30C-DC1D-4A89-9C54-3C66B7A79A5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167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fld id="{D2A48B96-639E-45A3-A0BA-2464DFDB1FAA}" type="datetimeFigureOut">
              <a:rPr lang="zh-CN" altLang="en-US"/>
              <a:pPr/>
              <a:t>2021/2/20</a:t>
            </a:fld>
            <a:endParaRPr lang="zh-CN" altLang="en-US"/>
          </a:p>
        </p:txBody>
      </p:sp>
      <p:sp>
        <p:nvSpPr>
          <p:cNvPr id="7172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5E61CAC-EB04-4DE4-BD5A-E16F6BE09C3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12371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13314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13315" name="页眉占位符 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mtClean="0"/>
          </a:p>
        </p:txBody>
      </p:sp>
      <p:sp>
        <p:nvSpPr>
          <p:cNvPr id="13316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1080767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61CAC-EB04-4DE4-BD5A-E16F6BE09C30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6326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19458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19459" name="页眉占位符 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mtClean="0"/>
          </a:p>
        </p:txBody>
      </p:sp>
      <p:sp>
        <p:nvSpPr>
          <p:cNvPr id="19460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374930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21506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21507" name="页眉占位符 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mtClean="0"/>
          </a:p>
        </p:txBody>
      </p:sp>
      <p:sp>
        <p:nvSpPr>
          <p:cNvPr id="21508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5103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36866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36867" name="页眉占位符 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mtClean="0"/>
          </a:p>
        </p:txBody>
      </p:sp>
      <p:sp>
        <p:nvSpPr>
          <p:cNvPr id="36868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068582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39938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39939" name="页眉占位符 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mtClean="0"/>
          </a:p>
        </p:txBody>
      </p:sp>
      <p:sp>
        <p:nvSpPr>
          <p:cNvPr id="39940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891660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44034" name="备注占位符 2"/>
          <p:cNvSpPr>
            <a:spLocks noGrp="1" noChangeArrowheads="1"/>
          </p:cNvSpPr>
          <p:nvPr>
            <p:ph type="body" idx="4294967295"/>
          </p:nvPr>
        </p:nvSpPr>
        <p:spPr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44035" name="页眉占位符 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mtClean="0"/>
          </a:p>
        </p:txBody>
      </p:sp>
      <p:sp>
        <p:nvSpPr>
          <p:cNvPr id="44036" name="页脚占位符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7466664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0790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5466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710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102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335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531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419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0966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661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187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7505" y="267493"/>
            <a:ext cx="8916931" cy="4756223"/>
            <a:chOff x="90359" y="730935"/>
            <a:chExt cx="12044933" cy="5560169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3" name="组合 2"/>
            <p:cNvGrpSpPr/>
            <p:nvPr/>
          </p:nvGrpSpPr>
          <p:grpSpPr>
            <a:xfrm rot="5400000" flipH="1" flipV="1">
              <a:off x="-1900747" y="2726361"/>
              <a:ext cx="5555849" cy="1573638"/>
              <a:chOff x="5264213" y="119313"/>
              <a:chExt cx="6467804" cy="1831938"/>
            </a:xfrm>
          </p:grpSpPr>
          <p:sp>
            <p:nvSpPr>
              <p:cNvPr id="5" name="矩形: 圆角 3"/>
              <p:cNvSpPr/>
              <p:nvPr/>
            </p:nvSpPr>
            <p:spPr>
              <a:xfrm>
                <a:off x="5264213" y="383276"/>
                <a:ext cx="6467804" cy="1567975"/>
              </a:xfrm>
              <a:prstGeom prst="roundRect">
                <a:avLst>
                  <a:gd name="adj" fmla="val 15140"/>
                </a:avLst>
              </a:prstGeom>
              <a:solidFill>
                <a:srgbClr val="47984B"/>
              </a:solidFill>
              <a:ln w="666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 dirty="0"/>
              </a:p>
            </p:txBody>
          </p:sp>
          <p:sp>
            <p:nvSpPr>
              <p:cNvPr id="6" name="矩形: 圆角 7"/>
              <p:cNvSpPr/>
              <p:nvPr/>
            </p:nvSpPr>
            <p:spPr>
              <a:xfrm>
                <a:off x="5800927" y="119315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666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" name="矩形: 圆角 8"/>
              <p:cNvSpPr/>
              <p:nvPr/>
            </p:nvSpPr>
            <p:spPr>
              <a:xfrm>
                <a:off x="8396082" y="119313"/>
                <a:ext cx="214124" cy="527917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666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" name="矩形: 圆角 9"/>
              <p:cNvSpPr/>
              <p:nvPr/>
            </p:nvSpPr>
            <p:spPr>
              <a:xfrm>
                <a:off x="7098504" y="119315"/>
                <a:ext cx="214124" cy="527916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666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矩形: 圆角 10"/>
              <p:cNvSpPr/>
              <p:nvPr/>
            </p:nvSpPr>
            <p:spPr>
              <a:xfrm>
                <a:off x="9693661" y="119316"/>
                <a:ext cx="214124" cy="527917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666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矩形: 圆角 11"/>
              <p:cNvSpPr/>
              <p:nvPr/>
            </p:nvSpPr>
            <p:spPr>
              <a:xfrm>
                <a:off x="10991239" y="119314"/>
                <a:ext cx="214124" cy="527915"/>
              </a:xfrm>
              <a:prstGeom prst="roundRect">
                <a:avLst>
                  <a:gd name="adj" fmla="val 50000"/>
                </a:avLst>
              </a:prstGeom>
              <a:solidFill>
                <a:srgbClr val="59D36A"/>
              </a:solidFill>
              <a:ln w="666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buFontTx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4" name="矩形: 圆顶角 12"/>
            <p:cNvSpPr/>
            <p:nvPr/>
          </p:nvSpPr>
          <p:spPr>
            <a:xfrm rot="5400000">
              <a:off x="4210313" y="-1638196"/>
              <a:ext cx="5555848" cy="10294110"/>
            </a:xfrm>
            <a:prstGeom prst="round2SameRect">
              <a:avLst>
                <a:gd name="adj1" fmla="val 8242"/>
                <a:gd name="adj2" fmla="val 0"/>
              </a:avLst>
            </a:prstGeom>
            <a:solidFill>
              <a:srgbClr val="D7F8E7"/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buFontTx/>
                <a:buNone/>
                <a:defRPr/>
              </a:pPr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8146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3"/>
          <p:cNvSpPr/>
          <p:nvPr/>
        </p:nvSpPr>
        <p:spPr>
          <a:xfrm>
            <a:off x="395288" y="1081087"/>
            <a:ext cx="8521700" cy="3805238"/>
          </a:xfrm>
          <a:prstGeom prst="roundRect">
            <a:avLst/>
          </a:prstGeom>
          <a:solidFill>
            <a:schemeClr val="bg1"/>
          </a:solidFill>
          <a:ln w="28575" cap="rnd">
            <a:solidFill>
              <a:srgbClr val="139F4E"/>
            </a:solidFill>
            <a:prstDash val="dash"/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3" name="矩形: 圆角 8"/>
          <p:cNvSpPr/>
          <p:nvPr/>
        </p:nvSpPr>
        <p:spPr>
          <a:xfrm rot="10800000" flipH="1" flipV="1">
            <a:off x="2994026" y="123825"/>
            <a:ext cx="3273425" cy="791766"/>
          </a:xfrm>
          <a:prstGeom prst="roundRect">
            <a:avLst>
              <a:gd name="adj" fmla="val 15140"/>
            </a:avLst>
          </a:prstGeom>
          <a:solidFill>
            <a:srgbClr val="47984B"/>
          </a:solidFill>
          <a:ln w="38100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 sz="2400" dirty="0">
              <a:latin typeface="小考拉体" panose="02000503000000000000" pitchFamily="2" charset="-122"/>
              <a:ea typeface="小考拉体" panose="02000503000000000000" pitchFamily="2" charset="-122"/>
            </a:endParaRPr>
          </a:p>
        </p:txBody>
      </p:sp>
      <p:pic>
        <p:nvPicPr>
          <p:cNvPr id="4" name="图片 1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1050" y="500063"/>
            <a:ext cx="863600" cy="544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14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123825"/>
            <a:ext cx="855662" cy="539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15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765948"/>
            <a:ext cx="919163" cy="1377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2940812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3"/>
          <p:cNvSpPr/>
          <p:nvPr/>
        </p:nvSpPr>
        <p:spPr>
          <a:xfrm>
            <a:off x="395288" y="1081087"/>
            <a:ext cx="8521700" cy="3805238"/>
          </a:xfrm>
          <a:prstGeom prst="roundRect">
            <a:avLst/>
          </a:prstGeom>
          <a:solidFill>
            <a:schemeClr val="bg1"/>
          </a:solidFill>
          <a:ln w="28575" cap="rnd">
            <a:solidFill>
              <a:srgbClr val="139F4E"/>
            </a:solidFill>
            <a:prstDash val="dash"/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pic>
        <p:nvPicPr>
          <p:cNvPr id="3" name="图片 10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-91678"/>
            <a:ext cx="4211638" cy="110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1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0400" y="3895725"/>
            <a:ext cx="8636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5807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5582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6" y="0"/>
            <a:ext cx="9140825" cy="5143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1298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457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976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376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图片 11"/>
          <p:cNvPicPr>
            <a:picLocks noChangeAspect="1" noChangeArrowheads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352800"/>
            <a:ext cx="1908175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图片 12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80"/>
          <a:stretch>
            <a:fillRect/>
          </a:stretch>
        </p:blipFill>
        <p:spPr bwMode="auto">
          <a:xfrm>
            <a:off x="7218064" y="3356125"/>
            <a:ext cx="1944688" cy="17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67" r:id="rId5"/>
    <p:sldLayoutId id="2147483672" r:id="rId6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mbria" panose="02040503050406030204" pitchFamily="18" charset="0"/>
          <a:ea typeface="黑体" panose="0201060003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2021/2/20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76034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 txBox="1">
            <a:spLocks noChangeArrowheads="1"/>
          </p:cNvSpPr>
          <p:nvPr/>
        </p:nvSpPr>
        <p:spPr bwMode="auto">
          <a:xfrm>
            <a:off x="2943225" y="1815704"/>
            <a:ext cx="3257550" cy="583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44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金木水火土</a:t>
            </a:r>
          </a:p>
        </p:txBody>
      </p:sp>
      <p:sp>
        <p:nvSpPr>
          <p:cNvPr id="5" name="椭圆 4"/>
          <p:cNvSpPr/>
          <p:nvPr/>
        </p:nvSpPr>
        <p:spPr>
          <a:xfrm>
            <a:off x="2211389" y="1837134"/>
            <a:ext cx="719137" cy="662607"/>
          </a:xfrm>
          <a:prstGeom prst="ellipse">
            <a:avLst/>
          </a:prstGeom>
          <a:solidFill>
            <a:srgbClr val="21B8BB"/>
          </a:solidFill>
          <a:ln w="15875">
            <a:noFill/>
            <a:prstDash val="lgDash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2</a:t>
            </a:r>
            <a:endParaRPr lang="zh-CN" altLang="en-US" sz="4400" b="1" dirty="0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1268" name="图片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970" y="699543"/>
            <a:ext cx="3906838" cy="477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文本框 8"/>
          <p:cNvSpPr txBox="1">
            <a:spLocks noChangeArrowheads="1"/>
          </p:cNvSpPr>
          <p:nvPr/>
        </p:nvSpPr>
        <p:spPr bwMode="auto">
          <a:xfrm>
            <a:off x="2122488" y="731044"/>
            <a:ext cx="4171950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天 地 分 上 下</a:t>
            </a:r>
          </a:p>
        </p:txBody>
      </p:sp>
      <p:sp>
        <p:nvSpPr>
          <p:cNvPr id="10" name="椭圆 9"/>
          <p:cNvSpPr/>
          <p:nvPr/>
        </p:nvSpPr>
        <p:spPr>
          <a:xfrm>
            <a:off x="2051050" y="839392"/>
            <a:ext cx="1728788" cy="5822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0746" y="1751410"/>
            <a:ext cx="1785104" cy="2212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天</a:t>
            </a: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      </a:t>
            </a:r>
            <a:r>
              <a:rPr lang="zh-CN" altLang="en-US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地</a:t>
            </a:r>
          </a:p>
        </p:txBody>
      </p:sp>
      <p:sp>
        <p:nvSpPr>
          <p:cNvPr id="13" name="椭圆 12"/>
          <p:cNvSpPr/>
          <p:nvPr/>
        </p:nvSpPr>
        <p:spPr>
          <a:xfrm>
            <a:off x="4638675" y="839392"/>
            <a:ext cx="1728788" cy="5822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5651500" y="1643063"/>
            <a:ext cx="273685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头</a:t>
            </a:r>
            <a:r>
              <a:rPr lang="zh-CN" altLang="en-US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上</a:t>
            </a: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为天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5651500" y="3215879"/>
            <a:ext cx="273685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脚</a:t>
            </a:r>
            <a:r>
              <a:rPr lang="zh-CN" altLang="en-US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下</a:t>
            </a: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为地</a:t>
            </a:r>
          </a:p>
        </p:txBody>
      </p:sp>
      <p:cxnSp>
        <p:nvCxnSpPr>
          <p:cNvPr id="17" name="直接箭头连接符 16"/>
          <p:cNvCxnSpPr/>
          <p:nvPr/>
        </p:nvCxnSpPr>
        <p:spPr>
          <a:xfrm flipH="1">
            <a:off x="2482851" y="1966912"/>
            <a:ext cx="2913063" cy="47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H="1">
            <a:off x="2482851" y="3548063"/>
            <a:ext cx="2913063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179389" y="2409825"/>
            <a:ext cx="3887787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我们生活的空间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5684838" y="2409825"/>
            <a:ext cx="273685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天地之间</a:t>
            </a:r>
          </a:p>
        </p:txBody>
      </p:sp>
      <p:cxnSp>
        <p:nvCxnSpPr>
          <p:cNvPr id="22" name="直接箭头连接符 21"/>
          <p:cNvCxnSpPr/>
          <p:nvPr/>
        </p:nvCxnSpPr>
        <p:spPr>
          <a:xfrm flipH="1" flipV="1">
            <a:off x="4065589" y="2757487"/>
            <a:ext cx="1330325" cy="476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 flipH="1">
            <a:off x="2122489" y="1421607"/>
            <a:ext cx="504825" cy="40719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>
            <a:off x="5795964" y="1415654"/>
            <a:ext cx="719137" cy="33575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>
            <a:spLocks noChangeArrowheads="1"/>
          </p:cNvSpPr>
          <p:nvPr/>
        </p:nvSpPr>
        <p:spPr bwMode="auto">
          <a:xfrm>
            <a:off x="7227134" y="2330053"/>
            <a:ext cx="1785104" cy="828675"/>
          </a:xfrm>
          <a:prstGeom prst="rect">
            <a:avLst/>
          </a:prstGeom>
          <a:solidFill>
            <a:srgbClr val="4798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空间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2" grpId="0"/>
      <p:bldP spid="13" grpId="0" bldLvl="0" animBg="1"/>
      <p:bldP spid="14" grpId="0"/>
      <p:bldP spid="15" grpId="0"/>
      <p:bldP spid="19" grpId="0"/>
      <p:bldP spid="21" grpId="0"/>
      <p:bldP spid="39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文本框 1"/>
          <p:cNvSpPr txBox="1">
            <a:spLocks noChangeArrowheads="1"/>
          </p:cNvSpPr>
          <p:nvPr/>
        </p:nvSpPr>
        <p:spPr bwMode="auto">
          <a:xfrm>
            <a:off x="1416050" y="873919"/>
            <a:ext cx="4171950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日 月 照 今 古</a:t>
            </a:r>
          </a:p>
        </p:txBody>
      </p:sp>
      <p:sp>
        <p:nvSpPr>
          <p:cNvPr id="3" name="椭圆 2"/>
          <p:cNvSpPr/>
          <p:nvPr/>
        </p:nvSpPr>
        <p:spPr>
          <a:xfrm>
            <a:off x="1343025" y="982266"/>
            <a:ext cx="1728788" cy="5274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3859214" y="982266"/>
            <a:ext cx="1728787" cy="5274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cxnSp>
        <p:nvCxnSpPr>
          <p:cNvPr id="6" name="直接箭头连接符 5"/>
          <p:cNvCxnSpPr>
            <a:stCxn id="3" idx="4"/>
          </p:cNvCxnSpPr>
          <p:nvPr/>
        </p:nvCxnSpPr>
        <p:spPr>
          <a:xfrm>
            <a:off x="2208213" y="1509713"/>
            <a:ext cx="0" cy="39052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>
            <a:stCxn id="3" idx="4"/>
          </p:cNvCxnSpPr>
          <p:nvPr/>
        </p:nvCxnSpPr>
        <p:spPr>
          <a:xfrm>
            <a:off x="4733925" y="1509713"/>
            <a:ext cx="0" cy="39052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331913" y="1869282"/>
            <a:ext cx="129540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太阳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008438" y="1816894"/>
            <a:ext cx="129540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今天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1331913" y="2706292"/>
            <a:ext cx="129540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月亮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990975" y="2706292"/>
            <a:ext cx="129698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古代</a:t>
            </a:r>
          </a:p>
        </p:txBody>
      </p:sp>
      <p:cxnSp>
        <p:nvCxnSpPr>
          <p:cNvPr id="15" name="直接箭头连接符 14"/>
          <p:cNvCxnSpPr>
            <a:stCxn id="3" idx="4"/>
          </p:cNvCxnSpPr>
          <p:nvPr/>
        </p:nvCxnSpPr>
        <p:spPr>
          <a:xfrm flipV="1">
            <a:off x="5287964" y="2062163"/>
            <a:ext cx="15875" cy="113347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5124451" y="2316956"/>
            <a:ext cx="2663825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（从古至今）</a:t>
            </a:r>
          </a:p>
        </p:txBody>
      </p:sp>
      <p:cxnSp>
        <p:nvCxnSpPr>
          <p:cNvPr id="25" name="直接连接符 24"/>
          <p:cNvCxnSpPr>
            <a:stCxn id="3" idx="4"/>
          </p:cNvCxnSpPr>
          <p:nvPr/>
        </p:nvCxnSpPr>
        <p:spPr>
          <a:xfrm>
            <a:off x="1992313" y="3289698"/>
            <a:ext cx="0" cy="22979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stCxn id="3" idx="4"/>
          </p:cNvCxnSpPr>
          <p:nvPr/>
        </p:nvCxnSpPr>
        <p:spPr>
          <a:xfrm>
            <a:off x="2016125" y="3512344"/>
            <a:ext cx="444023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>
            <a:stCxn id="3" idx="4"/>
          </p:cNvCxnSpPr>
          <p:nvPr/>
        </p:nvCxnSpPr>
        <p:spPr>
          <a:xfrm flipV="1">
            <a:off x="6456363" y="3018235"/>
            <a:ext cx="0" cy="50125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3859213" y="3509962"/>
            <a:ext cx="576262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照</a:t>
            </a: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6836610" y="2122885"/>
            <a:ext cx="1785104" cy="828675"/>
          </a:xfrm>
          <a:prstGeom prst="rect">
            <a:avLst/>
          </a:prstGeom>
          <a:solidFill>
            <a:srgbClr val="4798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时间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10" grpId="0"/>
      <p:bldP spid="11" grpId="0"/>
      <p:bldP spid="12" grpId="0"/>
      <p:bldP spid="13" grpId="0"/>
      <p:bldP spid="20" grpId="0"/>
      <p:bldP spid="30" grpId="0"/>
      <p:bldP spid="31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15"/>
          <p:cNvSpPr txBox="1">
            <a:spLocks noChangeArrowheads="1"/>
          </p:cNvSpPr>
          <p:nvPr/>
        </p:nvSpPr>
        <p:spPr bwMode="auto">
          <a:xfrm>
            <a:off x="3575294" y="195486"/>
            <a:ext cx="20256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齐声诵读</a:t>
            </a:r>
          </a:p>
        </p:txBody>
      </p:sp>
      <p:sp>
        <p:nvSpPr>
          <p:cNvPr id="5" name="矩形 4"/>
          <p:cNvSpPr/>
          <p:nvPr/>
        </p:nvSpPr>
        <p:spPr>
          <a:xfrm>
            <a:off x="2771776" y="1542438"/>
            <a:ext cx="4271963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Tx/>
              <a:buNone/>
              <a:defRPr/>
            </a:pPr>
            <a:r>
              <a:rPr lang="zh-CN" altLang="en-US" sz="4000" b="1" kern="0" dirty="0">
                <a:latin typeface="楷体" pitchFamily="49" charset="-122"/>
                <a:ea typeface="楷体" pitchFamily="49" charset="-122"/>
              </a:rPr>
              <a:t>一 二 三 四 五，</a:t>
            </a:r>
          </a:p>
          <a:p>
            <a:pPr algn="ctr">
              <a:buFontTx/>
              <a:buNone/>
              <a:defRPr/>
            </a:pPr>
            <a:r>
              <a:rPr lang="zh-CN" altLang="en-US" sz="4000" b="1" kern="0" dirty="0">
                <a:latin typeface="楷体" pitchFamily="49" charset="-122"/>
                <a:ea typeface="楷体" pitchFamily="49" charset="-122"/>
              </a:rPr>
              <a:t>金 木 水 火 土。</a:t>
            </a:r>
          </a:p>
          <a:p>
            <a:pPr algn="ctr">
              <a:buFontTx/>
              <a:buNone/>
              <a:defRPr/>
            </a:pPr>
            <a:r>
              <a:rPr lang="zh-CN" altLang="en-US" sz="4000" b="1" kern="0" dirty="0">
                <a:latin typeface="楷体" pitchFamily="49" charset="-122"/>
                <a:ea typeface="楷体" pitchFamily="49" charset="-122"/>
              </a:rPr>
              <a:t>天 地 分 上 下，</a:t>
            </a:r>
          </a:p>
          <a:p>
            <a:pPr algn="ctr">
              <a:buFontTx/>
              <a:buNone/>
              <a:defRPr/>
            </a:pPr>
            <a:r>
              <a:rPr lang="zh-CN" altLang="en-US" sz="4000" b="1" kern="0" dirty="0">
                <a:latin typeface="楷体" pitchFamily="49" charset="-122"/>
                <a:ea typeface="楷体" pitchFamily="49" charset="-122"/>
              </a:rPr>
              <a:t>日 月 照 今 古。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4059239" y="1378744"/>
            <a:ext cx="503237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4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endParaRPr lang="zh-CN" altLang="en-US" sz="4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TextBox 8"/>
          <p:cNvSpPr txBox="1">
            <a:spLocks noChangeArrowheads="1"/>
          </p:cNvSpPr>
          <p:nvPr/>
        </p:nvSpPr>
        <p:spPr bwMode="auto">
          <a:xfrm>
            <a:off x="4059239" y="2094310"/>
            <a:ext cx="503237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4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endParaRPr lang="zh-CN" altLang="en-US" sz="4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9" name="TextBox 10"/>
          <p:cNvSpPr txBox="1">
            <a:spLocks noChangeArrowheads="1"/>
          </p:cNvSpPr>
          <p:nvPr/>
        </p:nvSpPr>
        <p:spPr bwMode="auto">
          <a:xfrm>
            <a:off x="4059239" y="2837260"/>
            <a:ext cx="503237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4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endParaRPr lang="zh-CN" altLang="en-US" sz="4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TextBox 11"/>
          <p:cNvSpPr txBox="1">
            <a:spLocks noChangeArrowheads="1"/>
          </p:cNvSpPr>
          <p:nvPr/>
        </p:nvSpPr>
        <p:spPr bwMode="auto">
          <a:xfrm>
            <a:off x="4059239" y="3570685"/>
            <a:ext cx="503237" cy="1052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4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/</a:t>
            </a:r>
            <a:endParaRPr lang="zh-CN" altLang="en-US" sz="4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15"/>
          <p:cNvSpPr txBox="1">
            <a:spLocks noChangeArrowheads="1"/>
          </p:cNvSpPr>
          <p:nvPr/>
        </p:nvSpPr>
        <p:spPr bwMode="auto">
          <a:xfrm>
            <a:off x="3527425" y="195486"/>
            <a:ext cx="20891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认识生字</a:t>
            </a:r>
          </a:p>
        </p:txBody>
      </p:sp>
      <p:sp>
        <p:nvSpPr>
          <p:cNvPr id="25602" name="文本框 4"/>
          <p:cNvSpPr txBox="1">
            <a:spLocks noChangeArrowheads="1"/>
          </p:cNvSpPr>
          <p:nvPr/>
        </p:nvSpPr>
        <p:spPr bwMode="auto">
          <a:xfrm>
            <a:off x="1692276" y="1815704"/>
            <a:ext cx="5616575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6000" b="1">
                <a:latin typeface="楷体" pitchFamily="49" charset="-122"/>
                <a:ea typeface="楷体" pitchFamily="49" charset="-122"/>
              </a:rPr>
              <a:t>一 二 三 四 五 </a:t>
            </a:r>
            <a:endParaRPr lang="en-US" altLang="zh-CN" sz="6000" b="1">
              <a:latin typeface="楷体" pitchFamily="49" charset="-122"/>
              <a:ea typeface="楷体" pitchFamily="49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6000" b="1">
                <a:latin typeface="楷体" pitchFamily="49" charset="-122"/>
                <a:ea typeface="楷体" pitchFamily="49" charset="-122"/>
              </a:rPr>
              <a:t>上 下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文本框 1"/>
          <p:cNvSpPr txBox="1">
            <a:spLocks noChangeArrowheads="1"/>
          </p:cNvSpPr>
          <p:nvPr/>
        </p:nvSpPr>
        <p:spPr bwMode="auto">
          <a:xfrm>
            <a:off x="2916238" y="1602582"/>
            <a:ext cx="5111750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6000" b="1">
                <a:latin typeface="楷体" pitchFamily="49" charset="-122"/>
                <a:ea typeface="楷体" pitchFamily="49" charset="-122"/>
              </a:rPr>
              <a:t>一   二   三</a:t>
            </a:r>
          </a:p>
        </p:txBody>
      </p:sp>
      <p:sp>
        <p:nvSpPr>
          <p:cNvPr id="26626" name="文本框 2"/>
          <p:cNvSpPr txBox="1">
            <a:spLocks noChangeArrowheads="1"/>
          </p:cNvSpPr>
          <p:nvPr/>
        </p:nvSpPr>
        <p:spPr bwMode="auto">
          <a:xfrm>
            <a:off x="971550" y="771525"/>
            <a:ext cx="7416800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说一说，你是怎样记住这些生字的呢？</a:t>
            </a:r>
          </a:p>
        </p:txBody>
      </p:sp>
      <p:cxnSp>
        <p:nvCxnSpPr>
          <p:cNvPr id="5" name="直接箭头连接符 4"/>
          <p:cNvCxnSpPr/>
          <p:nvPr/>
        </p:nvCxnSpPr>
        <p:spPr>
          <a:xfrm flipV="1">
            <a:off x="3348038" y="2358629"/>
            <a:ext cx="0" cy="54054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/>
          <p:nvPr/>
        </p:nvCxnSpPr>
        <p:spPr>
          <a:xfrm flipV="1">
            <a:off x="5292725" y="2358629"/>
            <a:ext cx="0" cy="54054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V="1">
            <a:off x="7308850" y="2358629"/>
            <a:ext cx="0" cy="54054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30" name="文本框 8"/>
          <p:cNvSpPr txBox="1">
            <a:spLocks noChangeArrowheads="1"/>
          </p:cNvSpPr>
          <p:nvPr/>
        </p:nvSpPr>
        <p:spPr bwMode="auto">
          <a:xfrm>
            <a:off x="2771776" y="3061097"/>
            <a:ext cx="143986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一个横</a:t>
            </a:r>
          </a:p>
        </p:txBody>
      </p:sp>
      <p:sp>
        <p:nvSpPr>
          <p:cNvPr id="26631" name="文本框 9"/>
          <p:cNvSpPr txBox="1">
            <a:spLocks noChangeArrowheads="1"/>
          </p:cNvSpPr>
          <p:nvPr/>
        </p:nvSpPr>
        <p:spPr bwMode="auto">
          <a:xfrm>
            <a:off x="4716463" y="3061097"/>
            <a:ext cx="1439862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两个横</a:t>
            </a:r>
          </a:p>
        </p:txBody>
      </p:sp>
      <p:sp>
        <p:nvSpPr>
          <p:cNvPr id="26632" name="文本框 10"/>
          <p:cNvSpPr txBox="1">
            <a:spLocks noChangeArrowheads="1"/>
          </p:cNvSpPr>
          <p:nvPr/>
        </p:nvSpPr>
        <p:spPr bwMode="auto">
          <a:xfrm>
            <a:off x="6638926" y="3061097"/>
            <a:ext cx="1439863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三个横</a:t>
            </a:r>
          </a:p>
        </p:txBody>
      </p:sp>
      <p:sp>
        <p:nvSpPr>
          <p:cNvPr id="26633" name="文本框 11"/>
          <p:cNvSpPr txBox="1">
            <a:spLocks noChangeArrowheads="1"/>
          </p:cNvSpPr>
          <p:nvPr/>
        </p:nvSpPr>
        <p:spPr bwMode="auto">
          <a:xfrm>
            <a:off x="462210" y="2005013"/>
            <a:ext cx="1465016" cy="1045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三兄弟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2049464" y="1340644"/>
            <a:ext cx="8066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+mn-ea"/>
                <a:ea typeface="+mn-ea"/>
              </a:rPr>
              <a:t>yī</a:t>
            </a:r>
            <a:endParaRPr lang="zh-CN" altLang="en-US" sz="4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1977629"/>
            <a:ext cx="28194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4976" y="3871913"/>
            <a:ext cx="663575" cy="18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81488" y="1807369"/>
            <a:ext cx="4464050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</a:rPr>
              <a:t>写法：</a:t>
            </a:r>
            <a:endParaRPr lang="en-US" altLang="zh-CN" sz="32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3200" b="1" dirty="0">
                <a:latin typeface="+mn-ea"/>
                <a:ea typeface="+mn-ea"/>
              </a:rPr>
              <a:t>    </a:t>
            </a:r>
            <a:r>
              <a:rPr lang="zh-CN" altLang="en-US" sz="3200" b="1" dirty="0">
                <a:latin typeface="+mn-ea"/>
                <a:ea typeface="+mn-ea"/>
              </a:rPr>
              <a:t>写在横中线上，字要居中。书写时从左到右，要写平稳。</a:t>
            </a:r>
          </a:p>
        </p:txBody>
      </p:sp>
      <p:sp>
        <p:nvSpPr>
          <p:cNvPr id="27653" name="Text Box 15"/>
          <p:cNvSpPr txBox="1">
            <a:spLocks noChangeArrowheads="1"/>
          </p:cNvSpPr>
          <p:nvPr/>
        </p:nvSpPr>
        <p:spPr bwMode="auto">
          <a:xfrm>
            <a:off x="3306763" y="195486"/>
            <a:ext cx="26638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动手写一写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1835151" y="1383507"/>
            <a:ext cx="8066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+mn-ea"/>
                <a:ea typeface="+mn-ea"/>
              </a:rPr>
              <a:t>èr</a:t>
            </a:r>
            <a:endParaRPr lang="zh-CN" altLang="en-US" sz="4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1639" y="3901679"/>
            <a:ext cx="663575" cy="18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922714" y="1988344"/>
            <a:ext cx="4808537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</a:rPr>
              <a:t>写法：</a:t>
            </a:r>
            <a:endParaRPr lang="en-US" altLang="zh-CN" sz="32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</a:rPr>
              <a:t>    上横短，写在上半格；下横长，写在下半格。字要居中。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785813" y="2099072"/>
            <a:ext cx="2819400" cy="2114550"/>
            <a:chOff x="-276225" y="238125"/>
            <a:chExt cx="2819400" cy="2819400"/>
          </a:xfrm>
        </p:grpSpPr>
        <p:pic>
          <p:nvPicPr>
            <p:cNvPr id="28677" name="Picture 2" descr="C:\Documents and Settings\Administrator\桌面\61.gif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76225" y="238125"/>
              <a:ext cx="2819400" cy="2819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67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4656" y="2767425"/>
              <a:ext cx="663093" cy="25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1692275" y="1383507"/>
            <a:ext cx="111761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+mn-ea"/>
                <a:ea typeface="+mn-ea"/>
              </a:rPr>
              <a:t>sān</a:t>
            </a:r>
            <a:endParaRPr lang="en-US" altLang="zh-CN" sz="4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1289" y="3969544"/>
            <a:ext cx="663575" cy="18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948114" y="1946672"/>
            <a:ext cx="483552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</a:rPr>
              <a:t>写法：</a:t>
            </a:r>
            <a:endParaRPr lang="en-US" altLang="zh-CN" sz="32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</a:rPr>
              <a:t>    中间横最短，横与横之间距离要匀称。第三横最长。</a:t>
            </a: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822325" y="2032397"/>
            <a:ext cx="2819400" cy="2114550"/>
            <a:chOff x="3106646" y="952500"/>
            <a:chExt cx="2819400" cy="2819400"/>
          </a:xfrm>
        </p:grpSpPr>
        <p:pic>
          <p:nvPicPr>
            <p:cNvPr id="29701" name="Picture 2" descr="C:\Documents and Settings\Administrator\桌面\61.gif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6646" y="952500"/>
              <a:ext cx="2819400" cy="2819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4203" y="3472843"/>
              <a:ext cx="663093" cy="25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文本框 1"/>
          <p:cNvSpPr txBox="1">
            <a:spLocks noChangeArrowheads="1"/>
          </p:cNvSpPr>
          <p:nvPr/>
        </p:nvSpPr>
        <p:spPr bwMode="auto">
          <a:xfrm>
            <a:off x="2700339" y="789385"/>
            <a:ext cx="4752975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6000" b="1">
                <a:latin typeface="楷体" pitchFamily="49" charset="-122"/>
                <a:ea typeface="楷体" pitchFamily="49" charset="-122"/>
              </a:rPr>
              <a:t>上       下</a:t>
            </a: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3205163" y="1689497"/>
            <a:ext cx="0" cy="80962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箭头连接符 4"/>
          <p:cNvCxnSpPr/>
          <p:nvPr/>
        </p:nvCxnSpPr>
        <p:spPr>
          <a:xfrm flipV="1">
            <a:off x="6661150" y="1645444"/>
            <a:ext cx="0" cy="85367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24" name="文本框 5"/>
          <p:cNvSpPr txBox="1">
            <a:spLocks noChangeArrowheads="1"/>
          </p:cNvSpPr>
          <p:nvPr/>
        </p:nvSpPr>
        <p:spPr bwMode="auto">
          <a:xfrm>
            <a:off x="1285876" y="2672954"/>
            <a:ext cx="3503613" cy="137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竖、短横在“一”上面</a:t>
            </a:r>
          </a:p>
        </p:txBody>
      </p:sp>
      <p:sp>
        <p:nvSpPr>
          <p:cNvPr id="30725" name="文本框 8"/>
          <p:cNvSpPr txBox="1">
            <a:spLocks noChangeArrowheads="1"/>
          </p:cNvSpPr>
          <p:nvPr/>
        </p:nvSpPr>
        <p:spPr bwMode="auto">
          <a:xfrm>
            <a:off x="116135" y="1113235"/>
            <a:ext cx="1465016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两兄弟</a:t>
            </a:r>
          </a:p>
        </p:txBody>
      </p:sp>
      <p:sp>
        <p:nvSpPr>
          <p:cNvPr id="30726" name="文本框 10"/>
          <p:cNvSpPr txBox="1">
            <a:spLocks noChangeArrowheads="1"/>
          </p:cNvSpPr>
          <p:nvPr/>
        </p:nvSpPr>
        <p:spPr bwMode="auto">
          <a:xfrm>
            <a:off x="5221289" y="2614612"/>
            <a:ext cx="3671887" cy="137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竖、点在“一”下面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1357313" y="1382316"/>
            <a:ext cx="17395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+mn-ea"/>
                <a:ea typeface="+mn-ea"/>
              </a:rPr>
              <a:t>shànɡ</a:t>
            </a:r>
            <a:endParaRPr lang="en-US" altLang="zh-CN" sz="4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3701" y="4023122"/>
            <a:ext cx="663575" cy="18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211638" y="1737122"/>
            <a:ext cx="4430712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</a:rPr>
              <a:t>写法：</a:t>
            </a:r>
            <a:endParaRPr lang="en-US" altLang="zh-CN" sz="3200" b="1" dirty="0">
              <a:latin typeface="+mn-ea"/>
              <a:ea typeface="+mn-ea"/>
            </a:endParaRPr>
          </a:p>
          <a:p>
            <a:pPr>
              <a:lnSpc>
                <a:spcPct val="150000"/>
              </a:lnSpc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</a:rPr>
              <a:t>    竖写在竖中线上，短横写在横中线上方，下横要长一些。</a:t>
            </a: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827088" y="2031206"/>
            <a:ext cx="2819400" cy="2114550"/>
            <a:chOff x="609600" y="653443"/>
            <a:chExt cx="2819400" cy="2819400"/>
          </a:xfrm>
        </p:grpSpPr>
        <p:pic>
          <p:nvPicPr>
            <p:cNvPr id="31749" name="Picture 2" descr="C:\Documents and Settings\Administrator\桌面\61.gif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653443"/>
              <a:ext cx="2819400" cy="2819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8178" y="3180852"/>
              <a:ext cx="663093" cy="25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文本框 1"/>
          <p:cNvSpPr txBox="1">
            <a:spLocks noChangeArrowheads="1"/>
          </p:cNvSpPr>
          <p:nvPr/>
        </p:nvSpPr>
        <p:spPr bwMode="auto">
          <a:xfrm>
            <a:off x="1692276" y="1762125"/>
            <a:ext cx="583247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同学们认真听一听，你能听清音频里面的内容吗？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323850" y="789385"/>
            <a:ext cx="1568450" cy="522684"/>
          </a:xfrm>
          <a:prstGeom prst="roundRect">
            <a:avLst/>
          </a:prstGeom>
          <a:solidFill>
            <a:srgbClr val="FFC000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r>
              <a:rPr lang="zh-CN" altLang="en-US" sz="3200" b="1" dirty="0">
                <a:latin typeface="黑体" panose="02010600030101010101" pitchFamily="49" charset="-122"/>
                <a:ea typeface="黑体" panose="02010600030101010101" pitchFamily="49" charset="-122"/>
              </a:rPr>
              <a:t>导入</a:t>
            </a:r>
          </a:p>
        </p:txBody>
      </p:sp>
      <p:sp>
        <p:nvSpPr>
          <p:cNvPr id="6" name="文本框 5"/>
          <p:cNvSpPr txBox="1"/>
          <p:nvPr/>
        </p:nvSpPr>
        <p:spPr bwMode="auto">
          <a:xfrm>
            <a:off x="3705061" y="735807"/>
            <a:ext cx="180690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600" b="1" dirty="0">
                <a:solidFill>
                  <a:srgbClr val="174134"/>
                </a:solidFill>
                <a:effectLst>
                  <a:outerShdw blurRad="38100" dist="38100" dir="2700000" algn="tl">
                    <a:srgbClr val="0E4262">
                      <a:alpha val="43000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第</a:t>
            </a:r>
            <a:r>
              <a:rPr lang="en-US" altLang="zh-CN" sz="3600" b="1" dirty="0">
                <a:solidFill>
                  <a:srgbClr val="174134"/>
                </a:solidFill>
                <a:effectLst>
                  <a:outerShdw blurRad="38100" dist="38100" dir="2700000" algn="tl">
                    <a:srgbClr val="0E4262">
                      <a:alpha val="43000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1</a:t>
            </a:r>
            <a:r>
              <a:rPr lang="zh-CN" altLang="en-US" sz="3600" b="1" dirty="0">
                <a:solidFill>
                  <a:srgbClr val="174134"/>
                </a:solidFill>
                <a:effectLst>
                  <a:outerShdw blurRad="38100" dist="38100" dir="2700000" algn="tl">
                    <a:srgbClr val="0E4262">
                      <a:alpha val="43000"/>
                    </a:srgb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</a:rPr>
              <a:t>课时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 Box 15"/>
          <p:cNvSpPr txBox="1">
            <a:spLocks noChangeArrowheads="1"/>
          </p:cNvSpPr>
          <p:nvPr/>
        </p:nvSpPr>
        <p:spPr bwMode="auto">
          <a:xfrm>
            <a:off x="4006890" y="143054"/>
            <a:ext cx="11731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总结</a:t>
            </a:r>
          </a:p>
        </p:txBody>
      </p:sp>
      <p:sp>
        <p:nvSpPr>
          <p:cNvPr id="32770" name="文本框 4"/>
          <p:cNvSpPr txBox="1">
            <a:spLocks noChangeArrowheads="1"/>
          </p:cNvSpPr>
          <p:nvPr/>
        </p:nvSpPr>
        <p:spPr bwMode="auto">
          <a:xfrm>
            <a:off x="900114" y="1815703"/>
            <a:ext cx="7850187" cy="2751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    同学们，中华民族有五千年的文明传承，我们的祖先为我们创造了灿烂的古代文明。我们应该努力学习，将这份文明传承下去。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5"/>
          <p:cNvSpPr txBox="1">
            <a:spLocks noChangeArrowheads="1"/>
          </p:cNvSpPr>
          <p:nvPr/>
        </p:nvSpPr>
        <p:spPr bwMode="auto">
          <a:xfrm>
            <a:off x="3535364" y="167220"/>
            <a:ext cx="20732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课后作业</a:t>
            </a:r>
          </a:p>
        </p:txBody>
      </p:sp>
      <p:sp>
        <p:nvSpPr>
          <p:cNvPr id="33794" name="文本框 4"/>
          <p:cNvSpPr txBox="1">
            <a:spLocks noChangeArrowheads="1"/>
          </p:cNvSpPr>
          <p:nvPr/>
        </p:nvSpPr>
        <p:spPr bwMode="auto">
          <a:xfrm>
            <a:off x="1547813" y="2301479"/>
            <a:ext cx="6477000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反复朗读课文，背诵课文。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 Box 15"/>
          <p:cNvSpPr txBox="1">
            <a:spLocks noChangeArrowheads="1"/>
          </p:cNvSpPr>
          <p:nvPr/>
        </p:nvSpPr>
        <p:spPr bwMode="auto">
          <a:xfrm>
            <a:off x="3708400" y="158343"/>
            <a:ext cx="208756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3600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第</a:t>
            </a:r>
            <a:r>
              <a:rPr lang="en-US" altLang="zh-CN" sz="3600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3600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课时</a:t>
            </a:r>
          </a:p>
        </p:txBody>
      </p:sp>
      <p:sp>
        <p:nvSpPr>
          <p:cNvPr id="34818" name="文本框 4"/>
          <p:cNvSpPr txBox="1">
            <a:spLocks noChangeArrowheads="1"/>
          </p:cNvSpPr>
          <p:nvPr/>
        </p:nvSpPr>
        <p:spPr bwMode="auto">
          <a:xfrm>
            <a:off x="1123950" y="1924051"/>
            <a:ext cx="6896100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    同学们，看看你们的书写姿势对了吗？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1"/>
          <p:cNvSpPr txBox="1">
            <a:spLocks noChangeArrowheads="1"/>
          </p:cNvSpPr>
          <p:nvPr/>
        </p:nvSpPr>
        <p:spPr bwMode="auto">
          <a:xfrm>
            <a:off x="468313" y="1163241"/>
            <a:ext cx="64770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bg1"/>
                </a:solidFill>
                <a:latin typeface="宋体" pitchFamily="2" charset="-122"/>
              </a:rPr>
              <a:t>正</a:t>
            </a:r>
            <a:endParaRPr lang="en-US" altLang="zh-CN" sz="3600" b="1">
              <a:solidFill>
                <a:schemeClr val="bg1"/>
              </a:solidFill>
              <a:latin typeface="宋体" pitchFamily="2" charset="-122"/>
            </a:endParaRPr>
          </a:p>
          <a:p>
            <a:r>
              <a:rPr lang="zh-CN" altLang="en-US" sz="3600" b="1">
                <a:solidFill>
                  <a:schemeClr val="bg1"/>
                </a:solidFill>
                <a:latin typeface="宋体" pitchFamily="2" charset="-122"/>
              </a:rPr>
              <a:t>确</a:t>
            </a:r>
            <a:endParaRPr lang="en-US" altLang="zh-CN" sz="3600" b="1">
              <a:solidFill>
                <a:schemeClr val="bg1"/>
              </a:solidFill>
              <a:latin typeface="宋体" pitchFamily="2" charset="-122"/>
            </a:endParaRPr>
          </a:p>
          <a:p>
            <a:r>
              <a:rPr lang="zh-CN" altLang="en-US" sz="3600" b="1">
                <a:solidFill>
                  <a:schemeClr val="bg1"/>
                </a:solidFill>
                <a:latin typeface="宋体" pitchFamily="2" charset="-122"/>
              </a:rPr>
              <a:t>的</a:t>
            </a:r>
            <a:endParaRPr lang="en-US" altLang="zh-CN" sz="3600" b="1">
              <a:solidFill>
                <a:schemeClr val="bg1"/>
              </a:solidFill>
              <a:latin typeface="宋体" pitchFamily="2" charset="-122"/>
            </a:endParaRPr>
          </a:p>
          <a:p>
            <a:r>
              <a:rPr lang="zh-CN" altLang="en-US" sz="3600" b="1">
                <a:solidFill>
                  <a:schemeClr val="bg1"/>
                </a:solidFill>
                <a:latin typeface="宋体" pitchFamily="2" charset="-122"/>
              </a:rPr>
              <a:t>写</a:t>
            </a:r>
            <a:endParaRPr lang="en-US" altLang="zh-CN" sz="3600" b="1">
              <a:solidFill>
                <a:schemeClr val="bg1"/>
              </a:solidFill>
              <a:latin typeface="宋体" pitchFamily="2" charset="-122"/>
            </a:endParaRPr>
          </a:p>
          <a:p>
            <a:r>
              <a:rPr lang="zh-CN" altLang="en-US" sz="3600" b="1">
                <a:solidFill>
                  <a:schemeClr val="bg1"/>
                </a:solidFill>
                <a:latin typeface="宋体" pitchFamily="2" charset="-122"/>
              </a:rPr>
              <a:t>字</a:t>
            </a:r>
            <a:endParaRPr lang="en-US" altLang="zh-CN" sz="3600" b="1">
              <a:solidFill>
                <a:schemeClr val="bg1"/>
              </a:solidFill>
              <a:latin typeface="宋体" pitchFamily="2" charset="-122"/>
            </a:endParaRPr>
          </a:p>
          <a:p>
            <a:r>
              <a:rPr lang="zh-CN" altLang="en-US" sz="3600" b="1">
                <a:solidFill>
                  <a:schemeClr val="bg1"/>
                </a:solidFill>
                <a:latin typeface="宋体" pitchFamily="2" charset="-122"/>
              </a:rPr>
              <a:t>姿</a:t>
            </a:r>
            <a:endParaRPr lang="en-US" altLang="zh-CN" sz="3600" b="1">
              <a:solidFill>
                <a:schemeClr val="bg1"/>
              </a:solidFill>
              <a:latin typeface="宋体" pitchFamily="2" charset="-122"/>
            </a:endParaRPr>
          </a:p>
          <a:p>
            <a:r>
              <a:rPr lang="zh-CN" altLang="en-US" sz="3600" b="1">
                <a:solidFill>
                  <a:schemeClr val="bg1"/>
                </a:solidFill>
                <a:latin typeface="宋体" pitchFamily="2" charset="-122"/>
              </a:rPr>
              <a:t>势</a:t>
            </a:r>
          </a:p>
        </p:txBody>
      </p:sp>
      <p:sp>
        <p:nvSpPr>
          <p:cNvPr id="35842" name="TextBox 2"/>
          <p:cNvSpPr txBox="1">
            <a:spLocks noChangeArrowheads="1"/>
          </p:cNvSpPr>
          <p:nvPr/>
        </p:nvSpPr>
        <p:spPr bwMode="auto">
          <a:xfrm>
            <a:off x="1692275" y="1033463"/>
            <a:ext cx="4464050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3600" b="1">
                <a:latin typeface="黑体" pitchFamily="49" charset="-122"/>
                <a:ea typeface="黑体" pitchFamily="49" charset="-122"/>
              </a:rPr>
              <a:t>写字坐姿歌</a:t>
            </a:r>
            <a:endParaRPr lang="en-US" altLang="zh-CN" sz="3600" b="1">
              <a:latin typeface="黑体" pitchFamily="49" charset="-122"/>
              <a:ea typeface="黑体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 写字时要注意，</a:t>
            </a:r>
            <a:endParaRPr lang="en-US" altLang="zh-CN" sz="3600" b="1"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 头要正脚放平，</a:t>
            </a:r>
          </a:p>
          <a:p>
            <a:pPr algn="just">
              <a:lnSpc>
                <a:spcPct val="150000"/>
              </a:lnSpc>
            </a:pP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 胸离桌子一横拳，</a:t>
            </a:r>
            <a:endParaRPr lang="en-US" altLang="zh-CN" sz="3600" b="1">
              <a:latin typeface="楷体" pitchFamily="49" charset="-122"/>
              <a:ea typeface="楷体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 眼离桌子一尺距。</a:t>
            </a:r>
          </a:p>
        </p:txBody>
      </p:sp>
      <p:pic>
        <p:nvPicPr>
          <p:cNvPr id="35843" name="Picture 2" descr="C:\Users\Administrator\Desktop\8c502622gac57dd47962e&amp;69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1556148"/>
            <a:ext cx="2805112" cy="2031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31"/>
          <p:cNvGraphicFramePr>
            <a:graphicFrameLocks noGrp="1"/>
          </p:cNvGraphicFramePr>
          <p:nvPr/>
        </p:nvGraphicFramePr>
        <p:xfrm>
          <a:off x="3492500" y="2031206"/>
          <a:ext cx="2286000" cy="1724025"/>
        </p:xfrm>
        <a:graphic>
          <a:graphicData uri="http://schemas.openxmlformats.org/drawingml/2006/table">
            <a:tbl>
              <a:tblPr/>
              <a:tblGrid>
                <a:gridCol w="1143000"/>
                <a:gridCol w="1143000"/>
              </a:tblGrid>
              <a:tr h="8608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1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黑体" panose="02010600030101010101" pitchFamily="49" charset="-122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381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1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黑体" panose="02010600030101010101" pitchFamily="49" charset="-122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3810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1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黑体" panose="02010600030101010101" pitchFamily="49" charset="-122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381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21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黑体" panose="02010600030101010101" pitchFamily="49" charset="-122"/>
                        <a:ea typeface="宋体" panose="02010600030101010101" pitchFamily="2" charset="-122"/>
                      </a:endParaRPr>
                    </a:p>
                  </a:txBody>
                  <a:tcPr marT="34290" marB="34290" horzOverflow="overflow">
                    <a:lnL w="3810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3906838" y="1066801"/>
            <a:ext cx="1447800" cy="1021556"/>
            <a:chOff x="2373" y="582"/>
            <a:chExt cx="912" cy="858"/>
          </a:xfrm>
        </p:grpSpPr>
        <p:sp>
          <p:nvSpPr>
            <p:cNvPr id="37901" name="Line 14"/>
            <p:cNvSpPr>
              <a:spLocks noChangeShapeType="1"/>
            </p:cNvSpPr>
            <p:nvPr/>
          </p:nvSpPr>
          <p:spPr bwMode="auto">
            <a:xfrm flipV="1">
              <a:off x="2832" y="912"/>
              <a:ext cx="0" cy="5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2" name="Text Box 15"/>
            <p:cNvSpPr txBox="1">
              <a:spLocks noChangeArrowheads="1"/>
            </p:cNvSpPr>
            <p:nvPr/>
          </p:nvSpPr>
          <p:spPr bwMode="auto">
            <a:xfrm>
              <a:off x="2373" y="582"/>
              <a:ext cx="912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3200" b="1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竖中线</a:t>
              </a:r>
            </a:p>
          </p:txBody>
        </p:sp>
      </p:grpSp>
      <p:grpSp>
        <p:nvGrpSpPr>
          <p:cNvPr id="9" name="Group 16"/>
          <p:cNvGrpSpPr>
            <a:grpSpLocks/>
          </p:cNvGrpSpPr>
          <p:nvPr/>
        </p:nvGrpSpPr>
        <p:grpSpPr bwMode="auto">
          <a:xfrm>
            <a:off x="1970088" y="3168254"/>
            <a:ext cx="1979612" cy="1060847"/>
            <a:chOff x="1153" y="2448"/>
            <a:chExt cx="1247" cy="891"/>
          </a:xfrm>
        </p:grpSpPr>
        <p:sp>
          <p:nvSpPr>
            <p:cNvPr id="37904" name="Line 17"/>
            <p:cNvSpPr>
              <a:spLocks noChangeShapeType="1"/>
            </p:cNvSpPr>
            <p:nvPr/>
          </p:nvSpPr>
          <p:spPr bwMode="auto">
            <a:xfrm flipV="1">
              <a:off x="1586" y="2448"/>
              <a:ext cx="814" cy="41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5" name="Text Box 18"/>
            <p:cNvSpPr txBox="1">
              <a:spLocks noChangeArrowheads="1"/>
            </p:cNvSpPr>
            <p:nvPr/>
          </p:nvSpPr>
          <p:spPr bwMode="auto">
            <a:xfrm>
              <a:off x="1153" y="2848"/>
              <a:ext cx="912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3200" b="1">
                  <a:latin typeface="黑体" pitchFamily="49" charset="-122"/>
                  <a:ea typeface="黑体" pitchFamily="49" charset="-122"/>
                </a:rPr>
                <a:t>左下格</a:t>
              </a:r>
            </a:p>
          </p:txBody>
        </p:sp>
      </p:grpSp>
      <p:grpSp>
        <p:nvGrpSpPr>
          <p:cNvPr id="12" name="Group 19"/>
          <p:cNvGrpSpPr>
            <a:grpSpLocks/>
          </p:cNvGrpSpPr>
          <p:nvPr/>
        </p:nvGrpSpPr>
        <p:grpSpPr bwMode="auto">
          <a:xfrm>
            <a:off x="5243515" y="3224214"/>
            <a:ext cx="2419351" cy="1027510"/>
            <a:chOff x="3215" y="2495"/>
            <a:chExt cx="1524" cy="863"/>
          </a:xfrm>
        </p:grpSpPr>
        <p:sp>
          <p:nvSpPr>
            <p:cNvPr id="37907" name="Line 20"/>
            <p:cNvSpPr>
              <a:spLocks noChangeShapeType="1"/>
            </p:cNvSpPr>
            <p:nvPr/>
          </p:nvSpPr>
          <p:spPr bwMode="auto">
            <a:xfrm rot="5400000" flipV="1">
              <a:off x="3541" y="2169"/>
              <a:ext cx="329" cy="98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08" name="Text Box 21"/>
            <p:cNvSpPr txBox="1">
              <a:spLocks noChangeArrowheads="1"/>
            </p:cNvSpPr>
            <p:nvPr/>
          </p:nvSpPr>
          <p:spPr bwMode="auto">
            <a:xfrm>
              <a:off x="3827" y="2867"/>
              <a:ext cx="912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3200" b="1">
                  <a:latin typeface="黑体" pitchFamily="49" charset="-122"/>
                  <a:ea typeface="黑体" pitchFamily="49" charset="-122"/>
                </a:rPr>
                <a:t>右下格</a:t>
              </a:r>
            </a:p>
          </p:txBody>
        </p:sp>
      </p:grpSp>
      <p:grpSp>
        <p:nvGrpSpPr>
          <p:cNvPr id="15" name="Group 22"/>
          <p:cNvGrpSpPr>
            <a:grpSpLocks/>
          </p:cNvGrpSpPr>
          <p:nvPr/>
        </p:nvGrpSpPr>
        <p:grpSpPr bwMode="auto">
          <a:xfrm>
            <a:off x="1912938" y="1628775"/>
            <a:ext cx="2112963" cy="801290"/>
            <a:chOff x="1117" y="1054"/>
            <a:chExt cx="1331" cy="673"/>
          </a:xfrm>
        </p:grpSpPr>
        <p:sp>
          <p:nvSpPr>
            <p:cNvPr id="37910" name="Line 23"/>
            <p:cNvSpPr>
              <a:spLocks noChangeShapeType="1"/>
            </p:cNvSpPr>
            <p:nvPr/>
          </p:nvSpPr>
          <p:spPr bwMode="auto">
            <a:xfrm rot="5400000" flipV="1">
              <a:off x="1924" y="1204"/>
              <a:ext cx="313" cy="73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1" name="Text Box 24"/>
            <p:cNvSpPr txBox="1">
              <a:spLocks noChangeArrowheads="1"/>
            </p:cNvSpPr>
            <p:nvPr/>
          </p:nvSpPr>
          <p:spPr bwMode="auto">
            <a:xfrm>
              <a:off x="1117" y="1054"/>
              <a:ext cx="912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3200" b="1">
                  <a:latin typeface="黑体" pitchFamily="49" charset="-122"/>
                  <a:ea typeface="黑体" pitchFamily="49" charset="-122"/>
                </a:rPr>
                <a:t>左上格</a:t>
              </a:r>
            </a:p>
          </p:txBody>
        </p:sp>
      </p:grpSp>
      <p:grpSp>
        <p:nvGrpSpPr>
          <p:cNvPr id="18" name="Group 25"/>
          <p:cNvGrpSpPr>
            <a:grpSpLocks/>
          </p:cNvGrpSpPr>
          <p:nvPr/>
        </p:nvGrpSpPr>
        <p:grpSpPr bwMode="auto">
          <a:xfrm>
            <a:off x="5397500" y="1556147"/>
            <a:ext cx="2325688" cy="817959"/>
            <a:chOff x="3312" y="993"/>
            <a:chExt cx="1465" cy="687"/>
          </a:xfrm>
        </p:grpSpPr>
        <p:sp>
          <p:nvSpPr>
            <p:cNvPr id="37913" name="Line 26"/>
            <p:cNvSpPr>
              <a:spLocks noChangeShapeType="1"/>
            </p:cNvSpPr>
            <p:nvPr/>
          </p:nvSpPr>
          <p:spPr bwMode="auto">
            <a:xfrm flipV="1">
              <a:off x="3312" y="1365"/>
              <a:ext cx="839" cy="31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4" name="Text Box 27"/>
            <p:cNvSpPr txBox="1">
              <a:spLocks noChangeArrowheads="1"/>
            </p:cNvSpPr>
            <p:nvPr/>
          </p:nvSpPr>
          <p:spPr bwMode="auto">
            <a:xfrm>
              <a:off x="3769" y="993"/>
              <a:ext cx="1008" cy="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3200" b="1">
                  <a:latin typeface="黑体" pitchFamily="49" charset="-122"/>
                  <a:ea typeface="黑体" pitchFamily="49" charset="-122"/>
                </a:rPr>
                <a:t>右上格</a:t>
              </a:r>
            </a:p>
          </p:txBody>
        </p:sp>
      </p:grpSp>
      <p:grpSp>
        <p:nvGrpSpPr>
          <p:cNvPr id="21" name="Group 28"/>
          <p:cNvGrpSpPr>
            <a:grpSpLocks/>
          </p:cNvGrpSpPr>
          <p:nvPr/>
        </p:nvGrpSpPr>
        <p:grpSpPr bwMode="auto">
          <a:xfrm>
            <a:off x="5626101" y="2247900"/>
            <a:ext cx="1420813" cy="1569244"/>
            <a:chOff x="3456" y="1574"/>
            <a:chExt cx="895" cy="1318"/>
          </a:xfrm>
        </p:grpSpPr>
        <p:sp>
          <p:nvSpPr>
            <p:cNvPr id="37916" name="Line 29"/>
            <p:cNvSpPr>
              <a:spLocks noChangeShapeType="1"/>
            </p:cNvSpPr>
            <p:nvPr/>
          </p:nvSpPr>
          <p:spPr bwMode="auto">
            <a:xfrm flipV="1">
              <a:off x="3456" y="2112"/>
              <a:ext cx="48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917" name="Text Box 30"/>
            <p:cNvSpPr txBox="1">
              <a:spLocks noChangeArrowheads="1"/>
            </p:cNvSpPr>
            <p:nvPr/>
          </p:nvSpPr>
          <p:spPr bwMode="auto">
            <a:xfrm>
              <a:off x="3928" y="1574"/>
              <a:ext cx="423" cy="1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zh-CN" altLang="en-US" sz="3200" b="1">
                  <a:solidFill>
                    <a:srgbClr val="FF0000"/>
                  </a:solidFill>
                  <a:latin typeface="黑体" pitchFamily="49" charset="-122"/>
                  <a:ea typeface="黑体" pitchFamily="49" charset="-122"/>
                </a:rPr>
                <a:t>横中线</a:t>
              </a:r>
            </a:p>
          </p:txBody>
        </p:sp>
      </p:grpSp>
      <p:sp>
        <p:nvSpPr>
          <p:cNvPr id="37918" name="TextBox 3"/>
          <p:cNvSpPr txBox="1">
            <a:spLocks noChangeArrowheads="1"/>
          </p:cNvSpPr>
          <p:nvPr/>
        </p:nvSpPr>
        <p:spPr bwMode="auto">
          <a:xfrm>
            <a:off x="501651" y="1513285"/>
            <a:ext cx="644525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认</a:t>
            </a:r>
            <a:endParaRPr lang="en-US" altLang="zh-CN" sz="3600" b="1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3600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识</a:t>
            </a:r>
            <a:endParaRPr lang="en-US" altLang="zh-CN" sz="3600" b="1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3600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田</a:t>
            </a:r>
            <a:endParaRPr lang="en-US" altLang="zh-CN" sz="3600" b="1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3600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字</a:t>
            </a:r>
            <a:endParaRPr lang="en-US" altLang="zh-CN" sz="3600" b="1">
              <a:solidFill>
                <a:schemeClr val="bg1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3600" b="1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33" name="Text Box 33"/>
          <p:cNvSpPr txBox="1">
            <a:spLocks noChangeArrowheads="1"/>
          </p:cNvSpPr>
          <p:nvPr/>
        </p:nvSpPr>
        <p:spPr bwMode="auto">
          <a:xfrm>
            <a:off x="900113" y="1815704"/>
            <a:ext cx="7707312" cy="2308324"/>
          </a:xfrm>
          <a:prstGeom prst="rect">
            <a:avLst/>
          </a:prstGeom>
          <a:noFill/>
          <a:ln w="38100" cap="rnd">
            <a:solidFill>
              <a:srgbClr val="00B05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田字格，四方方，写好汉字它来帮。</a:t>
            </a:r>
          </a:p>
          <a:p>
            <a:pPr>
              <a:spcBef>
                <a:spcPct val="50000"/>
              </a:spcBef>
            </a:pP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左上格，右上格，左下格，右下格。</a:t>
            </a:r>
          </a:p>
          <a:p>
            <a:pPr>
              <a:spcBef>
                <a:spcPct val="50000"/>
              </a:spcBef>
            </a:pP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横中线，竖中线，各个方位记心间。</a:t>
            </a:r>
          </a:p>
        </p:txBody>
      </p:sp>
      <p:graphicFrame>
        <p:nvGraphicFramePr>
          <p:cNvPr id="4" name="Group 31"/>
          <p:cNvGraphicFramePr>
            <a:graphicFrameLocks noGrp="1"/>
          </p:cNvGraphicFramePr>
          <p:nvPr/>
        </p:nvGraphicFramePr>
        <p:xfrm>
          <a:off x="5580063" y="789385"/>
          <a:ext cx="1079500" cy="810816"/>
        </p:xfrm>
        <a:graphic>
          <a:graphicData uri="http://schemas.openxmlformats.org/drawingml/2006/table">
            <a:tbl>
              <a:tblPr/>
              <a:tblGrid>
                <a:gridCol w="539750"/>
                <a:gridCol w="539750"/>
              </a:tblGrid>
              <a:tr h="4048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黑体" panose="02010600030101010101" pitchFamily="49" charset="-122"/>
                        <a:ea typeface="宋体" panose="02010600030101010101" pitchFamily="2" charset="-122"/>
                      </a:endParaRPr>
                    </a:p>
                  </a:txBody>
                  <a:tcPr marL="77941" marR="77941" marT="29273" marB="29273" horzOverflow="overflow">
                    <a:lnL w="381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黑体" panose="02010600030101010101" pitchFamily="49" charset="-122"/>
                        <a:ea typeface="宋体" panose="02010600030101010101" pitchFamily="2" charset="-122"/>
                      </a:endParaRPr>
                    </a:p>
                  </a:txBody>
                  <a:tcPr marL="77941" marR="77941" marT="29273" marB="29273" horzOverflow="overflow">
                    <a:lnL w="3810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9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黑体" panose="02010600030101010101" pitchFamily="49" charset="-122"/>
                        <a:ea typeface="宋体" panose="02010600030101010101" pitchFamily="2" charset="-122"/>
                      </a:endParaRPr>
                    </a:p>
                  </a:txBody>
                  <a:tcPr marL="77941" marR="77941" marT="29273" marB="29273" horzOverflow="overflow">
                    <a:lnL w="381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1" lang="zh-CN" altLang="zh-CN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黑体" panose="02010600030101010101" pitchFamily="49" charset="-122"/>
                        <a:ea typeface="宋体" panose="02010600030101010101" pitchFamily="2" charset="-122"/>
                      </a:endParaRPr>
                    </a:p>
                  </a:txBody>
                  <a:tcPr marL="77941" marR="77941" marT="29273" marB="29273" horzOverflow="overflow">
                    <a:lnL w="3810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B0F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25" name="文本框 1"/>
          <p:cNvSpPr txBox="1">
            <a:spLocks noChangeArrowheads="1"/>
          </p:cNvSpPr>
          <p:nvPr/>
        </p:nvSpPr>
        <p:spPr bwMode="auto">
          <a:xfrm>
            <a:off x="2700338" y="897731"/>
            <a:ext cx="3097212" cy="73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 b="1">
                <a:latin typeface="黑体" pitchFamily="49" charset="-122"/>
                <a:ea typeface="黑体" pitchFamily="49" charset="-122"/>
              </a:rPr>
              <a:t>田字格拍手歌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33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Box 1"/>
          <p:cNvSpPr txBox="1">
            <a:spLocks noChangeArrowheads="1"/>
          </p:cNvSpPr>
          <p:nvPr/>
        </p:nvSpPr>
        <p:spPr bwMode="auto">
          <a:xfrm>
            <a:off x="971550" y="845344"/>
            <a:ext cx="40322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latin typeface="宋体" pitchFamily="2" charset="-122"/>
              </a:rPr>
              <a:t>正确的握笔姿势</a:t>
            </a:r>
          </a:p>
        </p:txBody>
      </p:sp>
      <p:pic>
        <p:nvPicPr>
          <p:cNvPr id="40962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4" y="1753792"/>
            <a:ext cx="3095625" cy="2145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3" name="文本框 5"/>
          <p:cNvSpPr txBox="1">
            <a:spLocks noChangeArrowheads="1"/>
          </p:cNvSpPr>
          <p:nvPr/>
        </p:nvSpPr>
        <p:spPr bwMode="auto">
          <a:xfrm>
            <a:off x="755650" y="1545432"/>
            <a:ext cx="4032250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sz="3600" b="1">
                <a:latin typeface="黑体" pitchFamily="49" charset="-122"/>
                <a:ea typeface="黑体" pitchFamily="49" charset="-122"/>
              </a:rPr>
              <a:t>握笔歌</a:t>
            </a:r>
          </a:p>
          <a:p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大哥二哥头对头，</a:t>
            </a:r>
          </a:p>
          <a:p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三哥弯腰下面托，</a:t>
            </a:r>
          </a:p>
          <a:p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四哥五哥弯弯坐。</a:t>
            </a:r>
          </a:p>
          <a:p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笔杆斜靠食指根，</a:t>
            </a:r>
            <a:endParaRPr lang="en-US" altLang="zh-CN" sz="3600" b="1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指实掌虚把笔握。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 Box 15"/>
          <p:cNvSpPr txBox="1">
            <a:spLocks noChangeArrowheads="1"/>
          </p:cNvSpPr>
          <p:nvPr/>
        </p:nvSpPr>
        <p:spPr bwMode="auto">
          <a:xfrm>
            <a:off x="3544365" y="148819"/>
            <a:ext cx="21447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指导书写</a:t>
            </a: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9025" y="2096691"/>
            <a:ext cx="2546350" cy="190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1" y="3868341"/>
            <a:ext cx="658813" cy="108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3995738" y="2012156"/>
            <a:ext cx="446405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写法：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从左到右，起笔时稍重，收笔时向右稍按一下。</a:t>
            </a:r>
          </a:p>
        </p:txBody>
      </p:sp>
      <p:sp>
        <p:nvSpPr>
          <p:cNvPr id="41989" name="文本框 7"/>
          <p:cNvSpPr txBox="1">
            <a:spLocks noChangeArrowheads="1"/>
          </p:cNvSpPr>
          <p:nvPr/>
        </p:nvSpPr>
        <p:spPr bwMode="auto">
          <a:xfrm>
            <a:off x="1089025" y="1491854"/>
            <a:ext cx="280828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笔画“横”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文本框 1"/>
          <p:cNvSpPr txBox="1">
            <a:spLocks noChangeArrowheads="1"/>
          </p:cNvSpPr>
          <p:nvPr/>
        </p:nvSpPr>
        <p:spPr bwMode="auto">
          <a:xfrm>
            <a:off x="1116013" y="1483519"/>
            <a:ext cx="2735262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笔画“竖”</a:t>
            </a:r>
          </a:p>
        </p:txBody>
      </p:sp>
      <p:sp>
        <p:nvSpPr>
          <p:cNvPr id="3" name="TextBox 9"/>
          <p:cNvSpPr txBox="1">
            <a:spLocks noChangeArrowheads="1"/>
          </p:cNvSpPr>
          <p:nvPr/>
        </p:nvSpPr>
        <p:spPr bwMode="auto">
          <a:xfrm>
            <a:off x="4140200" y="2160985"/>
            <a:ext cx="446405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写法：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从上往下，起笔时稍重，收笔时从重到轻。</a:t>
            </a:r>
          </a:p>
        </p:txBody>
      </p:sp>
      <p:pic>
        <p:nvPicPr>
          <p:cNvPr id="43011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1" y="2241947"/>
            <a:ext cx="2278063" cy="1708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接连接符 4"/>
          <p:cNvCxnSpPr/>
          <p:nvPr/>
        </p:nvCxnSpPr>
        <p:spPr>
          <a:xfrm>
            <a:off x="1187451" y="2241947"/>
            <a:ext cx="2278063" cy="1708547"/>
          </a:xfrm>
          <a:prstGeom prst="line">
            <a:avLst/>
          </a:prstGeom>
          <a:ln w="9525">
            <a:solidFill>
              <a:srgbClr val="32AD3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1187451" y="2239566"/>
            <a:ext cx="2278063" cy="1709738"/>
          </a:xfrm>
          <a:prstGeom prst="line">
            <a:avLst/>
          </a:prstGeom>
          <a:ln w="9525">
            <a:solidFill>
              <a:srgbClr val="32AD3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4" y="2145507"/>
            <a:ext cx="1531937" cy="1897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ext Box 15"/>
          <p:cNvSpPr txBox="1">
            <a:spLocks noChangeArrowheads="1"/>
          </p:cNvSpPr>
          <p:nvPr/>
        </p:nvSpPr>
        <p:spPr bwMode="auto">
          <a:xfrm>
            <a:off x="3652839" y="229364"/>
            <a:ext cx="18383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宋体" pitchFamily="2" charset="-122"/>
              </a:rPr>
              <a:t>作品展示</a:t>
            </a:r>
          </a:p>
        </p:txBody>
      </p:sp>
      <p:sp>
        <p:nvSpPr>
          <p:cNvPr id="45058" name="文本框 4"/>
          <p:cNvSpPr txBox="1">
            <a:spLocks noChangeArrowheads="1"/>
          </p:cNvSpPr>
          <p:nvPr/>
        </p:nvSpPr>
        <p:spPr bwMode="auto">
          <a:xfrm>
            <a:off x="1187451" y="1980010"/>
            <a:ext cx="7345363" cy="169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看一看，我们哪位同学写得好，说一说好在哪里。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5"/>
          <p:cNvSpPr txBox="1">
            <a:spLocks noChangeArrowheads="1"/>
          </p:cNvSpPr>
          <p:nvPr/>
        </p:nvSpPr>
        <p:spPr bwMode="auto">
          <a:xfrm>
            <a:off x="466726" y="1403747"/>
            <a:ext cx="676275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bg1"/>
                </a:solidFill>
                <a:latin typeface="宋体" pitchFamily="2" charset="-122"/>
              </a:rPr>
              <a:t>初</a:t>
            </a:r>
            <a:endParaRPr lang="en-US" altLang="zh-CN" sz="3200" b="1">
              <a:solidFill>
                <a:schemeClr val="bg1"/>
              </a:solidFill>
              <a:latin typeface="宋体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bg1"/>
                </a:solidFill>
                <a:latin typeface="宋体" pitchFamily="2" charset="-122"/>
              </a:rPr>
              <a:t>读</a:t>
            </a:r>
            <a:endParaRPr lang="en-US" altLang="zh-CN" sz="3200" b="1">
              <a:solidFill>
                <a:schemeClr val="bg1"/>
              </a:solidFill>
              <a:latin typeface="宋体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bg1"/>
                </a:solidFill>
                <a:latin typeface="宋体" pitchFamily="2" charset="-122"/>
              </a:rPr>
              <a:t>课</a:t>
            </a:r>
            <a:endParaRPr lang="en-US" altLang="zh-CN" sz="3200" b="1">
              <a:solidFill>
                <a:schemeClr val="bg1"/>
              </a:solidFill>
              <a:latin typeface="宋体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chemeClr val="bg1"/>
                </a:solidFill>
                <a:latin typeface="宋体" pitchFamily="2" charset="-122"/>
              </a:rPr>
              <a:t>文</a:t>
            </a:r>
          </a:p>
        </p:txBody>
      </p:sp>
      <p:sp>
        <p:nvSpPr>
          <p:cNvPr id="14" name="矩形 13"/>
          <p:cNvSpPr/>
          <p:nvPr/>
        </p:nvSpPr>
        <p:spPr>
          <a:xfrm>
            <a:off x="2903538" y="1076326"/>
            <a:ext cx="4271962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60000"/>
              </a:lnSpc>
              <a:buFontTx/>
              <a:buNone/>
              <a:defRPr/>
            </a:pPr>
            <a:r>
              <a:rPr lang="zh-CN" altLang="en-US" sz="4000" b="1" kern="0" dirty="0">
                <a:latin typeface="楷体" pitchFamily="49" charset="-122"/>
                <a:ea typeface="楷体" pitchFamily="49" charset="-122"/>
              </a:rPr>
              <a:t>一 二 三 四 五，</a:t>
            </a:r>
          </a:p>
          <a:p>
            <a:pPr>
              <a:lnSpc>
                <a:spcPct val="160000"/>
              </a:lnSpc>
              <a:buFontTx/>
              <a:buNone/>
              <a:defRPr/>
            </a:pPr>
            <a:r>
              <a:rPr lang="zh-CN" altLang="en-US" sz="4000" b="1" kern="0" dirty="0">
                <a:latin typeface="楷体" pitchFamily="49" charset="-122"/>
                <a:ea typeface="楷体" pitchFamily="49" charset="-122"/>
              </a:rPr>
              <a:t>金 木 水 火 土。</a:t>
            </a:r>
          </a:p>
          <a:p>
            <a:pPr>
              <a:lnSpc>
                <a:spcPct val="160000"/>
              </a:lnSpc>
              <a:buFontTx/>
              <a:buNone/>
              <a:defRPr/>
            </a:pPr>
            <a:r>
              <a:rPr lang="zh-CN" altLang="en-US" sz="4000" b="1" kern="0" dirty="0">
                <a:latin typeface="楷体" pitchFamily="49" charset="-122"/>
                <a:ea typeface="楷体" pitchFamily="49" charset="-122"/>
              </a:rPr>
              <a:t>天 地 分 上 下，</a:t>
            </a:r>
          </a:p>
          <a:p>
            <a:pPr>
              <a:lnSpc>
                <a:spcPct val="160000"/>
              </a:lnSpc>
              <a:buFontTx/>
              <a:buNone/>
              <a:defRPr/>
            </a:pPr>
            <a:r>
              <a:rPr lang="zh-CN" altLang="en-US" sz="4000" b="1" kern="0" dirty="0">
                <a:latin typeface="楷体" pitchFamily="49" charset="-122"/>
                <a:ea typeface="楷体" pitchFamily="49" charset="-122"/>
              </a:rPr>
              <a:t>日 月 照 今 古。</a:t>
            </a:r>
          </a:p>
        </p:txBody>
      </p:sp>
      <p:sp>
        <p:nvSpPr>
          <p:cNvPr id="20" name="矩形 19"/>
          <p:cNvSpPr/>
          <p:nvPr/>
        </p:nvSpPr>
        <p:spPr>
          <a:xfrm>
            <a:off x="4416426" y="994173"/>
            <a:ext cx="7280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sān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264151" y="770335"/>
            <a:ext cx="546945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sì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030789" y="2176463"/>
            <a:ext cx="1090363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shànɡ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2493963" y="963216"/>
            <a:ext cx="4824412" cy="3017044"/>
          </a:xfrm>
          <a:prstGeom prst="round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11" name="矩形 110"/>
          <p:cNvSpPr/>
          <p:nvPr/>
        </p:nvSpPr>
        <p:spPr>
          <a:xfrm>
            <a:off x="3779839" y="747713"/>
            <a:ext cx="546945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èr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6070601" y="769144"/>
            <a:ext cx="546945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wǔ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6083301" y="2174082"/>
            <a:ext cx="728084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xià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3038476" y="748904"/>
            <a:ext cx="546945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yī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2878138" y="1456135"/>
            <a:ext cx="728084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jīn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19" name="矩形 118"/>
          <p:cNvSpPr/>
          <p:nvPr/>
        </p:nvSpPr>
        <p:spPr>
          <a:xfrm>
            <a:off x="3759201" y="1456135"/>
            <a:ext cx="546945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mù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20" name="矩形 119"/>
          <p:cNvSpPr/>
          <p:nvPr/>
        </p:nvSpPr>
        <p:spPr>
          <a:xfrm>
            <a:off x="4343400" y="1462088"/>
            <a:ext cx="909223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shuǐ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21" name="矩形 120"/>
          <p:cNvSpPr/>
          <p:nvPr/>
        </p:nvSpPr>
        <p:spPr>
          <a:xfrm>
            <a:off x="5205413" y="1457325"/>
            <a:ext cx="728084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huǒ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23" name="矩形 122"/>
          <p:cNvSpPr/>
          <p:nvPr/>
        </p:nvSpPr>
        <p:spPr>
          <a:xfrm>
            <a:off x="6070601" y="1460897"/>
            <a:ext cx="546945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tǔ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4329113" y="2172891"/>
            <a:ext cx="728084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fēn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25" name="矩形 124"/>
          <p:cNvSpPr/>
          <p:nvPr/>
        </p:nvSpPr>
        <p:spPr>
          <a:xfrm>
            <a:off x="3001964" y="2897982"/>
            <a:ext cx="546945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rì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29" name="矩形 128"/>
          <p:cNvSpPr/>
          <p:nvPr/>
        </p:nvSpPr>
        <p:spPr>
          <a:xfrm>
            <a:off x="2820988" y="2164557"/>
            <a:ext cx="909223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tiān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30" name="矩形 129"/>
          <p:cNvSpPr/>
          <p:nvPr/>
        </p:nvSpPr>
        <p:spPr>
          <a:xfrm>
            <a:off x="3616326" y="2903935"/>
            <a:ext cx="728084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yuè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34" name="矩形 133"/>
          <p:cNvSpPr/>
          <p:nvPr/>
        </p:nvSpPr>
        <p:spPr>
          <a:xfrm>
            <a:off x="4370388" y="2897982"/>
            <a:ext cx="909223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zhào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35" name="矩形 134"/>
          <p:cNvSpPr/>
          <p:nvPr/>
        </p:nvSpPr>
        <p:spPr>
          <a:xfrm>
            <a:off x="5243513" y="2906316"/>
            <a:ext cx="728084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jīn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136" name="矩形 135"/>
          <p:cNvSpPr>
            <a:spLocks noChangeArrowheads="1"/>
          </p:cNvSpPr>
          <p:nvPr/>
        </p:nvSpPr>
        <p:spPr bwMode="auto">
          <a:xfrm>
            <a:off x="6043614" y="2897982"/>
            <a:ext cx="546945" cy="1054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</a:pPr>
            <a:r>
              <a:rPr lang="en-US" altLang="zh-CN" sz="2800" b="1">
                <a:solidFill>
                  <a:srgbClr val="FF0000"/>
                </a:solidFill>
                <a:latin typeface="宋体" pitchFamily="2" charset="-122"/>
              </a:rPr>
              <a:t>ɡǔ</a:t>
            </a:r>
          </a:p>
        </p:txBody>
      </p:sp>
      <p:sp>
        <p:nvSpPr>
          <p:cNvPr id="137" name="矩形 136"/>
          <p:cNvSpPr/>
          <p:nvPr/>
        </p:nvSpPr>
        <p:spPr>
          <a:xfrm>
            <a:off x="3754439" y="2168129"/>
            <a:ext cx="546945" cy="10541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7500"/>
              </a:lnSpc>
              <a:buFontTx/>
              <a:buNone/>
              <a:defRPr/>
            </a:pPr>
            <a:r>
              <a:rPr lang="en-US" altLang="zh-CN" sz="2800" b="1" dirty="0" err="1">
                <a:solidFill>
                  <a:srgbClr val="FF0000"/>
                </a:solidFill>
                <a:latin typeface="+mn-ea"/>
                <a:ea typeface="+mn-ea"/>
              </a:rPr>
              <a:t>dì</a:t>
            </a:r>
            <a:endParaRPr lang="en-US" altLang="zh-CN" sz="2800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111" grpId="0"/>
      <p:bldP spid="112" grpId="0"/>
      <p:bldP spid="113" grpId="0"/>
      <p:bldP spid="114" grpId="0"/>
      <p:bldP spid="117" grpId="0"/>
      <p:bldP spid="119" grpId="0"/>
      <p:bldP spid="120" grpId="0"/>
      <p:bldP spid="121" grpId="0"/>
      <p:bldP spid="123" grpId="0"/>
      <p:bldP spid="124" grpId="0"/>
      <p:bldP spid="125" grpId="0"/>
      <p:bldP spid="129" grpId="0"/>
      <p:bldP spid="130" grpId="0"/>
      <p:bldP spid="134" grpId="0"/>
      <p:bldP spid="135" grpId="0"/>
      <p:bldP spid="136" grpId="0"/>
      <p:bldP spid="13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681888" y="2209694"/>
            <a:ext cx="447675" cy="492593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124075" y="2212399"/>
            <a:ext cx="7019925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6984207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15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6984207" y="1633539"/>
            <a:ext cx="640276" cy="584488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654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403350" y="1925242"/>
            <a:ext cx="6192838" cy="90725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4338" name="文本框 1"/>
          <p:cNvSpPr txBox="1">
            <a:spLocks noChangeArrowheads="1"/>
          </p:cNvSpPr>
          <p:nvPr/>
        </p:nvSpPr>
        <p:spPr bwMode="auto">
          <a:xfrm>
            <a:off x="971550" y="844154"/>
            <a:ext cx="6840538" cy="137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    生字宝宝们换地方了，你还认识吗？来读一读吧！</a:t>
            </a:r>
          </a:p>
        </p:txBody>
      </p:sp>
      <p:sp>
        <p:nvSpPr>
          <p:cNvPr id="14339" name="文本框 2"/>
          <p:cNvSpPr txBox="1">
            <a:spLocks noChangeArrowheads="1"/>
          </p:cNvSpPr>
          <p:nvPr/>
        </p:nvSpPr>
        <p:spPr bwMode="auto">
          <a:xfrm>
            <a:off x="1727200" y="2085976"/>
            <a:ext cx="5545138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一 二 三 四 五 上 下</a:t>
            </a:r>
          </a:p>
        </p:txBody>
      </p:sp>
      <p:sp>
        <p:nvSpPr>
          <p:cNvPr id="6" name="云形 5"/>
          <p:cNvSpPr/>
          <p:nvPr/>
        </p:nvSpPr>
        <p:spPr>
          <a:xfrm>
            <a:off x="5724526" y="2884885"/>
            <a:ext cx="3025775" cy="991790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楷体" pitchFamily="49" charset="-122"/>
                <a:ea typeface="楷体" pitchFamily="49" charset="-122"/>
              </a:rPr>
              <a:t>你会用他们组词吗？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403351" y="1653779"/>
            <a:ext cx="6264275" cy="285001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Tx/>
              <a:buNone/>
              <a:defRPr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自读要求：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pPr indent="-457200">
              <a:lnSpc>
                <a:spcPct val="150000"/>
              </a:lnSpc>
              <a:buFontTx/>
              <a:buNone/>
              <a:defRPr/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自由朗读课文，边读边思考：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pPr indent="-457200">
              <a:lnSpc>
                <a:spcPct val="150000"/>
              </a:lnSpc>
              <a:buFontTx/>
              <a:buNone/>
              <a:defRPr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  每一句话讲了什么内容？</a:t>
            </a:r>
            <a:endParaRPr lang="en-US" altLang="zh-CN" sz="3200" b="1" dirty="0"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30000"/>
              </a:lnSpc>
              <a:buFontTx/>
              <a:buNone/>
              <a:defRPr/>
            </a:pP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你读懂了什么？</a:t>
            </a:r>
          </a:p>
        </p:txBody>
      </p:sp>
      <p:sp>
        <p:nvSpPr>
          <p:cNvPr id="15362" name="Text Box 15"/>
          <p:cNvSpPr txBox="1">
            <a:spLocks noChangeArrowheads="1"/>
          </p:cNvSpPr>
          <p:nvPr/>
        </p:nvSpPr>
        <p:spPr bwMode="auto">
          <a:xfrm>
            <a:off x="3635375" y="267494"/>
            <a:ext cx="20891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再读课文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5"/>
          <p:cNvSpPr txBox="1">
            <a:spLocks noChangeArrowheads="1"/>
          </p:cNvSpPr>
          <p:nvPr/>
        </p:nvSpPr>
        <p:spPr bwMode="auto">
          <a:xfrm>
            <a:off x="3548063" y="163753"/>
            <a:ext cx="20637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solidFill>
                  <a:schemeClr val="bg1"/>
                </a:solidFill>
                <a:latin typeface="黑体" pitchFamily="49" charset="-122"/>
                <a:ea typeface="黑体" pitchFamily="49" charset="-122"/>
              </a:rPr>
              <a:t>集体汇报</a:t>
            </a:r>
          </a:p>
        </p:txBody>
      </p:sp>
      <p:sp>
        <p:nvSpPr>
          <p:cNvPr id="5" name="矩形 4"/>
          <p:cNvSpPr/>
          <p:nvPr/>
        </p:nvSpPr>
        <p:spPr>
          <a:xfrm>
            <a:off x="1476376" y="1397794"/>
            <a:ext cx="4314825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buFontTx/>
              <a:buNone/>
              <a:defRPr/>
            </a:pPr>
            <a:r>
              <a:rPr lang="zh-CN" altLang="en-US" sz="4400" b="1" kern="0" dirty="0">
                <a:latin typeface="楷体" pitchFamily="49" charset="-122"/>
                <a:ea typeface="楷体" pitchFamily="49" charset="-122"/>
              </a:rPr>
              <a:t>一 二 三 四 五</a:t>
            </a:r>
            <a:endParaRPr lang="zh-CN" altLang="en-US" sz="4400" dirty="0">
              <a:solidFill>
                <a:srgbClr val="FF0000"/>
              </a:solidFill>
              <a:latin typeface="Calibri" panose="020F0502020204030204" charset="0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347914" y="2365773"/>
            <a:ext cx="2232025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（数字）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" y="3469481"/>
            <a:ext cx="6696075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（六 七 八 九 十 </a:t>
            </a:r>
            <a:r>
              <a:rPr lang="en-US" altLang="zh-CN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……</a:t>
            </a:r>
            <a:r>
              <a:rPr lang="zh-CN" altLang="en-US" sz="4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）</a:t>
            </a:r>
          </a:p>
        </p:txBody>
      </p:sp>
      <p:cxnSp>
        <p:nvCxnSpPr>
          <p:cNvPr id="9" name="直接箭头连接符 8"/>
          <p:cNvCxnSpPr/>
          <p:nvPr/>
        </p:nvCxnSpPr>
        <p:spPr>
          <a:xfrm>
            <a:off x="3463925" y="1924050"/>
            <a:ext cx="0" cy="486966"/>
          </a:xfrm>
          <a:prstGeom prst="straightConnector1">
            <a:avLst/>
          </a:prstGeom>
          <a:ln w="38100">
            <a:solidFill>
              <a:srgbClr val="32AD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3463925" y="3042047"/>
            <a:ext cx="0" cy="485775"/>
          </a:xfrm>
          <a:prstGeom prst="straightConnector1">
            <a:avLst/>
          </a:prstGeom>
          <a:ln w="38100">
            <a:solidFill>
              <a:srgbClr val="32AD3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 flipV="1">
            <a:off x="7872413" y="3469482"/>
            <a:ext cx="0" cy="436960"/>
          </a:xfrm>
          <a:prstGeom prst="straightConnector1">
            <a:avLst/>
          </a:prstGeom>
          <a:ln w="38100">
            <a:solidFill>
              <a:srgbClr val="4798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6579435" y="1756173"/>
            <a:ext cx="1785104" cy="1620440"/>
          </a:xfrm>
          <a:prstGeom prst="rect">
            <a:avLst/>
          </a:prstGeom>
          <a:solidFill>
            <a:srgbClr val="47984B"/>
          </a:solidFill>
          <a:ln w="9525">
            <a:solidFill>
              <a:srgbClr val="47984B"/>
            </a:solidFill>
            <a:miter lim="800000"/>
            <a:headEnd/>
            <a:tailEnd/>
          </a:ln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无穷无尽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6300789" y="3906441"/>
            <a:ext cx="1571625" cy="0"/>
          </a:xfrm>
          <a:prstGeom prst="line">
            <a:avLst/>
          </a:prstGeom>
          <a:ln w="38100">
            <a:solidFill>
              <a:srgbClr val="47984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文本框 5"/>
          <p:cNvSpPr txBox="1">
            <a:spLocks noChangeArrowheads="1"/>
          </p:cNvSpPr>
          <p:nvPr/>
        </p:nvSpPr>
        <p:spPr bwMode="auto">
          <a:xfrm>
            <a:off x="755650" y="1545431"/>
            <a:ext cx="4171950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400" b="1">
                <a:latin typeface="楷体" pitchFamily="49" charset="-122"/>
                <a:ea typeface="楷体" pitchFamily="49" charset="-122"/>
              </a:rPr>
              <a:t>金 木 水 火 土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31839" y="3381376"/>
            <a:ext cx="3311525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（五种元素）</a:t>
            </a:r>
          </a:p>
        </p:txBody>
      </p:sp>
      <p:sp>
        <p:nvSpPr>
          <p:cNvPr id="17411" name="文本框 12"/>
          <p:cNvSpPr txBox="1">
            <a:spLocks noChangeArrowheads="1"/>
          </p:cNvSpPr>
          <p:nvPr/>
        </p:nvSpPr>
        <p:spPr bwMode="auto">
          <a:xfrm>
            <a:off x="5283915" y="2409825"/>
            <a:ext cx="2585323" cy="1674019"/>
          </a:xfrm>
          <a:prstGeom prst="rect">
            <a:avLst/>
          </a:prstGeom>
          <a:solidFill>
            <a:srgbClr val="47984B"/>
          </a:solidFill>
          <a:ln w="9525">
            <a:solidFill>
              <a:srgbClr val="47984B"/>
            </a:solidFill>
            <a:miter lim="800000"/>
            <a:headEnd/>
            <a:tailEnd/>
          </a:ln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自然界，</a:t>
            </a:r>
            <a:endParaRPr lang="en-US" altLang="zh-CN" sz="4000" b="1">
              <a:solidFill>
                <a:schemeClr val="bg1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40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rPr>
              <a:t>宇宙万物</a:t>
            </a: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2555875" y="2274094"/>
            <a:ext cx="0" cy="1026319"/>
          </a:xfrm>
          <a:prstGeom prst="straightConnector1">
            <a:avLst/>
          </a:prstGeom>
          <a:ln w="38100">
            <a:solidFill>
              <a:srgbClr val="4798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4043364" y="3758804"/>
            <a:ext cx="1895475" cy="0"/>
          </a:xfrm>
          <a:prstGeom prst="straightConnector1">
            <a:avLst/>
          </a:prstGeom>
          <a:ln w="38100">
            <a:solidFill>
              <a:srgbClr val="47984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: 圆角 3"/>
          <p:cNvSpPr/>
          <p:nvPr/>
        </p:nvSpPr>
        <p:spPr>
          <a:xfrm>
            <a:off x="347663" y="1600200"/>
            <a:ext cx="8520112" cy="2852738"/>
          </a:xfrm>
          <a:prstGeom prst="roundRect">
            <a:avLst/>
          </a:prstGeom>
          <a:solidFill>
            <a:schemeClr val="bg1"/>
          </a:solidFill>
          <a:ln w="28575" cap="rnd">
            <a:solidFill>
              <a:srgbClr val="139F4E"/>
            </a:solidFill>
            <a:prstDash val="dash"/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8434" name="矩形 13"/>
          <p:cNvSpPr>
            <a:spLocks noChangeArrowheads="1"/>
          </p:cNvSpPr>
          <p:nvPr/>
        </p:nvSpPr>
        <p:spPr bwMode="auto">
          <a:xfrm>
            <a:off x="611189" y="677467"/>
            <a:ext cx="7273925" cy="127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>
                <a:latin typeface="楷体" pitchFamily="49" charset="-122"/>
                <a:ea typeface="楷体" pitchFamily="49" charset="-122"/>
              </a:rPr>
              <a:t>看一看，你能根据这些图片说出五行元素吗？</a:t>
            </a:r>
            <a:endParaRPr lang="en-US" altLang="zh-CN" sz="3200" b="1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874416"/>
            <a:ext cx="2908017" cy="19442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928422"/>
            <a:ext cx="3384376" cy="184025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268539" y="3711178"/>
            <a:ext cx="719137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金</a:t>
            </a:r>
            <a:endParaRPr lang="en-US" altLang="zh-CN" sz="36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6516689" y="3711178"/>
            <a:ext cx="719137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木</a:t>
            </a:r>
            <a:endParaRPr lang="en-US" altLang="zh-CN" sz="36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图片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6839" y="1976438"/>
            <a:ext cx="2179637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图片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325" y="1976438"/>
            <a:ext cx="2033588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图片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9" y="1977629"/>
            <a:ext cx="2174875" cy="1188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1477964" y="3244453"/>
            <a:ext cx="720725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水</a:t>
            </a:r>
            <a:endParaRPr lang="en-US" altLang="zh-CN" sz="36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4327526" y="3244453"/>
            <a:ext cx="720725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火</a:t>
            </a:r>
            <a:endParaRPr lang="en-US" altLang="zh-CN" sz="36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7177089" y="3244453"/>
            <a:ext cx="719137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6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土</a:t>
            </a:r>
            <a:endParaRPr lang="en-US" altLang="zh-CN" sz="3600" b="1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739</Words>
  <Application>Microsoft Office PowerPoint</Application>
  <PresentationFormat>全屏显示(16:9)</PresentationFormat>
  <Paragraphs>164</Paragraphs>
  <Slides>30</Slides>
  <Notes>8</Notes>
  <HiddenSlides>2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2" baseType="lpstr">
      <vt:lpstr>Meiryo</vt:lpstr>
      <vt:lpstr>黑体</vt:lpstr>
      <vt:lpstr>楷体</vt:lpstr>
      <vt:lpstr>宋体</vt:lpstr>
      <vt:lpstr>微软雅黑</vt:lpstr>
      <vt:lpstr>小考拉体</vt:lpstr>
      <vt:lpstr>Arial</vt:lpstr>
      <vt:lpstr>Calibri</vt:lpstr>
      <vt:lpstr>Calibri Light</vt:lpstr>
      <vt:lpstr>Cambria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优品PPT</dc:creator>
  <cp:keywords>https:/www.ypppt.com</cp:keywords>
  <cp:lastModifiedBy>kan</cp:lastModifiedBy>
  <cp:revision>5</cp:revision>
  <dcterms:created xsi:type="dcterms:W3CDTF">2019-10-04T00:02:54Z</dcterms:created>
  <dcterms:modified xsi:type="dcterms:W3CDTF">2021-02-20T05:44:09Z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2052-10.1.0.7698</vt:lpwstr>
  </property>
</Properties>
</file>