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2"/>
  </p:notesMasterIdLst>
  <p:sldIdLst>
    <p:sldId id="257" r:id="rId3"/>
    <p:sldId id="259" r:id="rId4"/>
    <p:sldId id="260" r:id="rId5"/>
    <p:sldId id="294" r:id="rId6"/>
    <p:sldId id="262" r:id="rId7"/>
    <p:sldId id="263" r:id="rId8"/>
    <p:sldId id="264" r:id="rId9"/>
    <p:sldId id="265" r:id="rId10"/>
    <p:sldId id="308" r:id="rId11"/>
    <p:sldId id="295" r:id="rId12"/>
    <p:sldId id="271" r:id="rId13"/>
    <p:sldId id="272" r:id="rId14"/>
    <p:sldId id="273" r:id="rId15"/>
    <p:sldId id="274" r:id="rId16"/>
    <p:sldId id="303" r:id="rId17"/>
    <p:sldId id="304" r:id="rId18"/>
    <p:sldId id="305" r:id="rId19"/>
    <p:sldId id="306" r:id="rId20"/>
    <p:sldId id="307" r:id="rId21"/>
    <p:sldId id="296" r:id="rId22"/>
    <p:sldId id="283" r:id="rId23"/>
    <p:sldId id="297" r:id="rId24"/>
    <p:sldId id="285" r:id="rId25"/>
    <p:sldId id="298" r:id="rId26"/>
    <p:sldId id="288" r:id="rId27"/>
    <p:sldId id="299" r:id="rId28"/>
    <p:sldId id="290" r:id="rId29"/>
    <p:sldId id="292" r:id="rId30"/>
    <p:sldId id="309" r:id="rId31"/>
  </p:sldIdLst>
  <p:sldSz cx="9144000" cy="5143500" type="screen16x9"/>
  <p:notesSz cx="6858000" cy="9144000"/>
  <p:defaultTextStyle>
    <a:defPPr>
      <a:defRPr lang="en-US"/>
    </a:defPPr>
    <a:lvl1pPr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3429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6858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0287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371600" algn="l" defTabSz="3429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55">
          <p15:clr>
            <a:srgbClr val="A4A3A4"/>
          </p15:clr>
        </p15:guide>
        <p15:guide id="2" pos="4751">
          <p15:clr>
            <a:srgbClr val="A4A3A4"/>
          </p15:clr>
        </p15:guide>
        <p15:guide id="3" pos="99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B6CBC3"/>
    <a:srgbClr val="806E59"/>
    <a:srgbClr val="5D9D88"/>
    <a:srgbClr val="96C1B3"/>
    <a:srgbClr val="A1C2B2"/>
    <a:srgbClr val="665442"/>
    <a:srgbClr val="4D8E57"/>
    <a:srgbClr val="758A46"/>
    <a:srgbClr val="3E5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810" y="120"/>
      </p:cViewPr>
      <p:guideLst>
        <p:guide orient="horz" pos="1655"/>
        <p:guide pos="4751"/>
        <p:guide pos="9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089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2021/2/19</a:t>
            </a:fld>
            <a:endParaRPr lang="zh-CN" altLang="en-US"/>
          </a:p>
        </p:txBody>
      </p:sp>
      <p:sp>
        <p:nvSpPr>
          <p:cNvPr id="1049090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104909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909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104909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3340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67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048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7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1048628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06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53730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56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5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C2372-0927-4873-B8A4-B1D1E29C1CB7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9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40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AF8DC-20F2-49BF-B11F-C9CC37C7D9B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085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00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08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068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78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2900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66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4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4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4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09B58-56B3-4178-9362-3D2C0DE1C8E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9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305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21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0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61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6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77B6D-DA5A-4A4A-938E-EC746120D68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66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67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6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6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34E84-DC47-4397-9C71-76D417FEE279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1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72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73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7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75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7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7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2956C-7FEA-40D4-A52F-3B10A3F3B2FE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3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3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3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9D22-6518-4407-8075-776B9724C325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64BFD-7A44-408A-B9EC-85BC150BAB6A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8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104908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F28E-EED8-4729-918D-2FDEE53838F3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49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49050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1049051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04905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04905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B5488-F59C-4D31-A337-337F2354E7A1}" type="slidenum">
              <a:rPr lang="zh-CN" altLang="zh-CN"/>
              <a:t>‹#›</a:t>
            </a:fld>
            <a:endParaRPr lang="zh-CN" altLang="zh-CN"/>
          </a:p>
        </p:txBody>
      </p:sp>
    </p:spTree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zh-CN" altLang="zh-CN"/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5500DD5-F7F3-419B-A00F-B1F475D9CB56}" type="slidenum">
              <a:rPr lang="zh-CN" altLang="zh-CN"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rtl="0" eaLnBrk="1" fontAlgn="base" hangingPunct="1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1" fontAlgn="base" hangingPunct="1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2021/2/19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448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矩形 3"/>
          <p:cNvSpPr/>
          <p:nvPr/>
        </p:nvSpPr>
        <p:spPr>
          <a:xfrm>
            <a:off x="-18576" y="1977685"/>
            <a:ext cx="9180671" cy="1728962"/>
          </a:xfrm>
          <a:prstGeom prst="rect">
            <a:avLst/>
          </a:prstGeom>
          <a:solidFill>
            <a:srgbClr val="5D9D88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8662" name="圆角矩形 106"/>
          <p:cNvSpPr/>
          <p:nvPr/>
        </p:nvSpPr>
        <p:spPr>
          <a:xfrm>
            <a:off x="3887682" y="4227934"/>
            <a:ext cx="1368153" cy="284800"/>
          </a:xfrm>
          <a:prstGeom prst="roundRect">
            <a:avLst>
              <a:gd name="adj" fmla="val 50000"/>
            </a:avLst>
          </a:prstGeom>
          <a:solidFill>
            <a:srgbClr val="806E59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342900" lvl="0" indent="-342900" algn="ctr">
              <a:lnSpc>
                <a:spcPct val="110000"/>
              </a:lnSpc>
            </a:pPr>
            <a:r>
              <a:rPr lang="zh-CN" altLang="en-US" sz="1100" b="1" kern="0" dirty="0" smtClean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100" b="1" kern="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1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8663" name="文本框 4"/>
          <p:cNvSpPr txBox="1"/>
          <p:nvPr/>
        </p:nvSpPr>
        <p:spPr>
          <a:xfrm>
            <a:off x="741763" y="2094187"/>
            <a:ext cx="7659993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天地人</a:t>
            </a:r>
          </a:p>
        </p:txBody>
      </p:sp>
      <p:sp>
        <p:nvSpPr>
          <p:cNvPr id="1048664" name="矩形 2"/>
          <p:cNvSpPr/>
          <p:nvPr/>
        </p:nvSpPr>
        <p:spPr>
          <a:xfrm>
            <a:off x="5292080" y="161745"/>
            <a:ext cx="360098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dirty="0">
                <a:solidFill>
                  <a:srgbClr val="665442"/>
                </a:solidFill>
                <a:latin typeface="+mn-lt"/>
                <a:cs typeface="+mn-ea"/>
                <a:sym typeface="+mn-lt"/>
              </a:rPr>
              <a:t>人教部编</a:t>
            </a:r>
            <a:r>
              <a:rPr lang="zh-CN" altLang="en-US" dirty="0" smtClean="0">
                <a:solidFill>
                  <a:srgbClr val="665442"/>
                </a:solidFill>
                <a:latin typeface="+mn-lt"/>
                <a:cs typeface="+mn-ea"/>
                <a:sym typeface="+mn-lt"/>
              </a:rPr>
              <a:t>版 小学语文 一</a:t>
            </a:r>
            <a:r>
              <a:rPr lang="zh-CN" altLang="en-US" dirty="0">
                <a:solidFill>
                  <a:srgbClr val="665442"/>
                </a:solidFill>
                <a:latin typeface="+mn-lt"/>
                <a:cs typeface="+mn-ea"/>
                <a:sym typeface="+mn-lt"/>
              </a:rPr>
              <a:t>年级上册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8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63" grpId="0"/>
      <p:bldP spid="104866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深 入 探 究</a:t>
            </a:r>
            <a:endParaRPr lang="zh-CN" altLang="en-US" sz="4500" b="1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第三节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6" name="标题 1"/>
          <p:cNvSpPr txBox="1"/>
          <p:nvPr/>
        </p:nvSpPr>
        <p:spPr>
          <a:xfrm>
            <a:off x="141684" y="749578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sp>
        <p:nvSpPr>
          <p:cNvPr id="1048757" name="矩形 1"/>
          <p:cNvSpPr>
            <a:spLocks noChangeArrowheads="1"/>
          </p:cNvSpPr>
          <p:nvPr/>
        </p:nvSpPr>
        <p:spPr bwMode="auto">
          <a:xfrm>
            <a:off x="521869" y="1202792"/>
            <a:ext cx="8103762" cy="152349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同学们，你们能准确地找到六个汉字宝宝吗？让我们一起通过游戏试一试吧！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zh-CN" altLang="en-US" dirty="0">
              <a:solidFill>
                <a:srgbClr val="4B41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7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758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1048759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760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782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761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762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763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764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765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83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84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85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86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766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87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97200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7754" y="2463738"/>
            <a:ext cx="3960365" cy="2322258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7769" y="1896850"/>
            <a:ext cx="3021128" cy="3021128"/>
          </a:xfrm>
          <a:prstGeom prst="rect">
            <a:avLst/>
          </a:prstGeom>
        </p:spPr>
      </p:pic>
      <p:sp>
        <p:nvSpPr>
          <p:cNvPr id="1048785" name="矩形 2"/>
          <p:cNvSpPr>
            <a:spLocks noChangeArrowheads="1"/>
          </p:cNvSpPr>
          <p:nvPr/>
        </p:nvSpPr>
        <p:spPr bwMode="auto">
          <a:xfrm>
            <a:off x="1117778" y="2463835"/>
            <a:ext cx="7420240" cy="131574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                </a:t>
            </a:r>
            <a:r>
              <a:rPr lang="zh-CN" altLang="en-US" sz="1800">
                <a:latin typeface="+mn-lt"/>
                <a:ea typeface="+mn-ea"/>
                <a:cs typeface="+mn-ea"/>
                <a:sym typeface="+mn-lt"/>
              </a:rPr>
              <a:t>           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zh-CN" sz="1800" dirty="0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1800">
                <a:latin typeface="+mn-lt"/>
                <a:ea typeface="+mn-ea"/>
                <a:cs typeface="+mn-ea"/>
                <a:sym typeface="+mn-lt"/>
              </a:rPr>
              <a:t>                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8795" name="标题 1"/>
          <p:cNvSpPr txBox="1"/>
          <p:nvPr/>
        </p:nvSpPr>
        <p:spPr>
          <a:xfrm>
            <a:off x="186214" y="750447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54" name="图形 13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57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58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59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60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61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63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64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65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72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7465"/>
            <a:ext cx="4385781" cy="4280824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286" y="1646205"/>
            <a:ext cx="616361" cy="61928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573" y="2611316"/>
            <a:ext cx="484508" cy="47793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646" y="2901009"/>
            <a:ext cx="555893" cy="54834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213" y="1955847"/>
            <a:ext cx="618648" cy="58932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316" y="2420541"/>
            <a:ext cx="611956" cy="56765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738" y="2225130"/>
            <a:ext cx="662927" cy="54834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 flipH="1">
            <a:off x="4758220" y="506059"/>
            <a:ext cx="4385780" cy="8513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cs typeface="+mn-ea"/>
                <a:sym typeface="+mn-lt"/>
              </a:rPr>
              <a:t>请同学们依次将带有“天、地、人、你、我、他”的苹果装进篮子里吧</a:t>
            </a:r>
            <a:r>
              <a:rPr lang="en-US" altLang="zh-CN" dirty="0">
                <a:latin typeface="+mn-lt"/>
                <a:cs typeface="+mn-ea"/>
                <a:sym typeface="+mn-lt"/>
              </a:rPr>
              <a:t>!</a:t>
            </a:r>
            <a:endParaRPr lang="zh-CN" altLang="en-US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55112E-17 L 0.35273 0.1884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30" y="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62 -0.01134 L 0.42187 0.043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18" y="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53 0.09005 L 0.56237 0.1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35" y="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07407E-6 L 0.51472 0.16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29" y="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52865 0.0928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32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11111E-6 L 0.63946 0.0173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66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79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01" name="矩形 1"/>
          <p:cNvSpPr>
            <a:spLocks noChangeArrowheads="1"/>
          </p:cNvSpPr>
          <p:nvPr/>
        </p:nvSpPr>
        <p:spPr bwMode="auto">
          <a:xfrm>
            <a:off x="521869" y="1147385"/>
            <a:ext cx="7420240" cy="55797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8812" name="标题 1"/>
          <p:cNvSpPr txBox="1"/>
          <p:nvPr/>
        </p:nvSpPr>
        <p:spPr>
          <a:xfrm>
            <a:off x="55409" y="813086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  <a:r>
              <a:rPr lang="en-US" altLang="zh-CN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正确的写字姿势</a:t>
            </a:r>
          </a:p>
        </p:txBody>
      </p:sp>
      <p:pic>
        <p:nvPicPr>
          <p:cNvPr id="43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sp>
        <p:nvSpPr>
          <p:cNvPr id="11" name="矩形 10"/>
          <p:cNvSpPr/>
          <p:nvPr/>
        </p:nvSpPr>
        <p:spPr>
          <a:xfrm>
            <a:off x="4964319" y="3815011"/>
            <a:ext cx="2977790" cy="5023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kern="100">
                <a:solidFill>
                  <a:srgbClr val="B03003"/>
                </a:solidFill>
                <a:latin typeface="+mn-lt"/>
                <a:cs typeface="+mn-ea"/>
                <a:sym typeface="+mn-lt"/>
              </a:rPr>
              <a:t> </a:t>
            </a:r>
            <a:endParaRPr lang="zh-CN" altLang="en-US" sz="2100" dirty="0">
              <a:solidFill>
                <a:srgbClr val="B03003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5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0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3726088" y="1462449"/>
            <a:ext cx="5112386" cy="290848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latin typeface="+mn-lt"/>
                <a:cs typeface="+mn-ea"/>
                <a:sym typeface="+mn-lt"/>
              </a:rPr>
              <a:t>          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一抵二压三衬托，指实掌虚腕灵活</a:t>
            </a:r>
            <a:r>
              <a:rPr lang="zh-CN" altLang="en-US" sz="1500" dirty="0">
                <a:latin typeface="+mn-lt"/>
                <a:cs typeface="+mn-ea"/>
                <a:sym typeface="+mn-lt"/>
              </a:rPr>
              <a:t>，“指实”是指：食指、中指、无名指、小指紧贴靠实。“掌虚”是要求无名指和小指不可蜷回掌心。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角度适宜方向正</a:t>
            </a:r>
            <a:r>
              <a:rPr lang="zh-CN" altLang="en-US" sz="1500" dirty="0">
                <a:latin typeface="+mn-lt"/>
                <a:cs typeface="+mn-ea"/>
                <a:sym typeface="+mn-lt"/>
              </a:rPr>
              <a:t>，“方向”是指笔尖和笔杆的方向，正确的笔尖方向一般应指向前方，而笔杆的朝向应是右后方。</a:t>
            </a:r>
            <a:br>
              <a:rPr lang="zh-CN" altLang="en-US" sz="1500" dirty="0">
                <a:latin typeface="+mn-lt"/>
                <a:cs typeface="+mn-ea"/>
                <a:sym typeface="+mn-lt"/>
              </a:rPr>
            </a:br>
            <a:r>
              <a:rPr lang="zh-CN" altLang="en-US" sz="1500" dirty="0">
                <a:latin typeface="+mn-lt"/>
                <a:cs typeface="+mn-ea"/>
                <a:sym typeface="+mn-lt"/>
              </a:rPr>
              <a:t>    </a:t>
            </a:r>
            <a:r>
              <a:rPr lang="zh-CN" altLang="en-US" sz="1500" dirty="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笔画轻重细琢磨</a:t>
            </a:r>
            <a:r>
              <a:rPr lang="zh-CN" altLang="en-US" sz="1500" dirty="0">
                <a:latin typeface="+mn-lt"/>
                <a:cs typeface="+mn-ea"/>
                <a:sym typeface="+mn-lt"/>
              </a:rPr>
              <a:t>，“笔画轻重”是指书写时用力的轻和重，让学生体会轻和重的不同结果。书写时用力轻则笔划就细，用力重则笔划就粗。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69" y="1684070"/>
            <a:ext cx="2857500" cy="1871663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801" grpId="1"/>
      <p:bldP spid="1048812" grpId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125174" y="74768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3923928" y="1492871"/>
            <a:ext cx="4590510" cy="2354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汉字：天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tiān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笔画：横、横、撇、捺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6041" y="1258121"/>
            <a:ext cx="2784878" cy="247021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1536" y="927399"/>
            <a:ext cx="480352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dirty="0">
                <a:latin typeface="+mn-lt"/>
                <a:cs typeface="+mn-ea"/>
                <a:sym typeface="+mn-lt"/>
              </a:rPr>
              <a:t>天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204770" y="77199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3728373" y="1369156"/>
            <a:ext cx="5601257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汉字：地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dì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笔画：横、竖、提、横折钩、竖、竖弯钩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10" y="1345293"/>
            <a:ext cx="2876694" cy="267999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57261" y="1300451"/>
            <a:ext cx="2052485" cy="236603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900" dirty="0">
                <a:latin typeface="+mn-lt"/>
                <a:cs typeface="+mn-ea"/>
                <a:sym typeface="+mn-lt"/>
              </a:rPr>
              <a:t>地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125174" y="74768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110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4301970" y="1491630"/>
            <a:ext cx="4590510" cy="23544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汉字：人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rén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笔画：撇、捺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99" y="1374630"/>
            <a:ext cx="2981462" cy="277760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93976" y="1125747"/>
            <a:ext cx="2437206" cy="282769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7900" dirty="0">
                <a:latin typeface="+mn-lt"/>
                <a:cs typeface="+mn-ea"/>
                <a:sym typeface="+mn-lt"/>
              </a:rPr>
              <a:t>人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125174" y="74768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4472119" y="2733768"/>
            <a:ext cx="5040892" cy="150297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撇、竖、撇、横撇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/</a:t>
            </a:r>
            <a:r>
              <a:rPr lang="zh-CN" altLang="en-US" sz="3300" dirty="0">
                <a:latin typeface="+mn-lt"/>
                <a:cs typeface="+mn-ea"/>
                <a:sym typeface="+mn-lt"/>
              </a:rPr>
              <a:t>横钩、竖钩、撇、点</a:t>
            </a:r>
          </a:p>
        </p:txBody>
      </p:sp>
      <p:sp>
        <p:nvSpPr>
          <p:cNvPr id="2" name="矩形 1"/>
          <p:cNvSpPr/>
          <p:nvPr/>
        </p:nvSpPr>
        <p:spPr>
          <a:xfrm>
            <a:off x="3365820" y="1155968"/>
            <a:ext cx="3094402" cy="23544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prstClr val="black"/>
                </a:solidFill>
                <a:latin typeface="+mn-lt"/>
                <a:cs typeface="+mn-ea"/>
                <a:sym typeface="+mn-lt"/>
              </a:rPr>
              <a:t>汉字：你</a:t>
            </a:r>
            <a:endParaRPr lang="en-US" altLang="zh-CN" sz="3300" dirty="0">
              <a:solidFill>
                <a:prstClr val="black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prstClr val="black"/>
                </a:solidFill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solidFill>
                  <a:prstClr val="black"/>
                </a:solidFill>
                <a:latin typeface="+mn-lt"/>
                <a:cs typeface="+mn-ea"/>
                <a:sym typeface="+mn-lt"/>
              </a:rPr>
              <a:t>nǐ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72" y="1319055"/>
            <a:ext cx="2779484" cy="25894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65950" y="1026838"/>
            <a:ext cx="289694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dirty="0">
                <a:latin typeface="+mn-lt"/>
                <a:cs typeface="+mn-ea"/>
                <a:sym typeface="+mn-lt"/>
              </a:rPr>
              <a:t>你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125174" y="74768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3533573" y="1491630"/>
            <a:ext cx="4478429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汉字：我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wǒ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笔画：撇、横、竖钩、提、斜钩、撇、点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1168336"/>
            <a:ext cx="3013631" cy="280757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2476" y="1005577"/>
            <a:ext cx="756650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dirty="0">
                <a:latin typeface="+mn-lt"/>
                <a:cs typeface="+mn-ea"/>
                <a:sym typeface="+mn-lt"/>
              </a:rPr>
              <a:t>我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835" name="标题 1"/>
          <p:cNvSpPr txBox="1"/>
          <p:nvPr/>
        </p:nvSpPr>
        <p:spPr>
          <a:xfrm>
            <a:off x="125174" y="74768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深入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探究</a:t>
            </a:r>
          </a:p>
        </p:txBody>
      </p:sp>
      <p:pic>
        <p:nvPicPr>
          <p:cNvPr id="44" name="图形 13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74" y="729052"/>
            <a:ext cx="396695" cy="396695"/>
          </a:xfrm>
          <a:prstGeom prst="rect">
            <a:avLst/>
          </a:prstGeom>
          <a:noFill/>
        </p:spPr>
      </p:pic>
      <p:grpSp>
        <p:nvGrpSpPr>
          <p:cNvPr id="45" name="组合 4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6" name="矩形 50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solidFill>
                  <a:srgbClr val="0B819B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51"/>
            <p:cNvSpPr/>
            <p:nvPr/>
          </p:nvSpPr>
          <p:spPr>
            <a:xfrm>
              <a:off x="348027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8" name="文本框 52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9" name="直接连接符 53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文本框 54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51" name="文本框 55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52" name="文本框 5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53" name="文本框 5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文本框 6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7" name="直接连接符 61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62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3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4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5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64" name="直接连接符 66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5" name="Picture 1" descr="播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1490" y="1293814"/>
            <a:ext cx="129040" cy="72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横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撇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捺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956" y="1285575"/>
            <a:ext cx="118286" cy="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文本框 17"/>
          <p:cNvSpPr txBox="1"/>
          <p:nvPr/>
        </p:nvSpPr>
        <p:spPr>
          <a:xfrm>
            <a:off x="3654217" y="1285574"/>
            <a:ext cx="5610428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汉字：他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读音：</a:t>
            </a:r>
            <a:r>
              <a:rPr lang="en-US" altLang="zh-CN" sz="3300" dirty="0">
                <a:latin typeface="+mn-lt"/>
                <a:cs typeface="+mn-ea"/>
                <a:sym typeface="+mn-lt"/>
              </a:rPr>
              <a:t>tā</a:t>
            </a: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笔画：撇、竖、横折钩、</a:t>
            </a:r>
            <a:endParaRPr lang="en-US" altLang="zh-CN" sz="33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latin typeface="+mn-lt"/>
                <a:cs typeface="+mn-ea"/>
                <a:sym typeface="+mn-lt"/>
              </a:rPr>
              <a:t>竖、竖弯钩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004" y="1360343"/>
            <a:ext cx="2733755" cy="254683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1869" y="1125748"/>
            <a:ext cx="2483957" cy="28276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7900" dirty="0">
                <a:latin typeface="+mn-lt"/>
                <a:cs typeface="+mn-ea"/>
                <a:sym typeface="+mn-lt"/>
              </a:rPr>
              <a:t>他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048659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新 课 导 入</a:t>
            </a:r>
          </a:p>
        </p:txBody>
      </p:sp>
      <p:sp>
        <p:nvSpPr>
          <p:cNvPr id="1048660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第一节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课 堂 小 结</a:t>
            </a:r>
            <a:endParaRPr lang="zh-CN" altLang="en-US" sz="4500" b="1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第四节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47" name="矩形 1"/>
          <p:cNvSpPr>
            <a:spLocks noChangeArrowheads="1"/>
          </p:cNvSpPr>
          <p:nvPr/>
        </p:nvSpPr>
        <p:spPr bwMode="auto">
          <a:xfrm>
            <a:off x="482599" y="1221600"/>
            <a:ext cx="4325414" cy="327429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/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我们通过本课的学习，我们学习了六个汉字宝宝，它们分别是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天、地、人、你、我、他”，你们记住它们了吗？让我们一起掌握更多的汉字，体会汉字的美吧！ </a:t>
            </a:r>
          </a:p>
        </p:txBody>
      </p:sp>
      <p:sp>
        <p:nvSpPr>
          <p:cNvPr id="1048948" name="标题 1"/>
          <p:cNvSpPr txBox="1"/>
          <p:nvPr/>
        </p:nvSpPr>
        <p:spPr>
          <a:xfrm>
            <a:off x="230981" y="750310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课堂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小结</a:t>
            </a:r>
          </a:p>
        </p:txBody>
      </p:sp>
      <p:pic>
        <p:nvPicPr>
          <p:cNvPr id="2097221" name="图形 11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8" y="816844"/>
            <a:ext cx="544525" cy="296744"/>
          </a:xfrm>
          <a:prstGeom prst="rect">
            <a:avLst/>
          </a:prstGeom>
        </p:spPr>
      </p:pic>
      <p:grpSp>
        <p:nvGrpSpPr>
          <p:cNvPr id="110" name="组合 30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949" name="矩形 31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8950" name="矩形 32"/>
            <p:cNvSpPr/>
            <p:nvPr/>
          </p:nvSpPr>
          <p:spPr>
            <a:xfrm>
              <a:off x="4967287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951" name="文本框 33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848" name="直接连接符 34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952" name="文本框 35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953" name="文本框 36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954" name="文本框 37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955" name="文本框 38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956" name="文本框 39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49" name="直接连接符 40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0" name="直接连接符 41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1" name="直接连接符 42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2" name="直接连接符 43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957" name="文本框 44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53" name="直接连接符 45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130" y="1064607"/>
            <a:ext cx="4257143" cy="3014286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拓 展 延 伸</a:t>
            </a:r>
            <a:endParaRPr lang="zh-CN" altLang="en-US" sz="4500" b="1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第五节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61" name="标题 1"/>
          <p:cNvSpPr txBox="1"/>
          <p:nvPr/>
        </p:nvSpPr>
        <p:spPr>
          <a:xfrm>
            <a:off x="215887" y="75577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拓展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延伸</a:t>
            </a:r>
          </a:p>
        </p:txBody>
      </p:sp>
      <p:pic>
        <p:nvPicPr>
          <p:cNvPr id="2097227" name="图形 24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77" y="816845"/>
            <a:ext cx="486054" cy="264880"/>
          </a:xfrm>
          <a:prstGeom prst="rect">
            <a:avLst/>
          </a:prstGeom>
        </p:spPr>
      </p:pic>
      <p:grpSp>
        <p:nvGrpSpPr>
          <p:cNvPr id="113" name="组合 26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962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8963" name="矩形 28"/>
            <p:cNvSpPr/>
            <p:nvPr/>
          </p:nvSpPr>
          <p:spPr>
            <a:xfrm>
              <a:off x="6453960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964" name="文本框 29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854" name="直接连接符 30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965" name="文本框 31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966" name="文本框 32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967" name="文本框 33"/>
            <p:cNvSpPr txBox="1"/>
            <p:nvPr/>
          </p:nvSpPr>
          <p:spPr>
            <a:xfrm>
              <a:off x="4964361" y="117643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968" name="文本框 34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rgbClr val="4D8E5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969" name="文本框 35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55" name="直接连接符 36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6" name="直接连接符 37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7" name="直接连接符 38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58" name="直接连接符 39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970" name="文本框 40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59" name="直接连接符 41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610242" y="1264821"/>
            <a:ext cx="739882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+mn-lt"/>
                <a:cs typeface="+mn-ea"/>
                <a:sym typeface="+mn-lt"/>
              </a:rPr>
              <a:t>小组内试着说一说自己认识图片中的哪些字比比谁认得多吧！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760764">
            <a:off x="1720184" y="2089503"/>
            <a:ext cx="2126756" cy="250887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04639">
            <a:off x="5550856" y="2177192"/>
            <a:ext cx="2900719" cy="2099415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板 书 设 计</a:t>
            </a:r>
            <a:endParaRPr lang="zh-CN" altLang="en-US" sz="4500" b="1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第六节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1" name="标题 1"/>
          <p:cNvSpPr txBox="1"/>
          <p:nvPr/>
        </p:nvSpPr>
        <p:spPr>
          <a:xfrm>
            <a:off x="68356" y="784882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zh-CN" sz="150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板书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设计</a:t>
            </a:r>
          </a:p>
        </p:txBody>
      </p:sp>
      <p:pic>
        <p:nvPicPr>
          <p:cNvPr id="2097237" name="图形 31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50" y="818773"/>
            <a:ext cx="540060" cy="294311"/>
          </a:xfrm>
          <a:prstGeom prst="rect">
            <a:avLst/>
          </a:prstGeom>
        </p:spPr>
      </p:pic>
      <p:grpSp>
        <p:nvGrpSpPr>
          <p:cNvPr id="118" name="组合 57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993" name="矩形 58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8994" name="矩形 59"/>
            <p:cNvSpPr/>
            <p:nvPr/>
          </p:nvSpPr>
          <p:spPr>
            <a:xfrm>
              <a:off x="7954056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995" name="文本框 60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866" name="直接连接符 61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996" name="文本框 62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997" name="文本框 63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998" name="文本框 64"/>
            <p:cNvSpPr txBox="1"/>
            <p:nvPr/>
          </p:nvSpPr>
          <p:spPr>
            <a:xfrm>
              <a:off x="4964361" y="117643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999" name="文本框 65"/>
            <p:cNvSpPr txBox="1"/>
            <p:nvPr/>
          </p:nvSpPr>
          <p:spPr>
            <a:xfrm>
              <a:off x="6550695" y="8330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9000" name="文本框 66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rgbClr val="4D8E5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67" name="直接连接符 73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68" name="直接连接符 75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69" name="直接连接符 76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70" name="直接连接符 77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001" name="文本框 78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71" name="直接连接符 79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1663284"/>
            <a:ext cx="1143338" cy="115101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629" y="1663285"/>
            <a:ext cx="1143338" cy="115101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2091" y="1663285"/>
            <a:ext cx="1143339" cy="1151012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775" y="3279569"/>
            <a:ext cx="1143337" cy="1087369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850" y="3336525"/>
            <a:ext cx="1143338" cy="1151011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482" y="3403848"/>
            <a:ext cx="1080120" cy="108736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00115" y="1747248"/>
            <a:ext cx="830997" cy="9002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5400" dirty="0">
                <a:latin typeface="+mn-lt"/>
                <a:cs typeface="+mn-ea"/>
                <a:sym typeface="+mn-lt"/>
              </a:rPr>
              <a:t>天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36627" y="1747248"/>
            <a:ext cx="773288" cy="83099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+mn-lt"/>
                <a:cs typeface="+mn-ea"/>
                <a:sym typeface="+mn-lt"/>
              </a:rPr>
              <a:t>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631041" y="1781873"/>
            <a:ext cx="226638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+mn-lt"/>
                <a:cs typeface="+mn-ea"/>
                <a:sym typeface="+mn-lt"/>
              </a:rPr>
              <a:t>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188566" y="3403847"/>
            <a:ext cx="300566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+mn-lt"/>
                <a:cs typeface="+mn-ea"/>
                <a:sym typeface="+mn-lt"/>
              </a:rPr>
              <a:t>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14901" y="3474297"/>
            <a:ext cx="403617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+mn-lt"/>
                <a:cs typeface="+mn-ea"/>
                <a:sym typeface="+mn-lt"/>
              </a:rPr>
              <a:t>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33905" y="3496532"/>
            <a:ext cx="442513" cy="83099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+mn-lt"/>
                <a:cs typeface="+mn-ea"/>
                <a:sym typeface="+mn-lt"/>
              </a:rPr>
              <a:t>他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6608" y="564080"/>
            <a:ext cx="2697392" cy="1766254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3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布 置 作 业</a:t>
            </a:r>
            <a:endParaRPr lang="zh-CN" altLang="en-US" sz="4500" b="1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第七节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07" name="标题 1"/>
          <p:cNvSpPr txBox="1"/>
          <p:nvPr/>
        </p:nvSpPr>
        <p:spPr>
          <a:xfrm>
            <a:off x="565760" y="784061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布置作业</a:t>
            </a:r>
          </a:p>
        </p:txBody>
      </p:sp>
      <p:pic>
        <p:nvPicPr>
          <p:cNvPr id="2097243" name="图形 21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509" y="816844"/>
            <a:ext cx="485142" cy="264383"/>
          </a:xfrm>
          <a:prstGeom prst="rect">
            <a:avLst/>
          </a:prstGeom>
        </p:spPr>
      </p:pic>
      <p:grpSp>
        <p:nvGrpSpPr>
          <p:cNvPr id="121" name="组合 25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9008" name="矩形 26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9009" name="矩形 27"/>
            <p:cNvSpPr/>
            <p:nvPr/>
          </p:nvSpPr>
          <p:spPr>
            <a:xfrm>
              <a:off x="9395308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9010" name="文本框 28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872" name="直接连接符 29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011" name="文本框 30"/>
            <p:cNvSpPr txBox="1"/>
            <p:nvPr/>
          </p:nvSpPr>
          <p:spPr>
            <a:xfrm>
              <a:off x="1931345" y="96012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9012" name="文本框 31"/>
            <p:cNvSpPr txBox="1"/>
            <p:nvPr/>
          </p:nvSpPr>
          <p:spPr>
            <a:xfrm>
              <a:off x="3454351" y="9892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9013" name="文本框 32"/>
            <p:cNvSpPr txBox="1"/>
            <p:nvPr/>
          </p:nvSpPr>
          <p:spPr>
            <a:xfrm>
              <a:off x="4964361" y="117643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9014" name="文本框 33"/>
            <p:cNvSpPr txBox="1"/>
            <p:nvPr/>
          </p:nvSpPr>
          <p:spPr>
            <a:xfrm>
              <a:off x="6550695" y="79750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9015" name="文本框 34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73" name="直接连接符 35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74" name="直接连接符 36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75" name="直接连接符 37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876" name="直接连接符 38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9016" name="文本框 39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rgbClr val="4D8E5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877" name="直接连接符 40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9017" name="矩形 1"/>
          <p:cNvSpPr>
            <a:spLocks noChangeArrowheads="1"/>
          </p:cNvSpPr>
          <p:nvPr/>
        </p:nvSpPr>
        <p:spPr bwMode="auto">
          <a:xfrm>
            <a:off x="386080" y="1469404"/>
            <a:ext cx="5312558" cy="28392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3000" b="1" dirty="0">
                <a:latin typeface="+mn-lt"/>
                <a:ea typeface="+mn-ea"/>
                <a:cs typeface="+mn-ea"/>
                <a:sym typeface="+mn-lt"/>
              </a:rPr>
              <a:t>    多多观察生活中的字，将学到的汉字制作成小卡片在小组里探究学习，比一比谁认识的汉字最多！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5019" y="1329612"/>
            <a:ext cx="3813888" cy="3813888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29" name="矩形 8"/>
          <p:cNvSpPr/>
          <p:nvPr/>
        </p:nvSpPr>
        <p:spPr>
          <a:xfrm>
            <a:off x="-36671" y="2512795"/>
            <a:ext cx="9180671" cy="2759255"/>
          </a:xfrm>
          <a:prstGeom prst="rect">
            <a:avLst/>
          </a:prstGeom>
          <a:solidFill>
            <a:srgbClr val="758A46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49030" name="椭圆 99"/>
          <p:cNvSpPr/>
          <p:nvPr/>
        </p:nvSpPr>
        <p:spPr>
          <a:xfrm>
            <a:off x="2548312" y="2825304"/>
            <a:ext cx="983182" cy="983182"/>
          </a:xfrm>
          <a:prstGeom prst="ellipse">
            <a:avLst/>
          </a:prstGeom>
          <a:solidFill>
            <a:srgbClr val="F1F1F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rgbClr val="5D5450"/>
                </a:solidFill>
                <a:cs typeface="+mn-ea"/>
                <a:sym typeface="+mn-lt"/>
              </a:rPr>
              <a:t>谢</a:t>
            </a:r>
          </a:p>
        </p:txBody>
      </p:sp>
      <p:sp>
        <p:nvSpPr>
          <p:cNvPr id="1049031" name="椭圆 101"/>
          <p:cNvSpPr/>
          <p:nvPr/>
        </p:nvSpPr>
        <p:spPr>
          <a:xfrm>
            <a:off x="3600917" y="2825304"/>
            <a:ext cx="983182" cy="983182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rgbClr val="5D5450"/>
                </a:solidFill>
                <a:cs typeface="+mn-ea"/>
                <a:sym typeface="+mn-lt"/>
              </a:rPr>
              <a:t>谢</a:t>
            </a:r>
          </a:p>
        </p:txBody>
      </p:sp>
      <p:sp>
        <p:nvSpPr>
          <p:cNvPr id="1049032" name="椭圆 102"/>
          <p:cNvSpPr/>
          <p:nvPr/>
        </p:nvSpPr>
        <p:spPr>
          <a:xfrm>
            <a:off x="4653522" y="2825304"/>
            <a:ext cx="983182" cy="983182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rgbClr val="5D5450"/>
                </a:solidFill>
                <a:cs typeface="+mn-ea"/>
                <a:sym typeface="+mn-lt"/>
              </a:rPr>
              <a:t>观</a:t>
            </a:r>
          </a:p>
        </p:txBody>
      </p:sp>
      <p:sp>
        <p:nvSpPr>
          <p:cNvPr id="1049033" name="椭圆 103"/>
          <p:cNvSpPr/>
          <p:nvPr/>
        </p:nvSpPr>
        <p:spPr>
          <a:xfrm>
            <a:off x="5706126" y="2825304"/>
            <a:ext cx="983182" cy="983182"/>
          </a:xfrm>
          <a:prstGeom prst="ellipse">
            <a:avLst/>
          </a:prstGeom>
          <a:solidFill>
            <a:schemeClr val="bg1"/>
          </a:soli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</a:ln>
          <a:effectLst>
            <a:outerShdw blurRad="139700" dist="889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5000" dirty="0">
                <a:solidFill>
                  <a:srgbClr val="5D5450"/>
                </a:solidFill>
                <a:cs typeface="+mn-ea"/>
                <a:sym typeface="+mn-lt"/>
              </a:rPr>
              <a:t>看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5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标题 1"/>
          <p:cNvSpPr txBox="1"/>
          <p:nvPr/>
        </p:nvSpPr>
        <p:spPr>
          <a:xfrm>
            <a:off x="575556" y="762040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新课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导入 </a:t>
            </a:r>
            <a:r>
              <a:rPr lang="en-US" altLang="zh-CN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——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奇妙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的小游戏</a:t>
            </a:r>
          </a:p>
        </p:txBody>
      </p:sp>
      <p:grpSp>
        <p:nvGrpSpPr>
          <p:cNvPr id="59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617" name="矩形 2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8618" name="矩形 3"/>
            <p:cNvSpPr/>
            <p:nvPr/>
          </p:nvSpPr>
          <p:spPr>
            <a:xfrm>
              <a:off x="334963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619" name="文本框 4"/>
            <p:cNvSpPr txBox="1"/>
            <p:nvPr/>
          </p:nvSpPr>
          <p:spPr>
            <a:xfrm>
              <a:off x="307975" y="92075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rgbClr val="4D8E57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746" name="直接连接符 5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20" name="文本框 6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621" name="文本框 7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622" name="文本框 8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623" name="文本框 9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624" name="文本框 10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47" name="直接连接符 19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48" name="直接连接符 20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49" name="直接连接符 21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50" name="直接连接符 22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625" name="文本框 18"/>
            <p:cNvSpPr txBox="1"/>
            <p:nvPr/>
          </p:nvSpPr>
          <p:spPr>
            <a:xfrm>
              <a:off x="9334953" y="10341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51" name="直接连接符 24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97163" name="图形 14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80" y="652464"/>
            <a:ext cx="501688" cy="50168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75557" y="1437624"/>
            <a:ext cx="5670629" cy="31854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+mn-lt"/>
                <a:cs typeface="+mn-ea"/>
                <a:sym typeface="+mn-lt"/>
              </a:rPr>
              <a:t>     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孩子们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,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上课前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,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我们一起来玩“相反动作对对碰”这个游戏。比如我说左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,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你对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——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右。我说上，你对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——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下。我说天，你说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——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地。我说我，你说</a:t>
            </a:r>
            <a:r>
              <a:rPr lang="en-US" altLang="zh-CN" sz="2100" dirty="0">
                <a:latin typeface="+mn-lt"/>
                <a:cs typeface="+mn-ea"/>
                <a:sym typeface="+mn-lt"/>
              </a:rPr>
              <a:t>——</a:t>
            </a:r>
            <a:r>
              <a:rPr lang="zh-CN" altLang="en-US" sz="2100" dirty="0">
                <a:latin typeface="+mn-lt"/>
                <a:cs typeface="+mn-ea"/>
                <a:sym typeface="+mn-lt"/>
              </a:rPr>
              <a:t>你。</a:t>
            </a:r>
            <a:endParaRPr lang="en-US" altLang="zh-CN" sz="21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+mn-lt"/>
                <a:cs typeface="+mn-ea"/>
                <a:sym typeface="+mn-lt"/>
              </a:rPr>
              <a:t>    下边我们一起进入汉字王国，一起认识这六个汉字宝宝吧！</a:t>
            </a:r>
            <a:endParaRPr lang="en-US" altLang="zh-CN" sz="2100" dirty="0">
              <a:latin typeface="+mn-lt"/>
              <a:cs typeface="+mn-ea"/>
              <a:sym typeface="+mn-lt"/>
            </a:endParaRPr>
          </a:p>
          <a:p>
            <a:endParaRPr lang="zh-CN" altLang="en-US" sz="1500" dirty="0">
              <a:latin typeface="+mn-lt"/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8175" y="926386"/>
            <a:ext cx="3222671" cy="4977819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429" y="1876314"/>
            <a:ext cx="810090" cy="810090"/>
          </a:xfrm>
          <a:prstGeom prst="rect">
            <a:avLst/>
          </a:prstGeom>
        </p:spPr>
      </p:pic>
      <p:pic>
        <p:nvPicPr>
          <p:cNvPr id="11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1910" y="1876314"/>
            <a:ext cx="810090" cy="81009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883" y="1876314"/>
            <a:ext cx="810090" cy="810090"/>
          </a:xfrm>
          <a:prstGeom prst="rect">
            <a:avLst/>
          </a:prstGeom>
        </p:spPr>
      </p:pic>
      <p:pic>
        <p:nvPicPr>
          <p:cNvPr id="13" name="图片 2"/>
          <p:cNvPicPr>
            <a:picLocks noChangeAspect="1"/>
          </p:cNvPicPr>
          <p:nvPr/>
        </p:nvPicPr>
        <p:blipFill>
          <a:blip r:embed="rId3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8431" y="1876314"/>
            <a:ext cx="810090" cy="810090"/>
          </a:xfrm>
          <a:prstGeom prst="rect">
            <a:avLst/>
          </a:prstGeom>
        </p:spPr>
      </p:pic>
      <p:sp>
        <p:nvSpPr>
          <p:cNvPr id="14" name="文本框 3"/>
          <p:cNvSpPr txBox="1"/>
          <p:nvPr/>
        </p:nvSpPr>
        <p:spPr>
          <a:xfrm>
            <a:off x="2969244" y="1869673"/>
            <a:ext cx="29613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整 体 感 知</a:t>
            </a:r>
          </a:p>
        </p:txBody>
      </p:sp>
      <p:sp>
        <p:nvSpPr>
          <p:cNvPr id="15" name="矩形 4"/>
          <p:cNvSpPr/>
          <p:nvPr/>
        </p:nvSpPr>
        <p:spPr>
          <a:xfrm>
            <a:off x="4068136" y="1275606"/>
            <a:ext cx="10077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spc="150" dirty="0">
                <a:solidFill>
                  <a:srgbClr val="3E5834"/>
                </a:solidFill>
                <a:latin typeface="+mn-lt"/>
                <a:cs typeface="+mn-ea"/>
                <a:sym typeface="+mn-lt"/>
              </a:rPr>
              <a:t>第二节</a:t>
            </a:r>
            <a:endParaRPr lang="en-US" altLang="zh-CN" sz="2100" b="1" spc="150" dirty="0">
              <a:solidFill>
                <a:srgbClr val="3E5834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标题 1"/>
          <p:cNvSpPr txBox="1"/>
          <p:nvPr/>
        </p:nvSpPr>
        <p:spPr>
          <a:xfrm>
            <a:off x="613295" y="712099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整体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感知</a:t>
            </a:r>
            <a:r>
              <a:rPr lang="en-US" altLang="zh-CN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—— </a:t>
            </a:r>
            <a:r>
              <a:rPr lang="zh-CN" altLang="en-US" sz="210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学习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目标</a:t>
            </a:r>
          </a:p>
        </p:txBody>
      </p:sp>
      <p:sp>
        <p:nvSpPr>
          <p:cNvPr id="1048582" name="矩形 1"/>
          <p:cNvSpPr>
            <a:spLocks noChangeArrowheads="1"/>
          </p:cNvSpPr>
          <p:nvPr/>
        </p:nvSpPr>
        <p:spPr bwMode="auto">
          <a:xfrm>
            <a:off x="507789" y="1386209"/>
            <a:ext cx="7603728" cy="244682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通过看图猜字等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认识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“天、地、人、你、我、他”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个生字。</a:t>
            </a:r>
          </a:p>
          <a:p>
            <a:pPr eaLnBrk="1" hangingPunct="1">
              <a:lnSpc>
                <a:spcPct val="150000"/>
              </a:lnSpc>
              <a:spcBef>
                <a:spcPts val="900"/>
              </a:spcBef>
              <a:buNone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初步了解汉字的变化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感受汉字之美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喜欢学习汉字。</a:t>
            </a:r>
          </a:p>
          <a:p>
            <a:pPr eaLnBrk="1" hangingPunct="1">
              <a:lnSpc>
                <a:spcPct val="150000"/>
              </a:lnSpc>
              <a:spcBef>
                <a:spcPts val="900"/>
              </a:spcBef>
              <a:buNone/>
            </a:pPr>
            <a:endParaRPr lang="zh-CN" altLang="en-US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1048583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1048584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1048585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3145728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586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1048587" name="文本框 34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1048588" name="文本框 3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1048589" name="文本框 36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48590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29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0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1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5732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8591" name="文本框 42"/>
            <p:cNvSpPr txBox="1"/>
            <p:nvPr/>
          </p:nvSpPr>
          <p:spPr>
            <a:xfrm>
              <a:off x="9385587" y="10236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145733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97152" name="图形 12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9" y="722026"/>
            <a:ext cx="358606" cy="35860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4138" y="2983429"/>
            <a:ext cx="3420653" cy="2158877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8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8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81" grpId="1"/>
      <p:bldP spid="104858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标题 1"/>
          <p:cNvSpPr txBox="1"/>
          <p:nvPr/>
        </p:nvSpPr>
        <p:spPr>
          <a:xfrm>
            <a:off x="586674" y="710905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整体感知</a:t>
            </a:r>
            <a:r>
              <a:rPr lang="en-US" altLang="zh-CN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猜一猜</a:t>
            </a:r>
          </a:p>
        </p:txBody>
      </p:sp>
      <p:sp>
        <p:nvSpPr>
          <p:cNvPr id="1048593" name="矩形 1"/>
          <p:cNvSpPr>
            <a:spLocks noChangeArrowheads="1"/>
          </p:cNvSpPr>
          <p:nvPr/>
        </p:nvSpPr>
        <p:spPr bwMode="auto">
          <a:xfrm>
            <a:off x="2175815" y="1167594"/>
            <a:ext cx="6699565" cy="43582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900"/>
              </a:spcBef>
              <a:buNone/>
            </a:pPr>
            <a:endParaRPr lang="zh-CN" altLang="en-US" sz="18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图形 12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9" y="722026"/>
            <a:ext cx="358606" cy="358606"/>
          </a:xfrm>
          <a:prstGeom prst="rect">
            <a:avLst/>
          </a:prstGeom>
        </p:spPr>
      </p:pic>
      <p:grpSp>
        <p:nvGrpSpPr>
          <p:cNvPr id="23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24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25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6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7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29" name="文本框 34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0" name="文本框 3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1" name="文本框 36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3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42"/>
            <p:cNvSpPr txBox="1"/>
            <p:nvPr/>
          </p:nvSpPr>
          <p:spPr>
            <a:xfrm>
              <a:off x="9385587" y="10236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8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3928" y="3149327"/>
            <a:ext cx="1717394" cy="18191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931611" y="2949792"/>
            <a:ext cx="756084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500" dirty="0">
                <a:latin typeface="+mn-lt"/>
                <a:cs typeface="+mn-ea"/>
                <a:sym typeface="+mn-lt"/>
              </a:rPr>
              <a:t>天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1731" y="1265506"/>
            <a:ext cx="2872278" cy="17978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67613" y="1265506"/>
            <a:ext cx="2872279" cy="1807101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5" name="标题 1"/>
          <p:cNvSpPr txBox="1"/>
          <p:nvPr/>
        </p:nvSpPr>
        <p:spPr>
          <a:xfrm>
            <a:off x="586674" y="722026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整体感知</a:t>
            </a:r>
            <a:r>
              <a:rPr lang="en-US" altLang="zh-CN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看图猜字</a:t>
            </a:r>
          </a:p>
        </p:txBody>
      </p:sp>
      <p:pic>
        <p:nvPicPr>
          <p:cNvPr id="22" name="图形 12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9" y="722026"/>
            <a:ext cx="358606" cy="358606"/>
          </a:xfrm>
          <a:prstGeom prst="rect">
            <a:avLst/>
          </a:prstGeom>
        </p:spPr>
      </p:pic>
      <p:grpSp>
        <p:nvGrpSpPr>
          <p:cNvPr id="39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0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41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3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45" name="文本框 34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46" name="文本框 3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47" name="文本框 36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9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42"/>
            <p:cNvSpPr txBox="1"/>
            <p:nvPr/>
          </p:nvSpPr>
          <p:spPr>
            <a:xfrm>
              <a:off x="9385587" y="10236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4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814" y="1311957"/>
            <a:ext cx="3155120" cy="18538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6408" y="1311957"/>
            <a:ext cx="2970330" cy="185385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1204" y="3230541"/>
            <a:ext cx="1937640" cy="180515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662479" y="3050533"/>
            <a:ext cx="1735091" cy="198515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2500" dirty="0">
                <a:latin typeface="+mn-lt"/>
                <a:cs typeface="+mn-ea"/>
                <a:sym typeface="+mn-lt"/>
              </a:rPr>
              <a:t>地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矩形 4"/>
          <p:cNvSpPr>
            <a:spLocks noChangeArrowheads="1"/>
          </p:cNvSpPr>
          <p:nvPr/>
        </p:nvSpPr>
        <p:spPr bwMode="auto">
          <a:xfrm>
            <a:off x="655350" y="1125309"/>
            <a:ext cx="2526506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SzPct val="100000"/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5pPr>
            <a:lvl6pPr marL="20002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6pPr>
            <a:lvl7pPr marL="24574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7pPr>
            <a:lvl8pPr marL="29146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8pPr>
            <a:lvl9pPr marL="3371850" indent="-17145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楷体" panose="02010609060101010101" pitchFamily="49" charset="-122"/>
                <a:ea typeface="华文新魏" panose="0201080004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4B416F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endParaRPr lang="zh-CN" altLang="en-US" dirty="0">
              <a:solidFill>
                <a:srgbClr val="4B416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8634" name="文本框 39"/>
          <p:cNvSpPr txBox="1">
            <a:spLocks noChangeArrowheads="1"/>
          </p:cNvSpPr>
          <p:nvPr/>
        </p:nvSpPr>
        <p:spPr bwMode="auto">
          <a:xfrm>
            <a:off x="740802" y="3079064"/>
            <a:ext cx="1169194" cy="345281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vi-VN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  <a:endParaRPr lang="zh-CN" altLang="en-US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8635" name="文本框 40"/>
          <p:cNvSpPr txBox="1">
            <a:spLocks noChangeArrowheads="1"/>
          </p:cNvSpPr>
          <p:nvPr/>
        </p:nvSpPr>
        <p:spPr bwMode="auto">
          <a:xfrm>
            <a:off x="2573452" y="3083719"/>
            <a:ext cx="1657826" cy="76104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vi-VN" altLang="zh-CN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endParaRPr lang="en-US" altLang="zh-CN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48637" name="标题 1"/>
          <p:cNvSpPr txBox="1"/>
          <p:nvPr/>
        </p:nvSpPr>
        <p:spPr>
          <a:xfrm>
            <a:off x="607507" y="704918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整体感知</a:t>
            </a:r>
            <a:r>
              <a:rPr lang="en-US" altLang="zh-CN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—</a:t>
            </a:r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看图猜字</a:t>
            </a:r>
          </a:p>
        </p:txBody>
      </p:sp>
      <p:sp>
        <p:nvSpPr>
          <p:cNvPr id="1048647" name="矩形 1"/>
          <p:cNvSpPr/>
          <p:nvPr/>
        </p:nvSpPr>
        <p:spPr>
          <a:xfrm>
            <a:off x="747121" y="2033273"/>
            <a:ext cx="388568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 </a:t>
            </a:r>
            <a:endParaRPr lang="zh-CN" altLang="en-US" sz="3300" dirty="0">
              <a:latin typeface="+mn-lt"/>
              <a:cs typeface="+mn-ea"/>
              <a:sym typeface="+mn-lt"/>
            </a:endParaRPr>
          </a:p>
        </p:txBody>
      </p:sp>
      <p:sp>
        <p:nvSpPr>
          <p:cNvPr id="1048648" name="矩形 15"/>
          <p:cNvSpPr/>
          <p:nvPr/>
        </p:nvSpPr>
        <p:spPr>
          <a:xfrm>
            <a:off x="2387842" y="2035848"/>
            <a:ext cx="513602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300">
                <a:latin typeface="+mn-lt"/>
                <a:cs typeface="+mn-ea"/>
                <a:sym typeface="+mn-lt"/>
              </a:rPr>
              <a:t> </a:t>
            </a:r>
            <a:r>
              <a:rPr lang="zh-CN" altLang="en-US" sz="3300">
                <a:solidFill>
                  <a:srgbClr val="4B416F"/>
                </a:solidFill>
                <a:latin typeface="+mn-lt"/>
                <a:cs typeface="+mn-ea"/>
                <a:sym typeface="+mn-lt"/>
              </a:rPr>
              <a:t> </a:t>
            </a:r>
            <a:r>
              <a:rPr lang="zh-CN" altLang="en-US" sz="3300">
                <a:solidFill>
                  <a:srgbClr val="C00000"/>
                </a:solidFill>
                <a:latin typeface="+mn-lt"/>
                <a:cs typeface="+mn-ea"/>
                <a:sym typeface="+mn-lt"/>
              </a:rPr>
              <a:t> </a:t>
            </a:r>
            <a:endParaRPr lang="zh-CN" altLang="en-US" sz="3300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48650" name="矩形 17"/>
          <p:cNvSpPr/>
          <p:nvPr/>
        </p:nvSpPr>
        <p:spPr>
          <a:xfrm>
            <a:off x="6318332" y="2050351"/>
            <a:ext cx="638636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altLang="zh-CN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 </a:t>
            </a:r>
            <a:r>
              <a:rPr lang="zh-CN" altLang="en-US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</a:t>
            </a:r>
            <a:r>
              <a:rPr lang="zh-CN" altLang="en-US" sz="3300">
                <a:latin typeface="+mn-lt"/>
                <a:cs typeface="+mn-ea"/>
                <a:sym typeface="+mn-lt"/>
              </a:rPr>
              <a:t> </a:t>
            </a:r>
            <a:endParaRPr lang="zh-CN" altLang="en-US" sz="3300" dirty="0">
              <a:solidFill>
                <a:srgbClr val="FF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48652" name="矩形 26"/>
          <p:cNvSpPr/>
          <p:nvPr/>
        </p:nvSpPr>
        <p:spPr>
          <a:xfrm>
            <a:off x="2652418" y="3483753"/>
            <a:ext cx="638636" cy="108491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 </a:t>
            </a:r>
            <a:r>
              <a:rPr lang="zh-CN" altLang="en-US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 </a:t>
            </a:r>
            <a:endParaRPr lang="zh-CN" altLang="en-US" sz="3300" dirty="0">
              <a:solidFill>
                <a:srgbClr val="FF0000"/>
              </a:solidFill>
              <a:latin typeface="+mn-lt"/>
              <a:cs typeface="+mn-ea"/>
              <a:sym typeface="+mn-lt"/>
            </a:endParaRPr>
          </a:p>
          <a:p>
            <a:endParaRPr lang="zh-CN" altLang="en-US" sz="3300" dirty="0">
              <a:solidFill>
                <a:srgbClr val="C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48653" name="矩形 27"/>
          <p:cNvSpPr/>
          <p:nvPr/>
        </p:nvSpPr>
        <p:spPr>
          <a:xfrm>
            <a:off x="4410398" y="3479507"/>
            <a:ext cx="263534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>
                <a:latin typeface="+mn-lt"/>
                <a:cs typeface="+mn-ea"/>
                <a:sym typeface="+mn-lt"/>
              </a:rPr>
              <a:t> </a:t>
            </a:r>
            <a:endParaRPr lang="zh-CN" altLang="en-US" sz="3300" dirty="0">
              <a:solidFill>
                <a:srgbClr val="FF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048658" name="矩形 82"/>
          <p:cNvSpPr/>
          <p:nvPr/>
        </p:nvSpPr>
        <p:spPr>
          <a:xfrm>
            <a:off x="6299930" y="3464719"/>
            <a:ext cx="564356" cy="57626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zh-CN" altLang="en-US" sz="3300">
                <a:solidFill>
                  <a:srgbClr val="FF0000"/>
                </a:solidFill>
                <a:latin typeface="+mn-lt"/>
                <a:cs typeface="+mn-ea"/>
                <a:sym typeface="+mn-lt"/>
              </a:rPr>
              <a:t> </a:t>
            </a:r>
            <a:r>
              <a:rPr lang="zh-CN" altLang="en-US" sz="3300">
                <a:latin typeface="+mn-lt"/>
                <a:cs typeface="+mn-ea"/>
                <a:sym typeface="+mn-lt"/>
              </a:rPr>
              <a:t> </a:t>
            </a:r>
            <a:endParaRPr lang="zh-CN" altLang="en-US" sz="3300" dirty="0">
              <a:latin typeface="+mn-lt"/>
              <a:cs typeface="+mn-ea"/>
              <a:sym typeface="+mn-lt"/>
            </a:endParaRPr>
          </a:p>
        </p:txBody>
      </p:sp>
      <p:pic>
        <p:nvPicPr>
          <p:cNvPr id="72" name="图形 12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9" y="722026"/>
            <a:ext cx="358606" cy="358606"/>
          </a:xfrm>
          <a:prstGeom prst="rect">
            <a:avLst/>
          </a:prstGeom>
        </p:spPr>
      </p:pic>
      <p:grpSp>
        <p:nvGrpSpPr>
          <p:cNvPr id="73" name="组合 1"/>
          <p:cNvGrpSpPr/>
          <p:nvPr/>
        </p:nvGrpSpPr>
        <p:grpSpPr>
          <a:xfrm>
            <a:off x="230982" y="44796"/>
            <a:ext cx="8077540" cy="366714"/>
            <a:chOff x="307975" y="59728"/>
            <a:chExt cx="10770053" cy="488952"/>
          </a:xfrm>
        </p:grpSpPr>
        <p:sp>
          <p:nvSpPr>
            <p:cNvPr id="75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76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课导入</a:t>
              </a:r>
            </a:p>
          </p:txBody>
        </p:sp>
        <p:cxnSp>
          <p:nvCxnSpPr>
            <p:cNvPr id="77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0B819B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79" name="文本框 34"/>
            <p:cNvSpPr txBox="1"/>
            <p:nvPr/>
          </p:nvSpPr>
          <p:spPr>
            <a:xfrm>
              <a:off x="3454350" y="82549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80" name="文本框 35"/>
            <p:cNvSpPr txBox="1"/>
            <p:nvPr/>
          </p:nvSpPr>
          <p:spPr>
            <a:xfrm>
              <a:off x="4964362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81" name="文本框 36"/>
            <p:cNvSpPr txBox="1"/>
            <p:nvPr/>
          </p:nvSpPr>
          <p:spPr>
            <a:xfrm>
              <a:off x="6550693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83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文本框 42"/>
            <p:cNvSpPr txBox="1"/>
            <p:nvPr/>
          </p:nvSpPr>
          <p:spPr>
            <a:xfrm>
              <a:off x="9334953" y="10341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88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90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91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92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93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95" name="文本框 34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96" name="文本框 3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97" name="文本框 36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99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文本框 42"/>
            <p:cNvSpPr txBox="1"/>
            <p:nvPr/>
          </p:nvSpPr>
          <p:spPr>
            <a:xfrm>
              <a:off x="9385587" y="10236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04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68"/>
          <a:stretch>
            <a:fillRect/>
          </a:stretch>
        </p:blipFill>
        <p:spPr>
          <a:xfrm>
            <a:off x="6477489" y="1793318"/>
            <a:ext cx="2322258" cy="2343097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 rot="10800000" flipH="1" flipV="1">
            <a:off x="6734281" y="1710389"/>
            <a:ext cx="1492992" cy="23660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4900" dirty="0">
                <a:latin typeface="+mn-lt"/>
                <a:cs typeface="+mn-ea"/>
                <a:sym typeface="+mn-lt"/>
              </a:rPr>
              <a:t>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48" y="1783792"/>
            <a:ext cx="1993272" cy="25888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8517" y="1784653"/>
            <a:ext cx="1967081" cy="2588822"/>
          </a:xfrm>
          <a:prstGeom prst="rect">
            <a:avLst/>
          </a:prstGeom>
        </p:spPr>
      </p:pic>
    </p:spTree>
  </p:cSld>
  <p:clrMapOvr>
    <a:masterClrMapping/>
  </p:clrMapOvr>
  <p:transition spd="slow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7" name="文本框 28"/>
          <p:cNvSpPr txBox="1"/>
          <p:nvPr/>
        </p:nvSpPr>
        <p:spPr>
          <a:xfrm>
            <a:off x="989582" y="796126"/>
            <a:ext cx="8143788" cy="25853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spcBef>
                <a:spcPts val="900"/>
              </a:spcBef>
            </a:pPr>
            <a:endParaRPr lang="zh-CN" altLang="en-US" sz="2100" kern="10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900"/>
              </a:spcBef>
            </a:pPr>
            <a:endParaRPr lang="zh-CN" altLang="en-US" sz="2100" kern="100" dirty="0">
              <a:solidFill>
                <a:srgbClr val="4B416F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ts val="900"/>
              </a:spcBef>
            </a:pPr>
            <a:endParaRPr lang="zh-CN" altLang="en-US" sz="2100" kern="100" dirty="0">
              <a:solidFill>
                <a:srgbClr val="4B416F"/>
              </a:solidFill>
              <a:latin typeface="+mn-lt"/>
              <a:cs typeface="+mn-ea"/>
              <a:sym typeface="+mn-lt"/>
            </a:endParaRPr>
          </a:p>
          <a:p>
            <a:endParaRPr lang="zh-CN" altLang="en-US" sz="2700" kern="100" dirty="0">
              <a:latin typeface="+mn-lt"/>
              <a:cs typeface="+mn-ea"/>
              <a:sym typeface="+mn-lt"/>
            </a:endParaRPr>
          </a:p>
          <a:p>
            <a:endParaRPr lang="zh-CN" altLang="en-US" sz="2700" dirty="0">
              <a:latin typeface="+mn-lt"/>
              <a:cs typeface="+mn-ea"/>
              <a:sym typeface="+mn-lt"/>
            </a:endParaRPr>
          </a:p>
        </p:txBody>
      </p:sp>
      <p:sp>
        <p:nvSpPr>
          <p:cNvPr id="1048707" name="标题 1"/>
          <p:cNvSpPr txBox="1"/>
          <p:nvPr/>
        </p:nvSpPr>
        <p:spPr>
          <a:xfrm>
            <a:off x="586674" y="768683"/>
            <a:ext cx="7886700" cy="38701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i="0" kern="1200" baseline="0">
                <a:solidFill>
                  <a:srgbClr val="293049"/>
                </a:solidFill>
                <a:effectLst/>
                <a:latin typeface="+mj-ea"/>
                <a:ea typeface="+mj-ea"/>
                <a:cs typeface="+mj-cs"/>
              </a:defRPr>
            </a:lvl1pPr>
          </a:lstStyle>
          <a:p>
            <a:r>
              <a:rPr lang="zh-CN" altLang="en-US" sz="2100" dirty="0">
                <a:solidFill>
                  <a:srgbClr val="0B819B"/>
                </a:solidFill>
                <a:latin typeface="+mn-lt"/>
                <a:ea typeface="+mn-ea"/>
                <a:cs typeface="+mn-ea"/>
                <a:sym typeface="+mn-lt"/>
              </a:rPr>
              <a:t>整体感知</a:t>
            </a:r>
          </a:p>
        </p:txBody>
      </p:sp>
      <p:pic>
        <p:nvPicPr>
          <p:cNvPr id="23" name="图形 12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69" y="722026"/>
            <a:ext cx="358606" cy="358606"/>
          </a:xfrm>
          <a:prstGeom prst="rect">
            <a:avLst/>
          </a:prstGeom>
        </p:spPr>
      </p:pic>
      <p:grpSp>
        <p:nvGrpSpPr>
          <p:cNvPr id="24" name="组合 1"/>
          <p:cNvGrpSpPr/>
          <p:nvPr/>
        </p:nvGrpSpPr>
        <p:grpSpPr>
          <a:xfrm>
            <a:off x="230982" y="44796"/>
            <a:ext cx="8077540" cy="366714"/>
            <a:chOff x="307975" y="59728"/>
            <a:chExt cx="10770053" cy="488952"/>
          </a:xfrm>
        </p:grpSpPr>
        <p:sp>
          <p:nvSpPr>
            <p:cNvPr id="26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27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28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0B819B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30" name="文本框 34"/>
            <p:cNvSpPr txBox="1"/>
            <p:nvPr/>
          </p:nvSpPr>
          <p:spPr>
            <a:xfrm>
              <a:off x="3454350" y="82549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31" name="文本框 35"/>
            <p:cNvSpPr txBox="1"/>
            <p:nvPr/>
          </p:nvSpPr>
          <p:spPr>
            <a:xfrm>
              <a:off x="4964362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32" name="文本框 36"/>
            <p:cNvSpPr txBox="1"/>
            <p:nvPr/>
          </p:nvSpPr>
          <p:spPr>
            <a:xfrm>
              <a:off x="6550693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4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42"/>
            <p:cNvSpPr txBox="1"/>
            <p:nvPr/>
          </p:nvSpPr>
          <p:spPr>
            <a:xfrm>
              <a:off x="9334953" y="10341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39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1"/>
          <p:cNvGrpSpPr/>
          <p:nvPr/>
        </p:nvGrpSpPr>
        <p:grpSpPr>
          <a:xfrm>
            <a:off x="0" y="-75009"/>
            <a:ext cx="9144000" cy="594122"/>
            <a:chOff x="0" y="-100013"/>
            <a:chExt cx="12192000" cy="792163"/>
          </a:xfrm>
        </p:grpSpPr>
        <p:sp>
          <p:nvSpPr>
            <p:cNvPr id="40" name="矩形 27"/>
            <p:cNvSpPr/>
            <p:nvPr/>
          </p:nvSpPr>
          <p:spPr>
            <a:xfrm>
              <a:off x="0" y="-100013"/>
              <a:ext cx="12192000" cy="792163"/>
            </a:xfrm>
            <a:prstGeom prst="rect">
              <a:avLst/>
            </a:prstGeom>
            <a:solidFill>
              <a:srgbClr val="4D8E57"/>
            </a:solidFill>
            <a:ln>
              <a:noFill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 dirty="0">
                <a:cs typeface="+mn-ea"/>
                <a:sym typeface="+mn-lt"/>
              </a:endParaRPr>
            </a:p>
          </p:txBody>
        </p:sp>
        <p:sp>
          <p:nvSpPr>
            <p:cNvPr id="41" name="矩形 28"/>
            <p:cNvSpPr/>
            <p:nvPr/>
          </p:nvSpPr>
          <p:spPr>
            <a:xfrm>
              <a:off x="1990825" y="77788"/>
              <a:ext cx="1512887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HK" altLang="en-US">
                <a:cs typeface="+mn-ea"/>
                <a:sym typeface="+mn-lt"/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307975" y="105484"/>
              <a:ext cx="1657351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zh-CN" altLang="en-US" sz="1500" spc="225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新课导入</a:t>
              </a:r>
            </a:p>
          </p:txBody>
        </p:sp>
        <p:cxnSp>
          <p:nvCxnSpPr>
            <p:cNvPr id="43" name="直接连接符 32"/>
            <p:cNvCxnSpPr/>
            <p:nvPr/>
          </p:nvCxnSpPr>
          <p:spPr>
            <a:xfrm>
              <a:off x="1985509" y="71438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33"/>
            <p:cNvSpPr txBox="1"/>
            <p:nvPr/>
          </p:nvSpPr>
          <p:spPr>
            <a:xfrm>
              <a:off x="1919536" y="93067"/>
              <a:ext cx="16398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rgbClr val="4D8E57"/>
                  </a:solidFill>
                  <a:latin typeface="+mn-lt"/>
                  <a:ea typeface="+mn-ea"/>
                  <a:cs typeface="+mn-ea"/>
                  <a:sym typeface="+mn-lt"/>
                </a:rPr>
                <a:t>整体感知</a:t>
              </a:r>
            </a:p>
          </p:txBody>
        </p:sp>
        <p:sp>
          <p:nvSpPr>
            <p:cNvPr id="45" name="文本框 34"/>
            <p:cNvSpPr txBox="1"/>
            <p:nvPr/>
          </p:nvSpPr>
          <p:spPr>
            <a:xfrm>
              <a:off x="3454351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深入探究</a:t>
              </a:r>
            </a:p>
          </p:txBody>
        </p:sp>
        <p:sp>
          <p:nvSpPr>
            <p:cNvPr id="46" name="文本框 35"/>
            <p:cNvSpPr txBox="1"/>
            <p:nvPr/>
          </p:nvSpPr>
          <p:spPr>
            <a:xfrm>
              <a:off x="4964361" y="92075"/>
              <a:ext cx="1563687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课堂小结</a:t>
              </a:r>
            </a:p>
          </p:txBody>
        </p:sp>
        <p:sp>
          <p:nvSpPr>
            <p:cNvPr id="47" name="文本框 36"/>
            <p:cNvSpPr txBox="1"/>
            <p:nvPr/>
          </p:nvSpPr>
          <p:spPr>
            <a:xfrm>
              <a:off x="6550695" y="82548"/>
              <a:ext cx="1633539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拓展延伸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文本框 37"/>
            <p:cNvSpPr txBox="1"/>
            <p:nvPr/>
          </p:nvSpPr>
          <p:spPr>
            <a:xfrm>
              <a:off x="7881317" y="92075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板书设计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49" name="直接连接符 38"/>
            <p:cNvCxnSpPr/>
            <p:nvPr/>
          </p:nvCxnSpPr>
          <p:spPr>
            <a:xfrm>
              <a:off x="3478336" y="59728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39"/>
            <p:cNvCxnSpPr/>
            <p:nvPr/>
          </p:nvCxnSpPr>
          <p:spPr>
            <a:xfrm>
              <a:off x="4971163" y="86717"/>
              <a:ext cx="0" cy="461963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40"/>
            <p:cNvCxnSpPr/>
            <p:nvPr/>
          </p:nvCxnSpPr>
          <p:spPr>
            <a:xfrm>
              <a:off x="6463990" y="72430"/>
              <a:ext cx="0" cy="460375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41"/>
            <p:cNvCxnSpPr/>
            <p:nvPr/>
          </p:nvCxnSpPr>
          <p:spPr>
            <a:xfrm>
              <a:off x="7956817" y="76396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42"/>
            <p:cNvSpPr txBox="1"/>
            <p:nvPr/>
          </p:nvSpPr>
          <p:spPr>
            <a:xfrm>
              <a:off x="9385587" y="102364"/>
              <a:ext cx="1743075" cy="4308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en-US"/>
              </a:defPPr>
              <a:lvl1pPr>
                <a:defRPr sz="2400" spc="30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en-US" sz="15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布置作业</a:t>
              </a:r>
              <a:endParaRPr lang="en-US" altLang="zh-CN" sz="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54" name="直接连接符 43"/>
            <p:cNvCxnSpPr/>
            <p:nvPr/>
          </p:nvCxnSpPr>
          <p:spPr>
            <a:xfrm>
              <a:off x="9449646" y="86717"/>
              <a:ext cx="0" cy="461962"/>
            </a:xfrm>
            <a:prstGeom prst="line">
              <a:avLst/>
            </a:prstGeom>
            <a:ln>
              <a:solidFill>
                <a:schemeClr val="bg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3620628" y="2895786"/>
            <a:ext cx="493737" cy="198515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 sz="12500" dirty="0">
              <a:latin typeface="+mn-lt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36" y="1274948"/>
            <a:ext cx="3717743" cy="3435846"/>
          </a:xfrm>
          <a:prstGeom prst="rect">
            <a:avLst/>
          </a:prstGeom>
        </p:spPr>
      </p:pic>
      <p:pic>
        <p:nvPicPr>
          <p:cNvPr id="55" name="图片 5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026" y="1828482"/>
            <a:ext cx="1278976" cy="1287559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2620" y="1828482"/>
            <a:ext cx="1278976" cy="1287559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433" y="1828482"/>
            <a:ext cx="1278976" cy="128755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82106" y="1833625"/>
            <a:ext cx="1061829" cy="117724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7200" dirty="0">
                <a:latin typeface="+mn-lt"/>
                <a:cs typeface="+mn-ea"/>
                <a:sym typeface="+mn-lt"/>
              </a:rPr>
              <a:t>你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948177" y="1815626"/>
            <a:ext cx="323305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atin typeface="+mn-lt"/>
                <a:cs typeface="+mn-ea"/>
                <a:sym typeface="+mn-lt"/>
              </a:rPr>
              <a:t>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72150" y="1815626"/>
            <a:ext cx="352214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7200" dirty="0">
                <a:latin typeface="+mn-lt"/>
                <a:cs typeface="+mn-ea"/>
                <a:sym typeface="+mn-lt"/>
              </a:rPr>
              <a:t>他</a:t>
            </a:r>
          </a:p>
        </p:txBody>
      </p:sp>
    </p:spTree>
  </p:cSld>
  <p:clrMapOvr>
    <a:masterClrMapping/>
  </p:clrMapOvr>
  <p:transition spd="slow" advTm="3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jaf1fc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1032</Words>
  <Application>Microsoft Office PowerPoint</Application>
  <PresentationFormat>全屏显示(16:9)</PresentationFormat>
  <Paragraphs>259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119</cp:revision>
  <dcterms:created xsi:type="dcterms:W3CDTF">2019-07-30T11:34:00Z</dcterms:created>
  <dcterms:modified xsi:type="dcterms:W3CDTF">2021-02-19T15:39:52Z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